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73" r:id="rId6"/>
    <p:sldId id="277" r:id="rId7"/>
  </p:sldIdLst>
  <p:sldSz cx="9144000" cy="6858000" type="screen4x3"/>
  <p:notesSz cx="9144000" cy="6858000"/>
  <p:embeddedFontLst>
    <p:embeddedFont>
      <p:font typeface="Constantia" panose="02030602050306030303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159" y="-53518"/>
            <a:ext cx="8831681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370" y="2158695"/>
            <a:ext cx="8195259" cy="1802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11.fss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3854" y="798207"/>
            <a:ext cx="2350008" cy="19942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86150" y="5314951"/>
            <a:ext cx="2286000" cy="3912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lang="ru-RU" sz="1200" b="1" spc="-15" dirty="0">
                <a:solidFill>
                  <a:srgbClr val="386CB3"/>
                </a:solidFill>
                <a:latin typeface="Constantia"/>
                <a:cs typeface="Constantia"/>
              </a:rPr>
              <a:t>Ноябрь</a:t>
            </a:r>
            <a:r>
              <a:rPr sz="1200" b="1" spc="-26" dirty="0">
                <a:solidFill>
                  <a:srgbClr val="386CB3"/>
                </a:solidFill>
                <a:latin typeface="Constantia"/>
                <a:cs typeface="Constantia"/>
              </a:rPr>
              <a:t> </a:t>
            </a:r>
            <a:r>
              <a:rPr sz="1200" b="1" spc="-11" dirty="0">
                <a:solidFill>
                  <a:srgbClr val="386CB3"/>
                </a:solidFill>
                <a:latin typeface="Constantia"/>
                <a:cs typeface="Constantia"/>
              </a:rPr>
              <a:t>202</a:t>
            </a:r>
            <a:r>
              <a:rPr lang="ru-RU" sz="1200" b="1" spc="-11" dirty="0">
                <a:solidFill>
                  <a:srgbClr val="386CB3"/>
                </a:solidFill>
                <a:latin typeface="Constantia"/>
                <a:cs typeface="Constantia"/>
              </a:rPr>
              <a:t>1</a:t>
            </a:r>
            <a:r>
              <a:rPr sz="1200" b="1" spc="-11" dirty="0">
                <a:solidFill>
                  <a:srgbClr val="386CB3"/>
                </a:solidFill>
                <a:latin typeface="Constantia"/>
                <a:cs typeface="Constantia"/>
              </a:rPr>
              <a:t>,</a:t>
            </a:r>
            <a:r>
              <a:rPr sz="1200" b="1" spc="-4" dirty="0">
                <a:solidFill>
                  <a:srgbClr val="386CB3"/>
                </a:solidFill>
                <a:latin typeface="Constantia"/>
                <a:cs typeface="Constantia"/>
              </a:rPr>
              <a:t> </a:t>
            </a:r>
            <a:endParaRPr lang="ru-RU" sz="1200" b="1" spc="-4" dirty="0">
              <a:solidFill>
                <a:srgbClr val="386CB3"/>
              </a:solidFill>
              <a:latin typeface="Constantia"/>
              <a:cs typeface="Constantia"/>
            </a:endParaRPr>
          </a:p>
          <a:p>
            <a:pPr marL="9525" algn="ctr">
              <a:spcBef>
                <a:spcPts val="71"/>
              </a:spcBef>
            </a:pPr>
            <a:r>
              <a:rPr lang="ru-RU" sz="1200" b="1" spc="-8" dirty="0">
                <a:solidFill>
                  <a:srgbClr val="386CB3"/>
                </a:solidFill>
                <a:latin typeface="Constantia"/>
                <a:cs typeface="Constantia"/>
              </a:rPr>
              <a:t>Сыктывкар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505200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spc="-15" dirty="0">
                <a:solidFill>
                  <a:schemeClr val="tx2"/>
                </a:solidFill>
                <a:latin typeface="Constantia"/>
                <a:cs typeface="Constantia"/>
              </a:rPr>
              <a:t>Социальный электронный документооборот</a:t>
            </a:r>
            <a:r>
              <a:rPr lang="ru-RU" sz="2400" b="1" spc="-15" dirty="0">
                <a:solidFill>
                  <a:schemeClr val="tx2"/>
                </a:solidFill>
                <a:latin typeface="Constantia"/>
                <a:cs typeface="Constantia"/>
              </a:rPr>
              <a:t> (СЭДО)</a:t>
            </a:r>
          </a:p>
        </p:txBody>
      </p:sp>
    </p:spTree>
    <p:extLst>
      <p:ext uri="{BB962C8B-B14F-4D97-AF65-F5344CB8AC3E}">
        <p14:creationId xmlns:p14="http://schemas.microsoft.com/office/powerpoint/2010/main" val="271355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1663" y="861060"/>
            <a:ext cx="8032750" cy="66040"/>
            <a:chOff x="1121663" y="861060"/>
            <a:chExt cx="8032750" cy="66040"/>
          </a:xfrm>
        </p:grpSpPr>
        <p:sp>
          <p:nvSpPr>
            <p:cNvPr id="3" name="object 3"/>
            <p:cNvSpPr/>
            <p:nvPr/>
          </p:nvSpPr>
          <p:spPr>
            <a:xfrm>
              <a:off x="1131569" y="861060"/>
              <a:ext cx="8012430" cy="20320"/>
            </a:xfrm>
            <a:custGeom>
              <a:avLst/>
              <a:gdLst/>
              <a:ahLst/>
              <a:cxnLst/>
              <a:rect l="l" t="t" r="r" b="b"/>
              <a:pathLst>
                <a:path w="8012430" h="20319">
                  <a:moveTo>
                    <a:pt x="0" y="19811"/>
                  </a:moveTo>
                  <a:lnTo>
                    <a:pt x="8012429" y="19811"/>
                  </a:lnTo>
                  <a:lnTo>
                    <a:pt x="8012429" y="0"/>
                  </a:lnTo>
                  <a:lnTo>
                    <a:pt x="0" y="0"/>
                  </a:lnTo>
                  <a:lnTo>
                    <a:pt x="0" y="19811"/>
                  </a:lnTo>
                  <a:close/>
                </a:path>
              </a:pathLst>
            </a:custGeom>
            <a:solidFill>
              <a:srgbClr val="006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1569" y="915162"/>
              <a:ext cx="8012430" cy="1905"/>
            </a:xfrm>
            <a:custGeom>
              <a:avLst/>
              <a:gdLst/>
              <a:ahLst/>
              <a:cxnLst/>
              <a:rect l="l" t="t" r="r" b="b"/>
              <a:pathLst>
                <a:path w="8012430" h="1905">
                  <a:moveTo>
                    <a:pt x="0" y="0"/>
                  </a:moveTo>
                  <a:lnTo>
                    <a:pt x="8012429" y="1520"/>
                  </a:lnTo>
                </a:path>
              </a:pathLst>
            </a:custGeom>
            <a:ln w="19812">
              <a:solidFill>
                <a:srgbClr val="006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5918" y="864869"/>
            <a:ext cx="287020" cy="50800"/>
          </a:xfrm>
          <a:custGeom>
            <a:avLst/>
            <a:gdLst/>
            <a:ahLst/>
            <a:cxnLst/>
            <a:rect l="l" t="t" r="r" b="b"/>
            <a:pathLst>
              <a:path w="287020" h="50800">
                <a:moveTo>
                  <a:pt x="0" y="0"/>
                </a:moveTo>
                <a:lnTo>
                  <a:pt x="286512" y="0"/>
                </a:lnTo>
              </a:path>
              <a:path w="287020" h="50800">
                <a:moveTo>
                  <a:pt x="0" y="50291"/>
                </a:moveTo>
                <a:lnTo>
                  <a:pt x="286512" y="50291"/>
                </a:lnTo>
              </a:path>
            </a:pathLst>
          </a:custGeom>
          <a:ln w="19812">
            <a:solidFill>
              <a:srgbClr val="006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436" y="536448"/>
            <a:ext cx="655811" cy="5745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3762" y="206501"/>
            <a:ext cx="76460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3970" marR="5080" indent="-12719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Особенности </a:t>
            </a:r>
            <a:r>
              <a:rPr spc="-10" dirty="0"/>
              <a:t>выплат </a:t>
            </a:r>
            <a:r>
              <a:rPr dirty="0"/>
              <a:t>пособий </a:t>
            </a:r>
            <a:r>
              <a:rPr spc="-5" dirty="0"/>
              <a:t>по временной </a:t>
            </a:r>
            <a:r>
              <a:rPr spc="-10" dirty="0"/>
              <a:t>нетрудоспособности </a:t>
            </a:r>
            <a:r>
              <a:rPr dirty="0"/>
              <a:t>и </a:t>
            </a:r>
            <a:r>
              <a:rPr spc="-484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5" dirty="0"/>
              <a:t>связи</a:t>
            </a:r>
            <a:r>
              <a:rPr spc="-20" dirty="0"/>
              <a:t> </a:t>
            </a:r>
            <a:r>
              <a:rPr dirty="0"/>
              <a:t>с </a:t>
            </a:r>
            <a:r>
              <a:rPr spc="-10" dirty="0"/>
              <a:t>материнством</a:t>
            </a:r>
            <a:r>
              <a:rPr spc="-25" dirty="0"/>
              <a:t> </a:t>
            </a:r>
            <a:r>
              <a:rPr dirty="0"/>
              <a:t>с 1</a:t>
            </a:r>
            <a:r>
              <a:rPr spc="-5" dirty="0"/>
              <a:t> января</a:t>
            </a:r>
            <a:r>
              <a:rPr spc="-10" dirty="0"/>
              <a:t> </a:t>
            </a:r>
            <a:r>
              <a:rPr dirty="0"/>
              <a:t>2022</a:t>
            </a:r>
            <a:r>
              <a:rPr spc="-30" dirty="0"/>
              <a:t> года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644" y="1137666"/>
            <a:ext cx="8334375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lang="ru-RU"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января</a:t>
            </a:r>
            <a:r>
              <a:rPr lang="ru-RU"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2022</a:t>
            </a: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lang="ru-RU" sz="1600" b="1" spc="4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изменится</a:t>
            </a:r>
            <a:r>
              <a:rPr lang="ru-RU" sz="1600" spc="6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порядок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взаимодействия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работодателя</a:t>
            </a:r>
            <a:r>
              <a:rPr lang="ru-RU" sz="1600" spc="1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и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Фонда.</a:t>
            </a:r>
            <a:endParaRPr lang="ru-RU" sz="1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600" spc="-5" dirty="0">
                <a:latin typeface="Times New Roman"/>
                <a:cs typeface="Times New Roman"/>
              </a:rPr>
              <a:t>С</a:t>
            </a:r>
            <a:r>
              <a:rPr lang="ru-RU" sz="1600" dirty="0">
                <a:latin typeface="Times New Roman"/>
                <a:cs typeface="Times New Roman"/>
              </a:rPr>
              <a:t> 2022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25" dirty="0">
                <a:latin typeface="Times New Roman"/>
                <a:cs typeface="Times New Roman"/>
              </a:rPr>
              <a:t>года</a:t>
            </a:r>
            <a:r>
              <a:rPr lang="ru-RU" sz="1600" spc="-2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механизм</a:t>
            </a:r>
            <a:r>
              <a:rPr lang="ru-RU" sz="1600" spc="-5" dirty="0">
                <a:latin typeface="Times New Roman"/>
                <a:cs typeface="Times New Roman"/>
              </a:rPr>
              <a:t> оформления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5" dirty="0">
                <a:latin typeface="Times New Roman"/>
                <a:cs typeface="Times New Roman"/>
              </a:rPr>
              <a:t>пособий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по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временной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нетрудоспособности,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по </a:t>
            </a:r>
            <a:r>
              <a:rPr lang="ru-RU" sz="1600" spc="-5" dirty="0">
                <a:latin typeface="Times New Roman"/>
                <a:cs typeface="Times New Roman"/>
              </a:rPr>
              <a:t> беременности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и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родам,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единовременного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пособия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при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рождении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ребенка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35" dirty="0">
                <a:latin typeface="Times New Roman"/>
                <a:cs typeface="Times New Roman"/>
              </a:rPr>
              <a:t>будет</a:t>
            </a:r>
            <a:r>
              <a:rPr lang="ru-RU" sz="1600" spc="-3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носить 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b="1" i="1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ПРОАКТИВНЫЙ</a:t>
            </a:r>
            <a:r>
              <a:rPr lang="ru-RU" sz="1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(</a:t>
            </a:r>
            <a:r>
              <a:rPr lang="ru-RU" sz="1600" b="1" u="sng" spc="-5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беззаявительный</a:t>
            </a:r>
            <a:r>
              <a:rPr lang="ru-RU" sz="1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lang="ru-RU"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600" b="1" i="1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характер</a:t>
            </a:r>
            <a:r>
              <a:rPr lang="ru-RU" sz="1600" spc="-10" dirty="0">
                <a:latin typeface="Times New Roman"/>
                <a:cs typeface="Times New Roman"/>
              </a:rPr>
              <a:t>.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Передавать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в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ФСС</a:t>
            </a:r>
            <a:r>
              <a:rPr lang="ru-RU" sz="1600" spc="-5" dirty="0">
                <a:latin typeface="Times New Roman"/>
                <a:cs typeface="Times New Roman"/>
              </a:rPr>
              <a:t> данные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для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расчёта </a:t>
            </a:r>
            <a:r>
              <a:rPr lang="ru-RU" sz="1600" dirty="0">
                <a:latin typeface="Times New Roman"/>
                <a:cs typeface="Times New Roman"/>
              </a:rPr>
              <a:t> пособия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работодатель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50" dirty="0">
                <a:latin typeface="Times New Roman"/>
                <a:cs typeface="Times New Roman"/>
              </a:rPr>
              <a:t>будет,</a:t>
            </a:r>
            <a:r>
              <a:rPr lang="ru-RU" sz="1600" spc="-4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получив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автоматическое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электронное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сообщение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от</a:t>
            </a:r>
            <a:r>
              <a:rPr lang="ru-RU" sz="1600" spc="-10" dirty="0">
                <a:latin typeface="Times New Roman"/>
                <a:cs typeface="Times New Roman"/>
              </a:rPr>
              <a:t> ФСС</a:t>
            </a:r>
            <a:r>
              <a:rPr lang="ru-RU" sz="1600" spc="-5" dirty="0">
                <a:latin typeface="Times New Roman"/>
                <a:cs typeface="Times New Roman"/>
              </a:rPr>
              <a:t>,</a:t>
            </a:r>
            <a:r>
              <a:rPr lang="ru-RU" sz="1600" spc="6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без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участия</a:t>
            </a:r>
            <a:r>
              <a:rPr lang="ru-RU" sz="1600" spc="3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самого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работника.</a:t>
            </a:r>
          </a:p>
          <a:p>
            <a:pPr marL="12700" marR="5080" algn="just">
              <a:lnSpc>
                <a:spcPct val="100000"/>
              </a:lnSpc>
            </a:pPr>
            <a:endParaRPr lang="ru-RU" sz="1600" dirty="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1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января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2022</a:t>
            </a: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закрепляется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b="1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обязательное</a:t>
            </a:r>
            <a:r>
              <a:rPr lang="ru-RU" sz="1600" b="1" u="sng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формирование</a:t>
            </a:r>
            <a:endParaRPr lang="ru-RU" sz="16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1718310">
              <a:lnSpc>
                <a:spcPct val="100000"/>
              </a:lnSpc>
            </a:pPr>
            <a:r>
              <a:rPr lang="ru-RU" sz="1600" b="1" u="sng" spc="-10" dirty="0">
                <a:latin typeface="Times New Roman"/>
                <a:cs typeface="Times New Roman"/>
              </a:rPr>
              <a:t>листка</a:t>
            </a:r>
            <a:r>
              <a:rPr lang="ru-RU" sz="1600" b="1" u="sng" spc="45" dirty="0">
                <a:latin typeface="Times New Roman"/>
                <a:cs typeface="Times New Roman"/>
              </a:rPr>
              <a:t> </a:t>
            </a:r>
            <a:r>
              <a:rPr lang="ru-RU" sz="1600" b="1" u="sng" spc="-5" dirty="0">
                <a:latin typeface="Times New Roman"/>
                <a:cs typeface="Times New Roman"/>
              </a:rPr>
              <a:t>нетрудоспособности</a:t>
            </a:r>
            <a:r>
              <a:rPr lang="ru-RU" sz="1600" b="1" u="sng" spc="60" dirty="0">
                <a:latin typeface="Times New Roman"/>
                <a:cs typeface="Times New Roman"/>
              </a:rPr>
              <a:t> </a:t>
            </a:r>
            <a:r>
              <a:rPr lang="ru-RU" sz="1600" b="1" u="sng" spc="-5" dirty="0">
                <a:latin typeface="Times New Roman"/>
                <a:cs typeface="Times New Roman"/>
              </a:rPr>
              <a:t>в</a:t>
            </a:r>
            <a:r>
              <a:rPr lang="ru-RU" sz="1600" b="1" u="sng" spc="10" dirty="0">
                <a:latin typeface="Times New Roman"/>
                <a:cs typeface="Times New Roman"/>
              </a:rPr>
              <a:t> </a:t>
            </a:r>
            <a:r>
              <a:rPr lang="ru-RU" sz="1600" b="1" u="sng" spc="-10" dirty="0">
                <a:latin typeface="Times New Roman"/>
                <a:cs typeface="Times New Roman"/>
              </a:rPr>
              <a:t>форме</a:t>
            </a:r>
            <a:r>
              <a:rPr lang="ru-RU" sz="1600" b="1" u="sng" spc="20" dirty="0">
                <a:latin typeface="Times New Roman"/>
                <a:cs typeface="Times New Roman"/>
              </a:rPr>
              <a:t> </a:t>
            </a:r>
            <a:r>
              <a:rPr lang="ru-RU" sz="1600" b="1" u="sng" spc="-10" dirty="0">
                <a:latin typeface="Times New Roman"/>
                <a:cs typeface="Times New Roman"/>
              </a:rPr>
              <a:t>электронного</a:t>
            </a:r>
            <a:r>
              <a:rPr lang="ru-RU" sz="1600" b="1" u="sng" spc="35" dirty="0">
                <a:latin typeface="Times New Roman"/>
                <a:cs typeface="Times New Roman"/>
              </a:rPr>
              <a:t> </a:t>
            </a:r>
            <a:r>
              <a:rPr lang="ru-RU" sz="1600" b="1" u="sng" spc="-10" dirty="0">
                <a:latin typeface="Times New Roman"/>
                <a:cs typeface="Times New Roman"/>
              </a:rPr>
              <a:t>документа</a:t>
            </a:r>
            <a:r>
              <a:rPr lang="ru-RU" sz="1600" b="1" u="sng" spc="50" dirty="0">
                <a:latin typeface="Times New Roman"/>
                <a:cs typeface="Times New Roman"/>
              </a:rPr>
              <a:t> </a:t>
            </a:r>
            <a:r>
              <a:rPr lang="ru-RU" sz="1600" b="1" u="sng" spc="-10" dirty="0">
                <a:latin typeface="Times New Roman"/>
                <a:cs typeface="Times New Roman"/>
              </a:rPr>
              <a:t>(</a:t>
            </a:r>
            <a:r>
              <a:rPr lang="ru-RU" sz="1600" b="1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ЭЛН</a:t>
            </a:r>
            <a:r>
              <a:rPr lang="ru-RU" sz="1600" b="1" u="sng" spc="-5" dirty="0">
                <a:latin typeface="Times New Roman"/>
                <a:cs typeface="Times New Roman"/>
              </a:rPr>
              <a:t>).</a:t>
            </a:r>
            <a:r>
              <a:rPr lang="ru-RU" sz="1600" b="1" u="sng" spc="55" dirty="0">
                <a:latin typeface="Times New Roman"/>
                <a:cs typeface="Times New Roman"/>
              </a:rPr>
              <a:t> </a:t>
            </a:r>
          </a:p>
          <a:p>
            <a:pPr marL="12700" marR="1718310">
              <a:lnSpc>
                <a:spcPct val="100000"/>
              </a:lnSpc>
            </a:pPr>
            <a:endParaRPr lang="ru-RU" sz="1600" b="1" u="sng" spc="55" dirty="0">
              <a:latin typeface="Times New Roman"/>
              <a:cs typeface="Times New Roman"/>
            </a:endParaRPr>
          </a:p>
          <a:p>
            <a:pPr marL="12700" marR="1718310">
              <a:lnSpc>
                <a:spcPct val="100000"/>
              </a:lnSpc>
            </a:pPr>
            <a:r>
              <a:rPr lang="ru-RU" sz="1600" spc="-10" dirty="0">
                <a:latin typeface="Times New Roman"/>
                <a:cs typeface="Times New Roman"/>
              </a:rPr>
              <a:t>Назначение</a:t>
            </a:r>
            <a:r>
              <a:rPr lang="ru-RU" sz="1600" spc="2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и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выплата</a:t>
            </a:r>
            <a:r>
              <a:rPr lang="ru-RU" sz="1600" spc="2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пособий</a:t>
            </a:r>
            <a:r>
              <a:rPr lang="ru-RU" sz="1600" spc="39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в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рамках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обязательного</a:t>
            </a:r>
            <a:r>
              <a:rPr lang="ru-RU" sz="1600" spc="2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социального</a:t>
            </a:r>
            <a:r>
              <a:rPr lang="ru-RU" sz="1600" spc="1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страхования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35" dirty="0">
                <a:latin typeface="Times New Roman"/>
                <a:cs typeface="Times New Roman"/>
              </a:rPr>
              <a:t>будет </a:t>
            </a:r>
            <a:r>
              <a:rPr lang="ru-RU" sz="1600" spc="-38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осуществляться</a:t>
            </a:r>
            <a:r>
              <a:rPr lang="ru-RU" sz="1600" spc="70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напрямую</a:t>
            </a:r>
            <a:r>
              <a:rPr lang="ru-RU" sz="1600" spc="50" dirty="0">
                <a:latin typeface="Times New Roman"/>
                <a:cs typeface="Times New Roman"/>
              </a:rPr>
              <a:t> </a:t>
            </a:r>
            <a:r>
              <a:rPr lang="ru-RU" sz="1600" spc="-20" dirty="0">
                <a:latin typeface="Times New Roman"/>
                <a:cs typeface="Times New Roman"/>
              </a:rPr>
              <a:t>страховщиком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–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ФСС,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lang="ru-RU" sz="1600" b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6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этом</a:t>
            </a:r>
            <a:r>
              <a:rPr lang="ru-RU" sz="1600" b="1" spc="-20" dirty="0">
                <a:latin typeface="Times New Roman"/>
                <a:cs typeface="Times New Roman"/>
              </a:rPr>
              <a:t>:</a:t>
            </a:r>
            <a:endParaRPr lang="ru-RU" sz="1600" b="1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lang="ru-RU" sz="1600" spc="-5" dirty="0">
                <a:latin typeface="Times New Roman"/>
                <a:cs typeface="Times New Roman"/>
              </a:rPr>
              <a:t>сведения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о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размере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заработной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платы,</a:t>
            </a:r>
            <a:r>
              <a:rPr lang="ru-RU" sz="1600" spc="-5" dirty="0">
                <a:latin typeface="Times New Roman"/>
                <a:cs typeface="Times New Roman"/>
              </a:rPr>
              <a:t> продолжительности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страхового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стажа, 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продолжительности </a:t>
            </a:r>
            <a:r>
              <a:rPr lang="ru-RU" sz="1600" spc="-10" dirty="0">
                <a:latin typeface="Times New Roman"/>
                <a:cs typeface="Times New Roman"/>
              </a:rPr>
              <a:t>рабочего </a:t>
            </a:r>
            <a:r>
              <a:rPr lang="ru-RU" sz="1600" spc="-5" dirty="0">
                <a:latin typeface="Times New Roman"/>
                <a:cs typeface="Times New Roman"/>
              </a:rPr>
              <a:t>времени, </a:t>
            </a:r>
            <a:r>
              <a:rPr lang="ru-RU" sz="1600" dirty="0">
                <a:latin typeface="Times New Roman"/>
                <a:cs typeface="Times New Roman"/>
              </a:rPr>
              <a:t>об </a:t>
            </a:r>
            <a:r>
              <a:rPr lang="ru-RU" sz="1600" spc="5" dirty="0">
                <a:latin typeface="Times New Roman"/>
                <a:cs typeface="Times New Roman"/>
              </a:rPr>
              <a:t>особых </a:t>
            </a:r>
            <a:r>
              <a:rPr lang="ru-RU" sz="1600" spc="-5" dirty="0">
                <a:latin typeface="Times New Roman"/>
                <a:cs typeface="Times New Roman"/>
              </a:rPr>
              <a:t>условиях исчисления, о </a:t>
            </a:r>
            <a:r>
              <a:rPr lang="ru-RU" sz="1600" spc="-15" dirty="0">
                <a:latin typeface="Times New Roman"/>
                <a:cs typeface="Times New Roman"/>
              </a:rPr>
              <a:t>дате </a:t>
            </a:r>
            <a:r>
              <a:rPr lang="ru-RU" sz="1600" spc="-25" dirty="0">
                <a:latin typeface="Times New Roman"/>
                <a:cs typeface="Times New Roman"/>
              </a:rPr>
              <a:t>выхода </a:t>
            </a:r>
            <a:r>
              <a:rPr lang="ru-RU" sz="1600" spc="-5" dirty="0">
                <a:latin typeface="Times New Roman"/>
                <a:cs typeface="Times New Roman"/>
              </a:rPr>
              <a:t>в </a:t>
            </a:r>
            <a:r>
              <a:rPr lang="ru-RU" sz="1600" spc="-10" dirty="0">
                <a:latin typeface="Times New Roman"/>
                <a:cs typeface="Times New Roman"/>
              </a:rPr>
              <a:t>отпуск </a:t>
            </a:r>
            <a:r>
              <a:rPr lang="ru-RU" sz="1600" spc="-5" dirty="0">
                <a:latin typeface="Times New Roman"/>
                <a:cs typeface="Times New Roman"/>
              </a:rPr>
              <a:t> по</a:t>
            </a:r>
            <a:r>
              <a:rPr lang="ru-RU" sz="1600" spc="4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беременности</a:t>
            </a:r>
            <a:r>
              <a:rPr lang="ru-RU" sz="1600" spc="6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и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родам</a:t>
            </a:r>
            <a:r>
              <a:rPr lang="ru-RU" sz="1600" spc="40" dirty="0">
                <a:latin typeface="Times New Roman"/>
                <a:cs typeface="Times New Roman"/>
              </a:rPr>
              <a:t> </a:t>
            </a:r>
            <a:r>
              <a:rPr lang="ru-RU" sz="1600" spc="-35" dirty="0">
                <a:latin typeface="Times New Roman"/>
                <a:cs typeface="Times New Roman"/>
              </a:rPr>
              <a:t>будут</a:t>
            </a:r>
            <a:r>
              <a:rPr lang="ru-RU" sz="1600" spc="6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поступать</a:t>
            </a:r>
            <a:r>
              <a:rPr lang="ru-RU" sz="1600" spc="4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в</a:t>
            </a:r>
            <a:r>
              <a:rPr lang="ru-RU" sz="1600" spc="3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ФСС</a:t>
            </a:r>
            <a:r>
              <a:rPr lang="ru-RU" sz="1600" spc="4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от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работодателя,</a:t>
            </a:r>
            <a:r>
              <a:rPr lang="ru-RU" sz="1600" spc="5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а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о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факте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рождения</a:t>
            </a:r>
            <a:r>
              <a:rPr lang="ru-RU" sz="1600" spc="6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ребенка</a:t>
            </a:r>
            <a:endParaRPr lang="ru-RU"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spc="-5" dirty="0">
                <a:latin typeface="Times New Roman"/>
                <a:cs typeface="Times New Roman"/>
              </a:rPr>
              <a:t>-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из</a:t>
            </a:r>
            <a:r>
              <a:rPr lang="ru-RU" sz="1600" spc="2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информационной</a:t>
            </a:r>
            <a:r>
              <a:rPr lang="ru-RU" sz="1600" spc="7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системы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spc="-5" dirty="0" err="1">
                <a:latin typeface="Times New Roman"/>
                <a:cs typeface="Times New Roman"/>
              </a:rPr>
              <a:t>ЗАГСа</a:t>
            </a:r>
            <a:r>
              <a:rPr lang="ru-RU" sz="1600" spc="-5" dirty="0">
                <a:latin typeface="Times New Roman"/>
                <a:cs typeface="Times New Roman"/>
              </a:rPr>
              <a:t>. </a:t>
            </a:r>
            <a:r>
              <a:rPr lang="ru-RU" sz="1600" spc="-10" dirty="0">
                <a:latin typeface="Times New Roman"/>
                <a:cs typeface="Times New Roman"/>
              </a:rPr>
              <a:t>Основываясь</a:t>
            </a:r>
            <a:r>
              <a:rPr lang="ru-RU" sz="1600" spc="1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на</a:t>
            </a:r>
            <a:r>
              <a:rPr lang="ru-RU" sz="1600" spc="2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этих</a:t>
            </a:r>
            <a:r>
              <a:rPr lang="ru-RU" sz="1600" spc="2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данных,</a:t>
            </a:r>
            <a:r>
              <a:rPr lang="ru-RU" sz="1600" spc="4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Фонд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назначит</a:t>
            </a:r>
            <a:r>
              <a:rPr lang="ru-RU" sz="1600" spc="5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пособия.</a:t>
            </a:r>
          </a:p>
          <a:p>
            <a:pPr marL="12700" marR="6350" indent="302895" algn="just">
              <a:lnSpc>
                <a:spcPct val="100000"/>
              </a:lnSpc>
            </a:pPr>
            <a:r>
              <a:rPr lang="ru-RU" sz="1600" spc="-10" dirty="0">
                <a:latin typeface="Times New Roman"/>
                <a:cs typeface="Times New Roman"/>
              </a:rPr>
              <a:t>Кроме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того,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в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связи</a:t>
            </a:r>
            <a:r>
              <a:rPr lang="ru-RU" sz="1600" spc="-5" dirty="0">
                <a:latin typeface="Times New Roman"/>
                <a:cs typeface="Times New Roman"/>
              </a:rPr>
              <a:t> с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20" dirty="0">
                <a:latin typeface="Times New Roman"/>
                <a:cs typeface="Times New Roman"/>
              </a:rPr>
              <a:t>переходом</a:t>
            </a:r>
            <a:r>
              <a:rPr lang="ru-RU" sz="1600" spc="-1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на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электронные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больничные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работникам</a:t>
            </a:r>
            <a:r>
              <a:rPr lang="ru-RU" sz="1600" spc="-5" dirty="0">
                <a:latin typeface="Times New Roman"/>
                <a:cs typeface="Times New Roman"/>
              </a:rPr>
              <a:t> не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придется </a:t>
            </a:r>
            <a:r>
              <a:rPr lang="ru-RU" sz="1600" spc="-38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передавать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работодателю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какие-либо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сведения о больничном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листке. </a:t>
            </a:r>
            <a:r>
              <a:rPr lang="ru-RU" sz="1600" spc="-38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Номер </a:t>
            </a:r>
            <a:r>
              <a:rPr lang="ru-RU" sz="1600" spc="-10" dirty="0">
                <a:latin typeface="Times New Roman"/>
                <a:cs typeface="Times New Roman"/>
              </a:rPr>
              <a:t>больничного </a:t>
            </a:r>
            <a:r>
              <a:rPr lang="ru-RU" sz="1600" spc="-35" dirty="0">
                <a:latin typeface="Times New Roman"/>
                <a:cs typeface="Times New Roman"/>
              </a:rPr>
              <a:t>будет </a:t>
            </a:r>
            <a:r>
              <a:rPr lang="ru-RU" sz="1600" spc="-15" dirty="0">
                <a:latin typeface="Times New Roman"/>
                <a:cs typeface="Times New Roman"/>
              </a:rPr>
              <a:t>приходить </a:t>
            </a:r>
            <a:r>
              <a:rPr lang="ru-RU" sz="1600" spc="-5" dirty="0">
                <a:latin typeface="Times New Roman"/>
                <a:cs typeface="Times New Roman"/>
              </a:rPr>
              <a:t>непосредственно в Фонд социального </a:t>
            </a:r>
            <a:r>
              <a:rPr lang="ru-RU" sz="1600" spc="-10" dirty="0">
                <a:latin typeface="Times New Roman"/>
                <a:cs typeface="Times New Roman"/>
              </a:rPr>
              <a:t>страхования </a:t>
            </a:r>
            <a:r>
              <a:rPr lang="ru-RU" sz="1600" dirty="0">
                <a:latin typeface="Times New Roman"/>
                <a:cs typeface="Times New Roman"/>
              </a:rPr>
              <a:t>для 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оплаты,</a:t>
            </a:r>
            <a:r>
              <a:rPr lang="ru-RU" sz="1600" spc="2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а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также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направляться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работодателю.</a:t>
            </a:r>
            <a:endParaRPr lang="ru-RU" sz="16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50607" y="2397251"/>
            <a:ext cx="1615440" cy="1690370"/>
            <a:chOff x="7150607" y="2397251"/>
            <a:chExt cx="1615440" cy="16903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4323" y="2410967"/>
              <a:ext cx="1586483" cy="16748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65085" y="2411729"/>
              <a:ext cx="1586230" cy="1661160"/>
            </a:xfrm>
            <a:custGeom>
              <a:avLst/>
              <a:gdLst/>
              <a:ahLst/>
              <a:cxnLst/>
              <a:rect l="l" t="t" r="r" b="b"/>
              <a:pathLst>
                <a:path w="1586229" h="1661160">
                  <a:moveTo>
                    <a:pt x="1586230" y="10668"/>
                  </a:moveTo>
                  <a:lnTo>
                    <a:pt x="1524" y="1661033"/>
                  </a:lnTo>
                </a:path>
                <a:path w="1586229" h="1661160">
                  <a:moveTo>
                    <a:pt x="0" y="0"/>
                  </a:moveTo>
                  <a:lnTo>
                    <a:pt x="1571752" y="1660652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1663" y="861060"/>
            <a:ext cx="8032750" cy="66040"/>
            <a:chOff x="1121663" y="861060"/>
            <a:chExt cx="8032750" cy="66040"/>
          </a:xfrm>
        </p:grpSpPr>
        <p:sp>
          <p:nvSpPr>
            <p:cNvPr id="3" name="object 3"/>
            <p:cNvSpPr/>
            <p:nvPr/>
          </p:nvSpPr>
          <p:spPr>
            <a:xfrm>
              <a:off x="1131569" y="861060"/>
              <a:ext cx="8012430" cy="20320"/>
            </a:xfrm>
            <a:custGeom>
              <a:avLst/>
              <a:gdLst/>
              <a:ahLst/>
              <a:cxnLst/>
              <a:rect l="l" t="t" r="r" b="b"/>
              <a:pathLst>
                <a:path w="8012430" h="20319">
                  <a:moveTo>
                    <a:pt x="0" y="19811"/>
                  </a:moveTo>
                  <a:lnTo>
                    <a:pt x="8012429" y="19811"/>
                  </a:lnTo>
                  <a:lnTo>
                    <a:pt x="8012429" y="0"/>
                  </a:lnTo>
                  <a:lnTo>
                    <a:pt x="0" y="0"/>
                  </a:lnTo>
                  <a:lnTo>
                    <a:pt x="0" y="19811"/>
                  </a:lnTo>
                  <a:close/>
                </a:path>
              </a:pathLst>
            </a:custGeom>
            <a:solidFill>
              <a:srgbClr val="006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1569" y="915162"/>
              <a:ext cx="8012430" cy="1905"/>
            </a:xfrm>
            <a:custGeom>
              <a:avLst/>
              <a:gdLst/>
              <a:ahLst/>
              <a:cxnLst/>
              <a:rect l="l" t="t" r="r" b="b"/>
              <a:pathLst>
                <a:path w="8012430" h="1905">
                  <a:moveTo>
                    <a:pt x="0" y="0"/>
                  </a:moveTo>
                  <a:lnTo>
                    <a:pt x="8012429" y="1520"/>
                  </a:lnTo>
                </a:path>
              </a:pathLst>
            </a:custGeom>
            <a:ln w="19812">
              <a:solidFill>
                <a:srgbClr val="006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5918" y="536448"/>
            <a:ext cx="966469" cy="574675"/>
            <a:chOff x="105918" y="536448"/>
            <a:chExt cx="966469" cy="574675"/>
          </a:xfrm>
        </p:grpSpPr>
        <p:sp>
          <p:nvSpPr>
            <p:cNvPr id="6" name="object 6"/>
            <p:cNvSpPr/>
            <p:nvPr/>
          </p:nvSpPr>
          <p:spPr>
            <a:xfrm>
              <a:off x="105918" y="864870"/>
              <a:ext cx="287020" cy="50800"/>
            </a:xfrm>
            <a:custGeom>
              <a:avLst/>
              <a:gdLst/>
              <a:ahLst/>
              <a:cxnLst/>
              <a:rect l="l" t="t" r="r" b="b"/>
              <a:pathLst>
                <a:path w="287020" h="50800">
                  <a:moveTo>
                    <a:pt x="0" y="0"/>
                  </a:moveTo>
                  <a:lnTo>
                    <a:pt x="286512" y="0"/>
                  </a:lnTo>
                </a:path>
                <a:path w="287020" h="50800">
                  <a:moveTo>
                    <a:pt x="0" y="50291"/>
                  </a:moveTo>
                  <a:lnTo>
                    <a:pt x="286512" y="50291"/>
                  </a:lnTo>
                </a:path>
              </a:pathLst>
            </a:custGeom>
            <a:ln w="19812">
              <a:solidFill>
                <a:srgbClr val="006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76" y="536448"/>
              <a:ext cx="654304" cy="5745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3762" y="206501"/>
            <a:ext cx="76460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3970" marR="5080" indent="-12719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Особенности </a:t>
            </a:r>
            <a:r>
              <a:rPr spc="-10" dirty="0"/>
              <a:t>выплат </a:t>
            </a:r>
            <a:r>
              <a:rPr dirty="0"/>
              <a:t>пособий </a:t>
            </a:r>
            <a:r>
              <a:rPr spc="-5" dirty="0"/>
              <a:t>по временной </a:t>
            </a:r>
            <a:r>
              <a:rPr spc="-10" dirty="0"/>
              <a:t>нетрудоспособности </a:t>
            </a:r>
            <a:r>
              <a:rPr dirty="0"/>
              <a:t>и </a:t>
            </a:r>
            <a:r>
              <a:rPr spc="-484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5" dirty="0"/>
              <a:t>связи</a:t>
            </a:r>
            <a:r>
              <a:rPr spc="-20" dirty="0"/>
              <a:t> </a:t>
            </a:r>
            <a:r>
              <a:rPr dirty="0"/>
              <a:t>с </a:t>
            </a:r>
            <a:r>
              <a:rPr spc="-10" dirty="0"/>
              <a:t>материнством</a:t>
            </a:r>
            <a:r>
              <a:rPr spc="-25" dirty="0"/>
              <a:t> </a:t>
            </a:r>
            <a:r>
              <a:rPr dirty="0"/>
              <a:t>с 1</a:t>
            </a:r>
            <a:r>
              <a:rPr spc="-5" dirty="0"/>
              <a:t> января</a:t>
            </a:r>
            <a:r>
              <a:rPr spc="-10" dirty="0"/>
              <a:t> </a:t>
            </a:r>
            <a:r>
              <a:rPr dirty="0"/>
              <a:t>2022</a:t>
            </a:r>
            <a:r>
              <a:rPr spc="-30" dirty="0"/>
              <a:t> года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4800" y="1313116"/>
            <a:ext cx="8610600" cy="41338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ctr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Особо </a:t>
            </a:r>
            <a:r>
              <a:rPr lang="ru-RU" b="1" spc="-5" dirty="0">
                <a:solidFill>
                  <a:schemeClr val="tx1"/>
                </a:solidFill>
                <a:latin typeface="Times New Roman"/>
                <a:cs typeface="Times New Roman"/>
              </a:rPr>
              <a:t>важным </a:t>
            </a:r>
            <a:r>
              <a:rPr lang="ru-RU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пунктом</a:t>
            </a:r>
            <a:r>
              <a:rPr lang="ru-RU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при </a:t>
            </a:r>
            <a:r>
              <a:rPr lang="ru-RU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проактивном</a:t>
            </a:r>
            <a:r>
              <a:rPr lang="ru-RU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механизме выплаты</a:t>
            </a:r>
            <a:r>
              <a:rPr lang="ru-RU" b="1" spc="-5" dirty="0">
                <a:solidFill>
                  <a:schemeClr val="tx1"/>
                </a:solidFill>
                <a:latin typeface="Times New Roman"/>
                <a:cs typeface="Times New Roman"/>
              </a:rPr>
              <a:t> для </a:t>
            </a:r>
            <a:r>
              <a:rPr lang="ru-RU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страхователя (работодателя)</a:t>
            </a:r>
            <a:r>
              <a:rPr lang="ru-RU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станет </a:t>
            </a:r>
            <a:r>
              <a:rPr lang="ru-RU" b="1" spc="-5" dirty="0">
                <a:solidFill>
                  <a:schemeClr val="tx1"/>
                </a:solidFill>
                <a:latin typeface="Times New Roman"/>
                <a:cs typeface="Times New Roman"/>
              </a:rPr>
              <a:t>система </a:t>
            </a:r>
            <a:r>
              <a:rPr lang="ru-RU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СЭДО</a:t>
            </a:r>
          </a:p>
          <a:p>
            <a:pPr marL="299085" marR="5080" indent="-287020" algn="ctr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endParaRPr lang="ru-RU" b="1" spc="-2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95"/>
              </a:spcBef>
              <a:tabLst>
                <a:tab pos="299720" algn="l"/>
              </a:tabLst>
            </a:pPr>
            <a:r>
              <a:rPr lang="ru-RU" sz="1600" spc="-5" dirty="0">
                <a:latin typeface="Times New Roman"/>
                <a:cs typeface="Times New Roman"/>
              </a:rPr>
              <a:t>	В 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настоящее </a:t>
            </a:r>
            <a:r>
              <a:rPr lang="ru-RU" sz="1600" spc="-5" dirty="0">
                <a:latin typeface="Times New Roman"/>
                <a:cs typeface="Times New Roman"/>
              </a:rPr>
              <a:t>время </a:t>
            </a:r>
            <a:r>
              <a:rPr lang="ru-RU" sz="1600" spc="-40" dirty="0">
                <a:latin typeface="Times New Roman"/>
                <a:cs typeface="Times New Roman"/>
              </a:rPr>
              <a:t>СЭДО</a:t>
            </a:r>
            <a:r>
              <a:rPr lang="ru-RU" sz="1600" spc="-35" dirty="0">
                <a:latin typeface="Times New Roman"/>
                <a:cs typeface="Times New Roman"/>
              </a:rPr>
              <a:t> </a:t>
            </a:r>
            <a:r>
              <a:rPr lang="ru-RU" sz="1600" spc="-25" dirty="0">
                <a:latin typeface="Times New Roman"/>
                <a:cs typeface="Times New Roman"/>
              </a:rPr>
              <a:t>уже </a:t>
            </a:r>
            <a:r>
              <a:rPr lang="ru-RU" sz="1600" spc="-10" dirty="0">
                <a:latin typeface="Times New Roman"/>
                <a:cs typeface="Times New Roman"/>
              </a:rPr>
              <a:t>позволяет </a:t>
            </a:r>
            <a:r>
              <a:rPr lang="ru-RU" sz="1600" spc="-15" dirty="0">
                <a:latin typeface="Times New Roman"/>
                <a:cs typeface="Times New Roman"/>
              </a:rPr>
              <a:t>работодателю </a:t>
            </a:r>
            <a:r>
              <a:rPr lang="ru-RU" sz="1600" spc="-10" dirty="0">
                <a:latin typeface="Times New Roman"/>
                <a:cs typeface="Times New Roman"/>
              </a:rPr>
              <a:t>оперативно </a:t>
            </a:r>
            <a:r>
              <a:rPr lang="ru-RU" sz="1600" spc="-15" dirty="0">
                <a:latin typeface="Times New Roman"/>
                <a:cs typeface="Times New Roman"/>
              </a:rPr>
              <a:t>получать </a:t>
            </a:r>
            <a:r>
              <a:rPr lang="ru-RU" sz="1600" spc="-5" dirty="0">
                <a:latin typeface="Times New Roman"/>
                <a:cs typeface="Times New Roman"/>
              </a:rPr>
              <a:t>извещения </a:t>
            </a:r>
            <a:r>
              <a:rPr lang="ru-RU" sz="1600" spc="-25" dirty="0">
                <a:latin typeface="Times New Roman"/>
                <a:cs typeface="Times New Roman"/>
              </a:rPr>
              <a:t>от </a:t>
            </a:r>
            <a:r>
              <a:rPr lang="ru-RU" sz="1600" spc="-2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ФСС</a:t>
            </a:r>
            <a:r>
              <a:rPr lang="ru-RU" sz="1600" spc="-5" dirty="0">
                <a:latin typeface="Times New Roman"/>
                <a:cs typeface="Times New Roman"/>
              </a:rPr>
              <a:t> и</a:t>
            </a:r>
            <a:r>
              <a:rPr lang="ru-RU" sz="1600" dirty="0">
                <a:latin typeface="Times New Roman"/>
                <a:cs typeface="Times New Roman"/>
              </a:rPr>
              <a:t> так</a:t>
            </a:r>
            <a:r>
              <a:rPr lang="ru-RU" sz="1600" spc="-15" dirty="0">
                <a:latin typeface="Times New Roman"/>
                <a:cs typeface="Times New Roman"/>
              </a:rPr>
              <a:t>же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быстро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подготовить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30" dirty="0">
                <a:latin typeface="Times New Roman"/>
                <a:cs typeface="Times New Roman"/>
              </a:rPr>
              <a:t>ответ.</a:t>
            </a:r>
            <a:r>
              <a:rPr lang="ru-RU" sz="1600" spc="-2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Особенно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это</a:t>
            </a:r>
            <a:r>
              <a:rPr lang="ru-RU" sz="1600" spc="37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эффективно</a:t>
            </a:r>
            <a:r>
              <a:rPr lang="ru-RU" sz="1600" spc="38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при</a:t>
            </a:r>
            <a:r>
              <a:rPr lang="ru-RU" sz="1600" spc="39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отправке </a:t>
            </a:r>
            <a:r>
              <a:rPr lang="ru-RU" sz="1600" spc="-5" dirty="0">
                <a:latin typeface="Times New Roman"/>
                <a:cs typeface="Times New Roman"/>
              </a:rPr>
              <a:t> извещений </a:t>
            </a:r>
            <a:r>
              <a:rPr lang="ru-RU" sz="1600" dirty="0">
                <a:latin typeface="Times New Roman"/>
                <a:cs typeface="Times New Roman"/>
              </a:rPr>
              <a:t>Фонда </a:t>
            </a:r>
            <a:r>
              <a:rPr lang="ru-RU" sz="1600" spc="-5" dirty="0">
                <a:latin typeface="Times New Roman"/>
                <a:cs typeface="Times New Roman"/>
              </a:rPr>
              <a:t>о допущенных </a:t>
            </a:r>
            <a:r>
              <a:rPr lang="ru-RU" sz="1600" spc="-10" dirty="0">
                <a:latin typeface="Times New Roman"/>
                <a:cs typeface="Times New Roman"/>
              </a:rPr>
              <a:t>ошибках </a:t>
            </a:r>
            <a:r>
              <a:rPr lang="ru-RU" sz="1600" spc="-5" dirty="0">
                <a:latin typeface="Times New Roman"/>
                <a:cs typeface="Times New Roman"/>
              </a:rPr>
              <a:t>в предоставленных </a:t>
            </a:r>
            <a:r>
              <a:rPr lang="ru-RU" sz="1600" spc="-15" dirty="0">
                <a:latin typeface="Times New Roman"/>
                <a:cs typeface="Times New Roman"/>
              </a:rPr>
              <a:t>работодателем </a:t>
            </a:r>
            <a:r>
              <a:rPr lang="ru-RU" sz="1600" spc="-5" dirty="0">
                <a:latin typeface="Times New Roman"/>
                <a:cs typeface="Times New Roman"/>
              </a:rPr>
              <a:t>сведениях. 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</a:p>
          <a:p>
            <a:pPr marL="12065" marR="5080" algn="just">
              <a:lnSpc>
                <a:spcPct val="100000"/>
              </a:lnSpc>
              <a:spcBef>
                <a:spcPts val="95"/>
              </a:spcBef>
              <a:tabLst>
                <a:tab pos="299720" algn="l"/>
              </a:tabLst>
            </a:pPr>
            <a:endParaRPr lang="ru-RU" sz="1600" dirty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95"/>
              </a:spcBef>
              <a:tabLst>
                <a:tab pos="299720" algn="l"/>
              </a:tabLst>
            </a:pPr>
            <a:r>
              <a:rPr lang="ru-RU" sz="1600" dirty="0">
                <a:latin typeface="Times New Roman"/>
                <a:cs typeface="Times New Roman"/>
              </a:rPr>
              <a:t>	Из 5374 страхователей, которым были направлены извещения Региональным отделением ФСС, 2336 страхователей уже являются абонентами системы СЭДО, в том числе 967 организаций бюджетной сферы. Однако, 592 организации бюджетной сферы до сих пор получают извещения на бумажном носителе.</a:t>
            </a:r>
          </a:p>
          <a:p>
            <a:pPr marL="12065" marR="5080" algn="just">
              <a:lnSpc>
                <a:spcPct val="100000"/>
              </a:lnSpc>
              <a:spcBef>
                <a:spcPts val="95"/>
              </a:spcBef>
              <a:tabLst>
                <a:tab pos="299720" algn="l"/>
              </a:tabLst>
            </a:pPr>
            <a:endParaRPr lang="ru-RU" sz="1600" dirty="0">
              <a:latin typeface="Times New Roman"/>
              <a:cs typeface="Times New Roman"/>
            </a:endParaRPr>
          </a:p>
          <a:p>
            <a:pPr marL="12065" marR="5080" algn="just">
              <a:spcBef>
                <a:spcPts val="95"/>
              </a:spcBef>
              <a:tabLst>
                <a:tab pos="299720" algn="l"/>
              </a:tabLst>
            </a:pPr>
            <a:r>
              <a:rPr lang="ru-RU" sz="1600" dirty="0">
                <a:latin typeface="Times New Roman"/>
                <a:cs typeface="Times New Roman"/>
              </a:rPr>
              <a:t>	</a:t>
            </a:r>
            <a:r>
              <a:rPr lang="ru-RU" sz="1600" spc="-5" dirty="0">
                <a:latin typeface="Times New Roman"/>
                <a:cs typeface="Times New Roman"/>
              </a:rPr>
              <a:t>Работа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в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40" dirty="0">
                <a:latin typeface="Times New Roman"/>
                <a:cs typeface="Times New Roman"/>
              </a:rPr>
              <a:t>СЭДО</a:t>
            </a:r>
            <a:r>
              <a:rPr lang="ru-RU" sz="1600" spc="-35" dirty="0">
                <a:latin typeface="Times New Roman"/>
                <a:cs typeface="Times New Roman"/>
              </a:rPr>
              <a:t> на сегодняшний день </a:t>
            </a:r>
            <a:r>
              <a:rPr lang="ru-RU" sz="1600" spc="-10" dirty="0">
                <a:latin typeface="Times New Roman"/>
                <a:cs typeface="Times New Roman"/>
              </a:rPr>
              <a:t>страхует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работодателя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от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штрафов,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а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работника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от</a:t>
            </a:r>
            <a:r>
              <a:rPr lang="ru-RU" sz="1600" spc="-5" dirty="0">
                <a:latin typeface="Times New Roman"/>
                <a:cs typeface="Times New Roman"/>
              </a:rPr>
              <a:t> задержки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выплаты 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соответствующего</a:t>
            </a:r>
            <a:r>
              <a:rPr lang="ru-RU" sz="1600" spc="5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вида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пособия! А со следующего года будет необходимой для работы при </a:t>
            </a:r>
            <a:r>
              <a:rPr lang="ru-RU" sz="1600" dirty="0" err="1">
                <a:latin typeface="Times New Roman"/>
                <a:cs typeface="Times New Roman"/>
              </a:rPr>
              <a:t>проактивном</a:t>
            </a:r>
            <a:r>
              <a:rPr lang="ru-RU" sz="1600" dirty="0">
                <a:latin typeface="Times New Roman"/>
                <a:cs typeface="Times New Roman"/>
              </a:rPr>
              <a:t> механизме выплаты!</a:t>
            </a:r>
          </a:p>
          <a:p>
            <a:pPr marL="12065" marR="5080" algn="just">
              <a:lnSpc>
                <a:spcPct val="100000"/>
              </a:lnSpc>
              <a:spcBef>
                <a:spcPts val="95"/>
              </a:spcBef>
              <a:tabLst>
                <a:tab pos="299720" algn="l"/>
              </a:tabLst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744728" y="5649060"/>
            <a:ext cx="103743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62200" y="5733254"/>
            <a:ext cx="609600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ВАЖНО!         Проверьте подключение к системе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СЭДО</a:t>
            </a:r>
            <a:endParaRPr lang="ru-RU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5567" y="765048"/>
            <a:ext cx="8038465" cy="66040"/>
            <a:chOff x="1115567" y="765048"/>
            <a:chExt cx="8038465" cy="66040"/>
          </a:xfrm>
        </p:grpSpPr>
        <p:sp>
          <p:nvSpPr>
            <p:cNvPr id="3" name="object 3"/>
            <p:cNvSpPr/>
            <p:nvPr/>
          </p:nvSpPr>
          <p:spPr>
            <a:xfrm>
              <a:off x="1125473" y="765048"/>
              <a:ext cx="8018780" cy="20320"/>
            </a:xfrm>
            <a:custGeom>
              <a:avLst/>
              <a:gdLst/>
              <a:ahLst/>
              <a:cxnLst/>
              <a:rect l="l" t="t" r="r" b="b"/>
              <a:pathLst>
                <a:path w="8018780" h="20320">
                  <a:moveTo>
                    <a:pt x="0" y="19811"/>
                  </a:moveTo>
                  <a:lnTo>
                    <a:pt x="8018525" y="19811"/>
                  </a:lnTo>
                  <a:lnTo>
                    <a:pt x="8018526" y="0"/>
                  </a:lnTo>
                  <a:lnTo>
                    <a:pt x="0" y="0"/>
                  </a:lnTo>
                  <a:lnTo>
                    <a:pt x="0" y="19811"/>
                  </a:lnTo>
                  <a:close/>
                </a:path>
              </a:pathLst>
            </a:custGeom>
            <a:solidFill>
              <a:srgbClr val="006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5473" y="819150"/>
              <a:ext cx="8018780" cy="1905"/>
            </a:xfrm>
            <a:custGeom>
              <a:avLst/>
              <a:gdLst/>
              <a:ahLst/>
              <a:cxnLst/>
              <a:rect l="l" t="t" r="r" b="b"/>
              <a:pathLst>
                <a:path w="8018780" h="1905">
                  <a:moveTo>
                    <a:pt x="0" y="0"/>
                  </a:moveTo>
                  <a:lnTo>
                    <a:pt x="8018526" y="1521"/>
                  </a:lnTo>
                </a:path>
              </a:pathLst>
            </a:custGeom>
            <a:ln w="19812">
              <a:solidFill>
                <a:srgbClr val="006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9822" y="768858"/>
            <a:ext cx="287020" cy="50800"/>
          </a:xfrm>
          <a:custGeom>
            <a:avLst/>
            <a:gdLst/>
            <a:ahLst/>
            <a:cxnLst/>
            <a:rect l="l" t="t" r="r" b="b"/>
            <a:pathLst>
              <a:path w="287020" h="50800">
                <a:moveTo>
                  <a:pt x="0" y="0"/>
                </a:moveTo>
                <a:lnTo>
                  <a:pt x="286512" y="0"/>
                </a:lnTo>
              </a:path>
              <a:path w="287020" h="50800">
                <a:moveTo>
                  <a:pt x="0" y="50291"/>
                </a:moveTo>
                <a:lnTo>
                  <a:pt x="286512" y="50291"/>
                </a:lnTo>
              </a:path>
            </a:pathLst>
          </a:custGeom>
          <a:ln w="19812">
            <a:solidFill>
              <a:srgbClr val="006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348995"/>
            <a:ext cx="655811" cy="5745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052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Особенности</a:t>
            </a:r>
            <a:r>
              <a:rPr spc="-30" dirty="0"/>
              <a:t> </a:t>
            </a:r>
            <a:r>
              <a:rPr spc="-10" dirty="0"/>
              <a:t>выплат </a:t>
            </a:r>
            <a:r>
              <a:rPr dirty="0"/>
              <a:t>пособий</a:t>
            </a:r>
            <a:r>
              <a:rPr spc="-45" dirty="0"/>
              <a:t> </a:t>
            </a:r>
            <a:r>
              <a:rPr dirty="0"/>
              <a:t>по</a:t>
            </a:r>
            <a:r>
              <a:rPr spc="-5" dirty="0"/>
              <a:t> временной</a:t>
            </a:r>
            <a:r>
              <a:rPr spc="-35" dirty="0"/>
              <a:t> </a:t>
            </a:r>
            <a:r>
              <a:rPr spc="-10" dirty="0"/>
              <a:t>нетрудоспособности</a:t>
            </a:r>
            <a:r>
              <a:rPr spc="-25" dirty="0"/>
              <a:t> </a:t>
            </a:r>
            <a:r>
              <a:rPr dirty="0"/>
              <a:t>и</a:t>
            </a:r>
          </a:p>
          <a:p>
            <a:pPr marL="352425" algn="ctr">
              <a:lnSpc>
                <a:spcPct val="100000"/>
              </a:lnSpc>
            </a:pPr>
            <a:r>
              <a:rPr dirty="0"/>
              <a:t>в</a:t>
            </a:r>
            <a:r>
              <a:rPr spc="-20" dirty="0"/>
              <a:t> </a:t>
            </a:r>
            <a:r>
              <a:rPr spc="-5" dirty="0"/>
              <a:t>связи</a:t>
            </a:r>
            <a:r>
              <a:rPr spc="-25" dirty="0"/>
              <a:t> </a:t>
            </a:r>
            <a:r>
              <a:rPr dirty="0"/>
              <a:t>с</a:t>
            </a:r>
            <a:r>
              <a:rPr spc="-5" dirty="0"/>
              <a:t> </a:t>
            </a:r>
            <a:r>
              <a:rPr spc="-10" dirty="0"/>
              <a:t>материнством</a:t>
            </a:r>
            <a:r>
              <a:rPr spc="-25" dirty="0"/>
              <a:t> </a:t>
            </a:r>
            <a:r>
              <a:rPr dirty="0"/>
              <a:t>с</a:t>
            </a:r>
            <a:r>
              <a:rPr spc="-5" dirty="0"/>
              <a:t> </a:t>
            </a:r>
            <a:r>
              <a:rPr dirty="0"/>
              <a:t>1</a:t>
            </a:r>
            <a:r>
              <a:rPr spc="-5" dirty="0"/>
              <a:t> января</a:t>
            </a:r>
            <a:r>
              <a:rPr spc="-15" dirty="0"/>
              <a:t> </a:t>
            </a:r>
            <a:r>
              <a:rPr dirty="0"/>
              <a:t>2022</a:t>
            </a:r>
            <a:r>
              <a:rPr spc="-30" dirty="0"/>
              <a:t> года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332" y="1005742"/>
            <a:ext cx="8618119" cy="528926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24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января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2022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 err="1">
                <a:solidFill>
                  <a:schemeClr val="tx1"/>
                </a:solidFill>
                <a:latin typeface="Times New Roman"/>
                <a:cs typeface="Times New Roman"/>
              </a:rPr>
              <a:t>работодателям</a:t>
            </a:r>
            <a:r>
              <a:rPr sz="2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необходимо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lang="ru-RU" sz="2400" b="1" spc="-2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lang="ru-RU" sz="1600" spc="-5" dirty="0">
                <a:latin typeface="Times New Roman"/>
                <a:cs typeface="Times New Roman"/>
              </a:rPr>
              <a:t>Провести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работу </a:t>
            </a:r>
            <a:r>
              <a:rPr sz="1600" spc="-5" dirty="0">
                <a:latin typeface="Times New Roman"/>
                <a:cs typeface="Times New Roman"/>
              </a:rPr>
              <a:t>по </a:t>
            </a:r>
            <a:r>
              <a:rPr sz="1600" spc="-10" dirty="0">
                <a:latin typeface="Times New Roman"/>
                <a:cs typeface="Times New Roman"/>
              </a:rPr>
              <a:t>обеспечению приема </a:t>
            </a:r>
            <a:r>
              <a:rPr sz="1600" dirty="0">
                <a:latin typeface="Times New Roman"/>
                <a:cs typeface="Times New Roman"/>
              </a:rPr>
              <a:t>и </a:t>
            </a:r>
            <a:r>
              <a:rPr sz="1600" spc="-15" dirty="0">
                <a:latin typeface="Times New Roman"/>
                <a:cs typeface="Times New Roman"/>
              </a:rPr>
              <a:t>оплаты </a:t>
            </a:r>
            <a:r>
              <a:rPr sz="1600" spc="-10" dirty="0">
                <a:latin typeface="Times New Roman"/>
                <a:cs typeface="Times New Roman"/>
              </a:rPr>
              <a:t>электронных </a:t>
            </a:r>
            <a:r>
              <a:rPr sz="1600" spc="-20" dirty="0">
                <a:latin typeface="Times New Roman"/>
                <a:cs typeface="Times New Roman"/>
              </a:rPr>
              <a:t>листков </a:t>
            </a:r>
            <a:r>
              <a:rPr sz="1600" spc="-5" dirty="0">
                <a:latin typeface="Times New Roman"/>
                <a:cs typeface="Times New Roman"/>
              </a:rPr>
              <a:t>нетрудоспособности, </a:t>
            </a:r>
            <a:r>
              <a:rPr sz="1600" dirty="0">
                <a:latin typeface="Times New Roman"/>
                <a:cs typeface="Times New Roman"/>
              </a:rPr>
              <a:t>а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также</a:t>
            </a:r>
            <a:r>
              <a:rPr sz="1600" spc="505" dirty="0">
                <a:latin typeface="Times New Roman"/>
                <a:cs typeface="Times New Roman"/>
              </a:rPr>
              <a:t>  </a:t>
            </a:r>
            <a:r>
              <a:rPr sz="1600" spc="50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проинформировать</a:t>
            </a:r>
            <a:r>
              <a:rPr sz="1600" spc="490" dirty="0">
                <a:latin typeface="Times New Roman"/>
                <a:cs typeface="Times New Roman"/>
              </a:rPr>
              <a:t>  </a:t>
            </a:r>
            <a:r>
              <a:rPr sz="1600" spc="4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своих</a:t>
            </a:r>
            <a:r>
              <a:rPr sz="1600" spc="375" dirty="0">
                <a:latin typeface="Times New Roman"/>
                <a:cs typeface="Times New Roman"/>
              </a:rPr>
              <a:t>   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сотрудников</a:t>
            </a:r>
            <a:r>
              <a:rPr sz="1600" spc="345" dirty="0">
                <a:latin typeface="Times New Roman"/>
                <a:cs typeface="Times New Roman"/>
              </a:rPr>
              <a:t>   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365" dirty="0">
                <a:latin typeface="Times New Roman"/>
                <a:cs typeface="Times New Roman"/>
              </a:rPr>
              <a:t>   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вопросам      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оформления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листков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нетрудоспособности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электронной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форме</a:t>
            </a:r>
          </a:p>
          <a:p>
            <a:pPr marL="12065" marR="5080" algn="just">
              <a:lnSpc>
                <a:spcPct val="100000"/>
              </a:lnSpc>
              <a:tabLst>
                <a:tab pos="299720" algn="l"/>
              </a:tabLst>
            </a:pPr>
            <a:endParaRPr sz="1000" dirty="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5" dirty="0">
                <a:latin typeface="Times New Roman"/>
                <a:cs typeface="Times New Roman"/>
              </a:rPr>
              <a:t>Подключиться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 </a:t>
            </a:r>
            <a:r>
              <a:rPr sz="1600" spc="-35" dirty="0">
                <a:latin typeface="Times New Roman"/>
                <a:cs typeface="Times New Roman"/>
              </a:rPr>
              <a:t>СЭДО</a:t>
            </a:r>
            <a:endParaRPr lang="ru-RU" sz="1600" spc="-35" dirty="0">
              <a:latin typeface="Times New Roman"/>
              <a:cs typeface="Times New Roman"/>
            </a:endParaRPr>
          </a:p>
          <a:p>
            <a:pPr marL="12065" algn="just">
              <a:lnSpc>
                <a:spcPct val="100000"/>
              </a:lnSpc>
              <a:tabLst>
                <a:tab pos="299720" algn="l"/>
              </a:tabLst>
            </a:pPr>
            <a:endParaRPr sz="1000" dirty="0">
              <a:latin typeface="Times New Roman"/>
              <a:cs typeface="Times New Roman"/>
            </a:endParaRPr>
          </a:p>
          <a:p>
            <a:pPr marL="307975" algn="just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Как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подключиться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к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lang="ru-RU" sz="1600" b="1" spc="-25" dirty="0">
                <a:latin typeface="Times New Roman"/>
                <a:cs typeface="Times New Roman"/>
              </a:rPr>
              <a:t>системе </a:t>
            </a:r>
            <a:r>
              <a:rPr sz="1600" b="1" spc="-35" dirty="0">
                <a:latin typeface="Times New Roman"/>
                <a:cs typeface="Times New Roman"/>
              </a:rPr>
              <a:t>СЭДО?</a:t>
            </a:r>
            <a:endParaRPr lang="ru-RU" sz="1600" b="1" spc="-35" dirty="0">
              <a:latin typeface="Times New Roman"/>
              <a:cs typeface="Times New Roman"/>
            </a:endParaRPr>
          </a:p>
          <a:p>
            <a:pPr marL="307975" algn="just">
              <a:lnSpc>
                <a:spcPct val="100000"/>
              </a:lnSpc>
            </a:pPr>
            <a:endParaRPr lang="ru-RU" sz="1600" b="1" spc="-35" dirty="0">
              <a:latin typeface="Times New Roman"/>
              <a:cs typeface="Times New Roman"/>
            </a:endParaRPr>
          </a:p>
          <a:p>
            <a:pPr lvl="1" algn="just"/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СЭДО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бесплатный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электронный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сервис</a:t>
            </a:r>
            <a:r>
              <a:rPr sz="1600" i="1" dirty="0">
                <a:latin typeface="Times New Roman"/>
                <a:cs typeface="Times New Roman"/>
              </a:rPr>
              <a:t>.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настоящее время разработчиками программного  обеспечения, например - СКБ Контур, Фирма «1С», Компания «Тензор», IT-компания «</a:t>
            </a:r>
            <a:r>
              <a:rPr sz="1600" spc="-5" dirty="0" err="1">
                <a:latin typeface="Times New Roman"/>
                <a:cs typeface="Times New Roman"/>
              </a:rPr>
              <a:t>Такском</a:t>
            </a:r>
            <a:r>
              <a:rPr sz="1600" spc="-5" dirty="0">
                <a:latin typeface="Times New Roman"/>
                <a:cs typeface="Times New Roman"/>
              </a:rPr>
              <a:t>» реализованы функциональные возможности для взаимодействия и работы страхователя с ФСС</a:t>
            </a:r>
            <a:r>
              <a:rPr lang="ru-RU" sz="1600" spc="-5" dirty="0">
                <a:latin typeface="Times New Roman"/>
                <a:cs typeface="Times New Roman"/>
              </a:rPr>
              <a:t> посредством электронного сервиса Фонда	в рамках СЭДО. </a:t>
            </a:r>
          </a:p>
          <a:p>
            <a:pPr lvl="1" algn="just"/>
            <a:r>
              <a:rPr lang="ru-RU" sz="1600" b="1" u="sng" spc="-5" dirty="0">
                <a:latin typeface="Times New Roman"/>
                <a:cs typeface="Times New Roman"/>
              </a:rPr>
              <a:t>Для подключения к СЭДО</a:t>
            </a:r>
            <a:r>
              <a:rPr lang="ru-RU" sz="1600" spc="-5" dirty="0">
                <a:latin typeface="Times New Roman"/>
                <a:cs typeface="Times New Roman"/>
              </a:rPr>
              <a:t> достаточно включить нужную	опцию	в используемой бухгалтерской	программе у </a:t>
            </a:r>
            <a:r>
              <a:rPr lang="ru-RU" sz="1600" spc="-5" dirty="0" err="1">
                <a:latin typeface="Times New Roman"/>
                <a:cs typeface="Times New Roman"/>
              </a:rPr>
              <a:t>спецоператоров</a:t>
            </a:r>
            <a:r>
              <a:rPr lang="ru-RU" sz="1600" spc="-5" dirty="0">
                <a:latin typeface="Times New Roman"/>
                <a:cs typeface="Times New Roman"/>
              </a:rPr>
              <a:t> (Контур-Экстерн, СБИС), у которых реализовано  взаимодействие с ФСС, или напрямую в программном обеспечении семейства 1С. Для работы с СЭДО  через 1С напрямую обязательно требуется наличие усиленной квалифицированной	 электронной подписи (УКЭП), выданной на организацию (при работе через </a:t>
            </a:r>
            <a:r>
              <a:rPr lang="ru-RU" sz="1600" spc="-5" dirty="0" err="1">
                <a:latin typeface="Times New Roman"/>
                <a:cs typeface="Times New Roman"/>
              </a:rPr>
              <a:t>спецоператоров</a:t>
            </a:r>
            <a:r>
              <a:rPr lang="ru-RU" sz="1600" spc="-5" dirty="0">
                <a:latin typeface="Times New Roman"/>
                <a:cs typeface="Times New Roman"/>
              </a:rPr>
              <a:t> она у вас уже есть). Со спецификацией Фонда по использованию электронного сервиса Фонда в рамках СЭДО можно  ознакомиться на сайте Фонда по адресу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https://lk.fss.ru/sedo.html</a:t>
            </a:r>
            <a:r>
              <a:rPr lang="ru-RU" sz="1600" spc="-5" dirty="0">
                <a:latin typeface="Times New Roman"/>
                <a:cs typeface="Times New Roman"/>
              </a:rPr>
              <a:t>, где размещены ссылки на сервис и спецификации СЭДО.</a:t>
            </a:r>
            <a:endParaRPr sz="1550" spc="-3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39" y="99440"/>
            <a:ext cx="842264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algn="ctr">
              <a:lnSpc>
                <a:spcPct val="100000"/>
              </a:lnSpc>
              <a:spcBef>
                <a:spcPts val="105"/>
              </a:spcBef>
            </a:pPr>
            <a:r>
              <a:rPr lang="ru-RU" spc="-5" dirty="0"/>
              <a:t>Особенности</a:t>
            </a:r>
            <a:r>
              <a:rPr lang="ru-RU" spc="-30" dirty="0"/>
              <a:t> </a:t>
            </a:r>
            <a:r>
              <a:rPr lang="ru-RU" spc="-10" dirty="0"/>
              <a:t>выплат </a:t>
            </a:r>
            <a:r>
              <a:rPr lang="ru-RU" dirty="0"/>
              <a:t>пособий</a:t>
            </a:r>
            <a:r>
              <a:rPr lang="ru-RU" spc="-45" dirty="0"/>
              <a:t> </a:t>
            </a:r>
            <a:r>
              <a:rPr lang="ru-RU" dirty="0"/>
              <a:t>по</a:t>
            </a:r>
            <a:r>
              <a:rPr lang="ru-RU" spc="-5" dirty="0"/>
              <a:t> временной</a:t>
            </a:r>
            <a:r>
              <a:rPr lang="ru-RU" spc="-35" dirty="0"/>
              <a:t> </a:t>
            </a:r>
            <a:r>
              <a:rPr lang="ru-RU" spc="-10" dirty="0"/>
              <a:t>нетрудоспособности</a:t>
            </a:r>
            <a:r>
              <a:rPr lang="ru-RU" spc="-25" dirty="0"/>
              <a:t> </a:t>
            </a:r>
            <a:r>
              <a:rPr lang="ru-RU" dirty="0"/>
              <a:t>и</a:t>
            </a:r>
            <a:br>
              <a:rPr lang="ru-RU" dirty="0"/>
            </a:br>
            <a:r>
              <a:rPr lang="ru-RU" dirty="0"/>
              <a:t>в</a:t>
            </a:r>
            <a:r>
              <a:rPr lang="ru-RU" spc="-20" dirty="0"/>
              <a:t> </a:t>
            </a:r>
            <a:r>
              <a:rPr lang="ru-RU" spc="-5" dirty="0"/>
              <a:t>связи</a:t>
            </a:r>
            <a:r>
              <a:rPr lang="ru-RU" spc="-25" dirty="0"/>
              <a:t> </a:t>
            </a:r>
            <a:r>
              <a:rPr lang="ru-RU" dirty="0"/>
              <a:t>с</a:t>
            </a:r>
            <a:r>
              <a:rPr lang="ru-RU" spc="-5" dirty="0"/>
              <a:t> </a:t>
            </a:r>
            <a:r>
              <a:rPr lang="ru-RU" spc="-10" dirty="0"/>
              <a:t>материнством</a:t>
            </a:r>
            <a:r>
              <a:rPr lang="ru-RU" spc="-25" dirty="0"/>
              <a:t> </a:t>
            </a:r>
            <a:r>
              <a:rPr lang="ru-RU" dirty="0"/>
              <a:t>с</a:t>
            </a:r>
            <a:r>
              <a:rPr lang="ru-RU" spc="-5" dirty="0"/>
              <a:t> </a:t>
            </a:r>
            <a:r>
              <a:rPr lang="ru-RU" dirty="0"/>
              <a:t>1</a:t>
            </a:r>
            <a:r>
              <a:rPr lang="ru-RU" spc="-5" dirty="0"/>
              <a:t> января</a:t>
            </a:r>
            <a:r>
              <a:rPr lang="ru-RU" spc="-15" dirty="0"/>
              <a:t> </a:t>
            </a:r>
            <a:r>
              <a:rPr lang="ru-RU" dirty="0"/>
              <a:t>2022</a:t>
            </a:r>
            <a:r>
              <a:rPr lang="ru-RU" spc="-30" dirty="0"/>
              <a:t> года</a:t>
            </a:r>
            <a:endParaRPr spc="-5" dirty="0">
              <a:solidFill>
                <a:srgbClr val="375F9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0" y="1276224"/>
            <a:ext cx="579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Итак, с</a:t>
            </a:r>
            <a:r>
              <a:rPr sz="1800" b="1" u="sng" spc="4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8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января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2022</a:t>
            </a:r>
            <a:r>
              <a:rPr sz="1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года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039" y="1784737"/>
            <a:ext cx="8576361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spcBef>
                <a:spcPts val="100"/>
              </a:spcBef>
              <a:buFont typeface="Wingdings"/>
              <a:buChar char=""/>
              <a:tabLst>
                <a:tab pos="299720" algn="l"/>
                <a:tab pos="1426845" algn="l"/>
                <a:tab pos="1740535" algn="l"/>
              </a:tabLst>
            </a:pPr>
            <a:r>
              <a:rPr lang="ru-RU" sz="1600" b="1" spc="-5" dirty="0">
                <a:latin typeface="Times New Roman"/>
                <a:cs typeface="Times New Roman"/>
              </a:rPr>
              <a:t>Вступает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lang="ru-RU" sz="1600" b="1" dirty="0"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latin typeface="Times New Roman"/>
                <a:cs typeface="Times New Roman"/>
              </a:rPr>
              <a:t>силу </a:t>
            </a:r>
            <a:r>
              <a:rPr lang="ru-RU" sz="1600" dirty="0">
                <a:latin typeface="Times New Roman"/>
                <a:cs typeface="Times New Roman"/>
              </a:rPr>
              <a:t>постановление </a:t>
            </a:r>
            <a:r>
              <a:rPr lang="ru-RU" sz="1600" spc="-5" dirty="0">
                <a:latin typeface="Times New Roman"/>
                <a:cs typeface="Times New Roman"/>
              </a:rPr>
              <a:t>Правительства </a:t>
            </a:r>
            <a:r>
              <a:rPr lang="ru-RU" sz="1600" spc="-15" dirty="0">
                <a:latin typeface="Times New Roman"/>
                <a:cs typeface="Times New Roman"/>
              </a:rPr>
              <a:t>Российской </a:t>
            </a:r>
            <a:r>
              <a:rPr lang="ru-RU" sz="1600" dirty="0">
                <a:latin typeface="Times New Roman"/>
                <a:cs typeface="Times New Roman"/>
              </a:rPr>
              <a:t>Ф</a:t>
            </a:r>
            <a:r>
              <a:rPr lang="ru-RU" sz="1600" spc="-20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дер</a:t>
            </a:r>
            <a:r>
              <a:rPr lang="ru-RU" sz="1600" spc="-10" dirty="0">
                <a:latin typeface="Times New Roman"/>
                <a:cs typeface="Times New Roman"/>
              </a:rPr>
              <a:t>а</a:t>
            </a:r>
            <a:r>
              <a:rPr lang="ru-RU" sz="1600" spc="-5" dirty="0">
                <a:latin typeface="Times New Roman"/>
                <a:cs typeface="Times New Roman"/>
              </a:rPr>
              <a:t>ц</a:t>
            </a:r>
            <a:r>
              <a:rPr lang="ru-RU" sz="1600" spc="-10" dirty="0">
                <a:latin typeface="Times New Roman"/>
                <a:cs typeface="Times New Roman"/>
              </a:rPr>
              <a:t>и</a:t>
            </a:r>
            <a:r>
              <a:rPr lang="ru-RU" sz="1600" dirty="0">
                <a:latin typeface="Times New Roman"/>
                <a:cs typeface="Times New Roman"/>
              </a:rPr>
              <a:t>и </a:t>
            </a:r>
            <a:r>
              <a:rPr lang="ru-RU" sz="1600" spc="-25" dirty="0">
                <a:latin typeface="Times New Roman"/>
                <a:cs typeface="Times New Roman"/>
              </a:rPr>
              <a:t>от </a:t>
            </a:r>
            <a:r>
              <a:rPr sz="1600" spc="-75" dirty="0">
                <a:latin typeface="Times New Roman"/>
                <a:cs typeface="Times New Roman"/>
              </a:rPr>
              <a:t>1</a:t>
            </a:r>
            <a:r>
              <a:rPr sz="1600" spc="-5" dirty="0">
                <a:latin typeface="Times New Roman"/>
                <a:cs typeface="Times New Roman"/>
              </a:rPr>
              <a:t>1</a:t>
            </a:r>
            <a:r>
              <a:rPr sz="1600" spc="5" dirty="0">
                <a:latin typeface="Times New Roman"/>
                <a:cs typeface="Times New Roman"/>
              </a:rPr>
              <a:t>.</a:t>
            </a:r>
            <a:r>
              <a:rPr sz="1600" spc="-5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9</a:t>
            </a:r>
            <a:r>
              <a:rPr sz="1600" spc="5" dirty="0">
                <a:latin typeface="Times New Roman"/>
                <a:cs typeface="Times New Roman"/>
              </a:rPr>
              <a:t>.</a:t>
            </a:r>
            <a:r>
              <a:rPr sz="1600" spc="-5" dirty="0">
                <a:latin typeface="Times New Roman"/>
                <a:cs typeface="Times New Roman"/>
              </a:rPr>
              <a:t>202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№</a:t>
            </a:r>
            <a:r>
              <a:rPr sz="1600" spc="-15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540	</a:t>
            </a:r>
            <a:r>
              <a:rPr sz="1600" spc="-15" dirty="0">
                <a:latin typeface="Times New Roman"/>
                <a:cs typeface="Times New Roman"/>
              </a:rPr>
              <a:t>«</a:t>
            </a:r>
            <a:r>
              <a:rPr lang="ru-RU" sz="1600" spc="-5" dirty="0">
                <a:latin typeface="Times New Roman"/>
                <a:cs typeface="Times New Roman"/>
              </a:rPr>
              <a:t>Об </a:t>
            </a:r>
            <a:r>
              <a:rPr lang="ru-RU" sz="1600" spc="20" dirty="0">
                <a:latin typeface="Times New Roman"/>
                <a:cs typeface="Times New Roman"/>
              </a:rPr>
              <a:t>у</a:t>
            </a:r>
            <a:r>
              <a:rPr lang="ru-RU" sz="1600" dirty="0">
                <a:latin typeface="Times New Roman"/>
                <a:cs typeface="Times New Roman"/>
              </a:rPr>
              <a:t>т</a:t>
            </a:r>
            <a:r>
              <a:rPr lang="ru-RU" sz="1600" spc="-10" dirty="0">
                <a:latin typeface="Times New Roman"/>
                <a:cs typeface="Times New Roman"/>
              </a:rPr>
              <a:t>ве</a:t>
            </a:r>
            <a:r>
              <a:rPr lang="ru-RU" sz="1600" dirty="0">
                <a:latin typeface="Times New Roman"/>
                <a:cs typeface="Times New Roman"/>
              </a:rPr>
              <a:t>ржден</a:t>
            </a:r>
            <a:r>
              <a:rPr lang="ru-RU" sz="1600" spc="-10" dirty="0">
                <a:latin typeface="Times New Roman"/>
                <a:cs typeface="Times New Roman"/>
              </a:rPr>
              <a:t>и</a:t>
            </a:r>
            <a:r>
              <a:rPr lang="ru-RU" sz="1600" dirty="0">
                <a:latin typeface="Times New Roman"/>
                <a:cs typeface="Times New Roman"/>
              </a:rPr>
              <a:t>и </a:t>
            </a:r>
            <a:r>
              <a:rPr lang="ru-RU" sz="1600" spc="-5" dirty="0">
                <a:latin typeface="Times New Roman"/>
                <a:cs typeface="Times New Roman"/>
              </a:rPr>
              <a:t>П</a:t>
            </a:r>
            <a:r>
              <a:rPr lang="ru-RU" sz="1600" spc="-35" dirty="0">
                <a:latin typeface="Times New Roman"/>
                <a:cs typeface="Times New Roman"/>
              </a:rPr>
              <a:t>о</a:t>
            </a:r>
            <a:r>
              <a:rPr lang="ru-RU" sz="1600" dirty="0">
                <a:latin typeface="Times New Roman"/>
                <a:cs typeface="Times New Roman"/>
              </a:rPr>
              <a:t>л</a:t>
            </a:r>
            <a:r>
              <a:rPr lang="ru-RU" sz="1600" spc="-50" dirty="0">
                <a:latin typeface="Times New Roman"/>
                <a:cs typeface="Times New Roman"/>
              </a:rPr>
              <a:t>о</a:t>
            </a:r>
            <a:r>
              <a:rPr lang="ru-RU" sz="1600" spc="-25" dirty="0">
                <a:latin typeface="Times New Roman"/>
                <a:cs typeface="Times New Roman"/>
              </a:rPr>
              <a:t>ж</a:t>
            </a:r>
            <a:r>
              <a:rPr lang="ru-RU" sz="1600" dirty="0">
                <a:latin typeface="Times New Roman"/>
                <a:cs typeface="Times New Roman"/>
              </a:rPr>
              <a:t>ения </a:t>
            </a:r>
            <a:r>
              <a:rPr lang="ru-RU" sz="1600" spc="-5" dirty="0">
                <a:latin typeface="Times New Roman"/>
                <a:cs typeface="Times New Roman"/>
              </a:rPr>
              <a:t>о</a:t>
            </a:r>
            <a:r>
              <a:rPr lang="ru-RU" sz="1600" dirty="0">
                <a:latin typeface="Times New Roman"/>
                <a:cs typeface="Times New Roman"/>
              </a:rPr>
              <a:t>б </a:t>
            </a:r>
            <a:r>
              <a:rPr lang="ru-RU" sz="1600" spc="30" dirty="0">
                <a:latin typeface="Times New Roman"/>
                <a:cs typeface="Times New Roman"/>
              </a:rPr>
              <a:t>о</a:t>
            </a:r>
            <a:r>
              <a:rPr lang="ru-RU" sz="1600" dirty="0">
                <a:latin typeface="Times New Roman"/>
                <a:cs typeface="Times New Roman"/>
              </a:rPr>
              <a:t>с</a:t>
            </a:r>
            <a:r>
              <a:rPr lang="ru-RU" sz="1600" spc="-10" dirty="0">
                <a:latin typeface="Times New Roman"/>
                <a:cs typeface="Times New Roman"/>
              </a:rPr>
              <a:t>о</a:t>
            </a:r>
            <a:r>
              <a:rPr lang="ru-RU" sz="1600" spc="-30" dirty="0">
                <a:latin typeface="Times New Roman"/>
                <a:cs typeface="Times New Roman"/>
              </a:rPr>
              <a:t>б</a:t>
            </a:r>
            <a:r>
              <a:rPr lang="ru-RU" sz="1600" dirty="0">
                <a:latin typeface="Times New Roman"/>
                <a:cs typeface="Times New Roman"/>
              </a:rPr>
              <a:t>енн</a:t>
            </a:r>
            <a:r>
              <a:rPr lang="ru-RU" sz="1600" spc="35" dirty="0">
                <a:latin typeface="Times New Roman"/>
                <a:cs typeface="Times New Roman"/>
              </a:rPr>
              <a:t>о</a:t>
            </a:r>
            <a:r>
              <a:rPr lang="ru-RU" sz="1600" dirty="0">
                <a:latin typeface="Times New Roman"/>
                <a:cs typeface="Times New Roman"/>
              </a:rPr>
              <a:t>с</a:t>
            </a:r>
            <a:r>
              <a:rPr lang="ru-RU" sz="1600" spc="-20" dirty="0">
                <a:latin typeface="Times New Roman"/>
                <a:cs typeface="Times New Roman"/>
              </a:rPr>
              <a:t>т</a:t>
            </a:r>
            <a:r>
              <a:rPr lang="ru-RU" sz="1600" dirty="0">
                <a:latin typeface="Times New Roman"/>
                <a:cs typeface="Times New Roman"/>
              </a:rPr>
              <a:t>ях </a:t>
            </a:r>
            <a:r>
              <a:rPr lang="ru-RU" sz="1600" spc="-5" dirty="0">
                <a:latin typeface="Times New Roman"/>
                <a:cs typeface="Times New Roman"/>
              </a:rPr>
              <a:t>п</a:t>
            </a:r>
            <a:r>
              <a:rPr lang="ru-RU" sz="1600" spc="-10" dirty="0">
                <a:latin typeface="Times New Roman"/>
                <a:cs typeface="Times New Roman"/>
              </a:rPr>
              <a:t>о</a:t>
            </a:r>
            <a:r>
              <a:rPr lang="ru-RU" sz="1600" spc="-15" dirty="0">
                <a:latin typeface="Times New Roman"/>
                <a:cs typeface="Times New Roman"/>
              </a:rPr>
              <a:t>р</a:t>
            </a:r>
            <a:r>
              <a:rPr lang="ru-RU" sz="1600" dirty="0">
                <a:latin typeface="Times New Roman"/>
                <a:cs typeface="Times New Roman"/>
              </a:rPr>
              <a:t>я</a:t>
            </a:r>
            <a:r>
              <a:rPr lang="ru-RU" sz="1600" spc="-10" dirty="0">
                <a:latin typeface="Times New Roman"/>
                <a:cs typeface="Times New Roman"/>
              </a:rPr>
              <a:t>д</a:t>
            </a:r>
            <a:r>
              <a:rPr lang="ru-RU" sz="1600" spc="-25" dirty="0">
                <a:latin typeface="Times New Roman"/>
                <a:cs typeface="Times New Roman"/>
              </a:rPr>
              <a:t>к</a:t>
            </a:r>
            <a:r>
              <a:rPr lang="ru-RU" sz="1600" dirty="0">
                <a:latin typeface="Times New Roman"/>
                <a:cs typeface="Times New Roman"/>
              </a:rPr>
              <a:t>а </a:t>
            </a:r>
            <a:r>
              <a:rPr lang="ru-RU" sz="1600" spc="-10" dirty="0">
                <a:latin typeface="Times New Roman"/>
                <a:cs typeface="Times New Roman"/>
              </a:rPr>
              <a:t>исчисления</a:t>
            </a:r>
            <a:r>
              <a:rPr lang="ru-RU" sz="1600" spc="6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пособий</a:t>
            </a:r>
            <a:r>
              <a:rPr lang="ru-RU" sz="1600" spc="6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по</a:t>
            </a:r>
            <a:r>
              <a:rPr lang="ru-RU" sz="1600" spc="6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временной</a:t>
            </a:r>
            <a:r>
              <a:rPr lang="ru-RU" sz="1600" spc="6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нетрудоспособности, по</a:t>
            </a:r>
            <a:r>
              <a:rPr lang="ru-RU" sz="1600" spc="6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беременности</a:t>
            </a:r>
            <a:r>
              <a:rPr lang="ru-RU" sz="1600" spc="5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и</a:t>
            </a:r>
            <a:r>
              <a:rPr lang="ru-RU" sz="1600" spc="6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родам, </a:t>
            </a:r>
            <a:r>
              <a:rPr lang="ru-RU" sz="1600" dirty="0">
                <a:latin typeface="Times New Roman"/>
                <a:cs typeface="Times New Roman"/>
              </a:rPr>
              <a:t>е</a:t>
            </a:r>
            <a:r>
              <a:rPr lang="ru-RU" sz="1600" spc="-30" dirty="0">
                <a:latin typeface="Times New Roman"/>
                <a:cs typeface="Times New Roman"/>
              </a:rPr>
              <a:t>ж</a:t>
            </a:r>
            <a:r>
              <a:rPr lang="ru-RU" sz="1600" dirty="0">
                <a:latin typeface="Times New Roman"/>
                <a:cs typeface="Times New Roman"/>
              </a:rPr>
              <a:t>ем</a:t>
            </a:r>
            <a:r>
              <a:rPr lang="ru-RU" sz="1600" spc="4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сячно</a:t>
            </a:r>
            <a:r>
              <a:rPr lang="ru-RU" sz="1600" spc="-45" dirty="0">
                <a:latin typeface="Times New Roman"/>
                <a:cs typeface="Times New Roman"/>
              </a:rPr>
              <a:t>г</a:t>
            </a:r>
            <a:r>
              <a:rPr lang="ru-RU" sz="1600" dirty="0">
                <a:latin typeface="Times New Roman"/>
                <a:cs typeface="Times New Roman"/>
              </a:rPr>
              <a:t>о </a:t>
            </a:r>
            <a:r>
              <a:rPr lang="ru-RU" sz="1600" spc="-5" dirty="0">
                <a:latin typeface="Times New Roman"/>
                <a:cs typeface="Times New Roman"/>
              </a:rPr>
              <a:t>п</a:t>
            </a:r>
            <a:r>
              <a:rPr lang="ru-RU" sz="1600" spc="40" dirty="0">
                <a:latin typeface="Times New Roman"/>
                <a:cs typeface="Times New Roman"/>
              </a:rPr>
              <a:t>о</a:t>
            </a:r>
            <a:r>
              <a:rPr lang="ru-RU" sz="1600" dirty="0">
                <a:latin typeface="Times New Roman"/>
                <a:cs typeface="Times New Roman"/>
              </a:rPr>
              <a:t>собия </a:t>
            </a:r>
            <a:r>
              <a:rPr lang="ru-RU" sz="1600" spc="-5" dirty="0">
                <a:latin typeface="Times New Roman"/>
                <a:cs typeface="Times New Roman"/>
              </a:rPr>
              <a:t>п</a:t>
            </a:r>
            <a:r>
              <a:rPr lang="ru-RU" sz="1600" dirty="0">
                <a:latin typeface="Times New Roman"/>
                <a:cs typeface="Times New Roman"/>
              </a:rPr>
              <a:t>о </a:t>
            </a:r>
            <a:r>
              <a:rPr lang="ru-RU" sz="1600" spc="20" dirty="0">
                <a:latin typeface="Times New Roman"/>
                <a:cs typeface="Times New Roman"/>
              </a:rPr>
              <a:t>у</a:t>
            </a:r>
            <a:r>
              <a:rPr lang="ru-RU" sz="1600" spc="-75" dirty="0">
                <a:latin typeface="Times New Roman"/>
                <a:cs typeface="Times New Roman"/>
              </a:rPr>
              <a:t>х</a:t>
            </a:r>
            <a:r>
              <a:rPr lang="ru-RU" sz="1600" spc="-50" dirty="0">
                <a:latin typeface="Times New Roman"/>
                <a:cs typeface="Times New Roman"/>
              </a:rPr>
              <a:t>о</a:t>
            </a:r>
            <a:r>
              <a:rPr lang="ru-RU" sz="1600" spc="-20" dirty="0">
                <a:latin typeface="Times New Roman"/>
                <a:cs typeface="Times New Roman"/>
              </a:rPr>
              <a:t>д</a:t>
            </a:r>
            <a:r>
              <a:rPr lang="ru-RU" sz="1600" dirty="0">
                <a:latin typeface="Times New Roman"/>
                <a:cs typeface="Times New Roman"/>
              </a:rPr>
              <a:t>у </a:t>
            </a:r>
            <a:r>
              <a:rPr lang="ru-RU" sz="1600" spc="-10" dirty="0">
                <a:latin typeface="Times New Roman"/>
                <a:cs typeface="Times New Roman"/>
              </a:rPr>
              <a:t>за </a:t>
            </a:r>
            <a:r>
              <a:rPr lang="ru-RU" sz="1600" spc="-20" dirty="0">
                <a:latin typeface="Times New Roman"/>
                <a:cs typeface="Times New Roman"/>
              </a:rPr>
              <a:t>ребенком </a:t>
            </a:r>
            <a:r>
              <a:rPr lang="ru-RU" sz="1600" spc="-5" dirty="0">
                <a:latin typeface="Times New Roman"/>
                <a:cs typeface="Times New Roman"/>
              </a:rPr>
              <a:t>гражданам, </a:t>
            </a:r>
            <a:r>
              <a:rPr lang="ru-RU" sz="1600" spc="-10" dirty="0">
                <a:latin typeface="Times New Roman"/>
                <a:cs typeface="Times New Roman"/>
              </a:rPr>
              <a:t>подлежащим </a:t>
            </a:r>
            <a:r>
              <a:rPr lang="ru-RU" sz="1600" spc="-15" dirty="0">
                <a:latin typeface="Times New Roman"/>
                <a:cs typeface="Times New Roman"/>
              </a:rPr>
              <a:t>обязательному </a:t>
            </a:r>
            <a:r>
              <a:rPr lang="ru-RU" sz="1600" spc="-5" dirty="0">
                <a:latin typeface="Times New Roman"/>
                <a:cs typeface="Times New Roman"/>
              </a:rPr>
              <a:t>социальному </a:t>
            </a:r>
            <a:r>
              <a:rPr lang="ru-RU" sz="1600" spc="-10" dirty="0">
                <a:latin typeface="Times New Roman"/>
                <a:cs typeface="Times New Roman"/>
              </a:rPr>
              <a:t>с</a:t>
            </a:r>
            <a:r>
              <a:rPr lang="ru-RU" sz="1600" spc="25" dirty="0">
                <a:latin typeface="Times New Roman"/>
                <a:cs typeface="Times New Roman"/>
              </a:rPr>
              <a:t>т</a:t>
            </a:r>
            <a:r>
              <a:rPr lang="ru-RU" sz="1600" dirty="0">
                <a:latin typeface="Times New Roman"/>
                <a:cs typeface="Times New Roman"/>
              </a:rPr>
              <a:t>ра</a:t>
            </a:r>
            <a:r>
              <a:rPr lang="ru-RU" sz="1600" spc="-70" dirty="0">
                <a:latin typeface="Times New Roman"/>
                <a:cs typeface="Times New Roman"/>
              </a:rPr>
              <a:t>х</a:t>
            </a:r>
            <a:r>
              <a:rPr lang="ru-RU" sz="1600" dirty="0">
                <a:latin typeface="Times New Roman"/>
                <a:cs typeface="Times New Roman"/>
              </a:rPr>
              <a:t>о</a:t>
            </a:r>
            <a:r>
              <a:rPr lang="ru-RU" sz="1600" spc="-25" dirty="0">
                <a:latin typeface="Times New Roman"/>
                <a:cs typeface="Times New Roman"/>
              </a:rPr>
              <a:t>в</a:t>
            </a:r>
            <a:r>
              <a:rPr lang="ru-RU" sz="1600" spc="-10" dirty="0">
                <a:latin typeface="Times New Roman"/>
                <a:cs typeface="Times New Roman"/>
              </a:rPr>
              <a:t>а</a:t>
            </a:r>
            <a:r>
              <a:rPr lang="ru-RU" sz="1600" spc="-5" dirty="0">
                <a:latin typeface="Times New Roman"/>
                <a:cs typeface="Times New Roman"/>
              </a:rPr>
              <a:t>н</a:t>
            </a:r>
            <a:r>
              <a:rPr lang="ru-RU" sz="1600" spc="-10" dirty="0">
                <a:latin typeface="Times New Roman"/>
                <a:cs typeface="Times New Roman"/>
              </a:rPr>
              <a:t>и</a:t>
            </a:r>
            <a:r>
              <a:rPr lang="ru-RU" sz="1600" dirty="0">
                <a:latin typeface="Times New Roman"/>
                <a:cs typeface="Times New Roman"/>
              </a:rPr>
              <a:t>ю </a:t>
            </a:r>
            <a:r>
              <a:rPr lang="ru-RU" sz="1600" spc="-5" dirty="0">
                <a:latin typeface="Times New Roman"/>
                <a:cs typeface="Times New Roman"/>
              </a:rPr>
              <a:t>на случай временной нетрудоспособности</a:t>
            </a:r>
            <a:r>
              <a:rPr lang="ru-RU" sz="1600" dirty="0">
                <a:latin typeface="Times New Roman"/>
                <a:cs typeface="Times New Roman"/>
              </a:rPr>
              <a:t> и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в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связи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с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материнством»</a:t>
            </a:r>
            <a:r>
              <a:rPr lang="ru-RU" sz="1600" spc="-5" dirty="0">
                <a:latin typeface="Times New Roman"/>
                <a:cs typeface="Times New Roman"/>
              </a:rPr>
              <a:t> (утратило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силу</a:t>
            </a:r>
            <a:r>
              <a:rPr lang="ru-RU" sz="1600" dirty="0">
                <a:latin typeface="Times New Roman"/>
                <a:cs typeface="Times New Roman"/>
              </a:rPr>
              <a:t> постановление 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Правительства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Российской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Федерации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от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15.06.2007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№375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«Об</a:t>
            </a:r>
            <a:r>
              <a:rPr lang="ru-RU" sz="1600" spc="-5" dirty="0">
                <a:latin typeface="Times New Roman"/>
                <a:cs typeface="Times New Roman"/>
              </a:rPr>
              <a:t> утверждении 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Положения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об особенностях</a:t>
            </a:r>
            <a:r>
              <a:rPr lang="ru-RU" sz="1600" spc="-1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порядка…»).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9039" y="3496817"/>
            <a:ext cx="84855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buFont typeface="Wingdings"/>
              <a:buChar char=""/>
              <a:tabLst>
                <a:tab pos="299720" algn="l"/>
              </a:tabLst>
            </a:pPr>
            <a:r>
              <a:rPr lang="ru-RU" sz="1600" b="1" spc="-25" dirty="0">
                <a:latin typeface="Times New Roman"/>
                <a:cs typeface="Times New Roman"/>
              </a:rPr>
              <a:t>Переход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полностью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на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latin typeface="Times New Roman"/>
                <a:cs typeface="Times New Roman"/>
              </a:rPr>
              <a:t>электронный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листок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latin typeface="Times New Roman"/>
                <a:cs typeface="Times New Roman"/>
              </a:rPr>
              <a:t>нетрудоспособности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lang="ru-RU" sz="1600" spc="-5" dirty="0">
                <a:latin typeface="Times New Roman"/>
                <a:cs typeface="Times New Roman"/>
              </a:rPr>
              <a:t>Федеральный </a:t>
            </a:r>
            <a:r>
              <a:rPr lang="ru-RU" sz="1600" spc="-20" dirty="0">
                <a:latin typeface="Times New Roman"/>
                <a:cs typeface="Times New Roman"/>
              </a:rPr>
              <a:t>закон	</a:t>
            </a:r>
            <a:r>
              <a:rPr lang="ru-RU" sz="1600" spc="-15" dirty="0">
                <a:latin typeface="Times New Roman"/>
                <a:cs typeface="Times New Roman"/>
              </a:rPr>
              <a:t>от	</a:t>
            </a:r>
            <a:r>
              <a:rPr lang="ru-RU" sz="1600" dirty="0">
                <a:latin typeface="Times New Roman"/>
                <a:cs typeface="Times New Roman"/>
              </a:rPr>
              <a:t>30.04.2021 </a:t>
            </a:r>
            <a:r>
              <a:rPr lang="ru-RU" sz="1600" spc="-5" dirty="0">
                <a:latin typeface="Times New Roman"/>
                <a:cs typeface="Times New Roman"/>
              </a:rPr>
              <a:t>№ 126-ФЗ </a:t>
            </a:r>
            <a:r>
              <a:rPr lang="ru-RU" sz="1600" spc="-10" dirty="0">
                <a:latin typeface="Times New Roman"/>
                <a:cs typeface="Times New Roman"/>
              </a:rPr>
              <a:t>«О </a:t>
            </a:r>
            <a:r>
              <a:rPr lang="ru-RU" sz="1600" spc="5" dirty="0">
                <a:latin typeface="Times New Roman"/>
                <a:cs typeface="Times New Roman"/>
              </a:rPr>
              <a:t>внесении </a:t>
            </a:r>
            <a:r>
              <a:rPr lang="ru-RU" sz="1600" spc="-10" dirty="0">
                <a:latin typeface="Times New Roman"/>
                <a:cs typeface="Times New Roman"/>
              </a:rPr>
              <a:t>изменений </a:t>
            </a:r>
            <a:r>
              <a:rPr lang="ru-RU" sz="1600" dirty="0">
                <a:latin typeface="Times New Roman"/>
                <a:cs typeface="Times New Roman"/>
              </a:rPr>
              <a:t>в </a:t>
            </a:r>
            <a:r>
              <a:rPr lang="ru-RU" sz="1600" spc="-10" dirty="0">
                <a:latin typeface="Times New Roman"/>
                <a:cs typeface="Times New Roman"/>
              </a:rPr>
              <a:t>отдельные </a:t>
            </a:r>
            <a:r>
              <a:rPr lang="ru-RU" sz="1600" dirty="0">
                <a:latin typeface="Times New Roman"/>
                <a:cs typeface="Times New Roman"/>
              </a:rPr>
              <a:t>за</a:t>
            </a:r>
            <a:r>
              <a:rPr lang="ru-RU" sz="1600" spc="-95" dirty="0">
                <a:latin typeface="Times New Roman"/>
                <a:cs typeface="Times New Roman"/>
              </a:rPr>
              <a:t>к</a:t>
            </a:r>
            <a:r>
              <a:rPr lang="ru-RU" sz="1600" dirty="0">
                <a:latin typeface="Times New Roman"/>
                <a:cs typeface="Times New Roman"/>
              </a:rPr>
              <a:t>он</a:t>
            </a:r>
            <a:r>
              <a:rPr lang="ru-RU" sz="1600" spc="-55" dirty="0">
                <a:latin typeface="Times New Roman"/>
                <a:cs typeface="Times New Roman"/>
              </a:rPr>
              <a:t>о</a:t>
            </a:r>
            <a:r>
              <a:rPr lang="ru-RU" sz="1600" dirty="0">
                <a:latin typeface="Times New Roman"/>
                <a:cs typeface="Times New Roman"/>
              </a:rPr>
              <a:t>д</a:t>
            </a:r>
            <a:r>
              <a:rPr lang="ru-RU" sz="1600" spc="-50" dirty="0">
                <a:latin typeface="Times New Roman"/>
                <a:cs typeface="Times New Roman"/>
              </a:rPr>
              <a:t>а</a:t>
            </a:r>
            <a:r>
              <a:rPr lang="ru-RU" sz="1600" dirty="0">
                <a:latin typeface="Times New Roman"/>
                <a:cs typeface="Times New Roman"/>
              </a:rPr>
              <a:t>т</a:t>
            </a:r>
            <a:r>
              <a:rPr lang="ru-RU" sz="1600" spc="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ль</a:t>
            </a:r>
            <a:r>
              <a:rPr lang="ru-RU" sz="1600" spc="-10" dirty="0">
                <a:latin typeface="Times New Roman"/>
                <a:cs typeface="Times New Roman"/>
              </a:rPr>
              <a:t>н</a:t>
            </a:r>
            <a:r>
              <a:rPr lang="ru-RU" sz="1600" dirty="0">
                <a:latin typeface="Times New Roman"/>
                <a:cs typeface="Times New Roman"/>
              </a:rPr>
              <a:t>ые а</a:t>
            </a:r>
            <a:r>
              <a:rPr lang="ru-RU" sz="1600" spc="-35" dirty="0">
                <a:latin typeface="Times New Roman"/>
                <a:cs typeface="Times New Roman"/>
              </a:rPr>
              <a:t>к</a:t>
            </a:r>
            <a:r>
              <a:rPr lang="ru-RU" sz="1600" dirty="0">
                <a:latin typeface="Times New Roman"/>
                <a:cs typeface="Times New Roman"/>
              </a:rPr>
              <a:t>ты </a:t>
            </a:r>
            <a:r>
              <a:rPr lang="ru-RU" sz="1600" spc="-55" dirty="0">
                <a:latin typeface="Times New Roman"/>
                <a:cs typeface="Times New Roman"/>
              </a:rPr>
              <a:t>Р</a:t>
            </a:r>
            <a:r>
              <a:rPr lang="ru-RU" sz="1600" spc="45" dirty="0">
                <a:latin typeface="Times New Roman"/>
                <a:cs typeface="Times New Roman"/>
              </a:rPr>
              <a:t>о</a:t>
            </a:r>
            <a:r>
              <a:rPr lang="ru-RU" sz="1600" spc="-10" dirty="0">
                <a:latin typeface="Times New Roman"/>
                <a:cs typeface="Times New Roman"/>
              </a:rPr>
              <a:t>с</a:t>
            </a:r>
            <a:r>
              <a:rPr lang="ru-RU" sz="1600" dirty="0">
                <a:latin typeface="Times New Roman"/>
                <a:cs typeface="Times New Roman"/>
              </a:rPr>
              <a:t>сийс</a:t>
            </a:r>
            <a:r>
              <a:rPr lang="ru-RU" sz="1600" spc="-95" dirty="0">
                <a:latin typeface="Times New Roman"/>
                <a:cs typeface="Times New Roman"/>
              </a:rPr>
              <a:t>к</a:t>
            </a:r>
            <a:r>
              <a:rPr lang="ru-RU" sz="1600" dirty="0">
                <a:latin typeface="Times New Roman"/>
                <a:cs typeface="Times New Roman"/>
              </a:rPr>
              <a:t>ой Ф</a:t>
            </a:r>
            <a:r>
              <a:rPr lang="ru-RU" sz="1600" spc="-20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д</a:t>
            </a:r>
            <a:r>
              <a:rPr lang="ru-RU" sz="1600" spc="-1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рации </a:t>
            </a:r>
            <a:r>
              <a:rPr lang="ru-RU" sz="1600" spc="-5" dirty="0">
                <a:latin typeface="Times New Roman"/>
                <a:cs typeface="Times New Roman"/>
              </a:rPr>
              <a:t>по </a:t>
            </a:r>
            <a:r>
              <a:rPr lang="ru-RU" sz="1600" spc="5" dirty="0">
                <a:latin typeface="Times New Roman"/>
                <a:cs typeface="Times New Roman"/>
              </a:rPr>
              <a:t>вопросам </a:t>
            </a:r>
            <a:r>
              <a:rPr lang="ru-RU" sz="1600" spc="-15" dirty="0">
                <a:latin typeface="Times New Roman"/>
                <a:cs typeface="Times New Roman"/>
              </a:rPr>
              <a:t>обязательного </a:t>
            </a:r>
            <a:r>
              <a:rPr lang="ru-RU" sz="1600" spc="-5" dirty="0">
                <a:latin typeface="Times New Roman"/>
                <a:cs typeface="Times New Roman"/>
              </a:rPr>
              <a:t>социального</a:t>
            </a:r>
            <a:r>
              <a:rPr lang="ru-RU" sz="1600" spc="-10" dirty="0">
                <a:latin typeface="Times New Roman"/>
                <a:cs typeface="Times New Roman"/>
              </a:rPr>
              <a:t> страхования»).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9039" y="4343400"/>
            <a:ext cx="848487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7505" algn="l"/>
              </a:tabLst>
            </a:pPr>
            <a:r>
              <a:rPr dirty="0"/>
              <a:t>	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(кроме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ежемесячного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уходу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ребенком) 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назначаться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ФСС</a:t>
            </a:r>
            <a:r>
              <a:rPr sz="1600" b="1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Постановление Правительства РФ от 23 ноября 2021 г. N 2010 "Об утверждении Правил получения Фондом социального страхования Российской Федерации сведений и документов, необходимых для назначения и выплаты пособий по временной нетрудоспособности, по беременности и родам, единовременного пособия при рождении ребенка, ежемесячного пособия по уходу за ребенком"</a:t>
            </a:r>
            <a:endParaRPr sz="1600" spc="-5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034" y="661501"/>
            <a:ext cx="9072880" cy="667641"/>
            <a:chOff x="44196" y="908303"/>
            <a:chExt cx="9072880" cy="64198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" y="1196339"/>
              <a:ext cx="9066274" cy="670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976883"/>
              <a:ext cx="658368" cy="5730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6" y="1194815"/>
              <a:ext cx="9072372" cy="670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908303"/>
              <a:ext cx="658368" cy="573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7063" y="212597"/>
            <a:ext cx="68497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375F92"/>
                </a:solidFill>
              </a:rPr>
              <a:t>Государственное </a:t>
            </a:r>
            <a:r>
              <a:rPr dirty="0">
                <a:solidFill>
                  <a:srgbClr val="375F92"/>
                </a:solidFill>
              </a:rPr>
              <a:t>учреждение – региональное </a:t>
            </a:r>
            <a:r>
              <a:rPr spc="-10" dirty="0">
                <a:solidFill>
                  <a:srgbClr val="375F92"/>
                </a:solidFill>
              </a:rPr>
              <a:t>отделение </a:t>
            </a:r>
            <a:r>
              <a:rPr spc="-5" dirty="0">
                <a:solidFill>
                  <a:srgbClr val="375F92"/>
                </a:solidFill>
              </a:rPr>
              <a:t> </a:t>
            </a:r>
            <a:r>
              <a:rPr dirty="0">
                <a:solidFill>
                  <a:srgbClr val="375F92"/>
                </a:solidFill>
              </a:rPr>
              <a:t>Фонда</a:t>
            </a:r>
            <a:r>
              <a:rPr spc="-15" dirty="0">
                <a:solidFill>
                  <a:srgbClr val="375F92"/>
                </a:solidFill>
              </a:rPr>
              <a:t> </a:t>
            </a:r>
            <a:r>
              <a:rPr spc="-5" dirty="0">
                <a:solidFill>
                  <a:srgbClr val="375F92"/>
                </a:solidFill>
              </a:rPr>
              <a:t>социального</a:t>
            </a:r>
            <a:r>
              <a:rPr spc="-40" dirty="0">
                <a:solidFill>
                  <a:srgbClr val="375F92"/>
                </a:solidFill>
              </a:rPr>
              <a:t> </a:t>
            </a:r>
            <a:r>
              <a:rPr spc="-10" dirty="0">
                <a:solidFill>
                  <a:srgbClr val="375F92"/>
                </a:solidFill>
              </a:rPr>
              <a:t>страхования</a:t>
            </a:r>
            <a:r>
              <a:rPr spc="-30" dirty="0">
                <a:solidFill>
                  <a:srgbClr val="375F92"/>
                </a:solidFill>
              </a:rPr>
              <a:t> </a:t>
            </a:r>
            <a:r>
              <a:rPr spc="-10" dirty="0">
                <a:solidFill>
                  <a:srgbClr val="375F92"/>
                </a:solidFill>
              </a:rPr>
              <a:t>Российской</a:t>
            </a:r>
            <a:r>
              <a:rPr spc="-30" dirty="0">
                <a:solidFill>
                  <a:srgbClr val="375F92"/>
                </a:solidFill>
              </a:rPr>
              <a:t> </a:t>
            </a:r>
            <a:r>
              <a:rPr spc="-5" dirty="0">
                <a:solidFill>
                  <a:srgbClr val="375F92"/>
                </a:solidFill>
              </a:rPr>
              <a:t>Федерации</a:t>
            </a:r>
            <a:r>
              <a:rPr spc="-25" dirty="0">
                <a:solidFill>
                  <a:srgbClr val="375F92"/>
                </a:solidFill>
              </a:rPr>
              <a:t> </a:t>
            </a:r>
            <a:r>
              <a:rPr spc="-5" dirty="0">
                <a:solidFill>
                  <a:srgbClr val="375F92"/>
                </a:solidFill>
              </a:rPr>
              <a:t>по</a:t>
            </a:r>
          </a:p>
          <a:p>
            <a:pPr marL="2274570">
              <a:lnSpc>
                <a:spcPct val="100000"/>
              </a:lnSpc>
              <a:spcBef>
                <a:spcPts val="5"/>
              </a:spcBef>
            </a:pPr>
            <a:r>
              <a:rPr lang="ru-RU" spc="-15" dirty="0">
                <a:solidFill>
                  <a:srgbClr val="375F92"/>
                </a:solidFill>
              </a:rPr>
              <a:t>Республике Коми</a:t>
            </a:r>
            <a:endParaRPr lang="ru-RU" spc="-5" dirty="0">
              <a:solidFill>
                <a:srgbClr val="375F92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434" y="1196339"/>
            <a:ext cx="9069070" cy="5126990"/>
            <a:chOff x="43434" y="1196339"/>
            <a:chExt cx="9069070" cy="5126990"/>
          </a:xfrm>
        </p:grpSpPr>
        <p:sp>
          <p:nvSpPr>
            <p:cNvPr id="4" name="object 4"/>
            <p:cNvSpPr/>
            <p:nvPr/>
          </p:nvSpPr>
          <p:spPr>
            <a:xfrm>
              <a:off x="43434" y="1398269"/>
              <a:ext cx="9058910" cy="52069"/>
            </a:xfrm>
            <a:custGeom>
              <a:avLst/>
              <a:gdLst/>
              <a:ahLst/>
              <a:cxnLst/>
              <a:rect l="l" t="t" r="r" b="b"/>
              <a:pathLst>
                <a:path w="9058910" h="52069">
                  <a:moveTo>
                    <a:pt x="1025652" y="6095"/>
                  </a:moveTo>
                  <a:lnTo>
                    <a:pt x="9058656" y="6095"/>
                  </a:lnTo>
                </a:path>
                <a:path w="9058910" h="52069">
                  <a:moveTo>
                    <a:pt x="1025652" y="50291"/>
                  </a:moveTo>
                  <a:lnTo>
                    <a:pt x="9058656" y="51815"/>
                  </a:lnTo>
                </a:path>
                <a:path w="9058910" h="52069">
                  <a:moveTo>
                    <a:pt x="0" y="0"/>
                  </a:moveTo>
                  <a:lnTo>
                    <a:pt x="286512" y="0"/>
                  </a:lnTo>
                </a:path>
                <a:path w="9058910" h="52069">
                  <a:moveTo>
                    <a:pt x="0" y="50291"/>
                  </a:moveTo>
                  <a:lnTo>
                    <a:pt x="286512" y="50291"/>
                  </a:lnTo>
                </a:path>
              </a:pathLst>
            </a:custGeom>
            <a:ln w="19812">
              <a:solidFill>
                <a:srgbClr val="006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1196339"/>
              <a:ext cx="654304" cy="5745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6240" y="1770887"/>
              <a:ext cx="8555990" cy="4549140"/>
            </a:xfrm>
            <a:custGeom>
              <a:avLst/>
              <a:gdLst/>
              <a:ahLst/>
              <a:cxnLst/>
              <a:rect l="l" t="t" r="r" b="b"/>
              <a:pathLst>
                <a:path w="8555990" h="4549140">
                  <a:moveTo>
                    <a:pt x="0" y="4549140"/>
                  </a:moveTo>
                  <a:lnTo>
                    <a:pt x="8555736" y="4549140"/>
                  </a:lnTo>
                  <a:lnTo>
                    <a:pt x="8555736" y="0"/>
                  </a:lnTo>
                  <a:lnTo>
                    <a:pt x="0" y="0"/>
                  </a:lnTo>
                  <a:lnTo>
                    <a:pt x="0" y="4549140"/>
                  </a:lnTo>
                  <a:close/>
                </a:path>
                <a:path w="8555990" h="4549140">
                  <a:moveTo>
                    <a:pt x="0" y="4549140"/>
                  </a:moveTo>
                  <a:lnTo>
                    <a:pt x="8555736" y="4549140"/>
                  </a:lnTo>
                  <a:lnTo>
                    <a:pt x="8555736" y="0"/>
                  </a:lnTo>
                  <a:lnTo>
                    <a:pt x="0" y="0"/>
                  </a:lnTo>
                  <a:lnTo>
                    <a:pt x="0" y="4549140"/>
                  </a:lnTo>
                  <a:close/>
                </a:path>
              </a:pathLst>
            </a:custGeom>
            <a:ln w="6096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4370" y="2158695"/>
            <a:ext cx="8364830" cy="1846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Спасибо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за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внимание!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89"/>
              </a:spcBef>
            </a:pPr>
            <a:r>
              <a:rPr sz="1600" spc="-15" dirty="0">
                <a:latin typeface="Times New Roman"/>
                <a:cs typeface="Times New Roman"/>
              </a:rPr>
              <a:t>Контактная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информация: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algn="just">
              <a:tabLst>
                <a:tab pos="914400" algn="l"/>
                <a:tab pos="1792288" algn="l"/>
                <a:tab pos="2263775" algn="l"/>
                <a:tab pos="3397250" algn="l"/>
                <a:tab pos="3660775" algn="l"/>
                <a:tab pos="5143500" algn="l"/>
                <a:tab pos="6203950" algn="l"/>
              </a:tabLst>
            </a:pPr>
            <a:r>
              <a:rPr lang="ru-RU" sz="1600" dirty="0">
                <a:latin typeface="Times New Roman"/>
                <a:cs typeface="Times New Roman"/>
              </a:rPr>
              <a:t>(8212) </a:t>
            </a:r>
            <a:r>
              <a:rPr lang="ru-RU" dirty="0">
                <a:latin typeface="Times New Roman"/>
                <a:cs typeface="Times New Roman"/>
              </a:rPr>
              <a:t>28-41-04</a:t>
            </a:r>
            <a:r>
              <a:rPr lang="ru-RU" sz="1600" dirty="0">
                <a:latin typeface="Times New Roman"/>
                <a:cs typeface="Times New Roman"/>
              </a:rPr>
              <a:t>	- </a:t>
            </a:r>
            <a:r>
              <a:rPr lang="ru-RU" sz="1600" spc="-10" dirty="0">
                <a:latin typeface="Times New Roman"/>
                <a:cs typeface="Times New Roman"/>
              </a:rPr>
              <a:t>п</a:t>
            </a:r>
            <a:r>
              <a:rPr lang="ru-RU" sz="1600" spc="-5" dirty="0">
                <a:latin typeface="Times New Roman"/>
                <a:cs typeface="Times New Roman"/>
              </a:rPr>
              <a:t>о </a:t>
            </a:r>
            <a:r>
              <a:rPr lang="ru-RU" sz="1600" spc="-15" dirty="0">
                <a:latin typeface="Times New Roman"/>
                <a:cs typeface="Times New Roman"/>
              </a:rPr>
              <a:t>в</a:t>
            </a:r>
            <a:r>
              <a:rPr lang="ru-RU" sz="1600" spc="-5" dirty="0">
                <a:latin typeface="Times New Roman"/>
                <a:cs typeface="Times New Roman"/>
              </a:rPr>
              <a:t>о</a:t>
            </a:r>
            <a:r>
              <a:rPr lang="ru-RU" sz="1600" spc="-10" dirty="0">
                <a:latin typeface="Times New Roman"/>
                <a:cs typeface="Times New Roman"/>
              </a:rPr>
              <a:t>пр</a:t>
            </a:r>
            <a:r>
              <a:rPr lang="ru-RU" sz="1600" spc="35" dirty="0">
                <a:latin typeface="Times New Roman"/>
                <a:cs typeface="Times New Roman"/>
              </a:rPr>
              <a:t>о</a:t>
            </a:r>
            <a:r>
              <a:rPr lang="ru-RU" sz="1600" spc="15" dirty="0">
                <a:latin typeface="Times New Roman"/>
                <a:cs typeface="Times New Roman"/>
              </a:rPr>
              <a:t>с</a:t>
            </a:r>
            <a:r>
              <a:rPr lang="ru-RU" sz="1600" spc="-5" dirty="0">
                <a:latin typeface="Times New Roman"/>
                <a:cs typeface="Times New Roman"/>
              </a:rPr>
              <a:t>ам </a:t>
            </a:r>
            <a:r>
              <a:rPr lang="ru-RU" sz="1600" spc="-10" dirty="0">
                <a:latin typeface="Times New Roman"/>
                <a:cs typeface="Times New Roman"/>
              </a:rPr>
              <a:t>на</a:t>
            </a:r>
            <a:r>
              <a:rPr lang="ru-RU" sz="1600" spc="5" dirty="0">
                <a:latin typeface="Times New Roman"/>
                <a:cs typeface="Times New Roman"/>
              </a:rPr>
              <a:t>з</a:t>
            </a:r>
            <a:r>
              <a:rPr lang="ru-RU" sz="1600" spc="-10" dirty="0">
                <a:latin typeface="Times New Roman"/>
                <a:cs typeface="Times New Roman"/>
              </a:rPr>
              <a:t>н</a:t>
            </a:r>
            <a:r>
              <a:rPr lang="ru-RU" sz="1600" spc="-70" dirty="0">
                <a:latin typeface="Times New Roman"/>
                <a:cs typeface="Times New Roman"/>
              </a:rPr>
              <a:t>а</a:t>
            </a:r>
            <a:r>
              <a:rPr lang="ru-RU" sz="1600" spc="-5" dirty="0">
                <a:latin typeface="Times New Roman"/>
                <a:cs typeface="Times New Roman"/>
              </a:rPr>
              <a:t>ч</a:t>
            </a:r>
            <a:r>
              <a:rPr lang="ru-RU" sz="1600" spc="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н</a:t>
            </a:r>
            <a:r>
              <a:rPr lang="ru-RU" sz="1600" spc="-10" dirty="0">
                <a:latin typeface="Times New Roman"/>
                <a:cs typeface="Times New Roman"/>
              </a:rPr>
              <a:t>и</a:t>
            </a:r>
            <a:r>
              <a:rPr lang="ru-RU" sz="1600" spc="-5" dirty="0">
                <a:latin typeface="Times New Roman"/>
                <a:cs typeface="Times New Roman"/>
              </a:rPr>
              <a:t>я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45" dirty="0">
                <a:latin typeface="Times New Roman"/>
                <a:cs typeface="Times New Roman"/>
              </a:rPr>
              <a:t>о</a:t>
            </a:r>
            <a:r>
              <a:rPr lang="ru-RU" sz="1600" spc="-30" dirty="0">
                <a:latin typeface="Times New Roman"/>
                <a:cs typeface="Times New Roman"/>
              </a:rPr>
              <a:t>с</a:t>
            </a:r>
            <a:r>
              <a:rPr lang="ru-RU" sz="1600" spc="-5" dirty="0">
                <a:latin typeface="Times New Roman"/>
                <a:cs typeface="Times New Roman"/>
              </a:rPr>
              <a:t>ущ</a:t>
            </a:r>
            <a:r>
              <a:rPr lang="ru-RU" sz="1600" spc="2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с</a:t>
            </a:r>
            <a:r>
              <a:rPr lang="ru-RU" sz="1600" spc="-5" dirty="0">
                <a:latin typeface="Times New Roman"/>
                <a:cs typeface="Times New Roman"/>
              </a:rPr>
              <a:t>т</a:t>
            </a:r>
            <a:r>
              <a:rPr lang="ru-RU" sz="1600" spc="-20" dirty="0">
                <a:latin typeface="Times New Roman"/>
                <a:cs typeface="Times New Roman"/>
              </a:rPr>
              <a:t>в</a:t>
            </a:r>
            <a:r>
              <a:rPr lang="ru-RU" sz="1600" spc="-5" dirty="0">
                <a:latin typeface="Times New Roman"/>
                <a:cs typeface="Times New Roman"/>
              </a:rPr>
              <a:t>ле</a:t>
            </a:r>
            <a:r>
              <a:rPr lang="ru-RU" sz="1600" dirty="0">
                <a:latin typeface="Times New Roman"/>
                <a:cs typeface="Times New Roman"/>
              </a:rPr>
              <a:t>н</a:t>
            </a:r>
            <a:r>
              <a:rPr lang="ru-RU" sz="1600" spc="-10" dirty="0">
                <a:latin typeface="Times New Roman"/>
                <a:cs typeface="Times New Roman"/>
              </a:rPr>
              <a:t>и</a:t>
            </a:r>
            <a:r>
              <a:rPr lang="ru-RU" sz="1600" spc="-5" dirty="0">
                <a:latin typeface="Times New Roman"/>
                <a:cs typeface="Times New Roman"/>
              </a:rPr>
              <a:t>я с</a:t>
            </a:r>
            <a:r>
              <a:rPr lang="ru-RU" sz="1600" spc="15" dirty="0">
                <a:latin typeface="Times New Roman"/>
                <a:cs typeface="Times New Roman"/>
              </a:rPr>
              <a:t>т</a:t>
            </a:r>
            <a:r>
              <a:rPr lang="ru-RU" sz="1600" spc="-5" dirty="0">
                <a:latin typeface="Times New Roman"/>
                <a:cs typeface="Times New Roman"/>
              </a:rPr>
              <a:t>ра</a:t>
            </a:r>
            <a:r>
              <a:rPr lang="ru-RU" sz="1600" spc="-60" dirty="0">
                <a:latin typeface="Times New Roman"/>
                <a:cs typeface="Times New Roman"/>
              </a:rPr>
              <a:t>х</a:t>
            </a:r>
            <a:r>
              <a:rPr lang="ru-RU" sz="1600" spc="-5" dirty="0">
                <a:latin typeface="Times New Roman"/>
                <a:cs typeface="Times New Roman"/>
              </a:rPr>
              <a:t>о</a:t>
            </a:r>
            <a:r>
              <a:rPr lang="ru-RU" sz="1600" spc="-10" dirty="0">
                <a:latin typeface="Times New Roman"/>
                <a:cs typeface="Times New Roman"/>
              </a:rPr>
              <a:t>вы</a:t>
            </a:r>
            <a:r>
              <a:rPr lang="ru-RU" sz="1600" spc="-5" dirty="0">
                <a:latin typeface="Times New Roman"/>
                <a:cs typeface="Times New Roman"/>
              </a:rPr>
              <a:t>х </a:t>
            </a:r>
            <a:r>
              <a:rPr lang="ru-RU" sz="1600" spc="-10" dirty="0">
                <a:latin typeface="Times New Roman"/>
                <a:cs typeface="Times New Roman"/>
              </a:rPr>
              <a:t>вы</a:t>
            </a:r>
            <a:r>
              <a:rPr lang="ru-RU" sz="1600" dirty="0">
                <a:latin typeface="Times New Roman"/>
                <a:cs typeface="Times New Roman"/>
              </a:rPr>
              <a:t>п</a:t>
            </a:r>
            <a:r>
              <a:rPr lang="ru-RU" sz="1600" spc="-5" dirty="0">
                <a:latin typeface="Times New Roman"/>
                <a:cs typeface="Times New Roman"/>
              </a:rPr>
              <a:t>л</a:t>
            </a:r>
            <a:r>
              <a:rPr lang="ru-RU" sz="1600" spc="-50" dirty="0">
                <a:latin typeface="Times New Roman"/>
                <a:cs typeface="Times New Roman"/>
              </a:rPr>
              <a:t>а</a:t>
            </a:r>
            <a:r>
              <a:rPr lang="ru-RU" sz="1600" spc="-5" dirty="0">
                <a:latin typeface="Times New Roman"/>
                <a:cs typeface="Times New Roman"/>
              </a:rPr>
              <a:t>т </a:t>
            </a:r>
            <a:r>
              <a:rPr lang="ru-RU" sz="1600" spc="-10" dirty="0">
                <a:latin typeface="Times New Roman"/>
                <a:cs typeface="Times New Roman"/>
              </a:rPr>
              <a:t>застрахованным </a:t>
            </a:r>
            <a:r>
              <a:rPr lang="ru-RU" sz="1600" spc="-5" dirty="0">
                <a:latin typeface="Times New Roman"/>
                <a:cs typeface="Times New Roman"/>
              </a:rPr>
              <a:t>гражданам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lang="ru-RU" sz="1600" spc="-5" dirty="0">
                <a:latin typeface="Times New Roman"/>
                <a:cs typeface="Times New Roman"/>
              </a:rPr>
              <a:t> также по </a:t>
            </a:r>
            <a:r>
              <a:rPr lang="ru-RU" sz="1600" spc="-10" dirty="0">
                <a:latin typeface="Times New Roman"/>
                <a:cs typeface="Times New Roman"/>
              </a:rPr>
              <a:t>возмещению </a:t>
            </a:r>
            <a:r>
              <a:rPr lang="ru-RU" sz="1600" spc="-20" dirty="0">
                <a:latin typeface="Times New Roman"/>
                <a:cs typeface="Times New Roman"/>
              </a:rPr>
              <a:t>расходов </a:t>
            </a:r>
            <a:r>
              <a:rPr lang="ru-RU" sz="1600" spc="-10" dirty="0">
                <a:latin typeface="Times New Roman"/>
                <a:cs typeface="Times New Roman"/>
              </a:rPr>
              <a:t>страхователям</a:t>
            </a:r>
            <a:r>
              <a:rPr sz="1600" spc="-10" dirty="0">
                <a:latin typeface="Times New Roman"/>
                <a:cs typeface="Times New Roman"/>
              </a:rPr>
              <a:t>;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4180459"/>
            <a:ext cx="8477860" cy="19280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  <a:tabLst>
                <a:tab pos="1792288" algn="l"/>
              </a:tabLst>
            </a:pPr>
            <a:r>
              <a:rPr lang="ru-RU" sz="1600" dirty="0">
                <a:latin typeface="Times New Roman"/>
                <a:cs typeface="Times New Roman"/>
              </a:rPr>
              <a:t>(8212) </a:t>
            </a:r>
            <a:r>
              <a:rPr lang="ru-RU" dirty="0">
                <a:latin typeface="Times New Roman"/>
                <a:cs typeface="Times New Roman"/>
              </a:rPr>
              <a:t>28-48-91</a:t>
            </a:r>
            <a:r>
              <a:rPr lang="ru-RU"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lang="ru-RU" sz="1600" spc="-5" dirty="0">
                <a:latin typeface="Times New Roman"/>
                <a:cs typeface="Times New Roman"/>
              </a:rPr>
              <a:t>    </a:t>
            </a:r>
            <a:r>
              <a:rPr lang="ru-RU" sz="1600" spc="-10" dirty="0">
                <a:latin typeface="Times New Roman"/>
                <a:cs typeface="Times New Roman"/>
              </a:rPr>
              <a:t>техническое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сопровождения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страхователей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www.r1</a:t>
            </a:r>
            <a:r>
              <a:rPr lang="ru-RU" sz="2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1</a:t>
            </a:r>
            <a:r>
              <a:rPr sz="2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.fss.ru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501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420</Words>
  <Application>Microsoft Office PowerPoint</Application>
  <PresentationFormat>Экран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Times New Roman</vt:lpstr>
      <vt:lpstr>Wingdings</vt:lpstr>
      <vt:lpstr>Constantia</vt:lpstr>
      <vt:lpstr>Calibri</vt:lpstr>
      <vt:lpstr>Office Theme</vt:lpstr>
      <vt:lpstr>Презентация PowerPoint</vt:lpstr>
      <vt:lpstr>Особенности выплат пособий по временной нетрудоспособности и  в связи с материнством с 1 января 2022 года</vt:lpstr>
      <vt:lpstr>Особенности выплат пособий по временной нетрудоспособности и  в связи с материнством с 1 января 2022 года</vt:lpstr>
      <vt:lpstr>Особенности выплат пособий по временной нетрудоспособности и в связи с материнством с 1 января 2022 года</vt:lpstr>
      <vt:lpstr>Особенности выплат пособий по временной нетрудоспособности и в связи с материнством с 1 января 2022 года</vt:lpstr>
      <vt:lpstr>Государственное учреждение – региональное отделение  Фонда социального страхования Российской Федерации по Республике Коми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Презентационный материал «О результатах отработки технологии электронного взаимодействия медицинских организаций, страхователей и территориальных органов Фонда по переходу на оформление листков нетрудоспособности  в виде электронного документа»</dc:title>
  <dc:creator>Birlyukova_DV</dc:creator>
  <cp:lastModifiedBy>РК Союз Промышленников</cp:lastModifiedBy>
  <cp:revision>18</cp:revision>
  <dcterms:created xsi:type="dcterms:W3CDTF">2021-09-13T23:15:48Z</dcterms:created>
  <dcterms:modified xsi:type="dcterms:W3CDTF">2021-12-15T08:02:41Z</dcterms:modified>
</cp:coreProperties>
</file>