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72" r:id="rId1"/>
    <p:sldMasterId id="2147483687" r:id="rId2"/>
  </p:sldMasterIdLst>
  <p:notesMasterIdLst>
    <p:notesMasterId r:id="rId17"/>
  </p:notesMasterIdLst>
  <p:handoutMasterIdLst>
    <p:handoutMasterId r:id="rId18"/>
  </p:handoutMasterIdLst>
  <p:sldIdLst>
    <p:sldId id="278" r:id="rId3"/>
    <p:sldId id="520" r:id="rId4"/>
    <p:sldId id="713" r:id="rId5"/>
    <p:sldId id="513" r:id="rId6"/>
    <p:sldId id="648" r:id="rId7"/>
    <p:sldId id="514" r:id="rId8"/>
    <p:sldId id="523" r:id="rId9"/>
    <p:sldId id="655" r:id="rId10"/>
    <p:sldId id="715" r:id="rId11"/>
    <p:sldId id="711" r:id="rId12"/>
    <p:sldId id="712" r:id="rId13"/>
    <p:sldId id="714" r:id="rId14"/>
    <p:sldId id="710" r:id="rId15"/>
    <p:sldId id="676" r:id="rId16"/>
  </p:sldIdLst>
  <p:sldSz cx="12599988" cy="8640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35" userDrawn="1">
          <p15:clr>
            <a:srgbClr val="A4A3A4"/>
          </p15:clr>
        </p15:guide>
        <p15:guide id="2" pos="2488" userDrawn="1">
          <p15:clr>
            <a:srgbClr val="A4A3A4"/>
          </p15:clr>
        </p15:guide>
        <p15:guide id="3" orient="horz" pos="5218">
          <p15:clr>
            <a:srgbClr val="A4A3A4"/>
          </p15:clr>
        </p15:guide>
        <p15:guide id="4" orient="horz" pos="181" userDrawn="1">
          <p15:clr>
            <a:srgbClr val="A4A3A4"/>
          </p15:clr>
        </p15:guide>
        <p15:guide id="5" orient="horz" pos="23" userDrawn="1">
          <p15:clr>
            <a:srgbClr val="A4A3A4"/>
          </p15:clr>
        </p15:guide>
        <p15:guide id="6" pos="7756" userDrawn="1">
          <p15:clr>
            <a:srgbClr val="A4A3A4"/>
          </p15:clr>
        </p15:guide>
        <p15:guide id="7" pos="178">
          <p15:clr>
            <a:srgbClr val="A4A3A4"/>
          </p15:clr>
        </p15:guide>
        <p15:guide id="8" pos="5488" userDrawn="1">
          <p15:clr>
            <a:srgbClr val="A4A3A4"/>
          </p15:clr>
        </p15:guide>
        <p15:guide id="9" orient="horz" pos="5239" userDrawn="1">
          <p15:clr>
            <a:srgbClr val="A4A3A4"/>
          </p15:clr>
        </p15:guide>
        <p15:guide id="10" pos="7779" userDrawn="1">
          <p15:clr>
            <a:srgbClr val="A4A3A4"/>
          </p15:clr>
        </p15:guide>
        <p15:guide id="11" orient="horz" pos="4695" userDrawn="1">
          <p15:clr>
            <a:srgbClr val="A4A3A4"/>
          </p15:clr>
        </p15:guide>
        <p15:guide id="12" orient="horz" pos="35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81F"/>
    <a:srgbClr val="A2C9F4"/>
    <a:srgbClr val="1888B9"/>
    <a:srgbClr val="E7F5FE"/>
    <a:srgbClr val="F8E9FB"/>
    <a:srgbClr val="AE4828"/>
    <a:srgbClr val="CE087E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7" autoAdjust="0"/>
    <p:restoredTop sz="97292" autoAdjust="0"/>
  </p:normalViewPr>
  <p:slideViewPr>
    <p:cSldViewPr snapToGrid="0">
      <p:cViewPr varScale="1">
        <p:scale>
          <a:sx n="93" d="100"/>
          <a:sy n="93" d="100"/>
        </p:scale>
        <p:origin x="786" y="84"/>
      </p:cViewPr>
      <p:guideLst>
        <p:guide orient="horz" pos="635"/>
        <p:guide pos="2488"/>
        <p:guide orient="horz" pos="5218"/>
        <p:guide orient="horz" pos="181"/>
        <p:guide orient="horz" pos="23"/>
        <p:guide pos="7756"/>
        <p:guide pos="178"/>
        <p:guide pos="5488"/>
        <p:guide orient="horz" pos="5239"/>
        <p:guide pos="7779"/>
        <p:guide orient="horz" pos="4695"/>
        <p:guide orient="horz" pos="35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5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5160279209221482E-3"/>
          <c:y val="0.21962232970537382"/>
          <c:w val="0.6616141796212468"/>
          <c:h val="0.4291677108056044"/>
        </c:manualLayout>
      </c:layout>
      <c:pie3DChart>
        <c:varyColors val="1"/>
        <c:ser>
          <c:idx val="0"/>
          <c:order val="0"/>
          <c:tx>
            <c:strRef>
              <c:f>Лист1!$H$6</c:f>
              <c:strCache>
                <c:ptCount val="1"/>
                <c:pt idx="0">
                  <c:v>Информация об имуществе, содержащемся в перечнях государственного и муниципального имущества для субъектов МСП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C0D-47C6-858F-9FF4A01A11DC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C0D-47C6-858F-9FF4A01A11DC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C0D-47C6-858F-9FF4A01A11DC}"/>
              </c:ext>
            </c:extLst>
          </c:dPt>
          <c:dLbls>
            <c:dLbl>
              <c:idx val="0"/>
              <c:layout>
                <c:manualLayout>
                  <c:x val="7.1886915801583948E-2"/>
                  <c:y val="5.7084970494810587E-4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Федеральное имущество - </a:t>
                    </a:r>
                    <a:r>
                      <a:rPr lang="ru-RU" sz="1200" dirty="0" smtClean="0"/>
                      <a:t>719</a:t>
                    </a:r>
                    <a:endParaRPr lang="ru-RU" sz="1200" dirty="0"/>
                  </a:p>
                </c:rich>
              </c:tx>
              <c:spPr>
                <a:xfrm>
                  <a:off x="2997204" y="500889"/>
                  <a:ext cx="2056005" cy="435110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7712"/>
                        <a:gd name="adj2" fmla="val 2387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687107798805117"/>
                      <c:h val="0.1403290480903787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4919598790728114"/>
                  <c:y val="3.3215712492997394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Государственное (субъектов РФ) имущество -  </a:t>
                    </a:r>
                    <a:r>
                      <a:rPr lang="ru-RU" sz="1200" dirty="0" smtClean="0"/>
                      <a:t>8</a:t>
                    </a:r>
                    <a:r>
                      <a:rPr lang="ru-RU" sz="1200" baseline="0" dirty="0" smtClean="0"/>
                      <a:t> 385</a:t>
                    </a:r>
                    <a:endParaRPr lang="ru-RU" sz="1200" dirty="0"/>
                  </a:p>
                </c:rich>
              </c:tx>
              <c:spPr>
                <a:xfrm>
                  <a:off x="3657654" y="1023754"/>
                  <a:ext cx="1395555" cy="548943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5189"/>
                        <a:gd name="adj2" fmla="val -107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617206048742793"/>
                      <c:h val="0.2139051247790376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70126876671840188"/>
                  <c:y val="0.1997198321250348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dirty="0"/>
                      <a:t>Муниципальное имущество -  </a:t>
                    </a:r>
                    <a:r>
                      <a:rPr lang="ru-RU" sz="1200" dirty="0" smtClean="0"/>
                      <a:t>37 005</a:t>
                    </a:r>
                    <a:endParaRPr lang="ru-RU" sz="1200" dirty="0"/>
                  </a:p>
                </c:rich>
              </c:tx>
              <c:spPr>
                <a:xfrm>
                  <a:off x="3592514" y="1641731"/>
                  <a:ext cx="1459854" cy="457169"/>
                </a:xfrm>
                <a:solidFill>
                  <a:sysClr val="window" lastClr="FFFFFF"/>
                </a:solidFill>
                <a:ln w="9525" cap="flat" cmpd="sng" algn="ctr">
                  <a:solidFill>
                    <a:prstClr val="white">
                      <a:lumMod val="50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0D-47C6-858F-9FF4A01A11DC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8866"/>
                        <a:gd name="adj2" fmla="val -4101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7439409323575004"/>
                      <c:h val="0.14744370599498619"/>
                    </c:manualLayout>
                  </c15:layout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multiLvlStrRef>
              <c:f>Лист1!$F$7:$G$9</c:f>
              <c:multiLvlStrCache>
                <c:ptCount val="3"/>
                <c:lvl>
                  <c:pt idx="0">
                    <c:v>706;</c:v>
                  </c:pt>
                  <c:pt idx="1">
                    <c:v>7 929;</c:v>
                  </c:pt>
                  <c:pt idx="2">
                    <c:v>33 416;</c:v>
                  </c:pt>
                </c:lvl>
                <c:lvl>
                  <c:pt idx="0">
                    <c:v>Федеральное имущество - </c:v>
                  </c:pt>
                  <c:pt idx="1">
                    <c:v>Государственное имущество - </c:v>
                  </c:pt>
                  <c:pt idx="2">
                    <c:v>Муниципальное имущество - </c:v>
                  </c:pt>
                </c:lvl>
              </c:multiLvlStrCache>
            </c:multiLvlStrRef>
          </c:cat>
          <c:val>
            <c:numRef>
              <c:f>Лист1!$H$7:$H$9</c:f>
              <c:numCache>
                <c:formatCode>0%</c:formatCode>
                <c:ptCount val="3"/>
                <c:pt idx="0">
                  <c:v>0.02</c:v>
                </c:pt>
                <c:pt idx="1">
                  <c:v>0.19</c:v>
                </c:pt>
                <c:pt idx="2">
                  <c:v>0.79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C0D-47C6-858F-9FF4A01A1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 Narrow" panose="020B0606020202030204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D71B2-C074-4B13-AB67-B32509399B4C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A3FB5-6A54-469C-AF8A-E30B739F1A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937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A4A145-E748-45E6-9541-8C569DD64A20}" type="datetimeFigureOut">
              <a:rPr lang="ru-RU" smtClean="0"/>
              <a:pPr/>
              <a:t>10.10.2017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FF0B7-6C7A-444D-BC86-99C02D5842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13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1pPr>
    <a:lvl2pPr marL="4739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2pPr>
    <a:lvl3pPr marL="947867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3pPr>
    <a:lvl4pPr marL="14218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4pPr>
    <a:lvl5pPr marL="1895734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5pPr>
    <a:lvl6pPr marL="23696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6pPr>
    <a:lvl7pPr marL="2843601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7pPr>
    <a:lvl8pPr marL="3317535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8pPr>
    <a:lvl9pPr marL="3791468" algn="l" defTabSz="947867" rtl="0" eaLnBrk="1" latinLnBrk="0" hangingPunct="1">
      <a:defRPr sz="124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95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70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430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4FF0B7-6C7A-444D-BC86-99C02D58423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167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57263" y="1241425"/>
            <a:ext cx="48831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FF0B7-6C7A-444D-BC86-99C02D58423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551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AE1577-3A23-435E-8456-B20EE4B5C2CF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5554" name="Rectangle 7"/>
          <p:cNvSpPr txBox="1">
            <a:spLocks noGrp="1" noChangeArrowheads="1"/>
          </p:cNvSpPr>
          <p:nvPr/>
        </p:nvSpPr>
        <p:spPr bwMode="auto">
          <a:xfrm>
            <a:off x="3849690" y="9428712"/>
            <a:ext cx="2946400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4" rIns="91409" bIns="45704" anchor="b"/>
          <a:lstStyle>
            <a:lvl1pPr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434C67-FE62-4AB2-B74E-CF3DBFFBEB76}" type="slidenum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81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746125"/>
            <a:ext cx="5427662" cy="3721100"/>
          </a:xfrm>
          <a:ln/>
        </p:spPr>
      </p:sp>
      <p:sp>
        <p:nvSpPr>
          <p:cNvPr id="1815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2" y="4715953"/>
            <a:ext cx="5438775" cy="446698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149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7263" y="1241425"/>
            <a:ext cx="48831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2535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D061E6-0AAA-49F8-B74D-B24FEDCECDE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6535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76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1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219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430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4999" y="1414125"/>
            <a:ext cx="10709990" cy="3008266"/>
          </a:xfrm>
        </p:spPr>
        <p:txBody>
          <a:bodyPr anchor="b"/>
          <a:lstStyle>
            <a:lvl1pPr algn="ctr"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/>
          <a:lstStyle>
            <a:lvl1pPr marL="0" indent="0" algn="ctr">
              <a:buNone/>
              <a:defRPr sz="3024"/>
            </a:lvl1pPr>
            <a:lvl2pPr marL="576072" indent="0" algn="ctr">
              <a:buNone/>
              <a:defRPr sz="2520"/>
            </a:lvl2pPr>
            <a:lvl3pPr marL="1152144" indent="0" algn="ctr">
              <a:buNone/>
              <a:defRPr sz="2268"/>
            </a:lvl3pPr>
            <a:lvl4pPr marL="1728216" indent="0" algn="ctr">
              <a:buNone/>
              <a:defRPr sz="2016"/>
            </a:lvl4pPr>
            <a:lvl5pPr marL="2304288" indent="0" algn="ctr">
              <a:buNone/>
              <a:defRPr sz="2016"/>
            </a:lvl5pPr>
            <a:lvl6pPr marL="2880360" indent="0" algn="ctr">
              <a:buNone/>
              <a:defRPr sz="2016"/>
            </a:lvl6pPr>
            <a:lvl7pPr marL="3456432" indent="0" algn="ctr">
              <a:buNone/>
              <a:defRPr sz="2016"/>
            </a:lvl7pPr>
            <a:lvl8pPr marL="4032504" indent="0" algn="ctr">
              <a:buNone/>
              <a:defRPr sz="2016"/>
            </a:lvl8pPr>
            <a:lvl9pPr marL="4608576" indent="0" algn="ctr">
              <a:buNone/>
              <a:defRPr sz="2016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40C43-879B-42CC-8FDB-2630D1254683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4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07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987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366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5155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68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68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A5247-511B-41E2-ABBB-C6CCBFB02BFE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76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728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796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F3DFF-D307-4F8E-9875-4A5F6FF1D4F5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96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60041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50" y="460041"/>
            <a:ext cx="7993117" cy="73226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6C73-7750-4094-ADA8-4D18DC78749D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5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ятиугольник 10"/>
          <p:cNvSpPr/>
          <p:nvPr userDrawn="1"/>
        </p:nvSpPr>
        <p:spPr bwMode="auto">
          <a:xfrm>
            <a:off x="-987642" y="307270"/>
            <a:ext cx="98764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before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 userDrawn="1"/>
        </p:nvSpPr>
        <p:spPr bwMode="auto">
          <a:xfrm>
            <a:off x="-15918" y="8659113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Left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Пятиугольник 20"/>
          <p:cNvSpPr/>
          <p:nvPr userDrawn="1"/>
        </p:nvSpPr>
        <p:spPr bwMode="auto">
          <a:xfrm>
            <a:off x="-1003572" y="2030490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1" hasCustomPrompt="1"/>
          </p:nvPr>
        </p:nvSpPr>
        <p:spPr>
          <a:xfrm>
            <a:off x="7" y="1164689"/>
            <a:ext cx="11135345" cy="57689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426034" indent="0">
              <a:buNone/>
              <a:defRPr sz="2357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Enter your subheadline here</a:t>
            </a:r>
            <a:endParaRPr lang="ru-RU" dirty="0" smtClean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7" y="422706"/>
            <a:ext cx="11135345" cy="731100"/>
          </a:xfrm>
          <a:prstGeom prst="rect">
            <a:avLst/>
          </a:prstGeom>
        </p:spPr>
        <p:txBody>
          <a:bodyPr lIns="89904" tIns="0" rIns="91344" bIns="0" anchor="b" anchorCtr="0">
            <a:normAutofit/>
          </a:bodyPr>
          <a:lstStyle>
            <a:lvl1pPr>
              <a:defRPr sz="2592" b="1">
                <a:solidFill>
                  <a:srgbClr val="232323"/>
                </a:solidFill>
              </a:defRPr>
            </a:lvl1pPr>
          </a:lstStyle>
          <a:p>
            <a:r>
              <a:rPr lang="en-US" dirty="0" smtClean="0"/>
              <a:t>Enter your headline here</a:t>
            </a:r>
            <a:endParaRPr lang="ru-RU" dirty="0"/>
          </a:p>
        </p:txBody>
      </p:sp>
      <p:sp>
        <p:nvSpPr>
          <p:cNvPr id="33" name="Пятиугольник 32"/>
          <p:cNvSpPr/>
          <p:nvPr userDrawn="1"/>
        </p:nvSpPr>
        <p:spPr bwMode="auto">
          <a:xfrm>
            <a:off x="-987641" y="8120992"/>
            <a:ext cx="971728" cy="230860"/>
          </a:xfrm>
          <a:prstGeom prst="homePlate">
            <a:avLst/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Space after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12"/>
          <p:cNvSpPr>
            <a:spLocks noChangeArrowheads="1"/>
          </p:cNvSpPr>
          <p:nvPr userDrawn="1"/>
        </p:nvSpPr>
        <p:spPr bwMode="auto">
          <a:xfrm>
            <a:off x="11719050" y="8661766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bg2">
              <a:lumMod val="2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Right indent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AutoShape 12"/>
          <p:cNvSpPr>
            <a:spLocks noChangeArrowheads="1"/>
          </p:cNvSpPr>
          <p:nvPr userDrawn="1"/>
        </p:nvSpPr>
        <p:spPr bwMode="auto">
          <a:xfrm>
            <a:off x="1006442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AutoShape 12"/>
          <p:cNvSpPr>
            <a:spLocks noChangeArrowheads="1"/>
          </p:cNvSpPr>
          <p:nvPr userDrawn="1"/>
        </p:nvSpPr>
        <p:spPr bwMode="auto">
          <a:xfrm>
            <a:off x="10710825" y="8658342"/>
            <a:ext cx="882723" cy="284821"/>
          </a:xfrm>
          <a:prstGeom prst="upArrowCallout">
            <a:avLst>
              <a:gd name="adj1" fmla="val 36944"/>
              <a:gd name="adj2" fmla="val 29298"/>
              <a:gd name="adj3" fmla="val 25477"/>
              <a:gd name="adj4" fmla="val 74523"/>
            </a:avLst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en-AU" sz="1178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Пятиугольник 18"/>
          <p:cNvSpPr/>
          <p:nvPr userDrawn="1"/>
        </p:nvSpPr>
        <p:spPr bwMode="auto">
          <a:xfrm>
            <a:off x="-1003571" y="7199196"/>
            <a:ext cx="987648" cy="230860"/>
          </a:xfrm>
          <a:prstGeom prst="homePlat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2373" tIns="0" rIns="0" bIns="0" numCol="1" rtlCol="0" anchor="ctr" anchorCtr="0" compatLnSpc="1">
            <a:prstTxWarp prst="textNoShape">
              <a:avLst/>
            </a:prstTxWarp>
          </a:bodyPr>
          <a:lstStyle/>
          <a:p>
            <a:pPr defTabSz="1171594" fontAlgn="base">
              <a:spcBef>
                <a:spcPct val="0"/>
              </a:spcBef>
              <a:spcAft>
                <a:spcPct val="0"/>
              </a:spcAft>
            </a:pPr>
            <a:r>
              <a:rPr lang="en-US" sz="1178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Placeholder</a:t>
            </a:r>
            <a:endParaRPr lang="ru-RU" sz="1178" dirty="0" smtClean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11152188" y="7963674"/>
            <a:ext cx="1008225" cy="27274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lang="ru-RU" sz="1296" smtClean="0">
                <a:solidFill>
                  <a:schemeClr val="accent1"/>
                </a:solidFill>
              </a:defRPr>
            </a:lvl1pPr>
          </a:lstStyle>
          <a:p>
            <a:fld id="{BDBB2107-50E8-4020-A265-E2E05D6FF4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6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71"/>
            <a:ext cx="387770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3324" rtl="0" eaLnBrk="1" fontAlgn="base" latinLnBrk="0" hangingPunct="1">
              <a:lnSpc>
                <a:spcPts val="1434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272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3324" rtl="0" eaLnBrk="1" fontAlgn="base" latinLnBrk="0" hangingPunct="1">
                <a:lnSpc>
                  <a:spcPts val="1434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72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288" y="152402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099"/>
            <a:ext cx="11903353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962" indent="0">
              <a:buNone/>
              <a:defRPr>
                <a:solidFill>
                  <a:schemeClr val="tx1"/>
                </a:solidFill>
              </a:defRPr>
            </a:lvl3pPr>
            <a:lvl4pPr marL="476432" indent="0">
              <a:buNone/>
              <a:defRPr>
                <a:solidFill>
                  <a:schemeClr val="tx1"/>
                </a:solidFill>
              </a:defRPr>
            </a:lvl4pPr>
            <a:lvl5pPr marL="719391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26"/>
            <a:ext cx="3427287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124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2" y="2059367"/>
            <a:ext cx="12599986" cy="4134370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18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87" y="2059367"/>
            <a:ext cx="8827415" cy="413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3111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687237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  <p:extLst mod="1">
    <p:ext uri="{DCECCB84-F9BA-43D5-87BE-67443E8EF086}">
      <p15:sldGuideLst xmlns:p15="http://schemas.microsoft.com/office/powerpoint/2012/main">
        <p15:guide id="1" orient="horz" pos="2721">
          <p15:clr>
            <a:srgbClr val="FBAE40"/>
          </p15:clr>
        </p15:guide>
        <p15:guide id="2" pos="396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4193"/>
            <a:ext cx="10867490" cy="3594317"/>
          </a:xfrm>
        </p:spPr>
        <p:txBody>
          <a:bodyPr anchor="b"/>
          <a:lstStyle>
            <a:lvl1pPr>
              <a:defRPr sz="756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82513"/>
            <a:ext cx="10867490" cy="1890166"/>
          </a:xfrm>
        </p:spPr>
        <p:txBody>
          <a:bodyPr/>
          <a:lstStyle>
            <a:lvl1pPr marL="0" indent="0">
              <a:buNone/>
              <a:defRPr sz="3024">
                <a:solidFill>
                  <a:schemeClr val="tx1"/>
                </a:solidFill>
              </a:defRPr>
            </a:lvl1pPr>
            <a:lvl2pPr marL="576072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152144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3pPr>
            <a:lvl4pPr marL="172821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4pPr>
            <a:lvl5pPr marL="2304288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5pPr>
            <a:lvl6pPr marL="2880360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6pPr>
            <a:lvl7pPr marL="3456432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7pPr>
            <a:lvl8pPr marL="4032504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8pPr>
            <a:lvl9pPr marL="4608576" indent="0">
              <a:buNone/>
              <a:defRPr sz="20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9F57B-94BF-4336-845A-A8E9CE162161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1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249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0203"/>
            <a:ext cx="5354995" cy="54824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65F3C-F060-4F67-BC1D-235895CA6ED7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460043"/>
            <a:ext cx="10867490" cy="1670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892" y="2118188"/>
            <a:ext cx="5330385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7892" y="3156278"/>
            <a:ext cx="5330385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5" y="2118188"/>
            <a:ext cx="5356636" cy="1038091"/>
          </a:xfrm>
        </p:spPr>
        <p:txBody>
          <a:bodyPr anchor="b"/>
          <a:lstStyle>
            <a:lvl1pPr marL="0" indent="0">
              <a:buNone/>
              <a:defRPr sz="3024" b="1"/>
            </a:lvl1pPr>
            <a:lvl2pPr marL="576072" indent="0">
              <a:buNone/>
              <a:defRPr sz="2520" b="1"/>
            </a:lvl2pPr>
            <a:lvl3pPr marL="1152144" indent="0">
              <a:buNone/>
              <a:defRPr sz="2268" b="1"/>
            </a:lvl3pPr>
            <a:lvl4pPr marL="1728216" indent="0">
              <a:buNone/>
              <a:defRPr sz="2016" b="1"/>
            </a:lvl4pPr>
            <a:lvl5pPr marL="2304288" indent="0">
              <a:buNone/>
              <a:defRPr sz="2016" b="1"/>
            </a:lvl5pPr>
            <a:lvl6pPr marL="2880360" indent="0">
              <a:buNone/>
              <a:defRPr sz="2016" b="1"/>
            </a:lvl6pPr>
            <a:lvl7pPr marL="3456432" indent="0">
              <a:buNone/>
              <a:defRPr sz="2016" b="1"/>
            </a:lvl7pPr>
            <a:lvl8pPr marL="4032504" indent="0">
              <a:buNone/>
              <a:defRPr sz="2016" b="1"/>
            </a:lvl8pPr>
            <a:lvl9pPr marL="4608576" indent="0">
              <a:buNone/>
              <a:defRPr sz="2016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5" y="3156278"/>
            <a:ext cx="5356636" cy="46424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B30D4-7B18-4B7F-9C63-7DF0D3EE8480}" type="datetime1">
              <a:rPr lang="ru-RU" smtClean="0"/>
              <a:t>10.10.2017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1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92788-76F0-4651-A844-1EB724AFF0A1}" type="datetime1">
              <a:rPr lang="ru-RU" smtClean="0"/>
              <a:t>10.10.2017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99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77A7B-2CA9-461D-8DDA-32EDF7098AE9}" type="datetime1">
              <a:rPr lang="ru-RU" smtClean="0"/>
              <a:t>10.10.2017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21" b="12482"/>
          <a:stretch/>
        </p:blipFill>
        <p:spPr>
          <a:xfrm>
            <a:off x="66870" y="134021"/>
            <a:ext cx="1990739" cy="6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11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6636" y="1244112"/>
            <a:ext cx="6378744" cy="6140542"/>
          </a:xfrm>
        </p:spPr>
        <p:txBody>
          <a:bodyPr/>
          <a:lstStyle>
            <a:lvl1pPr>
              <a:defRPr sz="4032"/>
            </a:lvl1pPr>
            <a:lvl2pPr>
              <a:defRPr sz="3528"/>
            </a:lvl2pPr>
            <a:lvl3pPr>
              <a:defRPr sz="3024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252CB-ADE7-4E5E-A2C0-C60ADB98DCF4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901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890" y="576051"/>
            <a:ext cx="4063824" cy="2016178"/>
          </a:xfrm>
        </p:spPr>
        <p:txBody>
          <a:bodyPr anchor="b"/>
          <a:lstStyle>
            <a:lvl1pPr>
              <a:defRPr sz="4032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56636" y="1244112"/>
            <a:ext cx="6378744" cy="6140542"/>
          </a:xfrm>
        </p:spPr>
        <p:txBody>
          <a:bodyPr anchor="t"/>
          <a:lstStyle>
            <a:lvl1pPr marL="0" indent="0">
              <a:buNone/>
              <a:defRPr sz="4032"/>
            </a:lvl1pPr>
            <a:lvl2pPr marL="576072" indent="0">
              <a:buNone/>
              <a:defRPr sz="3528"/>
            </a:lvl2pPr>
            <a:lvl3pPr marL="1152144" indent="0">
              <a:buNone/>
              <a:defRPr sz="3024"/>
            </a:lvl3pPr>
            <a:lvl4pPr marL="1728216" indent="0">
              <a:buNone/>
              <a:defRPr sz="2520"/>
            </a:lvl4pPr>
            <a:lvl5pPr marL="2304288" indent="0">
              <a:buNone/>
              <a:defRPr sz="2520"/>
            </a:lvl5pPr>
            <a:lvl6pPr marL="2880360" indent="0">
              <a:buNone/>
              <a:defRPr sz="2520"/>
            </a:lvl6pPr>
            <a:lvl7pPr marL="3456432" indent="0">
              <a:buNone/>
              <a:defRPr sz="2520"/>
            </a:lvl7pPr>
            <a:lvl8pPr marL="4032504" indent="0">
              <a:buNone/>
              <a:defRPr sz="2520"/>
            </a:lvl8pPr>
            <a:lvl9pPr marL="4608576" indent="0">
              <a:buNone/>
              <a:defRPr sz="252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7890" y="2592229"/>
            <a:ext cx="4063824" cy="4802425"/>
          </a:xfrm>
        </p:spPr>
        <p:txBody>
          <a:bodyPr/>
          <a:lstStyle>
            <a:lvl1pPr marL="0" indent="0">
              <a:buNone/>
              <a:defRPr sz="2016"/>
            </a:lvl1pPr>
            <a:lvl2pPr marL="576072" indent="0">
              <a:buNone/>
              <a:defRPr sz="1764"/>
            </a:lvl2pPr>
            <a:lvl3pPr marL="1152144" indent="0">
              <a:buNone/>
              <a:defRPr sz="1512"/>
            </a:lvl3pPr>
            <a:lvl4pPr marL="1728216" indent="0">
              <a:buNone/>
              <a:defRPr sz="1260"/>
            </a:lvl4pPr>
            <a:lvl5pPr marL="2304288" indent="0">
              <a:buNone/>
              <a:defRPr sz="1260"/>
            </a:lvl5pPr>
            <a:lvl6pPr marL="2880360" indent="0">
              <a:buNone/>
              <a:defRPr sz="1260"/>
            </a:lvl6pPr>
            <a:lvl7pPr marL="3456432" indent="0">
              <a:buNone/>
              <a:defRPr sz="1260"/>
            </a:lvl7pPr>
            <a:lvl8pPr marL="4032504" indent="0">
              <a:buNone/>
              <a:defRPr sz="1260"/>
            </a:lvl8pPr>
            <a:lvl9pPr marL="4608576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BFDFF-166A-43FC-B297-94E615F04A11}" type="datetime1">
              <a:rPr lang="ru-RU" smtClean="0"/>
              <a:t>10.10.2017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57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6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249" y="460043"/>
            <a:ext cx="1086749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49" y="2300203"/>
            <a:ext cx="1086749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E2D8-BE14-4FE6-A411-46A9A93785B2}" type="datetime1">
              <a:rPr lang="ru-RU" smtClean="0"/>
              <a:t>10.10.2017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9"/>
            <a:ext cx="4252496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98742" y="8008709"/>
            <a:ext cx="2834997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5E221-E10C-40C7-8143-48F6241B28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20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hf hdr="0" ftr="0" dt="0"/>
  <p:txStyles>
    <p:titleStyle>
      <a:lvl1pPr algn="l" defTabSz="1152144" rtl="0" eaLnBrk="1" latinLnBrk="0" hangingPunct="1">
        <a:lnSpc>
          <a:spcPct val="90000"/>
        </a:lnSpc>
        <a:spcBef>
          <a:spcPct val="0"/>
        </a:spcBef>
        <a:buNone/>
        <a:defRPr sz="55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1152144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3528" kern="1200">
          <a:solidFill>
            <a:schemeClr val="tx1"/>
          </a:solidFill>
          <a:latin typeface="+mn-lt"/>
          <a:ea typeface="+mn-ea"/>
          <a:cs typeface="+mn-cs"/>
        </a:defRPr>
      </a:lvl1pPr>
      <a:lvl2pPr marL="86410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3024" kern="1200">
          <a:solidFill>
            <a:schemeClr val="tx1"/>
          </a:solidFill>
          <a:latin typeface="+mn-lt"/>
          <a:ea typeface="+mn-ea"/>
          <a:cs typeface="+mn-cs"/>
        </a:defRPr>
      </a:lvl2pPr>
      <a:lvl3pPr marL="144018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201625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592324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3168396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744468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896612" indent="-288036" algn="l" defTabSz="1152144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14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21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288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360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432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504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576" algn="l" defTabSz="1152144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5" Type="http://schemas.openxmlformats.org/officeDocument/2006/relationships/image" Target="../media/image24.png"/><Relationship Id="rId4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455305"/>
            <a:ext cx="12599988" cy="4102961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endParaRPr lang="ru-RU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Материалы о ходе оказания мер поддержки</a:t>
            </a:r>
            <a:b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субъектам малого и среднего предпринимательства</a:t>
            </a:r>
            <a:endParaRPr lang="ru-RU" sz="32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Корпорацией МСП в 2017 году</a:t>
            </a:r>
            <a:endParaRPr lang="en-US" sz="32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endParaRPr lang="ru-RU" sz="2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состоянию на 09.10.2017)</a:t>
            </a:r>
            <a:endParaRPr lang="en-US" sz="2800" b="1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462" y="7558267"/>
            <a:ext cx="1909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656" y="229506"/>
            <a:ext cx="7091076" cy="3225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17283" y="8022709"/>
            <a:ext cx="14622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Москва, 2017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7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Прямоугольник 53"/>
          <p:cNvSpPr/>
          <p:nvPr/>
        </p:nvSpPr>
        <p:spPr>
          <a:xfrm>
            <a:off x="265352" y="1845140"/>
            <a:ext cx="12051180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lvl="0" algn="r"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МСП с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участием гарантийной поддержки НГС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185,24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1330" y="1498292"/>
            <a:ext cx="12039542" cy="529033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/>
          <a:p>
            <a:pPr lvl="0" algn="just"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СОСТОЯНИЕ 2017 ГОДА: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выданных в 2017 г. гарантий и поручительств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– </a:t>
            </a:r>
            <a:r>
              <a:rPr lang="ru-RU" sz="2000" b="1" dirty="0" smtClean="0">
                <a:solidFill>
                  <a:srgbClr val="ED7D31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104,63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млрд руб.*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2426" y="2999977"/>
            <a:ext cx="5215345" cy="492443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гарантийной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поддержки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2014-2017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гг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9 октября  2017 г.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866915" y="3010368"/>
            <a:ext cx="6622957" cy="477054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поступившие в рамках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«Корпоративного канала» в 2016-2017 гг.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по состоянию на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 октября 2017 г.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>
            <p:extLst/>
          </p:nvPr>
        </p:nvGraphicFramePr>
        <p:xfrm>
          <a:off x="268683" y="6964009"/>
          <a:ext cx="5114974" cy="1137452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289582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698643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77678">
                  <a:extLst>
                    <a:ext uri="{9D8B030D-6E8A-4147-A177-3AD203B41FA5}">
                      <a16:colId xmlns:a16="http://schemas.microsoft.com/office/drawing/2014/main" xmlns="" val="3710450122"/>
                    </a:ext>
                  </a:extLst>
                </a:gridCol>
                <a:gridCol w="1149071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282734">
                <a:tc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 КПЭ, </a:t>
                      </a:r>
                      <a:r>
                        <a:rPr lang="ru-RU" sz="13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млрд рублей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361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</a:t>
                      </a:r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Целевое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Повышенное</a:t>
                      </a:r>
                      <a:endParaRPr lang="ru-RU" sz="125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859536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Максимальное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2827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выданных гарантий </a:t>
                      </a:r>
                    </a:p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и поручительств в рамках НГС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116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118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122</a:t>
                      </a:r>
                      <a:endParaRPr lang="ru-RU" sz="2000" b="0" i="0" u="none" strike="noStrik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5358" marR="45358" marT="45358" marB="453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44570" y="6096864"/>
            <a:ext cx="5744499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показатели эффективности Программы на 2017 г.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5218" y="348364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4571" y="6435418"/>
            <a:ext cx="506557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07425" y="41087"/>
            <a:ext cx="7207445" cy="666162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Ключевые показатели гарантийной поддержки субъектов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выдача независимых гарантий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поручительств)</a:t>
            </a: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/>
          </p:nvPr>
        </p:nvGraphicFramePr>
        <p:xfrm>
          <a:off x="292807" y="3915632"/>
          <a:ext cx="5090851" cy="1754105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2139113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35212">
                  <a:extLst>
                    <a:ext uri="{9D8B030D-6E8A-4147-A177-3AD203B41FA5}">
                      <a16:colId xmlns:a16="http://schemas.microsoft.com/office/drawing/2014/main" xmlns="" val="2996852050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959900741"/>
                    </a:ext>
                  </a:extLst>
                </a:gridCol>
                <a:gridCol w="958263">
                  <a:extLst>
                    <a:ext uri="{9D8B030D-6E8A-4147-A177-3AD203B41FA5}">
                      <a16:colId xmlns:a16="http://schemas.microsoft.com/office/drawing/2014/main" xmlns="" val="1813780046"/>
                    </a:ext>
                  </a:extLst>
                </a:gridCol>
              </a:tblGrid>
              <a:tr h="628605">
                <a:tc gridSpan="2">
                  <a:txBody>
                    <a:bodyPr/>
                    <a:lstStyle/>
                    <a:p>
                      <a:pPr algn="l" fontAlgn="ctr"/>
                      <a:endParaRPr lang="ru-RU" sz="13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 заявок,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Сумма,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3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рублей</a:t>
                      </a:r>
                      <a:endParaRPr lang="ru-RU" sz="1300" b="0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5056008"/>
                  </a:ext>
                </a:extLst>
              </a:tr>
              <a:tr h="95858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текущего портфеля Корпорации МСП</a:t>
                      </a:r>
                      <a:endParaRPr lang="ru-RU" sz="1800" b="1" i="0" u="none" strike="noStrike" baseline="30000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6 523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115,8**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147971">
                <a:tc>
                  <a:txBody>
                    <a:bodyPr/>
                    <a:lstStyle/>
                    <a:p>
                      <a:pPr algn="l" fontAlgn="ctr"/>
                      <a:endParaRPr lang="ru-RU" sz="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5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45358" marR="45358" marT="45358" marB="4535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0443891"/>
                  </a:ext>
                </a:extLst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5866915" y="6097028"/>
            <a:ext cx="5558776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Сроки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рассмотрения заявок по сегментам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(Корпорация МСП)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5879825" y="3483648"/>
            <a:ext cx="64496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5791328" y="6435418"/>
            <a:ext cx="653810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5816726" y="6582306"/>
            <a:ext cx="6557837" cy="1515884"/>
            <a:chOff x="5816172" y="6474816"/>
            <a:chExt cx="4266262" cy="1515884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5868892" y="6474816"/>
              <a:ext cx="4175791" cy="1353793"/>
              <a:chOff x="7124699" y="2596568"/>
              <a:chExt cx="2556218" cy="1911995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72" name="Rectangle 1"/>
              <p:cNvSpPr>
                <a:spLocks/>
              </p:cNvSpPr>
              <p:nvPr/>
            </p:nvSpPr>
            <p:spPr bwMode="auto">
              <a:xfrm rot="5400000">
                <a:off x="8277423" y="3105069"/>
                <a:ext cx="1911995" cy="894993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Rectangle 1"/>
              <p:cNvSpPr>
                <a:spLocks/>
              </p:cNvSpPr>
              <p:nvPr/>
            </p:nvSpPr>
            <p:spPr bwMode="auto">
              <a:xfrm rot="5400000">
                <a:off x="7612597" y="3310747"/>
                <a:ext cx="1452920" cy="82020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6"/>
            <p:cNvSpPr>
              <a:spLocks noChangeArrowheads="1"/>
            </p:cNvSpPr>
            <p:nvPr/>
          </p:nvSpPr>
          <p:spPr bwMode="auto">
            <a:xfrm>
              <a:off x="6019758" y="7141713"/>
              <a:ext cx="954044" cy="304210"/>
            </a:xfrm>
            <a:prstGeom prst="rect">
              <a:avLst/>
            </a:prstGeom>
            <a:solidFill>
              <a:srgbClr val="A2C9F4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&lt; 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3 дней</a:t>
              </a:r>
            </a:p>
          </p:txBody>
        </p:sp>
        <p:sp>
          <p:nvSpPr>
            <p:cNvPr id="76" name="Rectangle 6"/>
            <p:cNvSpPr>
              <a:spLocks noChangeArrowheads="1"/>
            </p:cNvSpPr>
            <p:nvPr/>
          </p:nvSpPr>
          <p:spPr bwMode="auto">
            <a:xfrm>
              <a:off x="7353042" y="7066406"/>
              <a:ext cx="1006844" cy="200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15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–</a:t>
              </a: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50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млн руб.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5 дней</a:t>
              </a:r>
            </a:p>
          </p:txBody>
        </p:sp>
        <p:sp>
          <p:nvSpPr>
            <p:cNvPr id="77" name="Rectangle 6"/>
            <p:cNvSpPr>
              <a:spLocks noChangeArrowheads="1"/>
            </p:cNvSpPr>
            <p:nvPr/>
          </p:nvSpPr>
          <p:spPr bwMode="auto">
            <a:xfrm>
              <a:off x="8771778" y="6587013"/>
              <a:ext cx="1081451" cy="71713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&gt; 50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млн руб.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до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10 дней</a:t>
              </a:r>
            </a:p>
          </p:txBody>
        </p:sp>
        <p:sp>
          <p:nvSpPr>
            <p:cNvPr id="78" name="Прямоугольник 77"/>
            <p:cNvSpPr/>
            <p:nvPr/>
          </p:nvSpPr>
          <p:spPr>
            <a:xfrm rot="10800000">
              <a:off x="5868890" y="7582327"/>
              <a:ext cx="4175791" cy="408373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6"/>
            <p:cNvSpPr>
              <a:spLocks noChangeArrowheads="1"/>
            </p:cNvSpPr>
            <p:nvPr/>
          </p:nvSpPr>
          <p:spPr bwMode="auto">
            <a:xfrm>
              <a:off x="5816172" y="7673418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Микро-сегмент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6"/>
            <p:cNvSpPr>
              <a:spLocks noChangeArrowheads="1"/>
            </p:cNvSpPr>
            <p:nvPr/>
          </p:nvSpPr>
          <p:spPr bwMode="auto">
            <a:xfrm>
              <a:off x="7279933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Малый сегмент</a:t>
              </a:r>
              <a:endPara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6"/>
            <p:cNvSpPr>
              <a:spLocks noChangeArrowheads="1"/>
            </p:cNvSpPr>
            <p:nvPr/>
          </p:nvSpPr>
          <p:spPr bwMode="auto">
            <a:xfrm>
              <a:off x="8704195" y="7694181"/>
              <a:ext cx="137823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Средний сегмент</a:t>
              </a:r>
            </a:p>
          </p:txBody>
        </p:sp>
      </p:grp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27"/>
          <a:stretch/>
        </p:blipFill>
        <p:spPr bwMode="auto">
          <a:xfrm rot="5400000">
            <a:off x="6948596" y="3866284"/>
            <a:ext cx="1626626" cy="233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Isosceles Triangle 5"/>
          <p:cNvSpPr/>
          <p:nvPr/>
        </p:nvSpPr>
        <p:spPr>
          <a:xfrm rot="10800000">
            <a:off x="6193934" y="4140225"/>
            <a:ext cx="3135946" cy="1695220"/>
          </a:xfrm>
          <a:prstGeom prst="triangle">
            <a:avLst/>
          </a:prstGeom>
          <a:solidFill>
            <a:srgbClr val="65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AutoShape 2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 rot="16200000" flipH="1">
            <a:off x="6376473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AutoShape 2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 flipH="1">
            <a:off x="6757169" y="4935015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2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 flipH="1">
            <a:off x="7137866" y="4935016"/>
            <a:ext cx="2009474" cy="220893"/>
          </a:xfrm>
          <a:prstGeom prst="rightArrow">
            <a:avLst>
              <a:gd name="adj1" fmla="val 50000"/>
              <a:gd name="adj2" fmla="val 65497"/>
            </a:avLst>
          </a:prstGeom>
          <a:solidFill>
            <a:schemeClr val="accent2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47"/>
          <p:cNvSpPr/>
          <p:nvPr/>
        </p:nvSpPr>
        <p:spPr>
          <a:xfrm rot="5400000">
            <a:off x="7482030" y="2938202"/>
            <a:ext cx="444811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принятые под «оферту»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Rectangle 48"/>
          <p:cNvSpPr/>
          <p:nvPr/>
        </p:nvSpPr>
        <p:spPr>
          <a:xfrm rot="5400000">
            <a:off x="7468503" y="3488363"/>
            <a:ext cx="466460" cy="3250888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Проекты, находящиеся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рассмотрении в банках-партнерах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106337" y="3548268"/>
            <a:ext cx="1194684" cy="551930"/>
            <a:chOff x="2539523" y="2241756"/>
            <a:chExt cx="2218690" cy="36116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6"/>
            <p:cNvSpPr/>
            <p:nvPr/>
          </p:nvSpPr>
          <p:spPr>
            <a:xfrm>
              <a:off x="2539523" y="2241756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6"/>
            <p:cNvSpPr/>
            <p:nvPr/>
          </p:nvSpPr>
          <p:spPr>
            <a:xfrm>
              <a:off x="2603303" y="2299941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6"/>
            <p:cNvSpPr/>
            <p:nvPr/>
          </p:nvSpPr>
          <p:spPr>
            <a:xfrm>
              <a:off x="2667083" y="2358127"/>
              <a:ext cx="2091130" cy="244796"/>
            </a:xfrm>
            <a:prstGeom prst="rect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Проекты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" name="Rectangle 48"/>
          <p:cNvSpPr/>
          <p:nvPr/>
        </p:nvSpPr>
        <p:spPr>
          <a:xfrm rot="5400000">
            <a:off x="7545489" y="4009874"/>
            <a:ext cx="312487" cy="32508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Итого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6915" y="3505731"/>
            <a:ext cx="6452084" cy="258831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79457" y="8108015"/>
            <a:ext cx="11690181" cy="40011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объем гарантийной и финансовой поддержки предоставленной в 2017 г. </a:t>
            </a:r>
            <a:r>
              <a:rPr kumimoji="0" lang="ru-RU" sz="1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Корпорацией МСП, МСП Банком и РГО</a:t>
            </a: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(по состоянию на 9 октября 2017 г.)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** - при этом объем выдачи гарантий и поручительств Корпорации нарастающим итогом с 2014 г., включая закрытые гарантии и поручительства, составил 149,2 млрд рублей</a:t>
            </a:r>
            <a:endParaRPr kumimoji="0" lang="ru-RU" sz="1000" b="0" i="1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5" y="22397"/>
            <a:ext cx="2163618" cy="9842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9118" y="971363"/>
            <a:ext cx="12050316" cy="6436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1371600" marR="0" lvl="3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5581F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282575" y="868940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4" name="Таблица 63"/>
          <p:cNvGraphicFramePr>
            <a:graphicFrameLocks noGrp="1"/>
          </p:cNvGraphicFramePr>
          <p:nvPr>
            <p:extLst/>
          </p:nvPr>
        </p:nvGraphicFramePr>
        <p:xfrm>
          <a:off x="9421891" y="3563708"/>
          <a:ext cx="2872185" cy="2334999"/>
        </p:xfrm>
        <a:graphic>
          <a:graphicData uri="http://schemas.openxmlformats.org/drawingml/2006/table">
            <a:tbl>
              <a:tblPr/>
              <a:tblGrid>
                <a:gridCol w="469620">
                  <a:extLst>
                    <a:ext uri="{9D8B030D-6E8A-4147-A177-3AD203B41FA5}">
                      <a16:colId xmlns:a16="http://schemas.microsoft.com/office/drawing/2014/main" xmlns="" val="495193945"/>
                    </a:ext>
                  </a:extLst>
                </a:gridCol>
                <a:gridCol w="594967">
                  <a:extLst>
                    <a:ext uri="{9D8B030D-6E8A-4147-A177-3AD203B41FA5}">
                      <a16:colId xmlns:a16="http://schemas.microsoft.com/office/drawing/2014/main" xmlns="" val="1680857824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299551079"/>
                    </a:ext>
                  </a:extLst>
                </a:gridCol>
                <a:gridCol w="903799">
                  <a:extLst>
                    <a:ext uri="{9D8B030D-6E8A-4147-A177-3AD203B41FA5}">
                      <a16:colId xmlns:a16="http://schemas.microsoft.com/office/drawing/2014/main" xmlns="" val="3524216336"/>
                    </a:ext>
                  </a:extLst>
                </a:gridCol>
              </a:tblGrid>
              <a:tr h="72428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Кол-во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шт.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рублей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Всего, </a:t>
                      </a: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 и поручительства          </a:t>
                      </a:r>
                      <a:r>
                        <a:rPr lang="ru-RU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  <a:endParaRPr lang="ru-RU" sz="1000" b="0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855011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6,8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7,6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14,4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401196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59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15,4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17,2</a:t>
                      </a:r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32,6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855527"/>
                  </a:ext>
                </a:extLst>
              </a:tr>
              <a:tr h="53690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77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24,8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 smtClean="0">
                          <a:solidFill>
                            <a:srgbClr val="ED7D31"/>
                          </a:solidFill>
                          <a:effectLst/>
                          <a:latin typeface="Arial Narrow" panose="020B0606020202030204" pitchFamily="34" charset="0"/>
                        </a:rPr>
                        <a:t>47,0</a:t>
                      </a:r>
                      <a:endParaRPr lang="ru-RU" sz="2000" b="1" i="0" u="none" strike="noStrike" dirty="0">
                        <a:solidFill>
                          <a:srgbClr val="ED7D3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6953685"/>
                  </a:ext>
                </a:extLst>
              </a:tr>
            </a:tbl>
          </a:graphicData>
        </a:graphic>
      </p:graphicFrame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1967" y="1041965"/>
            <a:ext cx="1508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2016 год: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0700" y="947332"/>
            <a:ext cx="10935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выданных гарантий и поручительств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в рамках НГС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составил 100,08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Объем финансирования субъектов МСП, полученный с участием гарантийной поддержки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НГС -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172 млрд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руб.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93060" y="2174187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К концу 2017 года: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185,00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89595" y="2482452"/>
            <a:ext cx="12051180" cy="529033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black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К концу 2018 года (нарастающим итогом за 2016 - 2018гг.)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: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целевой показатель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500,00 млрд руб.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.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6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93418" y="1618095"/>
            <a:ext cx="7094353" cy="50254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условия Программы стимулирования кредитования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74" y="2118942"/>
            <a:ext cx="71996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Процентная ставка –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10,6%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субъектов малого предпринимательства 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9,6%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- для субъектов среднего предпринимательства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Срок льготного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3 лет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(срок кредита может превышать срок льготного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фондирования)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Размер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кредита: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5 млн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млрд руб.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(общий кредитный лимит на заемщика - до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4 млрд руб.)</a:t>
            </a:r>
          </a:p>
          <a:p>
            <a:pPr marL="0" marR="0" lvl="0" indent="45720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Приоритетные отрасли: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сельское хозяйство,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обрабатывающее производство,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производство и распределение электроэнергии, газа и воды,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строительство,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транспорт и связь,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туристская деятельность,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здравоохранение, </a:t>
            </a:r>
          </a:p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сбор, обработка и утилизация отходов, 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617710" y="1617054"/>
            <a:ext cx="4693443" cy="418999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44000" tIns="72000" rIns="72000" bIns="72000" rtlCol="0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Результаты реализации Программы стимулирования кредитования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состоянию на </a:t>
            </a: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lang="ru-RU" sz="1200" dirty="0" smtClean="0">
                <a:solidFill>
                  <a:prstClr val="white"/>
                </a:solidFill>
                <a:latin typeface="Arial Narrow" panose="020B0606020202030204" pitchFamily="34" charset="0"/>
              </a:rPr>
              <a:t>9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октября 2017 г.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0" name="Таблица 69"/>
          <p:cNvGraphicFramePr>
            <a:graphicFrameLocks noGrp="1"/>
          </p:cNvGraphicFramePr>
          <p:nvPr>
            <p:extLst/>
          </p:nvPr>
        </p:nvGraphicFramePr>
        <p:xfrm>
          <a:off x="7744595" y="2496621"/>
          <a:ext cx="4441371" cy="3191391"/>
        </p:xfrm>
        <a:graphic>
          <a:graphicData uri="http://schemas.openxmlformats.org/drawingml/2006/table">
            <a:tbl>
              <a:tblPr>
                <a:tableStyleId>{69012ECD-51FC-41F1-AA8D-1B2483CD663E}</a:tableStyleId>
              </a:tblPr>
              <a:tblGrid>
                <a:gridCol w="3424411">
                  <a:extLst>
                    <a:ext uri="{9D8B030D-6E8A-4147-A177-3AD203B41FA5}">
                      <a16:colId xmlns:a16="http://schemas.microsoft.com/office/drawing/2014/main" xmlns="" val="4273231377"/>
                    </a:ext>
                  </a:extLst>
                </a:gridCol>
                <a:gridCol w="1016960">
                  <a:extLst>
                    <a:ext uri="{9D8B030D-6E8A-4147-A177-3AD203B41FA5}">
                      <a16:colId xmlns:a16="http://schemas.microsoft.com/office/drawing/2014/main" xmlns="" val="3077281128"/>
                    </a:ext>
                  </a:extLst>
                </a:gridCol>
              </a:tblGrid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Показатель                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Значение, </a:t>
                      </a:r>
                    </a:p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млрд руб.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600756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Лимит,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6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утвержденный Банком России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175,00</a:t>
                      </a:r>
                      <a:endParaRPr lang="ru-RU" sz="2400" b="1" i="0" u="none" strike="noStrike" dirty="0">
                        <a:solidFill>
                          <a:srgbClr val="0070C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1457916"/>
                  </a:ext>
                </a:extLst>
              </a:tr>
              <a:tr h="7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Выбрано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уполномоченными банками </a:t>
                      </a:r>
                    </a:p>
                    <a:p>
                      <a:pPr algn="l" fontAlgn="ctr"/>
                      <a:r>
                        <a:rPr lang="ru-RU" sz="1600" b="0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 поручительства Корпорации МСП 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86,79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2132913"/>
                  </a:ext>
                </a:extLst>
              </a:tr>
              <a:tr h="582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Выбрано МСП Банком</a:t>
                      </a:r>
                      <a:endParaRPr lang="ru-RU" sz="16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24,11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8483519"/>
                  </a:ext>
                </a:extLst>
              </a:tr>
              <a:tr h="632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Итого выбрано 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Корпорацией МСП </a:t>
                      </a:r>
                    </a:p>
                    <a:p>
                      <a:pPr algn="l" fontAlgn="ctr"/>
                      <a:r>
                        <a:rPr lang="ru-RU" sz="1600" b="1" i="0" u="none" strike="noStrike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6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Банком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Arial Narrow" panose="020B0606020202030204" pitchFamily="34" charset="0"/>
                        </a:rPr>
                        <a:t>110,90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9677027"/>
                  </a:ext>
                </a:extLst>
              </a:tr>
            </a:tbl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863036" y="45337"/>
            <a:ext cx="9172701" cy="851085"/>
          </a:xfrm>
          <a:prstGeom prst="rect">
            <a:avLst/>
          </a:prstGeom>
          <a:noFill/>
        </p:spPr>
        <p:txBody>
          <a:bodyPr wrap="square" lIns="72000" tIns="36000" rIns="0" bIns="3600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Программа стимулирования кредитования субъектов МСП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</a:rPr>
              <a:t>(«Программа стимулирования кредитования»)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59337" y="5807048"/>
            <a:ext cx="450523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Источник: Реестр заявок, формируемый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ДСГО </a:t>
            </a: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ежедневной основе, оперативные данные МСП Банка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3898" y="7743622"/>
            <a:ext cx="12035100" cy="54606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Программе стимулирования кредитования участвует 45 уполномоченных банков-партнеров Корпорации МСП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3837" y="965990"/>
            <a:ext cx="121539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7 июля 2017 года Банк России принял решение об увеличении лимита Программы стимулирования кредитования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+mn-cs"/>
              </a:rPr>
              <a:t>  со 125 до 175 млрд руб.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11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3559" y="6519400"/>
            <a:ext cx="121610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отрасли экономики, в которых реализуются приоритетные направления развития науки, технологий и техники в РФ, а также критические технологии РФ, перечень которых утвержден Указом Президента РФ от 07.07.2011 №899 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599" y="54867"/>
            <a:ext cx="1549399" cy="7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60265" y="-70123"/>
            <a:ext cx="8847748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Предоставление услуг Корпорации МСП через МФЦ и в электронной форме.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Имущественная поддержка. Образовательные программы для предпринимателей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92849" y="880623"/>
            <a:ext cx="5950059" cy="38255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wrap="square" tIns="118800" bIns="118800" rtlCol="0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Услуги Корпорации МСП через МФЦ и ЕПГУ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24" name="Диаграмма 23"/>
          <p:cNvGraphicFramePr>
            <a:graphicFrameLocks/>
          </p:cNvGraphicFramePr>
          <p:nvPr>
            <p:extLst/>
          </p:nvPr>
        </p:nvGraphicFramePr>
        <p:xfrm>
          <a:off x="6764131" y="1592563"/>
          <a:ext cx="5254315" cy="310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595426" y="870347"/>
            <a:ext cx="5706480" cy="92333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об имуществе, содержащемся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перечнях государственного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муниципального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имущества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субъектов МСП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11419" y="4186985"/>
            <a:ext cx="5688945" cy="8142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72000" rIns="72000" bIns="72000" rtlCol="0" anchor="ctr"/>
          <a:lstStyle/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По состоянию на 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9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октября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2017 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–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46</a:t>
            </a:r>
            <a:r>
              <a:rPr kumimoji="0" lang="ru-RU" sz="1400" b="1" i="0" u="none" strike="noStrike" kern="0" cap="none" spc="0" normalizeH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109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объектов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имущества.</a:t>
            </a:r>
          </a:p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31 декабря 2015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года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рост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количества объектов имущества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составил 61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Times New Roman" panose="02020603050405020304" pitchFamily="18" charset="0"/>
              </a:rPr>
              <a:t>%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12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6" name="TextBox 66"/>
          <p:cNvSpPr txBox="1">
            <a:spLocks noChangeArrowheads="1"/>
          </p:cNvSpPr>
          <p:nvPr/>
        </p:nvSpPr>
        <p:spPr bwMode="auto">
          <a:xfrm>
            <a:off x="1009463" y="6088636"/>
            <a:ext cx="5806088" cy="238783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«Азбука предпринимателя»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altLang="ru-RU" sz="15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17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проведены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63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тренинга (обучены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1022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человека)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«Мама-предприниматель»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ОПОРОЙ России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реализована в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субъектах 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обучено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158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женщин-предпринимателей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благотворительного фонда «В ответе за будущее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»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участниц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получили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гранты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200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рублей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2575" y="5619822"/>
            <a:ext cx="12030075" cy="40433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Образовательные программы Корпорации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 для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потенциальных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действующих предпринимателей: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56910" y="6009211"/>
            <a:ext cx="5660843" cy="259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Программы 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«Азбука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предпринимателя»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endParaRPr kumimoji="0" lang="ru-RU" altLang="ru-RU" sz="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«Школа предпринимательства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»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(по состоянию на </a:t>
            </a:r>
            <a:r>
              <a:rPr lang="en-US" altLang="ru-RU" sz="15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01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.0</a:t>
            </a:r>
            <a:r>
              <a:rPr kumimoji="0" lang="en-US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.2017):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74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Федерации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 более </a:t>
            </a:r>
            <a:r>
              <a:rPr lang="en-US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229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тренинга и обучено </a:t>
            </a:r>
            <a:r>
              <a:rPr lang="en-US" altLang="ru-RU" sz="15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4056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84138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Союзом «Агентство развития профессиональных сообществ 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рабочих кадров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</a:t>
            </a:r>
            <a:r>
              <a:rPr kumimoji="0" lang="ru-RU" sz="1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Ворлдскиллс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Россия»: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проведено</a:t>
            </a:r>
            <a:r>
              <a:rPr kumimoji="0" lang="ru-RU" altLang="ru-RU" sz="1500" b="0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</a:t>
            </a:r>
            <a:r>
              <a:rPr kumimoji="0" lang="ru-RU" altLang="ru-RU" sz="1500" b="1" i="0" u="none" strike="noStrike" kern="1200" cap="none" spc="-1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семинаров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 развитию предпринимательских навыков</a:t>
            </a:r>
          </a:p>
          <a:p>
            <a:pPr marL="0" marR="0" lvl="0" indent="268288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участие в семинарах приняли 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215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студентов колледжей</a:t>
            </a:r>
          </a:p>
          <a:p>
            <a:pPr marL="85725" marR="0" lvl="0" indent="0" algn="just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Программа </a:t>
            </a:r>
            <a:r>
              <a:rPr kumimoji="0" lang="ru-RU" altLang="ru-RU" sz="15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«Мама-предприниматель» (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совместно с </a:t>
            </a: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ОПОРОЙ России</a:t>
            </a:r>
            <a:r>
              <a:rPr kumimoji="0" lang="ru-RU" altLang="ru-RU" sz="1500" b="1" i="1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)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– проведена в </a:t>
            </a:r>
            <a:r>
              <a:rPr lang="en-US" altLang="ru-RU" sz="1500" b="1" dirty="0">
                <a:solidFill>
                  <a:prstClr val="black"/>
                </a:solidFill>
                <a:latin typeface="Arial Narrow" panose="020B0606020202030204" pitchFamily="34" charset="0"/>
              </a:rPr>
              <a:t>4</a:t>
            </a:r>
            <a:r>
              <a:rPr kumimoji="0" lang="ru-RU" altLang="ru-RU" sz="15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субъектах </a:t>
            </a:r>
            <a:r>
              <a:rPr kumimoji="0" lang="ru-RU" alt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Российской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Федерации (</a:t>
            </a:r>
            <a:r>
              <a:rPr kumimoji="0" lang="ru-RU" alt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 </a:t>
            </a:r>
            <a:r>
              <a:rPr kumimoji="0" lang="ru-RU" alt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 конца года)</a:t>
            </a:r>
            <a:endParaRPr kumimoji="0" lang="ru-RU" alt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4" name="Pentagon 35"/>
          <p:cNvSpPr/>
          <p:nvPr/>
        </p:nvSpPr>
        <p:spPr>
          <a:xfrm>
            <a:off x="292589" y="6171901"/>
            <a:ext cx="882644" cy="416955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5" name="Pentagon 35"/>
          <p:cNvSpPr/>
          <p:nvPr/>
        </p:nvSpPr>
        <p:spPr>
          <a:xfrm>
            <a:off x="272776" y="6159201"/>
            <a:ext cx="809294" cy="422210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2016 г.</a:t>
            </a:r>
          </a:p>
        </p:txBody>
      </p:sp>
      <p:sp>
        <p:nvSpPr>
          <p:cNvPr id="36" name="Pentagon 35"/>
          <p:cNvSpPr/>
          <p:nvPr/>
        </p:nvSpPr>
        <p:spPr>
          <a:xfrm>
            <a:off x="5881487" y="6175652"/>
            <a:ext cx="882644" cy="420688"/>
          </a:xfrm>
          <a:prstGeom prst="homePlate">
            <a:avLst>
              <a:gd name="adj" fmla="val 22714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37" name="Pentagon 35"/>
          <p:cNvSpPr/>
          <p:nvPr/>
        </p:nvSpPr>
        <p:spPr>
          <a:xfrm>
            <a:off x="5851164" y="6169302"/>
            <a:ext cx="809294" cy="421071"/>
          </a:xfrm>
          <a:prstGeom prst="homePlate">
            <a:avLst>
              <a:gd name="adj" fmla="val 22714"/>
            </a:avLst>
          </a:prstGeom>
          <a:solidFill>
            <a:srgbClr val="A2C9F4"/>
          </a:solidFill>
          <a:ln w="9525">
            <a:noFill/>
            <a:miter lim="800000"/>
            <a:headEnd/>
            <a:tailEnd/>
          </a:ln>
          <a:effectLst/>
        </p:spPr>
        <p:txBody>
          <a:bodyPr lIns="67500" tIns="35100" rIns="67500" bIns="351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г.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211306" y="1346439"/>
            <a:ext cx="60428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услуг, предоставляемых Корпорацией МСП: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5637" y="3755517"/>
            <a:ext cx="622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Число обращений субъектов МСП за услугами Корпорации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МФЦ: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73763" y="4415899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64794" y="1777647"/>
            <a:ext cx="59803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66"/>
          <p:cNvSpPr txBox="1">
            <a:spLocks noChangeArrowheads="1"/>
          </p:cNvSpPr>
          <p:nvPr/>
        </p:nvSpPr>
        <p:spPr bwMode="auto">
          <a:xfrm>
            <a:off x="128611" y="1818660"/>
            <a:ext cx="6229158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 2016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услуги (имущество, заказчики, финансы)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за 6 месяцев 2017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год 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-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услуг (имущество, заказчики, финансы, господдержка, тренинги, номенклатура закупок, Бизнес-навигатор МСП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);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15.08.2017 </a:t>
            </a:r>
            <a:r>
              <a:rPr lang="ru-RU" alt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– все 7 услуг размещены на Едином портале </a:t>
            </a:r>
            <a:r>
              <a:rPr lang="ru-RU" altLang="ru-RU" sz="1600" dirty="0" err="1" smtClean="0">
                <a:solidFill>
                  <a:prstClr val="black"/>
                </a:solidFill>
                <a:latin typeface="Arial Narrow" panose="020B0606020202030204" pitchFamily="34" charset="0"/>
              </a:rPr>
              <a:t>госуслуг</a:t>
            </a:r>
            <a:endParaRPr lang="ru-RU" altLang="ru-RU" sz="1600" dirty="0">
              <a:solidFill>
                <a:prstClr val="black"/>
              </a:solidFill>
              <a:latin typeface="Arial Narrow" panose="020B0606020202030204" pitchFamily="34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2017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услуг (господдержка, тренинги, номенклатура закупок, Бизнес-навигатор МСП, кредитно-гарантийная поддержка) </a:t>
            </a:r>
          </a:p>
        </p:txBody>
      </p:sp>
      <p:sp>
        <p:nvSpPr>
          <p:cNvPr id="41" name="TextBox 66"/>
          <p:cNvSpPr txBox="1">
            <a:spLocks noChangeArrowheads="1"/>
          </p:cNvSpPr>
          <p:nvPr/>
        </p:nvSpPr>
        <p:spPr bwMode="auto">
          <a:xfrm>
            <a:off x="128610" y="4468169"/>
            <a:ext cx="6344839" cy="104131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62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Факт 2016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23,8 тыс.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«уникальных» субъектов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 </a:t>
            </a:r>
          </a:p>
          <a:p>
            <a:pPr marL="285750" indent="-285750" algn="just">
              <a:lnSpc>
                <a:spcPts val="2200"/>
              </a:lnSpc>
              <a:spcAft>
                <a:spcPts val="400"/>
              </a:spcAft>
              <a:buFont typeface="Wingdings" panose="05000000000000000000" pitchFamily="2" charset="2"/>
              <a:buChar char="§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Факт </a:t>
            </a:r>
            <a:r>
              <a:rPr lang="ru-RU" altLang="ru-RU" sz="1600" b="1">
                <a:solidFill>
                  <a:prstClr val="black"/>
                </a:solidFill>
                <a:latin typeface="Arial Narrow" panose="020B0606020202030204" pitchFamily="34" charset="0"/>
              </a:rPr>
              <a:t>за </a:t>
            </a:r>
            <a:r>
              <a:rPr lang="ru-RU" altLang="ru-RU" sz="16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9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месяцев 2017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года </a:t>
            </a:r>
            <a:r>
              <a:rPr lang="ru-RU" altLang="ru-RU" sz="1600">
                <a:solidFill>
                  <a:prstClr val="black"/>
                </a:solidFill>
                <a:latin typeface="Arial Narrow" panose="020B0606020202030204" pitchFamily="34" charset="0"/>
              </a:rPr>
              <a:t>– </a:t>
            </a:r>
            <a:r>
              <a:rPr lang="ru-RU" altLang="ru-RU" sz="1600" b="1" smtClean="0">
                <a:solidFill>
                  <a:prstClr val="black"/>
                </a:solidFill>
                <a:latin typeface="Arial Narrow" panose="020B0606020202030204" pitchFamily="34" charset="0"/>
              </a:rPr>
              <a:t>125,3</a:t>
            </a:r>
            <a:r>
              <a:rPr lang="ru-RU" altLang="ru-RU" sz="160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 dirty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alt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 «уникальных» субъектов МСП </a:t>
            </a:r>
          </a:p>
          <a:p>
            <a:pPr marL="285750" marR="0" lvl="0" indent="-285750" algn="just" defTabSz="4572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План 2017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 год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–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136,5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тыс. </a:t>
            </a: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«уникальных» субъектов </a:t>
            </a:r>
            <a:r>
              <a:rPr kumimoji="0" lang="ru-RU" alt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МСП</a:t>
            </a:r>
            <a:endParaRPr kumimoji="0" lang="ru-RU" alt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92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7064" y="-59849"/>
            <a:ext cx="8431652" cy="915716"/>
          </a:xfrm>
          <a:prstGeom prst="rect">
            <a:avLst/>
          </a:prstGeom>
          <a:noFill/>
        </p:spPr>
        <p:txBody>
          <a:bodyPr wrap="square" lIns="59057" tIns="29528" rIns="0" bIns="29528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Инвестиционный лифт: консолидация мер поддержки</a:t>
            </a:r>
            <a:b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ru-RU" alt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Tahoma" pitchFamily="34" charset="0"/>
                <a:cs typeface="Tahoma" pitchFamily="34" charset="0"/>
              </a:rPr>
              <a:t> субъектам МСП, оказываемых институтами развития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300848" y="3999764"/>
            <a:ext cx="2076949" cy="1428821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Параметры финансирования                          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32074" y="4442578"/>
            <a:ext cx="390533" cy="446393"/>
            <a:chOff x="504944" y="4355696"/>
            <a:chExt cx="499365" cy="563436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4944" y="4355696"/>
              <a:ext cx="360820" cy="360820"/>
            </a:xfrm>
            <a:prstGeom prst="rect">
              <a:avLst/>
            </a:prstGeom>
          </p:spPr>
        </p:pic>
        <p:grpSp>
          <p:nvGrpSpPr>
            <p:cNvPr id="60" name="Group 629"/>
            <p:cNvGrpSpPr/>
            <p:nvPr/>
          </p:nvGrpSpPr>
          <p:grpSpPr>
            <a:xfrm>
              <a:off x="657808" y="4451532"/>
              <a:ext cx="346501" cy="467600"/>
              <a:chOff x="8731241" y="4262438"/>
              <a:chExt cx="458788" cy="619125"/>
            </a:xfrm>
            <a:solidFill>
              <a:schemeClr val="tx1"/>
            </a:solidFill>
          </p:grpSpPr>
          <p:sp>
            <p:nvSpPr>
              <p:cNvPr id="61" name="Freeform 857"/>
              <p:cNvSpPr>
                <a:spLocks noEditPoints="1"/>
              </p:cNvSpPr>
              <p:nvPr/>
            </p:nvSpPr>
            <p:spPr bwMode="auto">
              <a:xfrm>
                <a:off x="8731241" y="4262438"/>
                <a:ext cx="458788" cy="619125"/>
              </a:xfrm>
              <a:custGeom>
                <a:avLst/>
                <a:gdLst>
                  <a:gd name="T0" fmla="*/ 90 w 157"/>
                  <a:gd name="T1" fmla="*/ 212 h 212"/>
                  <a:gd name="T2" fmla="*/ 18 w 157"/>
                  <a:gd name="T3" fmla="*/ 212 h 212"/>
                  <a:gd name="T4" fmla="*/ 0 w 157"/>
                  <a:gd name="T5" fmla="*/ 194 h 212"/>
                  <a:gd name="T6" fmla="*/ 0 w 157"/>
                  <a:gd name="T7" fmla="*/ 17 h 212"/>
                  <a:gd name="T8" fmla="*/ 18 w 157"/>
                  <a:gd name="T9" fmla="*/ 0 h 212"/>
                  <a:gd name="T10" fmla="*/ 140 w 157"/>
                  <a:gd name="T11" fmla="*/ 0 h 212"/>
                  <a:gd name="T12" fmla="*/ 157 w 157"/>
                  <a:gd name="T13" fmla="*/ 17 h 212"/>
                  <a:gd name="T14" fmla="*/ 157 w 157"/>
                  <a:gd name="T15" fmla="*/ 145 h 212"/>
                  <a:gd name="T16" fmla="*/ 90 w 157"/>
                  <a:gd name="T17" fmla="*/ 212 h 212"/>
                  <a:gd name="T18" fmla="*/ 18 w 157"/>
                  <a:gd name="T19" fmla="*/ 12 h 212"/>
                  <a:gd name="T20" fmla="*/ 12 w 157"/>
                  <a:gd name="T21" fmla="*/ 17 h 212"/>
                  <a:gd name="T22" fmla="*/ 12 w 157"/>
                  <a:gd name="T23" fmla="*/ 194 h 212"/>
                  <a:gd name="T24" fmla="*/ 18 w 157"/>
                  <a:gd name="T25" fmla="*/ 200 h 212"/>
                  <a:gd name="T26" fmla="*/ 85 w 157"/>
                  <a:gd name="T27" fmla="*/ 200 h 212"/>
                  <a:gd name="T28" fmla="*/ 145 w 157"/>
                  <a:gd name="T29" fmla="*/ 140 h 212"/>
                  <a:gd name="T30" fmla="*/ 145 w 157"/>
                  <a:gd name="T31" fmla="*/ 17 h 212"/>
                  <a:gd name="T32" fmla="*/ 140 w 157"/>
                  <a:gd name="T33" fmla="*/ 12 h 212"/>
                  <a:gd name="T34" fmla="*/ 18 w 157"/>
                  <a:gd name="T35" fmla="*/ 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212">
                    <a:moveTo>
                      <a:pt x="90" y="212"/>
                    </a:moveTo>
                    <a:cubicBezTo>
                      <a:pt x="18" y="212"/>
                      <a:pt x="18" y="212"/>
                      <a:pt x="18" y="212"/>
                    </a:cubicBezTo>
                    <a:cubicBezTo>
                      <a:pt x="8" y="212"/>
                      <a:pt x="0" y="204"/>
                      <a:pt x="0" y="19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49" y="0"/>
                      <a:pt x="157" y="8"/>
                      <a:pt x="157" y="17"/>
                    </a:cubicBezTo>
                    <a:cubicBezTo>
                      <a:pt x="157" y="145"/>
                      <a:pt x="157" y="145"/>
                      <a:pt x="157" y="145"/>
                    </a:cubicBezTo>
                    <a:lnTo>
                      <a:pt x="90" y="212"/>
                    </a:lnTo>
                    <a:close/>
                    <a:moveTo>
                      <a:pt x="18" y="12"/>
                    </a:moveTo>
                    <a:cubicBezTo>
                      <a:pt x="15" y="12"/>
                      <a:pt x="12" y="14"/>
                      <a:pt x="12" y="17"/>
                    </a:cubicBezTo>
                    <a:cubicBezTo>
                      <a:pt x="12" y="194"/>
                      <a:pt x="12" y="194"/>
                      <a:pt x="12" y="194"/>
                    </a:cubicBezTo>
                    <a:cubicBezTo>
                      <a:pt x="12" y="197"/>
                      <a:pt x="15" y="200"/>
                      <a:pt x="18" y="200"/>
                    </a:cubicBezTo>
                    <a:cubicBezTo>
                      <a:pt x="85" y="200"/>
                      <a:pt x="85" y="200"/>
                      <a:pt x="85" y="200"/>
                    </a:cubicBezTo>
                    <a:cubicBezTo>
                      <a:pt x="145" y="140"/>
                      <a:pt x="145" y="140"/>
                      <a:pt x="145" y="140"/>
                    </a:cubicBezTo>
                    <a:cubicBezTo>
                      <a:pt x="145" y="17"/>
                      <a:pt x="145" y="17"/>
                      <a:pt x="145" y="17"/>
                    </a:cubicBezTo>
                    <a:cubicBezTo>
                      <a:pt x="145" y="14"/>
                      <a:pt x="143" y="12"/>
                      <a:pt x="140" y="12"/>
                    </a:cubicBezTo>
                    <a:lnTo>
                      <a:pt x="1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62" name="Freeform 858"/>
              <p:cNvSpPr>
                <a:spLocks/>
              </p:cNvSpPr>
              <p:nvPr/>
            </p:nvSpPr>
            <p:spPr bwMode="auto">
              <a:xfrm>
                <a:off x="8970963" y="4659313"/>
                <a:ext cx="201613" cy="204788"/>
              </a:xfrm>
              <a:custGeom>
                <a:avLst/>
                <a:gdLst>
                  <a:gd name="T0" fmla="*/ 12 w 69"/>
                  <a:gd name="T1" fmla="*/ 70 h 70"/>
                  <a:gd name="T2" fmla="*/ 0 w 69"/>
                  <a:gd name="T3" fmla="*/ 70 h 70"/>
                  <a:gd name="T4" fmla="*/ 0 w 69"/>
                  <a:gd name="T5" fmla="*/ 18 h 70"/>
                  <a:gd name="T6" fmla="*/ 18 w 69"/>
                  <a:gd name="T7" fmla="*/ 0 h 70"/>
                  <a:gd name="T8" fmla="*/ 69 w 69"/>
                  <a:gd name="T9" fmla="*/ 0 h 70"/>
                  <a:gd name="T10" fmla="*/ 69 w 69"/>
                  <a:gd name="T11" fmla="*/ 12 h 70"/>
                  <a:gd name="T12" fmla="*/ 18 w 69"/>
                  <a:gd name="T13" fmla="*/ 12 h 70"/>
                  <a:gd name="T14" fmla="*/ 12 w 69"/>
                  <a:gd name="T15" fmla="*/ 18 h 70"/>
                  <a:gd name="T16" fmla="*/ 12 w 69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70">
                    <a:moveTo>
                      <a:pt x="12" y="70"/>
                    </a:moveTo>
                    <a:cubicBezTo>
                      <a:pt x="0" y="70"/>
                      <a:pt x="0" y="70"/>
                      <a:pt x="0" y="7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8"/>
                      <a:pt x="8" y="0"/>
                      <a:pt x="18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18" y="12"/>
                      <a:pt x="18" y="12"/>
                      <a:pt x="18" y="12"/>
                    </a:cubicBezTo>
                    <a:cubicBezTo>
                      <a:pt x="14" y="12"/>
                      <a:pt x="12" y="15"/>
                      <a:pt x="12" y="18"/>
                    </a:cubicBezTo>
                    <a:lnTo>
                      <a:pt x="12" y="7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0" tIns="44766" rIns="89533" bIns="4476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02083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73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itchFamily="34" charset="0"/>
                </a:endParaRPr>
              </a:p>
            </p:txBody>
          </p:sp>
        </p:grpSp>
      </p:grpSp>
      <p:pic>
        <p:nvPicPr>
          <p:cNvPr id="63" name="Изображение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361" y="1073829"/>
            <a:ext cx="981883" cy="27292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898" y="1015339"/>
            <a:ext cx="1898729" cy="385414"/>
          </a:xfrm>
          <a:prstGeom prst="rect">
            <a:avLst/>
          </a:prstGeom>
        </p:spPr>
      </p:pic>
      <p:sp>
        <p:nvSpPr>
          <p:cNvPr id="69" name="Скругленный прямоугольник 68"/>
          <p:cNvSpPr/>
          <p:nvPr/>
        </p:nvSpPr>
        <p:spPr>
          <a:xfrm>
            <a:off x="299038" y="2447876"/>
            <a:ext cx="2081657" cy="14421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Ключевые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требования </a:t>
            </a:r>
            <a:b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</a:b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проектам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86" y="2985844"/>
            <a:ext cx="485200" cy="485200"/>
          </a:xfrm>
          <a:prstGeom prst="rect">
            <a:avLst/>
          </a:prstGeom>
        </p:spPr>
      </p:pic>
      <p:sp>
        <p:nvSpPr>
          <p:cNvPr id="71" name="Скругленный прямоугольник 70"/>
          <p:cNvSpPr/>
          <p:nvPr/>
        </p:nvSpPr>
        <p:spPr>
          <a:xfrm>
            <a:off x="297951" y="1683465"/>
            <a:ext cx="2082744" cy="6982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864000" rIns="72000" rtlCol="0" anchor="ctr"/>
          <a:lstStyle/>
          <a:p>
            <a:pPr marL="0" marR="0" lvl="0" indent="0" algn="l" defTabSz="9143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Возможная роль участников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92100" y="1825271"/>
            <a:ext cx="520522" cy="458283"/>
            <a:chOff x="313839" y="1649215"/>
            <a:chExt cx="520522" cy="458283"/>
          </a:xfrm>
        </p:grpSpPr>
        <p:sp>
          <p:nvSpPr>
            <p:cNvPr id="73" name="Овал 72"/>
            <p:cNvSpPr/>
            <p:nvPr/>
          </p:nvSpPr>
          <p:spPr>
            <a:xfrm>
              <a:off x="427368" y="1737517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₽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630993" y="1878531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€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Овал 74"/>
            <p:cNvSpPr/>
            <p:nvPr/>
          </p:nvSpPr>
          <p:spPr>
            <a:xfrm>
              <a:off x="651872" y="1649215"/>
              <a:ext cx="182489" cy="18248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£</a:t>
              </a:r>
              <a:endPara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Стрелка вниз 75"/>
            <p:cNvSpPr/>
            <p:nvPr/>
          </p:nvSpPr>
          <p:spPr>
            <a:xfrm rot="16200000">
              <a:off x="373704" y="1886190"/>
              <a:ext cx="161443" cy="281174"/>
            </a:xfrm>
            <a:prstGeom prst="down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" name="Прямоугольник 32"/>
          <p:cNvSpPr/>
          <p:nvPr/>
        </p:nvSpPr>
        <p:spPr>
          <a:xfrm>
            <a:off x="342219" y="5482335"/>
            <a:ext cx="2063624" cy="602199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 smtClean="0">
                <a:ln cmpd="dbl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  <a:endParaRPr kumimoji="0" lang="ru-RU" sz="1100" b="0" i="0" u="none" strike="noStrike" kern="1200" cap="none" spc="0" normalizeH="0" baseline="0" noProof="0" dirty="0">
              <a:ln cmpd="dbl"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24" b="15160"/>
          <a:stretch/>
        </p:blipFill>
        <p:spPr>
          <a:xfrm>
            <a:off x="5557567" y="995930"/>
            <a:ext cx="1398036" cy="454820"/>
          </a:xfrm>
          <a:prstGeom prst="rect">
            <a:avLst/>
          </a:prstGeom>
        </p:spPr>
      </p:pic>
      <p:cxnSp>
        <p:nvCxnSpPr>
          <p:cNvPr id="37" name="Прямая соединительная линия 36"/>
          <p:cNvCxnSpPr/>
          <p:nvPr/>
        </p:nvCxnSpPr>
        <p:spPr>
          <a:xfrm>
            <a:off x="282290" y="1600621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82290" y="5496510"/>
            <a:ext cx="120364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377797" y="1756064"/>
          <a:ext cx="10141398" cy="3890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6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74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57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339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Кредитное финансирование субъектов 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Осуществление кредитно-гарантийной поддержки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МСП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Вхождение в капитал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algn="ctr" rtl="0" fontAlgn="ctr"/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субъектов МСП /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мезонинное финансирование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Сопровождение и поддержка субъектов МСП с экспортным потенциалом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1680">
                <a:tc>
                  <a:txBody>
                    <a:bodyPr/>
                    <a:lstStyle/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Основной фокус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импортозамещение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, высокотехнологичные компании. 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50% - </a:t>
                      </a:r>
                      <a:r>
                        <a:rPr lang="ru-RU" sz="12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софинансирование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от заемщика (включая банковские кредиты).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 менее 15% средств предоставляет акционер.</a:t>
                      </a:r>
                    </a:p>
                    <a:p>
                      <a:pPr marL="171450" indent="-171450" algn="l" fontAlgn="b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Обеспечение: гарантия, залог, поручительство.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Соответствие требованиям ст.4 Федерального закона №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209-ФЗ.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Регистрация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бизнеса на территории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РФ.</a:t>
                      </a:r>
                    </a:p>
                    <a:p>
                      <a:pPr marL="171450" indent="-171450" algn="just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Отсутствие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отрицательной кредитной истории и отсутствие просроченной задолженности.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Несырьевой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экономики.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Наличие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выручки.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Выручка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компании от 0,5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млрд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 проекта от 500 млн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 20 млрд руб.</a:t>
                      </a:r>
                    </a:p>
                    <a:p>
                      <a:pPr marL="269875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Конечные бенефициары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– резиденты РФ.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Ведение экспортной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деятельности.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Поддержка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только </a:t>
                      </a:r>
                      <a:r>
                        <a:rPr lang="ru-RU" sz="120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несырьевого</a:t>
                      </a:r>
                      <a:r>
                        <a:rPr lang="ru-RU" sz="12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сектора.</a:t>
                      </a:r>
                    </a:p>
                    <a:p>
                      <a:pPr marL="171450" indent="-171450" algn="l" fontAlgn="b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Доля российской составляющей в экспортном контракте – не менее 30%.</a:t>
                      </a: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25555">
                <a:tc>
                  <a:txBody>
                    <a:bodyPr/>
                    <a:lstStyle/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Финансирование на проектной основе.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Стоимость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финансирования: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 </a:t>
                      </a:r>
                      <a:endParaRPr lang="ru-RU" sz="1200" u="none" strike="noStrike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финансирования: до </a:t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млн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руб. на одну сделку.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Срок гарантии: до 15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лет.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Вознаграждение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за гарантию: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/>
                      </a:r>
                      <a:b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0,75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 годовых от суммы гарантии за весь срок действия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гарантии.</a:t>
                      </a:r>
                    </a:p>
                    <a:p>
                      <a:pPr marL="171450" indent="-171450" algn="just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Сумма 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гарантии: до 50% от суммы кредита, при участии РГО до 70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%.</a:t>
                      </a:r>
                    </a:p>
                    <a:p>
                      <a:pPr marL="171450" indent="-171450" algn="l" rtl="0" fontAlgn="ctr"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Программа стимулирования кредитования (</a:t>
                      </a:r>
                      <a:r>
                        <a:rPr lang="ru-RU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9,6%-10,6% </a:t>
                      </a:r>
                      <a:r>
                        <a:rPr lang="ru-RU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годовых).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Участие в акционерном капитале до 50%.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Объем инвестирования: до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млрд руб. в один проект.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Внутренняя норма доходности превышает 13,5% в рублях.</a:t>
                      </a:r>
                    </a:p>
                    <a:p>
                      <a:pPr marL="269875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Выход РФПИ из инвестиции через </a:t>
                      </a:r>
                      <a:b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5-7 лет.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страховых продуктов ЭКСАР.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Кредитование: Размер кредита – до 100% от суммы экспортного контракта.</a:t>
                      </a:r>
                    </a:p>
                    <a:p>
                      <a:pPr marL="171450" indent="-171450" algn="l" rtl="0" fontAlgn="ctr">
                        <a:buClr>
                          <a:srgbClr val="000000"/>
                        </a:buClr>
                        <a:buSzPts val="1100"/>
                        <a:buFont typeface="Wingdings" panose="05000000000000000000" pitchFamily="2" charset="2"/>
                        <a:buChar char="§"/>
                      </a:pPr>
                      <a:r>
                        <a:rPr lang="ru-RU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Валюта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кредита – российский рубль или валюта экспортного контракта.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72000" marR="72000" marT="36000" marB="36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 flipV="1">
            <a:off x="4964512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7745898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0193286" y="1634542"/>
            <a:ext cx="0" cy="3750503"/>
          </a:xfrm>
          <a:prstGeom prst="line">
            <a:avLst/>
          </a:prstGeom>
          <a:ln w="12700">
            <a:solidFill>
              <a:srgbClr val="A2C9F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4838" y="46608"/>
            <a:ext cx="1535526" cy="7782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86" y="962324"/>
            <a:ext cx="1592409" cy="636782"/>
          </a:xfrm>
          <a:prstGeom prst="rect">
            <a:avLst/>
          </a:prstGeom>
        </p:spPr>
      </p:pic>
      <p:graphicFrame>
        <p:nvGraphicFramePr>
          <p:cNvPr id="41" name="Таблица 40"/>
          <p:cNvGraphicFramePr>
            <a:graphicFrameLocks noGrp="1"/>
          </p:cNvGraphicFramePr>
          <p:nvPr>
            <p:extLst/>
          </p:nvPr>
        </p:nvGraphicFramePr>
        <p:xfrm>
          <a:off x="297951" y="6371549"/>
          <a:ext cx="12020764" cy="17632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640">
                  <a:extLst>
                    <a:ext uri="{9D8B030D-6E8A-4147-A177-3AD203B41FA5}">
                      <a16:colId xmlns:a16="http://schemas.microsoft.com/office/drawing/2014/main" xmlns="" val="1257486032"/>
                    </a:ext>
                  </a:extLst>
                </a:gridCol>
                <a:gridCol w="8524312">
                  <a:extLst>
                    <a:ext uri="{9D8B030D-6E8A-4147-A177-3AD203B41FA5}">
                      <a16:colId xmlns:a16="http://schemas.microsoft.com/office/drawing/2014/main" xmlns="" val="1229927789"/>
                    </a:ext>
                  </a:extLst>
                </a:gridCol>
                <a:gridCol w="1993187">
                  <a:extLst>
                    <a:ext uri="{9D8B030D-6E8A-4147-A177-3AD203B41FA5}">
                      <a16:colId xmlns:a16="http://schemas.microsoft.com/office/drawing/2014/main" xmlns="" val="475062311"/>
                    </a:ext>
                  </a:extLst>
                </a:gridCol>
                <a:gridCol w="1222625">
                  <a:extLst>
                    <a:ext uri="{9D8B030D-6E8A-4147-A177-3AD203B41FA5}">
                      <a16:colId xmlns:a16="http://schemas.microsoft.com/office/drawing/2014/main" xmlns="" val="1000927343"/>
                    </a:ext>
                  </a:extLst>
                </a:gridCol>
              </a:tblGrid>
              <a:tr h="3438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r>
                        <a:rPr lang="ru-RU" sz="11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                  </a:t>
                      </a:r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Примеры проектов на стадии рассмотрения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Отрасль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Бюджет, млн руб.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45469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Производство комплектов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зданий и сооружений жилого и промышленного назначения на основе конструкционного строительного материала – панели </a:t>
                      </a:r>
                      <a:r>
                        <a:rPr lang="en-US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CLT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Лесная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промышленность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2 701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682246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Организация производства и радиохимического выделения активной фармацевтической субстанции стронция-82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Фармацевтика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3 580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Расширение собственных производственных мощностей химического предприятия и увеличение объемов производства перспективных видов продукции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 </a:t>
                      </a: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656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1857060"/>
                  </a:ext>
                </a:extLst>
              </a:tr>
              <a:tr h="3079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Строительство завода по выпуску технических дисперсий для картона и бумаги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15214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Химическая промышленность</a:t>
                      </a:r>
                      <a:endParaRPr lang="ru-RU" sz="1200" b="1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1152144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400</a:t>
                      </a:r>
                      <a:endParaRPr lang="ru-RU" sz="1600" b="1" u="none" strike="noStrike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18000" marB="1800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13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92849" y="5635252"/>
            <a:ext cx="12010491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рамках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Порядка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взаимодействия </a:t>
            </a: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институтов развития </a:t>
            </a:r>
            <a:r>
              <a:rPr kumimoji="0" lang="ru-RU" sz="2000" b="1" i="0" u="none" strike="noStrike" kern="1200" cap="none" spc="0" normalizeH="0" baseline="0" noProof="0" dirty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2016-2017 гг. </a:t>
            </a:r>
            <a:endParaRPr kumimoji="0" lang="ru-RU" sz="2000" b="1" i="0" u="none" strike="noStrike" kern="1200" cap="none" spc="0" normalizeH="0" baseline="0" noProof="0" dirty="0" smtClean="0">
              <a:ln cmpd="dbl"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 cmpd="dbl"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одобрено финансирование 9 проектов общим бюджетом 10,096 млрд рублей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42219" y="8163168"/>
            <a:ext cx="1177358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2144" fontAlgn="ctr"/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 рассмотрении в рамках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механизма Инвестиционный лифт </a:t>
            </a: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находятся 9 проектов фармацевтической, химической, лесной, трубной промышленности, </a:t>
            </a:r>
            <a:b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</a:br>
            <a:r>
              <a:rPr lang="ru-RU" sz="1300" b="1" dirty="0" smtClean="0">
                <a:ln cmpd="dbl">
                  <a:noFill/>
                </a:ln>
                <a:latin typeface="Arial Narrow" panose="020B0606020202030204" pitchFamily="34" charset="0"/>
              </a:rPr>
              <a:t>теплоэнергетики. Общий бюджет рассматриваемых проектов составляет 11 304 млн </a:t>
            </a:r>
            <a:r>
              <a:rPr lang="ru-RU" sz="1300" b="1" dirty="0">
                <a:ln cmpd="dbl">
                  <a:noFill/>
                </a:ln>
                <a:latin typeface="Arial Narrow" panose="020B0606020202030204" pitchFamily="34" charset="0"/>
              </a:rPr>
              <a:t>руб.  </a:t>
            </a:r>
          </a:p>
        </p:txBody>
      </p:sp>
    </p:spTree>
    <p:extLst>
      <p:ext uri="{BB962C8B-B14F-4D97-AF65-F5344CB8AC3E}">
        <p14:creationId xmlns:p14="http://schemas.microsoft.com/office/powerpoint/2010/main" val="340574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5852" cy="17830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3132137"/>
            <a:ext cx="12599988" cy="2565419"/>
          </a:xfrm>
          <a:prstGeom prst="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1225" y="3291582"/>
            <a:ext cx="11608860" cy="2220978"/>
          </a:xfrm>
        </p:spPr>
        <p:txBody>
          <a:bodyPr/>
          <a:lstStyle/>
          <a:p>
            <a:pPr algn="l"/>
            <a:r>
              <a:rPr lang="ru-RU" dirty="0" smtClean="0"/>
              <a:t>                              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                 </a:t>
            </a:r>
            <a:r>
              <a:rPr lang="ru-RU" sz="4800" dirty="0" smtClean="0"/>
              <a:t>СПАСИБО ЗА ВНИМАНИЕ</a:t>
            </a:r>
            <a:r>
              <a:rPr lang="ru-RU" sz="4800" dirty="0"/>
              <a:t/>
            </a:r>
            <a:br>
              <a:rPr lang="ru-RU" sz="4800" dirty="0"/>
            </a:br>
            <a:endParaRPr lang="ru-RU" sz="4800" b="0" dirty="0"/>
          </a:p>
        </p:txBody>
      </p:sp>
    </p:spTree>
    <p:extLst>
      <p:ext uri="{BB962C8B-B14F-4D97-AF65-F5344CB8AC3E}">
        <p14:creationId xmlns:p14="http://schemas.microsoft.com/office/powerpoint/2010/main" val="2472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283422" y="1647546"/>
            <a:ext cx="1702233" cy="2991661"/>
          </a:xfrm>
          <a:prstGeom prst="roundRect">
            <a:avLst>
              <a:gd name="adj" fmla="val 4144"/>
            </a:avLst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255638" y="5322081"/>
            <a:ext cx="5769914" cy="1281142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5845" y="-149380"/>
            <a:ext cx="9623987" cy="1117924"/>
          </a:xfrm>
          <a:solidFill>
            <a:schemeClr val="bg1"/>
          </a:solidFill>
        </p:spPr>
        <p:txBody>
          <a:bodyPr/>
          <a:lstStyle/>
          <a:p>
            <a:pPr indent="1344613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О Корпорации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1894" y="1529684"/>
            <a:ext cx="11952807" cy="3044978"/>
            <a:chOff x="637353" y="2325436"/>
            <a:chExt cx="11952807" cy="304497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908299" y="2325436"/>
              <a:ext cx="9681861" cy="3044978"/>
            </a:xfrm>
            <a:prstGeom prst="rect">
              <a:avLst/>
            </a:prstGeom>
          </p:spPr>
          <p:txBody>
            <a:bodyPr wrap="square" lIns="72000" tIns="0" rIns="36000" bIns="0" anchor="ctr">
              <a:noAutofit/>
            </a:bodyPr>
            <a:lstStyle/>
            <a:p>
              <a:pPr algn="just" defTabSz="957263">
                <a:lnSpc>
                  <a:spcPct val="106000"/>
                </a:lnSpc>
                <a:spcBef>
                  <a:spcPts val="24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– </a:t>
              </a:r>
              <a:r>
                <a:rPr lang="ru-RU" sz="1600" b="1" dirty="0">
                  <a:latin typeface="Arial Narrow" panose="020B0606020202030204" pitchFamily="34" charset="0"/>
                </a:rPr>
                <a:t>институт развития в сфере малого и среднего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предпринимательства, осуществляет </a:t>
              </a:r>
              <a:r>
                <a:rPr lang="ru-RU" sz="1600" b="1" dirty="0">
                  <a:latin typeface="Arial Narrow" panose="020B0606020202030204" pitchFamily="34" charset="0"/>
                </a:rPr>
                <a:t>деятельность в соответствии с Федеральным законом от 24.07.07 №209-ФЗ «О развитии малого и среднего предпринимательства в Российской Федерации» </a:t>
              </a:r>
              <a:endParaRPr lang="ru-RU" sz="1600" b="1" dirty="0" smtClean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Акционерами Корпорации МСП являются Российская Федерация (в </a:t>
              </a:r>
              <a:r>
                <a:rPr lang="ru-RU" sz="1600" b="1" dirty="0">
                  <a:latin typeface="Arial Narrow" panose="020B0606020202030204" pitchFamily="34" charset="0"/>
                </a:rPr>
                <a:t>лице Федерального агентства по управлению государственным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имуществом) и государственная корпорация «Банк </a:t>
              </a:r>
              <a:r>
                <a:rPr lang="ru-RU" sz="1600" b="1" dirty="0">
                  <a:latin typeface="Arial Narrow" panose="020B0606020202030204" pitchFamily="34" charset="0"/>
                </a:rPr>
                <a:t>развития и внешнеэкономической 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деятельности (Внешэкономбанк)»</a:t>
              </a: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Акционерное общество «Российский Банк поддержки малого и среднего предпринимательства»  (АО «МСП Банк») является дочерним обществом Корпорации МСП  </a:t>
              </a:r>
              <a:endParaRPr lang="ru-RU" sz="1600" b="1" dirty="0">
                <a:latin typeface="Arial Narrow" panose="020B0606020202030204" pitchFamily="34" charset="0"/>
              </a:endParaRPr>
            </a:p>
            <a:p>
              <a:pPr algn="just" defTabSz="957263">
                <a:lnSpc>
                  <a:spcPct val="106000"/>
                </a:lnSpc>
                <a:spcBef>
                  <a:spcPts val="1200"/>
                </a:spcBef>
              </a:pPr>
              <a:r>
                <a:rPr lang="ru-RU" sz="1600" b="1" dirty="0" smtClean="0">
                  <a:latin typeface="Arial Narrow" panose="020B0606020202030204" pitchFamily="34" charset="0"/>
                </a:rPr>
                <a:t>Корпорация МСП обеспечивает </a:t>
              </a:r>
              <a:r>
                <a:rPr lang="ru-RU" sz="1600" b="1" dirty="0">
                  <a:latin typeface="Arial Narrow" panose="020B0606020202030204" pitchFamily="34" charset="0"/>
                </a:rPr>
                <a:t>исполнение обязательств, принятых на себя АО «НДКО «АКГ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»</a:t>
              </a:r>
              <a:endParaRPr lang="ru-RU" sz="16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1" name="L-Shape 10"/>
            <p:cNvSpPr/>
            <p:nvPr/>
          </p:nvSpPr>
          <p:spPr>
            <a:xfrm rot="13701821">
              <a:off x="2463709" y="2654329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37353" y="2638930"/>
              <a:ext cx="1709204" cy="61308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373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800" b="1" kern="0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Ключевые факты</a:t>
              </a:r>
            </a:p>
          </p:txBody>
        </p:sp>
        <p:sp>
          <p:nvSpPr>
            <p:cNvPr id="22" name="L-Shape 10"/>
            <p:cNvSpPr/>
            <p:nvPr/>
          </p:nvSpPr>
          <p:spPr>
            <a:xfrm rot="13701821">
              <a:off x="2463710" y="3592992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3" name="L-Shape 10"/>
            <p:cNvSpPr/>
            <p:nvPr/>
          </p:nvSpPr>
          <p:spPr>
            <a:xfrm rot="13701821">
              <a:off x="2463710" y="4358758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  <p:sp>
          <p:nvSpPr>
            <p:cNvPr id="28" name="L-Shape 10"/>
            <p:cNvSpPr/>
            <p:nvPr/>
          </p:nvSpPr>
          <p:spPr>
            <a:xfrm rot="13701821">
              <a:off x="2463710" y="4962721"/>
              <a:ext cx="269603" cy="269603"/>
            </a:xfrm>
            <a:prstGeom prst="corner">
              <a:avLst>
                <a:gd name="adj1" fmla="val 23334"/>
                <a:gd name="adj2" fmla="val 24129"/>
              </a:avLst>
            </a:prstGeom>
            <a:solidFill>
              <a:srgbClr val="1F4E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2" name="Group 632"/>
          <p:cNvGrpSpPr/>
          <p:nvPr/>
        </p:nvGrpSpPr>
        <p:grpSpPr>
          <a:xfrm>
            <a:off x="686879" y="2762352"/>
            <a:ext cx="933696" cy="1231619"/>
            <a:chOff x="10260013" y="4238625"/>
            <a:chExt cx="482600" cy="636588"/>
          </a:xfrm>
          <a:solidFill>
            <a:schemeClr val="bg1"/>
          </a:solidFill>
        </p:grpSpPr>
        <p:sp>
          <p:nvSpPr>
            <p:cNvPr id="43" name="Freeform 859"/>
            <p:cNvSpPr>
              <a:spLocks noEditPoints="1"/>
            </p:cNvSpPr>
            <p:nvPr/>
          </p:nvSpPr>
          <p:spPr bwMode="auto">
            <a:xfrm>
              <a:off x="10260013" y="4238625"/>
              <a:ext cx="482600" cy="636588"/>
            </a:xfrm>
            <a:custGeom>
              <a:avLst/>
              <a:gdLst>
                <a:gd name="T0" fmla="*/ 149 w 165"/>
                <a:gd name="T1" fmla="*/ 218 h 218"/>
                <a:gd name="T2" fmla="*/ 17 w 165"/>
                <a:gd name="T3" fmla="*/ 218 h 218"/>
                <a:gd name="T4" fmla="*/ 0 w 165"/>
                <a:gd name="T5" fmla="*/ 202 h 218"/>
                <a:gd name="T6" fmla="*/ 0 w 165"/>
                <a:gd name="T7" fmla="*/ 16 h 218"/>
                <a:gd name="T8" fmla="*/ 17 w 165"/>
                <a:gd name="T9" fmla="*/ 0 h 218"/>
                <a:gd name="T10" fmla="*/ 149 w 165"/>
                <a:gd name="T11" fmla="*/ 0 h 218"/>
                <a:gd name="T12" fmla="*/ 165 w 165"/>
                <a:gd name="T13" fmla="*/ 16 h 218"/>
                <a:gd name="T14" fmla="*/ 165 w 165"/>
                <a:gd name="T15" fmla="*/ 202 h 218"/>
                <a:gd name="T16" fmla="*/ 149 w 165"/>
                <a:gd name="T17" fmla="*/ 218 h 218"/>
                <a:gd name="T18" fmla="*/ 17 w 165"/>
                <a:gd name="T19" fmla="*/ 12 h 218"/>
                <a:gd name="T20" fmla="*/ 12 w 165"/>
                <a:gd name="T21" fmla="*/ 16 h 218"/>
                <a:gd name="T22" fmla="*/ 12 w 165"/>
                <a:gd name="T23" fmla="*/ 202 h 218"/>
                <a:gd name="T24" fmla="*/ 17 w 165"/>
                <a:gd name="T25" fmla="*/ 206 h 218"/>
                <a:gd name="T26" fmla="*/ 149 w 165"/>
                <a:gd name="T27" fmla="*/ 206 h 218"/>
                <a:gd name="T28" fmla="*/ 153 w 165"/>
                <a:gd name="T29" fmla="*/ 202 h 218"/>
                <a:gd name="T30" fmla="*/ 153 w 165"/>
                <a:gd name="T31" fmla="*/ 16 h 218"/>
                <a:gd name="T32" fmla="*/ 149 w 165"/>
                <a:gd name="T33" fmla="*/ 12 h 218"/>
                <a:gd name="T34" fmla="*/ 17 w 165"/>
                <a:gd name="T35" fmla="*/ 1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5" h="218">
                  <a:moveTo>
                    <a:pt x="149" y="218"/>
                  </a:moveTo>
                  <a:cubicBezTo>
                    <a:pt x="17" y="218"/>
                    <a:pt x="17" y="218"/>
                    <a:pt x="17" y="218"/>
                  </a:cubicBezTo>
                  <a:cubicBezTo>
                    <a:pt x="8" y="218"/>
                    <a:pt x="0" y="211"/>
                    <a:pt x="0" y="20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8" y="0"/>
                    <a:pt x="165" y="7"/>
                    <a:pt x="165" y="16"/>
                  </a:cubicBezTo>
                  <a:cubicBezTo>
                    <a:pt x="165" y="202"/>
                    <a:pt x="165" y="202"/>
                    <a:pt x="165" y="202"/>
                  </a:cubicBezTo>
                  <a:cubicBezTo>
                    <a:pt x="165" y="211"/>
                    <a:pt x="158" y="218"/>
                    <a:pt x="149" y="218"/>
                  </a:cubicBezTo>
                  <a:close/>
                  <a:moveTo>
                    <a:pt x="17" y="12"/>
                  </a:moveTo>
                  <a:cubicBezTo>
                    <a:pt x="14" y="12"/>
                    <a:pt x="12" y="14"/>
                    <a:pt x="12" y="16"/>
                  </a:cubicBezTo>
                  <a:cubicBezTo>
                    <a:pt x="12" y="202"/>
                    <a:pt x="12" y="202"/>
                    <a:pt x="12" y="202"/>
                  </a:cubicBezTo>
                  <a:cubicBezTo>
                    <a:pt x="12" y="204"/>
                    <a:pt x="14" y="206"/>
                    <a:pt x="17" y="206"/>
                  </a:cubicBezTo>
                  <a:cubicBezTo>
                    <a:pt x="149" y="206"/>
                    <a:pt x="149" y="206"/>
                    <a:pt x="149" y="206"/>
                  </a:cubicBezTo>
                  <a:cubicBezTo>
                    <a:pt x="151" y="206"/>
                    <a:pt x="153" y="204"/>
                    <a:pt x="153" y="202"/>
                  </a:cubicBezTo>
                  <a:cubicBezTo>
                    <a:pt x="153" y="16"/>
                    <a:pt x="153" y="16"/>
                    <a:pt x="153" y="16"/>
                  </a:cubicBezTo>
                  <a:cubicBezTo>
                    <a:pt x="153" y="14"/>
                    <a:pt x="151" y="12"/>
                    <a:pt x="149" y="12"/>
                  </a:cubicBezTo>
                  <a:lnTo>
                    <a:pt x="17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4" name="Freeform 860"/>
            <p:cNvSpPr>
              <a:spLocks/>
            </p:cNvSpPr>
            <p:nvPr/>
          </p:nvSpPr>
          <p:spPr bwMode="auto">
            <a:xfrm>
              <a:off x="10344150" y="45196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5" name="Freeform 861"/>
            <p:cNvSpPr>
              <a:spLocks/>
            </p:cNvSpPr>
            <p:nvPr/>
          </p:nvSpPr>
          <p:spPr bwMode="auto">
            <a:xfrm>
              <a:off x="10344150" y="4451350"/>
              <a:ext cx="312738" cy="36513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2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6" name="Freeform 862"/>
            <p:cNvSpPr>
              <a:spLocks/>
            </p:cNvSpPr>
            <p:nvPr/>
          </p:nvSpPr>
          <p:spPr bwMode="auto">
            <a:xfrm>
              <a:off x="10344150" y="4384675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7" name="Freeform 863"/>
            <p:cNvSpPr>
              <a:spLocks/>
            </p:cNvSpPr>
            <p:nvPr/>
          </p:nvSpPr>
          <p:spPr bwMode="auto">
            <a:xfrm>
              <a:off x="10344150" y="4583113"/>
              <a:ext cx="312738" cy="34925"/>
            </a:xfrm>
            <a:custGeom>
              <a:avLst/>
              <a:gdLst>
                <a:gd name="T0" fmla="*/ 101 w 107"/>
                <a:gd name="T1" fmla="*/ 12 h 12"/>
                <a:gd name="T2" fmla="*/ 6 w 107"/>
                <a:gd name="T3" fmla="*/ 12 h 12"/>
                <a:gd name="T4" fmla="*/ 0 w 107"/>
                <a:gd name="T5" fmla="*/ 6 h 12"/>
                <a:gd name="T6" fmla="*/ 6 w 107"/>
                <a:gd name="T7" fmla="*/ 0 h 12"/>
                <a:gd name="T8" fmla="*/ 101 w 107"/>
                <a:gd name="T9" fmla="*/ 0 h 12"/>
                <a:gd name="T10" fmla="*/ 107 w 107"/>
                <a:gd name="T11" fmla="*/ 6 h 12"/>
                <a:gd name="T12" fmla="*/ 101 w 107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12">
                  <a:moveTo>
                    <a:pt x="101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7" y="3"/>
                    <a:pt x="107" y="6"/>
                  </a:cubicBezTo>
                  <a:cubicBezTo>
                    <a:pt x="107" y="9"/>
                    <a:pt x="105" y="12"/>
                    <a:pt x="101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48" name="Freeform 864"/>
            <p:cNvSpPr>
              <a:spLocks/>
            </p:cNvSpPr>
            <p:nvPr/>
          </p:nvSpPr>
          <p:spPr bwMode="auto">
            <a:xfrm>
              <a:off x="10344150" y="4651375"/>
              <a:ext cx="176213" cy="34925"/>
            </a:xfrm>
            <a:custGeom>
              <a:avLst/>
              <a:gdLst>
                <a:gd name="T0" fmla="*/ 54 w 60"/>
                <a:gd name="T1" fmla="*/ 12 h 12"/>
                <a:gd name="T2" fmla="*/ 6 w 60"/>
                <a:gd name="T3" fmla="*/ 12 h 12"/>
                <a:gd name="T4" fmla="*/ 0 w 60"/>
                <a:gd name="T5" fmla="*/ 6 h 12"/>
                <a:gd name="T6" fmla="*/ 6 w 60"/>
                <a:gd name="T7" fmla="*/ 0 h 12"/>
                <a:gd name="T8" fmla="*/ 54 w 60"/>
                <a:gd name="T9" fmla="*/ 0 h 12"/>
                <a:gd name="T10" fmla="*/ 60 w 60"/>
                <a:gd name="T11" fmla="*/ 6 h 12"/>
                <a:gd name="T12" fmla="*/ 54 w 60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">
                  <a:moveTo>
                    <a:pt x="54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7" y="0"/>
                    <a:pt x="60" y="3"/>
                    <a:pt x="60" y="6"/>
                  </a:cubicBezTo>
                  <a:cubicBezTo>
                    <a:pt x="60" y="10"/>
                    <a:pt x="57" y="12"/>
                    <a:pt x="5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9533" tIns="44766" rIns="89533" bIns="44766" numCol="1" anchor="t" anchorCtr="0" compatLnSpc="1">
              <a:prstTxWarp prst="textNoShape">
                <a:avLst/>
              </a:prstTxWarp>
            </a:bodyPr>
            <a:lstStyle/>
            <a:p>
              <a:pPr defTabSz="1020833"/>
              <a:endParaRPr lang="en-US" sz="2073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49" name="Текст 2"/>
          <p:cNvSpPr>
            <a:spLocks noGrp="1"/>
          </p:cNvSpPr>
          <p:nvPr>
            <p:ph type="body" sz="quarter" idx="10"/>
          </p:nvPr>
        </p:nvSpPr>
        <p:spPr>
          <a:xfrm>
            <a:off x="370506" y="883441"/>
            <a:ext cx="11884197" cy="357769"/>
          </a:xfrm>
          <a:noFill/>
        </p:spPr>
        <p:txBody>
          <a:bodyPr anchor="b"/>
          <a:lstStyle/>
          <a:p>
            <a:pPr algn="ctr" defTabSz="91437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АО «Федеральная корпорация по развитию малого и среднего предпринимательства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92849" y="7041981"/>
            <a:ext cx="5769914" cy="1233978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5314" y="5336726"/>
            <a:ext cx="5892800" cy="1256645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6347" y="7198471"/>
            <a:ext cx="2474065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Маркетинговая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информационная поддержка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573683" y="5518870"/>
            <a:ext cx="3406229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Финансовая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гарантийная </a:t>
            </a:r>
            <a:r>
              <a:rPr lang="ru-RU" sz="2000" b="1" dirty="0">
                <a:latin typeface="Arial Narrow" panose="020B0606020202030204" pitchFamily="34" charset="0"/>
              </a:rPr>
              <a:t>поддержка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514603" y="5564807"/>
            <a:ext cx="3549171" cy="813069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>
                <a:latin typeface="Arial Narrow" panose="020B0606020202030204" pitchFamily="34" charset="0"/>
              </a:rPr>
              <a:t>Расширение доступа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к закупкам компаний </a:t>
            </a: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с государственным участием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363538" y="5158040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Текст 2"/>
          <p:cNvSpPr txBox="1">
            <a:spLocks/>
          </p:cNvSpPr>
          <p:nvPr/>
        </p:nvSpPr>
        <p:spPr>
          <a:xfrm>
            <a:off x="370506" y="4733899"/>
            <a:ext cx="11884195" cy="369865"/>
          </a:xfrm>
          <a:prstGeom prst="rect">
            <a:avLst/>
          </a:prstGeom>
          <a:noFill/>
        </p:spPr>
        <p:txBody>
          <a:bodyPr vert="horz" lIns="0" tIns="0" rIns="0" bIns="0" rtlCol="0" anchor="b">
            <a:normAutofit/>
          </a:bodyPr>
          <a:lstStyle>
            <a:lvl1pPr marL="0" indent="0" algn="l" defTabSz="1152144" rtl="0" eaLnBrk="1" latinLnBrk="0" hangingPunct="1">
              <a:lnSpc>
                <a:spcPct val="90000"/>
              </a:lnSpc>
              <a:spcBef>
                <a:spcPts val="126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4296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76432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391" indent="0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None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396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468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612" indent="-288036" algn="l" defTabSz="1152144" rtl="0" eaLnBrk="1" latinLnBrk="0" hangingPunct="1">
              <a:lnSpc>
                <a:spcPct val="90000"/>
              </a:lnSpc>
              <a:spcBef>
                <a:spcPts val="630"/>
              </a:spcBef>
              <a:buFont typeface="Arial" panose="020B0604020202020204" pitchFamily="34" charset="0"/>
              <a:buChar char="•"/>
              <a:defRPr sz="22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3">
              <a:spcBef>
                <a:spcPts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Основные виды поддержки субъектов МСП, оказываемые Корпорацией МСП</a:t>
            </a:r>
            <a:endParaRPr lang="ru-RU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" y="7381329"/>
            <a:ext cx="1248485" cy="619301"/>
          </a:xfrm>
          <a:prstGeom prst="rect">
            <a:avLst/>
          </a:prstGeom>
        </p:spPr>
      </p:pic>
      <p:sp>
        <p:nvSpPr>
          <p:cNvPr id="70" name="Скругленный прямоугольник 69"/>
          <p:cNvSpPr/>
          <p:nvPr/>
        </p:nvSpPr>
        <p:spPr>
          <a:xfrm>
            <a:off x="6415313" y="7041980"/>
            <a:ext cx="5892800" cy="1240473"/>
          </a:xfrm>
          <a:prstGeom prst="roundRect">
            <a:avLst>
              <a:gd name="adj" fmla="val 4144"/>
            </a:avLst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1439863" defTabSz="914373" fontAlgn="auto">
              <a:spcBef>
                <a:spcPts val="0"/>
              </a:spcBef>
              <a:spcAft>
                <a:spcPts val="0"/>
              </a:spcAft>
            </a:pPr>
            <a:endParaRPr lang="ru-RU" sz="2800" b="1" kern="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8573683" y="7222605"/>
            <a:ext cx="4031913" cy="828778"/>
          </a:xfrm>
          <a:prstGeom prst="rect">
            <a:avLst/>
          </a:prstGeom>
        </p:spPr>
        <p:txBody>
          <a:bodyPr wrap="square" lIns="144000" tIns="0" rIns="36000" bIns="0" anchor="ctr">
            <a:noAutofit/>
          </a:bodyPr>
          <a:lstStyle/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Имущественная</a:t>
            </a:r>
            <a:r>
              <a:rPr lang="ru-RU" sz="2000" b="1" dirty="0">
                <a:latin typeface="Arial Narrow" panose="020B0606020202030204" pitchFamily="34" charset="0"/>
              </a:rPr>
              <a:t> </a:t>
            </a:r>
            <a:endParaRPr lang="ru-RU" sz="2000" b="1" dirty="0" smtClean="0">
              <a:latin typeface="Arial Narrow" panose="020B0606020202030204" pitchFamily="34" charset="0"/>
            </a:endParaRPr>
          </a:p>
          <a:p>
            <a:pPr defTabSz="957263">
              <a:lnSpc>
                <a:spcPct val="106000"/>
              </a:lnSpc>
            </a:pPr>
            <a:r>
              <a:rPr lang="ru-RU" sz="2000" b="1" dirty="0" smtClean="0">
                <a:latin typeface="Arial Narrow" panose="020B0606020202030204" pitchFamily="34" charset="0"/>
              </a:rPr>
              <a:t>и консультационная поддержка, программы обучения </a:t>
            </a:r>
            <a:endParaRPr lang="ru-RU" sz="2000" b="1" dirty="0">
              <a:latin typeface="Arial Narrow" panose="020B060602020203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cxnSp>
        <p:nvCxnSpPr>
          <p:cNvPr id="53" name="Прямая соединительная линия 52"/>
          <p:cNvCxnSpPr/>
          <p:nvPr/>
        </p:nvCxnSpPr>
        <p:spPr>
          <a:xfrm>
            <a:off x="356279" y="1304495"/>
            <a:ext cx="11945259" cy="1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2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1275" y="5653577"/>
            <a:ext cx="1227111" cy="636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34" y="5644859"/>
            <a:ext cx="1226231" cy="645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275" y="7381329"/>
            <a:ext cx="1227111" cy="5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76843" y="93178"/>
            <a:ext cx="6803857" cy="636169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cs typeface="Times New Roman" panose="02020603050405020304" pitchFamily="18" charset="0"/>
              </a:rPr>
              <a:t>Закупки у субъектов МСП 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44570" y="38797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3598" y="8117613"/>
            <a:ext cx="12074430" cy="24744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Источник: </a:t>
            </a:r>
            <a:r>
              <a:rPr kumimoji="0" lang="ru-RU" sz="10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</a:rPr>
              <a:t>результаты оценки и мониторинга соответствия, данные реестра договоров, заключенных по результатам закупок, сведения, размещенные в ЕИС, сведения, полученные от крупнейших заказчиков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82619" y="2124796"/>
            <a:ext cx="5973754" cy="488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СОСТОЯНИЕ 2017 ГОДА (по состоянию на 09.10.2017): </a:t>
            </a:r>
            <a:endParaRPr lang="ru-RU" sz="2000" b="1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574" y="1006449"/>
            <a:ext cx="12036425" cy="120358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2016 </a:t>
            </a:r>
            <a:r>
              <a:rPr lang="ru-RU" sz="28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год объем закупок у субъектов МСП </a:t>
            </a:r>
            <a:r>
              <a:rPr lang="ru-RU" sz="28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составил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1,511 </a:t>
            </a:r>
            <a:r>
              <a:rPr lang="ru-RU" sz="32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трлн </a:t>
            </a:r>
            <a:r>
              <a:rPr lang="ru-RU" sz="32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рублей </a:t>
            </a:r>
          </a:p>
          <a:p>
            <a:pPr algn="ctr"/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(на </a:t>
            </a:r>
            <a:r>
              <a:rPr lang="ru-RU" i="1" dirty="0">
                <a:solidFill>
                  <a:schemeClr val="bg1"/>
                </a:solidFill>
                <a:latin typeface="Arial Narrow" panose="020B0606020202030204" pitchFamily="34" charset="0"/>
              </a:rPr>
              <a:t>основании данных, подтвержденных Федеральным казначейством, ФНС </a:t>
            </a:r>
            <a:r>
              <a:rPr lang="ru-RU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России)</a:t>
            </a:r>
            <a:endParaRPr lang="ru-RU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4"/>
          <p:cNvSpPr/>
          <p:nvPr/>
        </p:nvSpPr>
        <p:spPr>
          <a:xfrm>
            <a:off x="390126" y="2671046"/>
            <a:ext cx="2471583" cy="27564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500" kern="1200" baseline="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22063" y="3586004"/>
            <a:ext cx="3455309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Скругленный прямоугольник 6"/>
          <p:cNvSpPr/>
          <p:nvPr/>
        </p:nvSpPr>
        <p:spPr>
          <a:xfrm>
            <a:off x="5047111" y="3534342"/>
            <a:ext cx="2601746" cy="274831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endParaRPr lang="ru-RU" sz="3600" b="1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от 10 до </a:t>
            </a:r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91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%), 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что </a:t>
            </a:r>
          </a:p>
          <a:p>
            <a:pPr lvl="0" algn="ctr" defTabSz="889000">
              <a:spcBef>
                <a:spcPct val="0"/>
              </a:spcBef>
              <a:spcAft>
                <a:spcPts val="0"/>
              </a:spcAft>
            </a:pP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почти в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</a:t>
            </a:r>
            <a:r>
              <a:rPr lang="ru-RU" sz="1400" b="0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раза превышает установленную квоту </a:t>
            </a:r>
            <a:r>
              <a:rPr lang="ru-RU" sz="1400" b="1" kern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(10%)</a:t>
            </a:r>
            <a:endParaRPr lang="ru-RU" sz="1400" b="1" kern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566305" y="3568532"/>
            <a:ext cx="3513172" cy="2399215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Скругленный прямоугольник 8"/>
          <p:cNvSpPr/>
          <p:nvPr/>
        </p:nvSpPr>
        <p:spPr>
          <a:xfrm>
            <a:off x="6052664" y="2645133"/>
            <a:ext cx="2629343" cy="274659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9719" y="3608657"/>
            <a:ext cx="3481858" cy="237332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Скругленный прямоугольник 10"/>
          <p:cNvSpPr/>
          <p:nvPr/>
        </p:nvSpPr>
        <p:spPr>
          <a:xfrm>
            <a:off x="644654" y="2632505"/>
            <a:ext cx="3222608" cy="273972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6200" tIns="76200" rIns="76200" bIns="76200" numCol="1" spcCol="1270" anchor="t" anchorCtr="0">
            <a:no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80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3600" b="1" kern="1200" baseline="0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4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К концу 2017 года: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50" b="1" i="1" kern="1200" baseline="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целевой показатель-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350" b="1" kern="1200" baseline="0" dirty="0" smtClean="0">
              <a:solidFill>
                <a:srgbClr val="00B0F0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br>
              <a:rPr lang="ru-RU" sz="3600" b="1" kern="1200" baseline="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3600" b="1" kern="120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338655" y="7284133"/>
            <a:ext cx="9969026" cy="8238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72000" rIns="108000" bIns="72000" numCol="1" spcCol="1270" anchor="ctr" anchorCtr="0">
            <a:noAutofit/>
          </a:bodyPr>
          <a:lstStyle/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регионов – лидеров</a:t>
            </a:r>
            <a:r>
              <a:rPr lang="ru-RU" sz="1400" dirty="0">
                <a:latin typeface="Arial Narrow" panose="020B0606020202030204" pitchFamily="34" charset="0"/>
              </a:rPr>
              <a:t>: город Москва (</a:t>
            </a:r>
            <a:r>
              <a:rPr lang="ru-RU" sz="1400" dirty="0" smtClean="0">
                <a:latin typeface="Arial Narrow" panose="020B0606020202030204" pitchFamily="34" charset="0"/>
              </a:rPr>
              <a:t>553 </a:t>
            </a:r>
            <a:r>
              <a:rPr lang="ru-RU" sz="1400" dirty="0">
                <a:latin typeface="Arial Narrow" panose="020B0606020202030204" pitchFamily="34" charset="0"/>
              </a:rPr>
              <a:t>млрд руб.), город Санкт-Петербург (</a:t>
            </a:r>
            <a:r>
              <a:rPr lang="ru-RU" sz="1400" dirty="0" smtClean="0">
                <a:latin typeface="Arial Narrow" panose="020B0606020202030204" pitchFamily="34" charset="0"/>
              </a:rPr>
              <a:t>132,6 </a:t>
            </a:r>
            <a:r>
              <a:rPr lang="ru-RU" sz="1400" dirty="0">
                <a:latin typeface="Arial Narrow" panose="020B0606020202030204" pitchFamily="34" charset="0"/>
              </a:rPr>
              <a:t>млрд руб.), Московская область </a:t>
            </a:r>
            <a:r>
              <a:rPr lang="ru-RU" sz="1400" dirty="0" smtClean="0">
                <a:latin typeface="Arial Narrow" panose="020B0606020202030204" pitchFamily="34" charset="0"/>
              </a:rPr>
              <a:t>(81,2 </a:t>
            </a:r>
            <a:r>
              <a:rPr lang="ru-RU" sz="1400" dirty="0">
                <a:latin typeface="Arial Narrow" panose="020B0606020202030204" pitchFamily="34" charset="0"/>
              </a:rPr>
              <a:t>млрд руб.), Ханты-Мансийский автономный округ - Югра (</a:t>
            </a:r>
            <a:r>
              <a:rPr lang="ru-RU" sz="1400" dirty="0" smtClean="0">
                <a:latin typeface="Arial Narrow" panose="020B0606020202030204" pitchFamily="34" charset="0"/>
              </a:rPr>
              <a:t>68,1 </a:t>
            </a:r>
            <a:r>
              <a:rPr lang="ru-RU" sz="1400" dirty="0">
                <a:latin typeface="Arial Narrow" panose="020B0606020202030204" pitchFamily="34" charset="0"/>
              </a:rPr>
              <a:t>млрд руб.), Новосибирская область (</a:t>
            </a:r>
            <a:r>
              <a:rPr lang="ru-RU" sz="1400" dirty="0" smtClean="0">
                <a:latin typeface="Arial Narrow" panose="020B0606020202030204" pitchFamily="34" charset="0"/>
              </a:rPr>
              <a:t>56,4 </a:t>
            </a:r>
            <a:r>
              <a:rPr lang="ru-RU" sz="1400" dirty="0">
                <a:latin typeface="Arial Narrow" panose="020B0606020202030204" pitchFamily="34" charset="0"/>
              </a:rPr>
              <a:t>млрд рублей) </a:t>
            </a:r>
            <a:endParaRPr lang="ru-RU" sz="1400" b="1" dirty="0">
              <a:latin typeface="Arial Narrow" panose="020B0606020202030204" pitchFamily="34" charset="0"/>
            </a:endParaRPr>
          </a:p>
          <a:p>
            <a:pPr marL="0" lvl="1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dirty="0" smtClean="0">
                <a:latin typeface="Arial Narrow" panose="020B0606020202030204" pitchFamily="34" charset="0"/>
              </a:rPr>
              <a:t> </a:t>
            </a:r>
            <a:endParaRPr lang="ru-RU" sz="1400" b="1" kern="1200" spc="0" baseline="0" dirty="0"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8655" y="6169475"/>
            <a:ext cx="9969026" cy="921003"/>
          </a:xfrm>
          <a:prstGeom prst="rect">
            <a:avLst/>
          </a:prstGeom>
          <a:noFill/>
        </p:spPr>
        <p:txBody>
          <a:bodyPr wrap="square" lIns="108000" tIns="72000" rIns="108000" bIns="72000" anchor="ctr" anchorCtr="0">
            <a:sp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58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заказчиков</a:t>
            </a:r>
            <a:r>
              <a:rPr lang="ru-RU" sz="1400" dirty="0">
                <a:latin typeface="Arial Narrow" panose="020B0606020202030204" pitchFamily="34" charset="0"/>
              </a:rPr>
              <a:t> утвердили программы партнерства, участниками которых стали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1 </a:t>
            </a:r>
            <a:r>
              <a:rPr lang="ru-RU" sz="1400" b="1" dirty="0" smtClean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355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субъектов МСП;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400" dirty="0">
                <a:latin typeface="Arial Narrow" panose="020B0606020202030204" pitchFamily="34" charset="0"/>
              </a:rPr>
              <a:t>Корпорацией подписаны соглашения о взаимодействии с </a:t>
            </a: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40 крупнейшими заказчиками</a:t>
            </a:r>
          </a:p>
          <a:p>
            <a:pPr marL="171450" lvl="1" indent="-171450" algn="just" defTabSz="666750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ТОП-5 заказчиков-лидеров</a:t>
            </a:r>
            <a:r>
              <a:rPr lang="ru-RU" sz="1400" dirty="0">
                <a:latin typeface="Arial Narrow" panose="020B0606020202030204" pitchFamily="34" charset="0"/>
              </a:rPr>
              <a:t>: ОАО «РЖД» (</a:t>
            </a:r>
            <a:r>
              <a:rPr lang="ru-RU" sz="1400" dirty="0" smtClean="0">
                <a:latin typeface="Arial Narrow" panose="020B0606020202030204" pitchFamily="34" charset="0"/>
              </a:rPr>
              <a:t>163,5 </a:t>
            </a:r>
            <a:r>
              <a:rPr lang="ru-RU" sz="1400" dirty="0">
                <a:latin typeface="Arial Narrow" panose="020B0606020202030204" pitchFamily="34" charset="0"/>
              </a:rPr>
              <a:t>млрд руб.), ПАО «Ростелеком» </a:t>
            </a:r>
            <a:r>
              <a:rPr lang="ru-RU" sz="1400" dirty="0" smtClean="0">
                <a:latin typeface="Arial Narrow" panose="020B0606020202030204" pitchFamily="34" charset="0"/>
              </a:rPr>
              <a:t>(101,1 </a:t>
            </a:r>
            <a:r>
              <a:rPr lang="ru-RU" sz="1400" dirty="0">
                <a:latin typeface="Arial Narrow" panose="020B0606020202030204" pitchFamily="34" charset="0"/>
              </a:rPr>
              <a:t>млрд руб.), АО «</a:t>
            </a:r>
            <a:r>
              <a:rPr lang="ru-RU" sz="1400" dirty="0" err="1">
                <a:latin typeface="Arial Narrow" panose="020B0606020202030204" pitchFamily="34" charset="0"/>
              </a:rPr>
              <a:t>РЖДстрой</a:t>
            </a:r>
            <a:r>
              <a:rPr lang="ru-RU" sz="1400" dirty="0">
                <a:latin typeface="Arial Narrow" panose="020B0606020202030204" pitchFamily="34" charset="0"/>
              </a:rPr>
              <a:t>» (</a:t>
            </a:r>
            <a:r>
              <a:rPr lang="ru-RU" sz="1400" dirty="0" smtClean="0">
                <a:latin typeface="Arial Narrow" panose="020B0606020202030204" pitchFamily="34" charset="0"/>
              </a:rPr>
              <a:t>67 </a:t>
            </a:r>
            <a:r>
              <a:rPr lang="ru-RU" sz="1400" dirty="0">
                <a:latin typeface="Arial Narrow" panose="020B0606020202030204" pitchFamily="34" charset="0"/>
              </a:rPr>
              <a:t>млрд руб.),          ПАО «НК «Роснефть» </a:t>
            </a:r>
            <a:r>
              <a:rPr lang="ru-RU" sz="1400" dirty="0" smtClean="0">
                <a:latin typeface="Arial Narrow" panose="020B0606020202030204" pitchFamily="34" charset="0"/>
              </a:rPr>
              <a:t>(62 </a:t>
            </a:r>
            <a:r>
              <a:rPr lang="ru-RU" sz="1400" dirty="0">
                <a:latin typeface="Arial Narrow" panose="020B0606020202030204" pitchFamily="34" charset="0"/>
              </a:rPr>
              <a:t>млрд руб.), ПАО Сбербанк </a:t>
            </a:r>
            <a:r>
              <a:rPr lang="ru-RU" sz="1400" dirty="0" smtClean="0">
                <a:latin typeface="Arial Narrow" panose="020B0606020202030204" pitchFamily="34" charset="0"/>
              </a:rPr>
              <a:t>(49 </a:t>
            </a:r>
            <a:r>
              <a:rPr lang="ru-RU" sz="1400" dirty="0">
                <a:latin typeface="Arial Narrow" panose="020B0606020202030204" pitchFamily="34" charset="0"/>
              </a:rPr>
              <a:t>млрд руб.)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557679" y="3992476"/>
            <a:ext cx="166745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29,1%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547831" y="4307477"/>
            <a:ext cx="1757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156 181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позиция</a:t>
            </a:r>
            <a:endParaRPr lang="ru-RU" sz="2800" b="1" dirty="0">
              <a:solidFill>
                <a:srgbClr val="A2C9F4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9719" y="3704419"/>
            <a:ext cx="3090658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1,501 трлн 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руб.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975645" y="4550674"/>
            <a:ext cx="27224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A2C9F4"/>
                </a:solidFill>
                <a:latin typeface="Arial Narrow" panose="020B0606020202030204" pitchFamily="34" charset="0"/>
              </a:rPr>
              <a:t>1,6 трлн руб</a:t>
            </a: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. </a:t>
            </a:r>
            <a:endParaRPr lang="ru-RU" sz="2800" b="1" dirty="0" smtClean="0">
              <a:solidFill>
                <a:srgbClr val="A2C9F4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endParaRPr lang="ru-RU" sz="1400" b="1" i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 учетом расширения перечня заказчиков</a:t>
            </a:r>
            <a:r>
              <a:rPr lang="ru-RU" sz="14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(с 200 до 419):</a:t>
            </a:r>
          </a:p>
          <a:p>
            <a:pPr lvl="0" algn="ct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300" b="1" i="1" dirty="0">
                <a:solidFill>
                  <a:schemeClr val="bg1"/>
                </a:solidFill>
                <a:latin typeface="Arial Narrow" panose="020B0606020202030204" pitchFamily="34" charset="0"/>
              </a:rPr>
              <a:t>целевой </a:t>
            </a:r>
            <a:r>
              <a:rPr lang="ru-RU" sz="1300" b="1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показатель -</a:t>
            </a:r>
            <a:endParaRPr lang="ru-RU" sz="1300" b="1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defTabSz="889000">
              <a:lnSpc>
                <a:spcPct val="80000"/>
              </a:lnSpc>
              <a:spcBef>
                <a:spcPct val="0"/>
              </a:spcBef>
            </a:pPr>
            <a:r>
              <a:rPr lang="ru-RU" sz="2800" b="1" dirty="0">
                <a:solidFill>
                  <a:srgbClr val="A2C9F4"/>
                </a:solidFill>
                <a:latin typeface="Arial Narrow" panose="020B0606020202030204" pitchFamily="34" charset="0"/>
              </a:rPr>
              <a:t>2 трлн рублей </a:t>
            </a:r>
          </a:p>
        </p:txBody>
      </p:sp>
      <p:grpSp>
        <p:nvGrpSpPr>
          <p:cNvPr id="36" name="Группа 35"/>
          <p:cNvGrpSpPr/>
          <p:nvPr/>
        </p:nvGrpSpPr>
        <p:grpSpPr>
          <a:xfrm>
            <a:off x="296575" y="7167962"/>
            <a:ext cx="2107577" cy="955686"/>
            <a:chOff x="704615" y="8731785"/>
            <a:chExt cx="1548851" cy="630887"/>
          </a:xfrm>
        </p:grpSpPr>
        <p:sp>
          <p:nvSpPr>
            <p:cNvPr id="37" name="Pentagon 35"/>
            <p:cNvSpPr/>
            <p:nvPr/>
          </p:nvSpPr>
          <p:spPr>
            <a:xfrm>
              <a:off x="850532" y="8731785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48" name="Pentagon 37"/>
            <p:cNvSpPr/>
            <p:nvPr/>
          </p:nvSpPr>
          <p:spPr>
            <a:xfrm>
              <a:off x="704615" y="8731789"/>
              <a:ext cx="1473848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регионами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296578" y="6110400"/>
            <a:ext cx="2128123" cy="1021481"/>
            <a:chOff x="704616" y="8731786"/>
            <a:chExt cx="1548850" cy="547385"/>
          </a:xfrm>
        </p:grpSpPr>
        <p:sp>
          <p:nvSpPr>
            <p:cNvPr id="50" name="Pentagon 35"/>
            <p:cNvSpPr/>
            <p:nvPr/>
          </p:nvSpPr>
          <p:spPr>
            <a:xfrm>
              <a:off x="850532" y="8731786"/>
              <a:ext cx="1402934" cy="547385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51" name="Pentagon 37"/>
            <p:cNvSpPr/>
            <p:nvPr/>
          </p:nvSpPr>
          <p:spPr>
            <a:xfrm>
              <a:off x="704616" y="8731786"/>
              <a:ext cx="1474075" cy="547385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180000" tIns="35100" rIns="67500" bIns="3510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Взаимодействие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kern="0" dirty="0" smtClean="0">
                  <a:latin typeface="Arial Narrow" panose="020B0606020202030204" pitchFamily="34" charset="0"/>
                </a:rPr>
                <a:t>с заказчиками</a:t>
              </a:r>
              <a:endParaRPr lang="ru-RU" sz="1800" b="1" kern="0" dirty="0">
                <a:latin typeface="Arial Narrow" panose="020B0606020202030204" pitchFamily="34" charset="0"/>
              </a:endParaRPr>
            </a:p>
          </p:txBody>
        </p:sp>
      </p:grpSp>
      <p:cxnSp>
        <p:nvCxnSpPr>
          <p:cNvPr id="52" name="Прямая соединительная линия 51"/>
          <p:cNvCxnSpPr/>
          <p:nvPr/>
        </p:nvCxnSpPr>
        <p:spPr>
          <a:xfrm>
            <a:off x="3469055" y="2622924"/>
            <a:ext cx="558731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668156" y="2700719"/>
            <a:ext cx="2825018" cy="1003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СРЕДНЯЯ ДОЛЯ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планируемых прямых закупок 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(«</a:t>
            </a:r>
            <a:r>
              <a:rPr lang="ru-RU" sz="1600" b="1" i="1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спецторги</a:t>
            </a:r>
            <a:r>
              <a:rPr lang="ru-RU" sz="16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», квота 10%)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78771" y="2792517"/>
            <a:ext cx="629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НОМЕНКЛАТУРА</a:t>
            </a: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закупок у субъектов МСП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64797" y="2819174"/>
            <a:ext cx="1596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ОБЩИЙ ОБЪЕМ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ДОГОВОРОВ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55983" y="4921226"/>
            <a:ext cx="33287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722153" y="8385396"/>
            <a:ext cx="582406" cy="45719"/>
          </a:xfrm>
        </p:spPr>
        <p:txBody>
          <a:bodyPr/>
          <a:lstStyle/>
          <a:p>
            <a:fld id="{9005E221-E10C-40C7-8143-48F6241B283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7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7031" y="34771"/>
            <a:ext cx="7379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П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одтверждение сведений об объемах закупок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крупнейшими заказчиками у субъектов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939986" y="1901262"/>
            <a:ext cx="4379014" cy="926867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Информация Федерального казначейства</a:t>
            </a:r>
          </a:p>
          <a:p>
            <a:pPr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86008" y="1889684"/>
            <a:ext cx="3718363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Федерального </a:t>
            </a:r>
            <a:r>
              <a:rPr lang="ru-RU" dirty="0" smtClean="0">
                <a:latin typeface="Arial Narrow" panose="020B0606020202030204" pitchFamily="34" charset="0"/>
              </a:rPr>
              <a:t>казначейства </a:t>
            </a:r>
            <a:r>
              <a:rPr lang="ru-RU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об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общем объеме закупок  </a:t>
            </a:r>
          </a:p>
          <a:p>
            <a:pPr lvl="0" algn="ctr"/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3" y="1889683"/>
            <a:ext cx="3617884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latin typeface="Arial Narrow" panose="020B0606020202030204" pitchFamily="34" charset="0"/>
              </a:rPr>
              <a:t>Информация ФНС России                                    </a:t>
            </a:r>
            <a:r>
              <a:rPr lang="ru-RU" dirty="0">
                <a:solidFill>
                  <a:schemeClr val="accent2"/>
                </a:solidFill>
                <a:latin typeface="Arial Narrow" panose="020B0606020202030204" pitchFamily="34" charset="0"/>
              </a:rPr>
              <a:t>о количестве поставщиков, являющихся 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/>
          <a:srcRect l="26624" t="15198" r="44657" b="21478"/>
          <a:stretch/>
        </p:blipFill>
        <p:spPr>
          <a:xfrm>
            <a:off x="286008" y="2898599"/>
            <a:ext cx="3718363" cy="5385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60127" y="7002612"/>
            <a:ext cx="3386904" cy="3316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161 088 договоров с 46 208 поставщиками на общую сумму 8 426 330 005 400 рублей.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4"/>
          <a:srcRect l="26429" t="13968" r="43812" b="24969"/>
          <a:stretch/>
        </p:blipFill>
        <p:spPr>
          <a:xfrm>
            <a:off x="4147246" y="2898599"/>
            <a:ext cx="3595299" cy="5385168"/>
          </a:xfrm>
          <a:prstGeom prst="rect">
            <a:avLst/>
          </a:prstGeom>
          <a:solidFill>
            <a:srgbClr val="CCFF33"/>
          </a:solidFill>
          <a:ln>
            <a:solidFill>
              <a:schemeClr val="tx1"/>
            </a:solidFill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4191398" y="6683301"/>
            <a:ext cx="3464063" cy="22864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33 016 внесены в указанный реестр. </a:t>
            </a:r>
            <a:endParaRPr lang="ru-RU" sz="10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l="33656" t="14967" r="34530" b="8872"/>
          <a:stretch/>
        </p:blipFill>
        <p:spPr>
          <a:xfrm>
            <a:off x="7927286" y="2898598"/>
            <a:ext cx="4379014" cy="5385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30" name="Скругленный прямоугольник 29"/>
          <p:cNvSpPr/>
          <p:nvPr/>
        </p:nvSpPr>
        <p:spPr>
          <a:xfrm>
            <a:off x="8326110" y="7539478"/>
            <a:ext cx="3733212" cy="1737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109 058 договоров на общую сумму 1 510, 7 млрд рублей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40444" y="7378517"/>
            <a:ext cx="2472833" cy="1609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35 651 является </a:t>
            </a:r>
            <a:r>
              <a:rPr lang="ru-RU" sz="1050" b="1" kern="0" spc="-9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субъектом </a:t>
            </a:r>
            <a:r>
              <a:rPr lang="ru-RU" sz="1050" b="1" kern="0" spc="-9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МСП, с которыми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>
                <a:latin typeface="Arial Narrow" panose="020B0606020202030204" pitchFamily="34" charset="0"/>
              </a:rPr>
              <a:t>4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282575" y="1015882"/>
            <a:ext cx="12036425" cy="83298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 2016 год с 35 651 субъектом МСП заключено</a:t>
            </a:r>
            <a:b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</a:br>
            <a:r>
              <a:rPr lang="ru-RU" sz="24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109 058 договоров на общую сумму 1,511 трлн рублей</a:t>
            </a:r>
          </a:p>
        </p:txBody>
      </p:sp>
    </p:spTree>
    <p:extLst>
      <p:ext uri="{BB962C8B-B14F-4D97-AF65-F5344CB8AC3E}">
        <p14:creationId xmlns:p14="http://schemas.microsoft.com/office/powerpoint/2010/main" val="394308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176" y="2922671"/>
            <a:ext cx="3907923" cy="46193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35952" y="2908066"/>
            <a:ext cx="3919596" cy="53608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5328" y="2908066"/>
            <a:ext cx="4015286" cy="157974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45328" y="2891119"/>
            <a:ext cx="4073672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847031" y="34771"/>
            <a:ext cx="8865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одтверждение сведений об объемах закупок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крупнейшими заказчиками у субъектов МСП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82575" y="1007111"/>
            <a:ext cx="12077013" cy="84461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период с 1 января по 26 июля 2017 года, с 25 650 субъектами МСП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аключено 67 264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договора на общую </a:t>
            </a: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сумму </a:t>
            </a:r>
            <a:r>
              <a:rPr kumimoji="0" lang="ru-RU" sz="36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893,1</a:t>
            </a: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млрд рублей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238512" y="1889684"/>
            <a:ext cx="4080488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казначейства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у субъектов МСП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29288" y="1889684"/>
            <a:ext cx="3775084" cy="938446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Федерального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казначейства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 общем объеме закупок 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общем количестве поставщиков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35952" y="1889683"/>
            <a:ext cx="3900079" cy="94750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Информация ФНС России  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количестве поставщиков,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являющихся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субъектами МСП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800920" y="7232650"/>
            <a:ext cx="2787650" cy="10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5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38512" y="2891120"/>
            <a:ext cx="4028919" cy="5543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3720" y="84614"/>
            <a:ext cx="1525280" cy="79059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7" y="0"/>
            <a:ext cx="2163618" cy="984251"/>
          </a:xfrm>
          <a:prstGeom prst="rect">
            <a:avLst/>
          </a:prstGeom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288" y="2866089"/>
            <a:ext cx="3772736" cy="5308922"/>
          </a:xfrm>
          <a:prstGeom prst="rect">
            <a:avLst/>
          </a:prstGeom>
          <a:noFill/>
        </p:spPr>
      </p:pic>
      <p:sp>
        <p:nvSpPr>
          <p:cNvPr id="33" name="Скругленный прямоугольник 32"/>
          <p:cNvSpPr/>
          <p:nvPr/>
        </p:nvSpPr>
        <p:spPr>
          <a:xfrm>
            <a:off x="2441575" y="6701551"/>
            <a:ext cx="1332431" cy="156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с  33  010   поставщиками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2575" y="6893128"/>
            <a:ext cx="2189397" cy="16172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на общую сумму 4 356 637 465 068,67 рубля. 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728417" y="5895101"/>
            <a:ext cx="1135933" cy="15009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3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из 33 010 поставщиков</a:t>
            </a:r>
            <a:endParaRPr kumimoji="0" lang="ru-RU" sz="83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82614" y="6241155"/>
            <a:ext cx="1868985" cy="15456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2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 24 430 внесены в указанный реестр.</a:t>
            </a:r>
            <a:endParaRPr kumimoji="0" lang="ru-RU" sz="8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/>
          <a:srcRect t="10280"/>
          <a:stretch/>
        </p:blipFill>
        <p:spPr>
          <a:xfrm>
            <a:off x="8461591" y="4612861"/>
            <a:ext cx="3679427" cy="23973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9"/>
          <a:srcRect t="2621" r="174" b="70533"/>
          <a:stretch/>
        </p:blipFill>
        <p:spPr>
          <a:xfrm>
            <a:off x="8461591" y="7019925"/>
            <a:ext cx="3673036" cy="42436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5488" y="4425398"/>
            <a:ext cx="1614964" cy="160798"/>
          </a:xfrm>
          <a:prstGeom prst="rect">
            <a:avLst/>
          </a:prstGeom>
        </p:spPr>
      </p:pic>
      <p:sp>
        <p:nvSpPr>
          <p:cNvPr id="37" name="Скругленный прямоугольник 36"/>
          <p:cNvSpPr/>
          <p:nvPr/>
        </p:nvSpPr>
        <p:spPr>
          <a:xfrm>
            <a:off x="8715457" y="5946050"/>
            <a:ext cx="3425560" cy="15747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За период с 01 января по 26 июля 2017 года крупнейшими заказчиками,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1603162" y="6390780"/>
            <a:ext cx="537855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заключено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453515" y="6557897"/>
            <a:ext cx="3687501" cy="1436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67 264 договора  на  общую  сумму  893 149 264 721,95 рублей (за исключением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8453514" y="6709552"/>
            <a:ext cx="3687501" cy="12461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1800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внутригрупповых закупок)    с   25   650    поставщиками   и   субподрядными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450643" y="6842171"/>
            <a:ext cx="2401673" cy="14045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организациями, являющимися субъектами МСП.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5766" y="7334250"/>
            <a:ext cx="1468861" cy="9253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9288" y="2891119"/>
            <a:ext cx="3791061" cy="537781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Прямая соединительная линия 16"/>
          <p:cNvCxnSpPr/>
          <p:nvPr/>
        </p:nvCxnSpPr>
        <p:spPr>
          <a:xfrm>
            <a:off x="244570" y="7105543"/>
            <a:ext cx="1207443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68275" y="7939422"/>
            <a:ext cx="12360178" cy="460041"/>
          </a:xfrm>
        </p:spPr>
        <p:txBody>
          <a:bodyPr/>
          <a:lstStyle/>
          <a:p>
            <a:pPr algn="l"/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* - проведена совместно с международной информационной группой «Интерфакс», декабрь 2016 г. 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l"/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** - данные Счетной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палаты Российской Федерации по итогам 2015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и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данные Минэкономразвития России по итогам первого </a:t>
            </a:r>
            <a:r>
              <a:rPr lang="ru-RU" sz="1000" b="1" i="1" dirty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полугодия 2016 </a:t>
            </a:r>
            <a:r>
              <a:rPr lang="ru-RU" sz="1000" b="1" i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г.</a:t>
            </a:r>
            <a:endParaRPr lang="ru-RU" sz="1000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50382" y="25445"/>
            <a:ext cx="7236718" cy="73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Оценка качества закупок </a:t>
            </a:r>
          </a:p>
          <a:p>
            <a:pPr lvl="0"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крупнейших заказчиков у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субъектов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МСП*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3" name="Скругленный прямоугольник 42"/>
          <p:cNvSpPr/>
          <p:nvPr/>
        </p:nvSpPr>
        <p:spPr>
          <a:xfrm>
            <a:off x="282575" y="4245307"/>
            <a:ext cx="392182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4"/>
          <p:cNvSpPr/>
          <p:nvPr/>
        </p:nvSpPr>
        <p:spPr>
          <a:xfrm>
            <a:off x="339775" y="3991509"/>
            <a:ext cx="3807423" cy="189163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Уровень конкуренции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(среднее количество заявок, поданных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на участие в закупках)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258416" y="5632672"/>
            <a:ext cx="2102900" cy="1597573"/>
            <a:chOff x="58484" y="1654390"/>
            <a:chExt cx="2382876" cy="3870552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86513" y="1723665"/>
              <a:ext cx="2107045" cy="3801277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кругленный прямоугольник 6"/>
            <p:cNvSpPr/>
            <p:nvPr/>
          </p:nvSpPr>
          <p:spPr>
            <a:xfrm>
              <a:off x="58484" y="1654390"/>
              <a:ext cx="2382876" cy="367785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Закупки </a:t>
              </a:r>
            </a:p>
            <a:p>
              <a:pPr lvl="0" algn="ctr" defTabSz="800100" rtl="0">
                <a:spcAft>
                  <a:spcPts val="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Arial Narrow" panose="020B0606020202030204" pitchFamily="34" charset="0"/>
                </a:rPr>
                <a:t>у субъектов МСП</a:t>
              </a:r>
            </a:p>
            <a:p>
              <a:pPr lvl="0" algn="ctr" defTabSz="800100" rtl="0">
                <a:spcBef>
                  <a:spcPts val="600"/>
                </a:spcBef>
                <a:spcAft>
                  <a:spcPts val="0"/>
                </a:spcAft>
              </a:pPr>
              <a:r>
                <a:rPr lang="ru-RU" sz="1800" kern="1200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sz="2400" b="1" kern="1200" dirty="0" smtClean="0">
                  <a:solidFill>
                    <a:schemeClr val="accent1">
                      <a:lumMod val="50000"/>
                    </a:schemeClr>
                  </a:solidFill>
                  <a:latin typeface="Arial Narrow" panose="020B0606020202030204" pitchFamily="34" charset="0"/>
                </a:rPr>
                <a:t>2,9</a:t>
              </a:r>
            </a:p>
          </p:txBody>
        </p:sp>
      </p:grpSp>
      <p:sp>
        <p:nvSpPr>
          <p:cNvPr id="39" name="Скругленный прямоугольник 38"/>
          <p:cNvSpPr/>
          <p:nvPr/>
        </p:nvSpPr>
        <p:spPr>
          <a:xfrm>
            <a:off x="2250650" y="5865956"/>
            <a:ext cx="1858448" cy="1502244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Скругленный прямоугольник 8"/>
          <p:cNvSpPr/>
          <p:nvPr/>
        </p:nvSpPr>
        <p:spPr>
          <a:xfrm>
            <a:off x="2305082" y="6117840"/>
            <a:ext cx="1749584" cy="10269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1,69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326644" y="4240829"/>
            <a:ext cx="392420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кругленный прямоугольник 10"/>
          <p:cNvSpPr/>
          <p:nvPr/>
        </p:nvSpPr>
        <p:spPr>
          <a:xfrm>
            <a:off x="4648018" y="4055009"/>
            <a:ext cx="3355233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Экономия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i="1" kern="1200" dirty="0" smtClean="0">
                <a:latin typeface="Arial Narrow" panose="020B0606020202030204" pitchFamily="34" charset="0"/>
              </a:rPr>
              <a:t>(разница между начальной (максимальной) ценой и ценой заключенного договора) </a:t>
            </a:r>
            <a:endParaRPr lang="ru-RU" sz="1400" b="1" i="1" kern="1200" dirty="0">
              <a:latin typeface="Arial Narrow" panose="020B0606020202030204" pitchFamily="34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4423389" y="5685224"/>
            <a:ext cx="1843530" cy="1545021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Скругленный прямоугольник 12"/>
          <p:cNvSpPr/>
          <p:nvPr/>
        </p:nvSpPr>
        <p:spPr>
          <a:xfrm>
            <a:off x="4256278" y="5447082"/>
            <a:ext cx="2152368" cy="201862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/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</a:t>
            </a:r>
          </a:p>
          <a:p>
            <a:pPr lvl="0" algn="ctr" defTabSz="800100" rtl="0">
              <a:spcBef>
                <a:spcPts val="600"/>
              </a:spcBef>
            </a:pPr>
            <a:r>
              <a:rPr lang="ru-RU" sz="1800" kern="1200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17,83 %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36226" y="5874789"/>
            <a:ext cx="1839808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кругленный прямоугольник 14"/>
          <p:cNvSpPr/>
          <p:nvPr/>
        </p:nvSpPr>
        <p:spPr>
          <a:xfrm>
            <a:off x="6425573" y="6110385"/>
            <a:ext cx="1697001" cy="10409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1,6%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393817" y="4246775"/>
            <a:ext cx="3924333" cy="1560940"/>
          </a:xfrm>
          <a:prstGeom prst="roundRect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Скругленный прямоугольник 16"/>
          <p:cNvSpPr/>
          <p:nvPr/>
        </p:nvSpPr>
        <p:spPr>
          <a:xfrm>
            <a:off x="8696067" y="4067709"/>
            <a:ext cx="3355097" cy="189163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12446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2800" b="1" kern="12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у единственного поставщика</a:t>
            </a:r>
            <a:endParaRPr lang="ru-RU" sz="2800" b="1" kern="12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502958" y="5955843"/>
            <a:ext cx="1850199" cy="1518622"/>
          </a:xfrm>
          <a:prstGeom prst="roundRect">
            <a:avLst>
              <a:gd name="adj" fmla="val 10000"/>
            </a:avLst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Скругленный прямоугольник 18"/>
          <p:cNvSpPr/>
          <p:nvPr/>
        </p:nvSpPr>
        <p:spPr>
          <a:xfrm>
            <a:off x="8458368" y="5674715"/>
            <a:ext cx="2087707" cy="15702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Закупки </a:t>
            </a:r>
          </a:p>
          <a:p>
            <a:pPr lvl="0" algn="ctr" defTabSz="800100" rtl="0"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у субъектов МСП </a:t>
            </a:r>
          </a:p>
          <a:p>
            <a:pPr lvl="0" algn="ctr" defTabSz="800100" rtl="0">
              <a:spcBef>
                <a:spcPts val="600"/>
              </a:spcBef>
              <a:spcAft>
                <a:spcPts val="0"/>
              </a:spcAft>
            </a:pP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24,6%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431069" y="5874789"/>
            <a:ext cx="1826297" cy="1496740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Скругленный прямоугольник 20"/>
          <p:cNvSpPr/>
          <p:nvPr/>
        </p:nvSpPr>
        <p:spPr>
          <a:xfrm>
            <a:off x="10344506" y="5950114"/>
            <a:ext cx="2035703" cy="13326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Общая практика 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по Закону </a:t>
            </a:r>
          </a:p>
          <a:p>
            <a:pPr lvl="0" algn="ctr" defTabSz="800100" rtl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№223-ФЗ**                  </a:t>
            </a:r>
            <a:r>
              <a:rPr lang="ru-RU" sz="2400" b="1" kern="1200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63% </a:t>
            </a:r>
            <a:endParaRPr lang="ru-RU" sz="2400" b="1" kern="12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6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58368" y="7594359"/>
            <a:ext cx="1795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2,6 раза ниже) 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298881" y="7581907"/>
            <a:ext cx="196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11,1 раза выше)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8252" y="7570765"/>
            <a:ext cx="1872628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lvl="0" algn="ctr" defTabSz="800100">
              <a:spcBef>
                <a:spcPts val="600"/>
              </a:spcBef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(в 1,7 раза выше) 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V="1">
            <a:off x="283442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V="1">
            <a:off x="4257479" y="7552996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8448894" y="7548035"/>
            <a:ext cx="3863756" cy="1479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L-Shape 10"/>
          <p:cNvSpPr/>
          <p:nvPr/>
        </p:nvSpPr>
        <p:spPr>
          <a:xfrm rot="18863415">
            <a:off x="1122317" y="7201823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4" name="L-Shape 10"/>
          <p:cNvSpPr/>
          <p:nvPr/>
        </p:nvSpPr>
        <p:spPr>
          <a:xfrm rot="18863415">
            <a:off x="5214157" y="7197182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sp>
        <p:nvSpPr>
          <p:cNvPr id="58" name="L-Shape 10"/>
          <p:cNvSpPr/>
          <p:nvPr/>
        </p:nvSpPr>
        <p:spPr>
          <a:xfrm rot="18863415">
            <a:off x="9301423" y="7215220"/>
            <a:ext cx="209436" cy="197539"/>
          </a:xfrm>
          <a:prstGeom prst="corner">
            <a:avLst>
              <a:gd name="adj1" fmla="val 23334"/>
              <a:gd name="adj2" fmla="val 24129"/>
            </a:avLst>
          </a:prstGeom>
          <a:solidFill>
            <a:srgbClr val="E55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9279" y="50340"/>
            <a:ext cx="1525280" cy="790590"/>
          </a:xfrm>
          <a:prstGeom prst="rect">
            <a:avLst/>
          </a:prstGeom>
        </p:spPr>
      </p:pic>
      <p:sp>
        <p:nvSpPr>
          <p:cNvPr id="62" name="Скругленный прямоугольник 6"/>
          <p:cNvSpPr/>
          <p:nvPr/>
        </p:nvSpPr>
        <p:spPr>
          <a:xfrm>
            <a:off x="3108124" y="2193101"/>
            <a:ext cx="825587" cy="29042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390" tIns="36195" rIns="72390" bIns="3619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вправо 8"/>
          <p:cNvSpPr/>
          <p:nvPr/>
        </p:nvSpPr>
        <p:spPr>
          <a:xfrm>
            <a:off x="3871402" y="1943473"/>
            <a:ext cx="8883260" cy="394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kern="1200" dirty="0" smtClean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1 219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3,42%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от общего количества поставщиков) контактный телефон не является уникальным</a:t>
            </a: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3 655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субъектов МСП (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10,2%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 адрес не является уникальным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67" name="Стрелка вправо 12"/>
          <p:cNvSpPr/>
          <p:nvPr/>
        </p:nvSpPr>
        <p:spPr>
          <a:xfrm>
            <a:off x="3936811" y="3110456"/>
            <a:ext cx="8382189" cy="51150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ctr" anchorCtr="0">
            <a:noAutofit/>
          </a:bodyPr>
          <a:lstStyle/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(217,65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2008 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lvl="1" algn="l" defTabSz="7112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Наибольший объем закупок у единственного поставщика (50,6 млрд руб.) выявлен у субъектов МСП, созданных в </a:t>
            </a:r>
            <a:r>
              <a:rPr lang="ru-RU" sz="1600" b="1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2012</a:t>
            </a:r>
            <a:r>
              <a:rPr lang="ru-RU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году</a:t>
            </a:r>
            <a:endParaRPr lang="ru-RU" sz="1600" kern="12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282575" y="1020796"/>
            <a:ext cx="3459108" cy="690210"/>
            <a:chOff x="704616" y="8937308"/>
            <a:chExt cx="1483863" cy="425360"/>
          </a:xfrm>
        </p:grpSpPr>
        <p:sp>
          <p:nvSpPr>
            <p:cNvPr id="77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78" name="Pentagon 37"/>
            <p:cNvSpPr/>
            <p:nvPr/>
          </p:nvSpPr>
          <p:spPr>
            <a:xfrm>
              <a:off x="704616" y="8937308"/>
              <a:ext cx="1434268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Участие заказчика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в уставном капитале субъекта МСП</a:t>
              </a:r>
            </a:p>
          </p:txBody>
        </p:sp>
      </p:grpSp>
      <p:sp>
        <p:nvSpPr>
          <p:cNvPr id="79" name="Прямоугольник 78"/>
          <p:cNvSpPr/>
          <p:nvPr/>
        </p:nvSpPr>
        <p:spPr>
          <a:xfrm>
            <a:off x="3857953" y="1145204"/>
            <a:ext cx="864894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184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поставщика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0,9%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от общего количества поставщиков) в рамках осуществления внутригрупповых закупок между основным </a:t>
            </a:r>
            <a:r>
              <a:rPr lang="ru-RU" sz="16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600" dirty="0">
                <a:latin typeface="Arial Narrow" panose="020B0606020202030204" pitchFamily="34" charset="0"/>
                <a:cs typeface="Arial" panose="020B0604020202020204" pitchFamily="34" charset="0"/>
              </a:rPr>
              <a:t>дочерними хозяйственными обществами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339774" y="1989251"/>
            <a:ext cx="3466085" cy="691367"/>
            <a:chOff x="722388" y="9045108"/>
            <a:chExt cx="1486856" cy="426073"/>
          </a:xfrm>
        </p:grpSpPr>
        <p:sp>
          <p:nvSpPr>
            <p:cNvPr id="81" name="Pentagon 35"/>
            <p:cNvSpPr/>
            <p:nvPr/>
          </p:nvSpPr>
          <p:spPr>
            <a:xfrm>
              <a:off x="806310" y="9045821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2" name="Pentagon 37"/>
            <p:cNvSpPr/>
            <p:nvPr/>
          </p:nvSpPr>
          <p:spPr>
            <a:xfrm>
              <a:off x="722388" y="9045108"/>
              <a:ext cx="1432011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Совпадение юридических адресов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и телефонов поставщиков</a:t>
              </a: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225874" y="2983509"/>
            <a:ext cx="3459108" cy="690210"/>
            <a:chOff x="704616" y="8937308"/>
            <a:chExt cx="1483863" cy="425360"/>
          </a:xfrm>
        </p:grpSpPr>
        <p:sp>
          <p:nvSpPr>
            <p:cNvPr id="84" name="Pentagon 35"/>
            <p:cNvSpPr/>
            <p:nvPr/>
          </p:nvSpPr>
          <p:spPr>
            <a:xfrm>
              <a:off x="785545" y="8937308"/>
              <a:ext cx="1402934" cy="425360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</a:endParaRPr>
            </a:p>
          </p:txBody>
        </p:sp>
        <p:sp>
          <p:nvSpPr>
            <p:cNvPr id="85" name="Pentagon 37"/>
            <p:cNvSpPr/>
            <p:nvPr/>
          </p:nvSpPr>
          <p:spPr>
            <a:xfrm>
              <a:off x="704616" y="8937308"/>
              <a:ext cx="1429755" cy="425360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67500" tIns="35100" rIns="67500" bIns="35100" anchor="ctr"/>
            <a:lstStyle/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Дата создания (регистрации) </a:t>
              </a:r>
            </a:p>
            <a:p>
              <a:pPr lvl="0" algn="ctr" defTabSz="622300">
                <a:spcBef>
                  <a:spcPct val="0"/>
                </a:spcBef>
              </a:pPr>
              <a:r>
                <a:rPr lang="ru-RU" sz="1400" b="1" dirty="0">
                  <a:latin typeface="Arial Narrow" panose="020B0606020202030204" pitchFamily="34" charset="0"/>
                  <a:cs typeface="Arial" panose="020B0604020202020204" pitchFamily="34" charset="0"/>
                </a:rPr>
                <a:t>субъекта МСП - поставщика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039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 flipV="1">
            <a:off x="6554240" y="2771811"/>
            <a:ext cx="0" cy="97136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олилиния 48"/>
          <p:cNvSpPr/>
          <p:nvPr/>
        </p:nvSpPr>
        <p:spPr>
          <a:xfrm>
            <a:off x="301308" y="1017140"/>
            <a:ext cx="3500129" cy="6133672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9" name="Полилиния 38"/>
          <p:cNvSpPr/>
          <p:nvPr/>
        </p:nvSpPr>
        <p:spPr>
          <a:xfrm>
            <a:off x="9065706" y="1017142"/>
            <a:ext cx="3231109" cy="614394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4058292" y="3708971"/>
            <a:ext cx="4705564" cy="4582274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rgbClr val="A2C9F4">
              <a:alpha val="90000"/>
            </a:srgb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dirty="0"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1224" y="58548"/>
            <a:ext cx="8442156" cy="666162"/>
          </a:xfrm>
          <a:prstGeom prst="rect">
            <a:avLst/>
          </a:prstGeom>
          <a:noFill/>
        </p:spPr>
        <p:txBody>
          <a:bodyPr wrap="none" lIns="72000" tIns="36000" rIns="0" bIns="36000" rtlCol="0" anchor="ctr"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Интеграция информационных систем </a:t>
            </a:r>
          </a:p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оказания поддержки субъектам МСП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2551" y="1102045"/>
            <a:ext cx="3098910" cy="1318650"/>
          </a:xfrm>
          <a:prstGeom prst="rect">
            <a:avLst/>
          </a:prstGeom>
          <a:ln>
            <a:solidFill>
              <a:schemeClr val="bg2"/>
            </a:solidFill>
          </a:ln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889000">
              <a:lnSpc>
                <a:spcPct val="8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dirty="0" smtClean="0">
                <a:latin typeface="Arial Narrow" panose="020B0606020202030204" pitchFamily="34" charset="0"/>
              </a:rPr>
              <a:t>7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2575" y="900113"/>
            <a:ext cx="12036425" cy="0"/>
          </a:xfrm>
          <a:prstGeom prst="line">
            <a:avLst/>
          </a:prstGeom>
          <a:ln w="2222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617" y="1292186"/>
            <a:ext cx="2827434" cy="1182842"/>
          </a:xfrm>
          <a:prstGeom prst="rect">
            <a:avLst/>
          </a:prstGeom>
          <a:ln>
            <a:solidFill>
              <a:srgbClr val="E7F5FE"/>
            </a:solidFill>
          </a:ln>
          <a:effectLst/>
        </p:spPr>
      </p:pic>
      <p:sp>
        <p:nvSpPr>
          <p:cNvPr id="36" name="Полилиния 35"/>
          <p:cNvSpPr/>
          <p:nvPr/>
        </p:nvSpPr>
        <p:spPr>
          <a:xfrm>
            <a:off x="9119706" y="2767256"/>
            <a:ext cx="3121027" cy="941713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категории 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субъекта МСП </a:t>
            </a:r>
            <a:r>
              <a:rPr lang="ru-RU" sz="1100" kern="1200" dirty="0" smtClean="0">
                <a:latin typeface="Arial Narrow" panose="020B0606020202030204" pitchFamily="34" charset="0"/>
              </a:rPr>
              <a:t>(микропредприятие, малое предприятие или среднее предприятие);</a:t>
            </a:r>
            <a:endParaRPr lang="ru-RU" sz="1100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лицензиях</a:t>
            </a:r>
            <a:r>
              <a:rPr lang="ru-RU" sz="1100" kern="1200" dirty="0" smtClean="0">
                <a:latin typeface="Arial Narrow" panose="020B0606020202030204" pitchFamily="34" charset="0"/>
              </a:rPr>
              <a:t>, полученных юридическим лицом, индивидуальным предпринимателем.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9132552" y="3940605"/>
            <a:ext cx="3098910" cy="2213618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производимой </a:t>
            </a:r>
            <a:r>
              <a:rPr lang="ru-RU" sz="1100" kern="1200" dirty="0" smtClean="0">
                <a:latin typeface="Arial Narrow" panose="020B0606020202030204" pitchFamily="34" charset="0"/>
              </a:rPr>
              <a:t>юридическим лицом, индивидуальным предпринимателем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продукции</a:t>
            </a:r>
            <a:r>
              <a:rPr lang="ru-RU" sz="1100" kern="1200" dirty="0" smtClean="0">
                <a:latin typeface="Arial Narrow" panose="020B0606020202030204" pitchFamily="34" charset="0"/>
              </a:rPr>
              <a:t> (в соответствии с ОКВЭД-2 и ОКПД-2)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указанием на соответствие такой продукции критериям отнесения к инновационной продукции, высокотехнологичной продукции;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0" kern="1200" dirty="0" smtClean="0">
                <a:latin typeface="Arial Narrow" panose="020B0606020202030204" pitchFamily="34" charset="0"/>
              </a:rPr>
              <a:t>об участии в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 программах партнерства;</a:t>
            </a:r>
            <a:endParaRPr lang="ru-RU" sz="1100" b="1" kern="1200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kern="1200" dirty="0" smtClean="0">
                <a:latin typeface="Arial Narrow" panose="020B0606020202030204" pitchFamily="34" charset="0"/>
              </a:rPr>
              <a:t>о контрактах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с Законом №44-ФЗ, и (или) договорах</a:t>
            </a:r>
            <a:r>
              <a:rPr lang="ru-RU" sz="1100" b="0" kern="1200" dirty="0" smtClean="0">
                <a:latin typeface="Arial Narrow" panose="020B0606020202030204" pitchFamily="34" charset="0"/>
              </a:rPr>
              <a:t>, заключенных в соответствии с </a:t>
            </a:r>
            <a:r>
              <a:rPr lang="ru-RU" sz="1100" b="1" kern="1200" dirty="0" smtClean="0">
                <a:latin typeface="Arial Narrow" panose="020B0606020202030204" pitchFamily="34" charset="0"/>
              </a:rPr>
              <a:t>Законом №223-ФЗ.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19707" y="2473064"/>
            <a:ext cx="3125774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Общие сведения, получаемые из </a:t>
            </a:r>
            <a:r>
              <a:rPr lang="ru-RU" sz="1200" b="1" dirty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ЕГРЮЛ, ЕГРИП: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19706" y="3666726"/>
            <a:ext cx="3125775" cy="4247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Сведения, </a:t>
            </a: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предоставляемые </a:t>
            </a:r>
            <a:r>
              <a:rPr lang="ru-RU" sz="1200" b="1" dirty="0">
                <a:solidFill>
                  <a:schemeClr val="bg1"/>
                </a:solidFill>
                <a:latin typeface="Arial Narrow" panose="020B0606020202030204" pitchFamily="34" charset="0"/>
              </a:rPr>
              <a:t>субъектами МСП </a:t>
            </a:r>
            <a:endParaRPr lang="ru-RU" sz="12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в заявительном порядке: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49" y="1100020"/>
            <a:ext cx="3365894" cy="1328200"/>
          </a:xfrm>
          <a:prstGeom prst="rect">
            <a:avLst/>
          </a:prstGeom>
          <a:effectLst/>
        </p:spPr>
      </p:pic>
      <p:sp>
        <p:nvSpPr>
          <p:cNvPr id="31" name="Полилиния 30"/>
          <p:cNvSpPr/>
          <p:nvPr/>
        </p:nvSpPr>
        <p:spPr>
          <a:xfrm>
            <a:off x="361933" y="2642381"/>
            <a:ext cx="3366658" cy="1738526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dirty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endParaRPr lang="ru-RU" sz="1100" b="1" kern="1200" dirty="0" smtClean="0">
              <a:latin typeface="Arial Narrow" panose="020B0606020202030204" pitchFamily="34" charset="0"/>
            </a:endParaRPr>
          </a:p>
          <a:p>
            <a:pPr marL="171450" lvl="1" indent="-171450" algn="just" defTabSz="711200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о</a:t>
            </a:r>
            <a:r>
              <a:rPr lang="ru-RU" sz="1100" dirty="0" smtClean="0">
                <a:latin typeface="Arial Narrow" panose="020B0606020202030204" pitchFamily="34" charset="0"/>
              </a:rPr>
              <a:t>фициальный </a:t>
            </a:r>
            <a:r>
              <a:rPr lang="ru-RU" sz="1100" dirty="0">
                <a:latin typeface="Arial Narrow" panose="020B0606020202030204" pitchFamily="34" charset="0"/>
              </a:rPr>
              <a:t>сайт единой информационной системы в сфере закупок в информационно-телекоммуникационной сети Интернет </a:t>
            </a:r>
            <a:r>
              <a:rPr lang="ru-RU" sz="1100" dirty="0" smtClean="0">
                <a:latin typeface="Arial Narrow" panose="020B0606020202030204" pitchFamily="34" charset="0"/>
              </a:rPr>
              <a:t>предназначен </a:t>
            </a:r>
            <a:r>
              <a:rPr lang="ru-RU" sz="1100" b="1" dirty="0">
                <a:latin typeface="Arial Narrow" panose="020B0606020202030204" pitchFamily="34" charset="0"/>
              </a:rPr>
              <a:t>для обеспечения свободного и безвозмездного доступа к полной и достоверной информации о контрактной системе в сфере закупок и закупках товаров, работ, услуг</a:t>
            </a:r>
            <a:r>
              <a:rPr lang="ru-RU" sz="1100" dirty="0">
                <a:latin typeface="Arial Narrow" panose="020B0606020202030204" pitchFamily="34" charset="0"/>
              </a:rPr>
              <a:t>, отдельными видами юридических лиц, а также </a:t>
            </a:r>
            <a:r>
              <a:rPr lang="ru-RU" sz="1100" b="1" dirty="0">
                <a:latin typeface="Arial Narrow" panose="020B0606020202030204" pitchFamily="34" charset="0"/>
              </a:rPr>
              <a:t>для формирования, обработки и хранения такой информации</a:t>
            </a:r>
            <a:r>
              <a:rPr lang="ru-RU" sz="1100" dirty="0" smtClean="0">
                <a:latin typeface="Arial Narrow" panose="020B0606020202030204" pitchFamily="34" charset="0"/>
              </a:rPr>
              <a:t>.</a:t>
            </a:r>
            <a:endParaRPr lang="ru-RU" sz="1100" b="1" kern="1200" dirty="0">
              <a:latin typeface="Arial Narrow" panose="020B060602020203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356931" y="4468688"/>
            <a:ext cx="3371659" cy="1675261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b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регламентируется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05.04.2013 </a:t>
            </a:r>
            <a:r>
              <a:rPr lang="ru-RU" sz="1100" b="1" dirty="0" smtClean="0">
                <a:latin typeface="Arial Narrow" panose="020B0606020202030204" pitchFamily="34" charset="0"/>
              </a:rPr>
              <a:t>№44-ФЗ </a:t>
            </a:r>
            <a:r>
              <a:rPr lang="ru-RU" sz="1100" dirty="0">
                <a:latin typeface="Arial Narrow" panose="020B0606020202030204" pitchFamily="34" charset="0"/>
              </a:rPr>
              <a:t>«О контрактной системе в сфере закупок товаров, работ, услуг для обеспечения государственных и муниципальных нужд» и </a:t>
            </a:r>
            <a:r>
              <a:rPr lang="ru-RU" sz="1100" b="1" dirty="0">
                <a:latin typeface="Arial Narrow" panose="020B0606020202030204" pitchFamily="34" charset="0"/>
              </a:rPr>
              <a:t>Федеральным законом от 18.07.2011 </a:t>
            </a:r>
            <a:r>
              <a:rPr lang="ru-RU" sz="1100" b="1" dirty="0" smtClean="0">
                <a:latin typeface="Arial Narrow" panose="020B0606020202030204" pitchFamily="34" charset="0"/>
              </a:rPr>
              <a:t>№223-ФЗ </a:t>
            </a:r>
            <a:r>
              <a:rPr lang="ru-RU" sz="1100" dirty="0">
                <a:latin typeface="Arial Narrow" panose="020B0606020202030204" pitchFamily="34" charset="0"/>
              </a:rPr>
              <a:t>«О закупках товаров, работ, услуг отдельными видами юридических лиц», а также соответствующими подзаконными актами.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58353" y="2457905"/>
            <a:ext cx="33702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8352" y="4381451"/>
            <a:ext cx="3370239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Порядок размещения: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Полилиния 41"/>
          <p:cNvSpPr/>
          <p:nvPr/>
        </p:nvSpPr>
        <p:spPr>
          <a:xfrm>
            <a:off x="4135812" y="5406176"/>
            <a:ext cx="2201488" cy="2407607"/>
          </a:xfrm>
          <a:custGeom>
            <a:avLst/>
            <a:gdLst>
              <a:gd name="connsiteX0" fmla="*/ 0 w 7800975"/>
              <a:gd name="connsiteY0" fmla="*/ 0 h 1311975"/>
              <a:gd name="connsiteX1" fmla="*/ 7800975 w 7800975"/>
              <a:gd name="connsiteY1" fmla="*/ 0 h 1311975"/>
              <a:gd name="connsiteX2" fmla="*/ 7800975 w 7800975"/>
              <a:gd name="connsiteY2" fmla="*/ 1311975 h 1311975"/>
              <a:gd name="connsiteX3" fmla="*/ 0 w 7800975"/>
              <a:gd name="connsiteY3" fmla="*/ 1311975 h 1311975"/>
              <a:gd name="connsiteX4" fmla="*/ 0 w 7800975"/>
              <a:gd name="connsiteY4" fmla="*/ 0 h 131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311975">
                <a:moveTo>
                  <a:pt x="0" y="0"/>
                </a:moveTo>
                <a:lnTo>
                  <a:pt x="7800975" y="0"/>
                </a:lnTo>
                <a:lnTo>
                  <a:pt x="7800975" y="1311975"/>
                </a:lnTo>
                <a:lnTo>
                  <a:pt x="0" y="131197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 smtClean="0">
                <a:latin typeface="Arial Narrow" panose="020B0606020202030204" pitchFamily="34" charset="0"/>
              </a:rPr>
              <a:t>ЕПГУ </a:t>
            </a:r>
            <a:r>
              <a:rPr lang="ru-RU" sz="1100" dirty="0">
                <a:latin typeface="Arial Narrow" panose="020B0606020202030204" pitchFamily="34" charset="0"/>
              </a:rPr>
              <a:t>(Единый портал государственных и муниципальных услуг) – федеральная государственная информационная система.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Обеспечивает </a:t>
            </a:r>
            <a:r>
              <a:rPr lang="ru-RU" sz="1100" b="1" dirty="0">
                <a:latin typeface="Arial Narrow" panose="020B0606020202030204" pitchFamily="34" charset="0"/>
              </a:rPr>
              <a:t>доступ физических и юридических лиц к сведениям о государственных и муниципальных учреждениях и организациях </a:t>
            </a:r>
            <a:r>
              <a:rPr lang="ru-RU" sz="1100" dirty="0">
                <a:latin typeface="Arial Narrow" panose="020B0606020202030204" pitchFamily="34" charset="0"/>
              </a:rPr>
              <a:t>и оказываемых ими услугах в электронном виде. </a:t>
            </a:r>
          </a:p>
        </p:txBody>
      </p:sp>
      <p:sp>
        <p:nvSpPr>
          <p:cNvPr id="43" name="Полилиния 42"/>
          <p:cNvSpPr/>
          <p:nvPr/>
        </p:nvSpPr>
        <p:spPr>
          <a:xfrm>
            <a:off x="6390527" y="5343383"/>
            <a:ext cx="2311684" cy="2453090"/>
          </a:xfrm>
          <a:custGeom>
            <a:avLst/>
            <a:gdLst>
              <a:gd name="connsiteX0" fmla="*/ 0 w 7800975"/>
              <a:gd name="connsiteY0" fmla="*/ 0 h 1981350"/>
              <a:gd name="connsiteX1" fmla="*/ 7800975 w 7800975"/>
              <a:gd name="connsiteY1" fmla="*/ 0 h 1981350"/>
              <a:gd name="connsiteX2" fmla="*/ 7800975 w 7800975"/>
              <a:gd name="connsiteY2" fmla="*/ 1981350 h 1981350"/>
              <a:gd name="connsiteX3" fmla="*/ 0 w 7800975"/>
              <a:gd name="connsiteY3" fmla="*/ 1981350 h 1981350"/>
              <a:gd name="connsiteX4" fmla="*/ 0 w 7800975"/>
              <a:gd name="connsiteY4" fmla="*/ 0 h 19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00975" h="1981350">
                <a:moveTo>
                  <a:pt x="0" y="0"/>
                </a:moveTo>
                <a:lnTo>
                  <a:pt x="7800975" y="0"/>
                </a:lnTo>
                <a:lnTo>
                  <a:pt x="7800975" y="1981350"/>
                </a:lnTo>
                <a:lnTo>
                  <a:pt x="0" y="19813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90000"/>
            </a:schemeClr>
          </a:solidFill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108000" rIns="108000" bIns="108000" numCol="1" spcCol="1270" anchor="t" anchorCtr="0">
            <a:noAutofit/>
          </a:bodyPr>
          <a:lstStyle/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dirty="0">
                <a:latin typeface="Arial Narrow" panose="020B0606020202030204" pitchFamily="34" charset="0"/>
              </a:rPr>
              <a:t>На портале «</a:t>
            </a:r>
            <a:r>
              <a:rPr lang="ru-RU" sz="1100" dirty="0" err="1">
                <a:latin typeface="Arial Narrow" panose="020B0606020202030204" pitchFamily="34" charset="0"/>
              </a:rPr>
              <a:t>Госуслуги</a:t>
            </a:r>
            <a:r>
              <a:rPr lang="ru-RU" sz="1100" dirty="0">
                <a:latin typeface="Arial Narrow" panose="020B0606020202030204" pitchFamily="34" charset="0"/>
              </a:rPr>
              <a:t>»  размещена </a:t>
            </a:r>
            <a:r>
              <a:rPr lang="ru-RU" sz="1100" b="1" dirty="0">
                <a:latin typeface="Arial Narrow" panose="020B0606020202030204" pitchFamily="34" charset="0"/>
              </a:rPr>
              <a:t>справочная информация</a:t>
            </a:r>
            <a:r>
              <a:rPr lang="ru-RU" sz="1100" dirty="0">
                <a:latin typeface="Arial Narrow" panose="020B0606020202030204" pitchFamily="34" charset="0"/>
              </a:rPr>
              <a:t> для физических и юридических лиц о </a:t>
            </a:r>
            <a:r>
              <a:rPr lang="ru-RU" sz="1100" b="1" dirty="0">
                <a:latin typeface="Arial Narrow" panose="020B0606020202030204" pitchFamily="34" charset="0"/>
              </a:rPr>
              <a:t>порядке оказания </a:t>
            </a:r>
            <a:r>
              <a:rPr lang="ru-RU" sz="1100" b="1" dirty="0" err="1">
                <a:latin typeface="Arial Narrow" panose="020B0606020202030204" pitchFamily="34" charset="0"/>
              </a:rPr>
              <a:t>госуслуг</a:t>
            </a:r>
            <a:r>
              <a:rPr lang="ru-RU" sz="1100" dirty="0">
                <a:latin typeface="Arial Narrow" panose="020B0606020202030204" pitchFamily="34" charset="0"/>
              </a:rPr>
              <a:t>, в том числе — в электронном </a:t>
            </a:r>
            <a:r>
              <a:rPr lang="ru-RU" sz="1100" dirty="0" smtClean="0">
                <a:latin typeface="Arial Narrow" panose="020B0606020202030204" pitchFamily="34" charset="0"/>
              </a:rPr>
              <a:t>виде,</a:t>
            </a: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организован </a:t>
            </a:r>
            <a:r>
              <a:rPr lang="ru-RU" sz="1100" b="1" dirty="0">
                <a:latin typeface="Arial Narrow" panose="020B0606020202030204" pitchFamily="34" charset="0"/>
              </a:rPr>
              <a:t>поиск </a:t>
            </a:r>
            <a:r>
              <a:rPr lang="ru-RU" sz="1100" dirty="0">
                <a:latin typeface="Arial Narrow" panose="020B0606020202030204" pitchFamily="34" charset="0"/>
              </a:rPr>
              <a:t>по тематике, ведомству, жизненной ситуации,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 smtClean="0">
                <a:latin typeface="Arial Narrow" panose="020B0606020202030204" pitchFamily="34" charset="0"/>
              </a:rPr>
              <a:t>представлены </a:t>
            </a:r>
            <a:r>
              <a:rPr lang="ru-RU" sz="1100" b="1" dirty="0">
                <a:latin typeface="Arial Narrow" panose="020B0606020202030204" pitchFamily="34" charset="0"/>
              </a:rPr>
              <a:t>образцы документов</a:t>
            </a:r>
            <a:r>
              <a:rPr lang="ru-RU" sz="1100" dirty="0">
                <a:latin typeface="Arial Narrow" panose="020B0606020202030204" pitchFamily="34" charset="0"/>
              </a:rPr>
              <a:t>, </a:t>
            </a:r>
            <a:endParaRPr lang="ru-RU" sz="1100" dirty="0" smtClean="0">
              <a:latin typeface="Arial Narrow" panose="020B0606020202030204" pitchFamily="34" charset="0"/>
            </a:endParaRPr>
          </a:p>
          <a:p>
            <a:pPr marL="171450" indent="-171450" algn="just">
              <a:spcBef>
                <a:spcPts val="200"/>
              </a:spcBef>
              <a:buFont typeface="Wingdings" panose="05000000000000000000" pitchFamily="2" charset="2"/>
              <a:buChar char="§"/>
            </a:pPr>
            <a:r>
              <a:rPr lang="ru-RU" sz="1100" b="1" dirty="0">
                <a:latin typeface="Arial Narrow" panose="020B0606020202030204" pitchFamily="34" charset="0"/>
              </a:rPr>
              <a:t>п</a:t>
            </a:r>
            <a:r>
              <a:rPr lang="ru-RU" sz="1100" b="1" dirty="0" smtClean="0">
                <a:latin typeface="Arial Narrow" panose="020B0606020202030204" pitchFamily="34" charset="0"/>
              </a:rPr>
              <a:t>редставлены ссылки </a:t>
            </a:r>
            <a:r>
              <a:rPr lang="ru-RU" sz="1100" b="1" dirty="0">
                <a:latin typeface="Arial Narrow" panose="020B0606020202030204" pitchFamily="34" charset="0"/>
              </a:rPr>
              <a:t>на сервисы </a:t>
            </a:r>
            <a:r>
              <a:rPr lang="ru-RU" sz="1100" dirty="0">
                <a:latin typeface="Arial Narrow" panose="020B0606020202030204" pitchFamily="34" charset="0"/>
              </a:rPr>
              <a:t>госучреждений и ведомств.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134" y="4030674"/>
            <a:ext cx="3375408" cy="1351756"/>
          </a:xfrm>
          <a:prstGeom prst="rect">
            <a:avLst/>
          </a:prstGeom>
          <a:effectLst/>
        </p:spPr>
      </p:pic>
      <p:sp>
        <p:nvSpPr>
          <p:cNvPr id="46" name="Прямоугольник 45"/>
          <p:cNvSpPr/>
          <p:nvPr/>
        </p:nvSpPr>
        <p:spPr>
          <a:xfrm>
            <a:off x="4135811" y="7729343"/>
            <a:ext cx="4566400" cy="51183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lIns="36000" tIns="36000" rIns="36000" bIns="36000">
            <a:noAutofit/>
          </a:bodyPr>
          <a:lstStyle/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В 2017 году на Портале будут доступны услуги Корпорации МСП, включая доступ к сервисам Портала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56931" y="6112132"/>
            <a:ext cx="3371659" cy="9609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>
            <a:noAutofit/>
          </a:bodyPr>
          <a:lstStyle/>
          <a:p>
            <a:pPr algn="ctr"/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Данные о планах закупок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крупнейших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заказчиков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государственным участием доступны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на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Портале Бизнес-навигатора МСП</a:t>
            </a:r>
            <a:endParaRPr lang="ru-RU" sz="1300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119706" y="6075548"/>
            <a:ext cx="3133535" cy="100785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noFill/>
          </a:ln>
        </p:spPr>
        <p:txBody>
          <a:bodyPr wrap="square" tIns="36000" bIns="36000" anchor="ctr" anchorCtr="0">
            <a:noAutofit/>
          </a:bodyPr>
          <a:lstStyle/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В дальнейшем планируется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ПОЭТАПНОЕ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РАСШИРЕНИЕ </a:t>
            </a:r>
            <a:endParaRPr lang="ru-RU" sz="1300" b="1" dirty="0" smtClean="0">
              <a:solidFill>
                <a:schemeClr val="accent2"/>
              </a:solidFill>
              <a:latin typeface="Arial Narrow" panose="020B0606020202030204" pitchFamily="34" charset="0"/>
            </a:endParaRPr>
          </a:p>
          <a:p>
            <a:pPr lvl="0" indent="-36000" algn="ctr" defTabSz="711200">
              <a:lnSpc>
                <a:spcPct val="90000"/>
              </a:lnSpc>
              <a:spcBef>
                <a:spcPct val="0"/>
              </a:spcBef>
            </a:pPr>
            <a:r>
              <a:rPr lang="ru-RU" sz="13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состава </a:t>
            </a:r>
            <a:r>
              <a:rPr lang="ru-RU" sz="13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сведений Единого реестра субъектов МСП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4803352" y="1041623"/>
            <a:ext cx="3482726" cy="1724730"/>
          </a:xfrm>
          <a:prstGeom prst="ellipse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65165" y="2019300"/>
            <a:ext cx="3379078" cy="408536"/>
          </a:xfrm>
          <a:prstGeom prst="rect">
            <a:avLst/>
          </a:prstGeom>
          <a:solidFill>
            <a:schemeClr val="accent2"/>
          </a:solidFill>
        </p:spPr>
        <p:txBody>
          <a:bodyPr wrap="square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ЕИС в сфере закупок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119706" y="2019300"/>
            <a:ext cx="3124940" cy="40853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реестр субъектов МСП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058292" y="3416429"/>
            <a:ext cx="4705564" cy="599916"/>
          </a:xfrm>
          <a:prstGeom prst="rect">
            <a:avLst/>
          </a:prstGeom>
          <a:solidFill>
            <a:schemeClr val="accent2"/>
          </a:solidFill>
        </p:spPr>
        <p:txBody>
          <a:bodyPr wrap="square" lIns="36000" rIns="3600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Единый портал государственных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муниципальных услуг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4135813" y="5150757"/>
            <a:ext cx="2210038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lt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Назначение:</a:t>
            </a:r>
            <a:endParaRPr lang="ru-RU" sz="1200" dirty="0">
              <a:latin typeface="Arial Narrow" panose="020B060602020203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0800" y="5148589"/>
            <a:ext cx="2311883" cy="2585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indent="-36000" defTabSz="711200">
              <a:lnSpc>
                <a:spcPct val="90000"/>
              </a:lnSpc>
              <a:spcBef>
                <a:spcPct val="0"/>
              </a:spcBef>
            </a:pPr>
            <a:r>
              <a:rPr lang="ru-RU" sz="12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Функционал:</a:t>
            </a:r>
            <a:endParaRPr lang="ru-RU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Прямая соединительная линия 9"/>
          <p:cNvCxnSpPr>
            <a:stCxn id="50" idx="3"/>
            <a:endCxn id="8" idx="2"/>
          </p:cNvCxnSpPr>
          <p:nvPr/>
        </p:nvCxnSpPr>
        <p:spPr>
          <a:xfrm flipV="1">
            <a:off x="3744243" y="1903988"/>
            <a:ext cx="1059109" cy="31958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51" idx="1"/>
          </p:cNvCxnSpPr>
          <p:nvPr/>
        </p:nvCxnSpPr>
        <p:spPr>
          <a:xfrm>
            <a:off x="8262901" y="1947454"/>
            <a:ext cx="856805" cy="276114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3539" y="648233"/>
            <a:ext cx="5770300" cy="630415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869669" y="61162"/>
            <a:ext cx="8891713" cy="699029"/>
          </a:xfrm>
          <a:prstGeom prst="rect">
            <a:avLst/>
          </a:prstGeom>
          <a:noFill/>
        </p:spPr>
        <p:txBody>
          <a:bodyPr wrap="square" lIns="72000" tIns="36000" rIns="0" bIns="3600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 навигация для МСП</a:t>
            </a:r>
          </a:p>
        </p:txBody>
      </p: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299280" y="7023488"/>
            <a:ext cx="12019720" cy="1260087"/>
          </a:xfrm>
          <a:prstGeom prst="rect">
            <a:avLst/>
          </a:prstGeom>
          <a:solidFill>
            <a:schemeClr val="bg2"/>
          </a:solidFill>
          <a:ln w="3175">
            <a:noFill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144000" tIns="72000" rIns="144000" bIns="7200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Работы по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развитию 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наполнению Бизнес-навигатора МСП в отношении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города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населением более 100 тыс.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человек Корпорация МСП будет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проводить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своими силами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 счет собственных средств.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2017 года сбор информации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расширения географии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свыше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171 города)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 осуществляться органами государственной власти субъектов РФ и местного самоуправления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самостоятельно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согласно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их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приоритетам.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89004" y="2106069"/>
            <a:ext cx="3624200" cy="487530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lIns="72000" tIns="72000" rIns="72000" bIns="72000" anchor="ctr" anchorCtr="0"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Рассчитать бизнес-план для одного из 90 видов бизнеса в 171 городе с населением более 100 тысяч человек.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банк, где можно взять кредит под гарантии Корпорации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МСП.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Подобрать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аренду помещение для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доступности известных и надежных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франшиз.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Узнать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 мерах поддержки малого и среднего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Быть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в курсе планов закупок и конкурсов крупных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заказчиков.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Найти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и проверить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контрагента.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Разместить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объявление о своем 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бизнесе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Получить </a:t>
            </a:r>
            <a:r>
              <a:rPr kumimoji="0" lang="ru-RU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 к новостным, аналитическим и иным материалам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.</a:t>
            </a:r>
            <a:endParaRPr kumimoji="0" lang="ru-RU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" y="-38838"/>
            <a:ext cx="2163618" cy="98425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917775" y="8268937"/>
            <a:ext cx="591005" cy="240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8890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8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558436" y="2097358"/>
            <a:ext cx="2983050" cy="1293542"/>
            <a:chOff x="-946714" y="6622048"/>
            <a:chExt cx="1589861" cy="630884"/>
          </a:xfrm>
        </p:grpSpPr>
        <p:sp>
          <p:nvSpPr>
            <p:cNvPr id="15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6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Зайти на Портал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Бизнес-навигатора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МСП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адресу: </a:t>
              </a:r>
              <a:r>
                <a:rPr kumimoji="0" lang="ru-RU" sz="1800" b="1" i="0" u="sng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https://</a:t>
              </a:r>
              <a:r>
                <a:rPr kumimoji="0" lang="ru-RU" sz="1800" b="1" i="0" u="sng" strike="noStrike" kern="1200" cap="none" spc="0" normalizeH="0" baseline="0" noProof="0" dirty="0" smtClean="0">
                  <a:ln>
                    <a:noFill/>
                  </a:ln>
                  <a:solidFill>
                    <a:srgbClr val="5B9BD5">
                      <a:lumMod val="50000"/>
                    </a:srgbClr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smbn.ru</a:t>
              </a:r>
              <a:endPara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435" y="3459844"/>
            <a:ext cx="2983051" cy="2120899"/>
            <a:chOff x="-946714" y="6622048"/>
            <a:chExt cx="1589861" cy="630884"/>
          </a:xfrm>
        </p:grpSpPr>
        <p:sp>
          <p:nvSpPr>
            <p:cNvPr id="18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12449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9" name="Pentagon 37"/>
            <p:cNvSpPr/>
            <p:nvPr/>
          </p:nvSpPr>
          <p:spPr>
            <a:xfrm>
              <a:off x="-946714" y="6622049"/>
              <a:ext cx="1521023" cy="630883"/>
            </a:xfrm>
            <a:prstGeom prst="homePlate">
              <a:avLst>
                <a:gd name="adj" fmla="val 12449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Пройти авторизацию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с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использованием учетной записи портала </a:t>
              </a:r>
              <a:r>
                <a:rPr kumimoji="0" lang="ru-RU" sz="1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госуслуг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 или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заполнить форму регистрации </a:t>
              </a:r>
              <a:endPara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в </a:t>
              </a: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Личном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кабинете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58435" y="5650073"/>
            <a:ext cx="2983051" cy="1304087"/>
            <a:chOff x="-946714" y="6622048"/>
            <a:chExt cx="1589861" cy="630884"/>
          </a:xfrm>
        </p:grpSpPr>
        <p:sp>
          <p:nvSpPr>
            <p:cNvPr id="21" name="Pentagon 35"/>
            <p:cNvSpPr/>
            <p:nvPr/>
          </p:nvSpPr>
          <p:spPr>
            <a:xfrm>
              <a:off x="-759787" y="6622048"/>
              <a:ext cx="1402934" cy="630883"/>
            </a:xfrm>
            <a:prstGeom prst="homePlate">
              <a:avLst>
                <a:gd name="adj" fmla="val 22714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2" name="Pentagon 37"/>
            <p:cNvSpPr/>
            <p:nvPr/>
          </p:nvSpPr>
          <p:spPr>
            <a:xfrm>
              <a:off x="-946714" y="6622049"/>
              <a:ext cx="1522889" cy="630883"/>
            </a:xfrm>
            <a:prstGeom prst="homePlate">
              <a:avLst>
                <a:gd name="adj" fmla="val 227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252000" tIns="35100" rIns="67500" bIns="3510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Получить подтверждение </a:t>
              </a:r>
              <a:r>
                <a:rPr kumimoji="0" lang="ru-RU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авторизации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3375" y="903688"/>
            <a:ext cx="3162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Для получения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бесплатного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доступа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сервисам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необходимо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24" name="Teardrop 46"/>
          <p:cNvSpPr/>
          <p:nvPr/>
        </p:nvSpPr>
        <p:spPr>
          <a:xfrm>
            <a:off x="252456" y="20806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ardrop 46"/>
          <p:cNvSpPr/>
          <p:nvPr/>
        </p:nvSpPr>
        <p:spPr>
          <a:xfrm>
            <a:off x="252456" y="3439891"/>
            <a:ext cx="463092" cy="451928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ardrop 46"/>
          <p:cNvSpPr/>
          <p:nvPr/>
        </p:nvSpPr>
        <p:spPr>
          <a:xfrm>
            <a:off x="242205" y="5637369"/>
            <a:ext cx="463092" cy="463092"/>
          </a:xfrm>
          <a:prstGeom prst="teardrop">
            <a:avLst/>
          </a:prstGeom>
          <a:solidFill>
            <a:srgbClr val="1F4E7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15213" y="903688"/>
            <a:ext cx="3328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 помощью сервисов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Портала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Бизнес-навигатора МСП пользователь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может: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60835" y="26986"/>
            <a:ext cx="819150" cy="866775"/>
          </a:xfrm>
          <a:prstGeom prst="rect">
            <a:avLst/>
          </a:prstGeom>
        </p:spPr>
      </p:pic>
      <p:sp>
        <p:nvSpPr>
          <p:cNvPr id="8" name="Равнобедренный треугольник 7"/>
          <p:cNvSpPr/>
          <p:nvPr/>
        </p:nvSpPr>
        <p:spPr>
          <a:xfrm rot="10800000">
            <a:off x="609235" y="18294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 rot="10800000">
            <a:off x="9499235" y="1842188"/>
            <a:ext cx="2464165" cy="16642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38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3691532" y="172122"/>
            <a:ext cx="8324761" cy="1172700"/>
          </a:xfrm>
          <a:prstGeom prst="rect">
            <a:avLst/>
          </a:prstGeom>
          <a:noFill/>
          <a:ln>
            <a:noFill/>
          </a:ln>
        </p:spPr>
        <p:txBody>
          <a:bodyPr lIns="113381" tIns="56675" rIns="113381" bIns="5667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Количество субъектов МСП, воспользовавшихся Порталом Бизнес- навигатора МСП для </a:t>
            </a:r>
            <a:r>
              <a:rPr kumimoji="0" lang="ru-RU" sz="1984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открытия и(или) расширения и(или) продолжения ведения </a:t>
            </a:r>
            <a:r>
              <a:rPr kumimoji="0" lang="ru-RU" sz="1984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своего бизнеса 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ru-RU" sz="2067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на </a:t>
            </a:r>
            <a:r>
              <a:rPr kumimoji="0" lang="ru-RU" sz="2067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09.10.2017</a:t>
            </a:r>
            <a:endParaRPr kumimoji="0" lang="ru-RU" sz="1984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834567"/>
              </p:ext>
            </p:extLst>
          </p:nvPr>
        </p:nvGraphicFramePr>
        <p:xfrm>
          <a:off x="898141" y="2666590"/>
          <a:ext cx="10902999" cy="48165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9624">
                  <a:extLst>
                    <a:ext uri="{9D8B030D-6E8A-4147-A177-3AD203B41FA5}">
                      <a16:colId xmlns:a16="http://schemas.microsoft.com/office/drawing/2014/main" xmlns="" val="1856506454"/>
                    </a:ext>
                  </a:extLst>
                </a:gridCol>
                <a:gridCol w="3356386">
                  <a:extLst>
                    <a:ext uri="{9D8B030D-6E8A-4147-A177-3AD203B41FA5}">
                      <a16:colId xmlns:a16="http://schemas.microsoft.com/office/drawing/2014/main" xmlns="" val="1683952407"/>
                    </a:ext>
                  </a:extLst>
                </a:gridCol>
                <a:gridCol w="2796989">
                  <a:extLst>
                    <a:ext uri="{9D8B030D-6E8A-4147-A177-3AD203B41FA5}">
                      <a16:colId xmlns:a16="http://schemas.microsoft.com/office/drawing/2014/main" xmlns="" val="737161384"/>
                    </a:ext>
                  </a:extLst>
                </a:gridCol>
              </a:tblGrid>
              <a:tr h="526699">
                <a:tc>
                  <a:txBody>
                    <a:bodyPr/>
                    <a:lstStyle/>
                    <a:p>
                      <a:pPr algn="ctr" fontAlgn="ctr"/>
                      <a:endParaRPr lang="ru-RU" sz="17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 состоянию на 09.10.2017</a:t>
                      </a:r>
                      <a:b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(с 01.01.2017)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Прирост за неделю</a:t>
                      </a:r>
                    </a:p>
                  </a:txBody>
                  <a:tcPr marL="9844" marR="9844" marT="9844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7610839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уникальных посетителей Портала Бизнес-навигатора МСП (по данным </a:t>
                      </a:r>
                      <a:r>
                        <a:rPr lang="ru-RU" sz="17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Яндекс-метрики</a:t>
                      </a: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)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1 326 200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74 640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4176152"/>
                  </a:ext>
                </a:extLst>
              </a:tr>
              <a:tr h="13640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Количество зарегистрированных уникальных пользователей Портала Бизнес-навигатора МСП</a:t>
                      </a:r>
                    </a:p>
                    <a:p>
                      <a:pPr algn="l" fontAlgn="ctr"/>
                      <a:endParaRPr lang="ru-RU" sz="17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491</a:t>
                      </a:r>
                      <a:r>
                        <a:rPr lang="ru-RU" sz="17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621</a:t>
                      </a:r>
                      <a:endParaRPr lang="ru-RU" sz="17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33 560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3426201"/>
                  </a:ext>
                </a:extLst>
              </a:tr>
              <a:tr h="156045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Количество субъектов МСП, воспользовавшихся</a:t>
                      </a:r>
                      <a:r>
                        <a:rPr lang="ru-RU" sz="1700" b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 Порталом </a:t>
                      </a:r>
                      <a:r>
                        <a:rPr lang="ru-RU" sz="1700" b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rPr>
                        <a:t>Бизнес -навигатора МСП для открытия и (или) расширения и (или) продолжения ведения своего бизнеса </a:t>
                      </a:r>
                      <a:r>
                        <a:rPr lang="ru-RU" sz="17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1700" b="1" i="0" u="none" strike="noStrike" dirty="0" smtClean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350 952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25 720</a:t>
                      </a:r>
                    </a:p>
                  </a:txBody>
                  <a:tcPr marL="9844" marR="9844" marT="9844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195592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928764" y="8125691"/>
            <a:ext cx="415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9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79466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YHlccoiEW5S.p6EF1QC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28069</TotalTime>
  <Words>2767</Words>
  <Application>Microsoft Office PowerPoint</Application>
  <PresentationFormat>Произвольный</PresentationFormat>
  <Paragraphs>463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Тема Office</vt:lpstr>
      <vt:lpstr>1_Тема Office</vt:lpstr>
      <vt:lpstr>Презентация PowerPoint</vt:lpstr>
      <vt:lpstr>О Корпорации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СПАСИБО ЗА ВНИМАНИЕ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Спасокукоцкий А.А.</dc:creator>
  <cp:lastModifiedBy>РК Союз Промышленников</cp:lastModifiedBy>
  <cp:revision>935</cp:revision>
  <cp:lastPrinted>2017-09-25T11:48:49Z</cp:lastPrinted>
  <dcterms:created xsi:type="dcterms:W3CDTF">2015-12-16T13:43:54Z</dcterms:created>
  <dcterms:modified xsi:type="dcterms:W3CDTF">2017-10-10T11:59:38Z</dcterms:modified>
</cp:coreProperties>
</file>