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8" r:id="rId2"/>
    <p:sldId id="289" r:id="rId3"/>
    <p:sldId id="260" r:id="rId4"/>
    <p:sldId id="280" r:id="rId5"/>
    <p:sldId id="259" r:id="rId6"/>
    <p:sldId id="290" r:id="rId7"/>
    <p:sldId id="277" r:id="rId8"/>
    <p:sldId id="287" r:id="rId9"/>
    <p:sldId id="262" r:id="rId10"/>
    <p:sldId id="291" r:id="rId11"/>
    <p:sldId id="299" r:id="rId12"/>
    <p:sldId id="295" r:id="rId13"/>
    <p:sldId id="300" r:id="rId14"/>
    <p:sldId id="301" r:id="rId15"/>
    <p:sldId id="297" r:id="rId16"/>
  </p:sldIdLst>
  <p:sldSz cx="9144000" cy="5143500" type="screen16x9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A8"/>
    <a:srgbClr val="2A5D9A"/>
    <a:srgbClr val="01136F"/>
    <a:srgbClr val="B8D1B3"/>
    <a:srgbClr val="1919FF"/>
    <a:srgbClr val="3333FF"/>
    <a:srgbClr val="6600FF"/>
    <a:srgbClr val="FFFFCC"/>
    <a:srgbClr val="927600"/>
    <a:srgbClr val="E6B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97" d="100"/>
          <a:sy n="97" d="100"/>
        </p:scale>
        <p:origin x="10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39195644928342"/>
          <c:y val="8.1790515339565439E-2"/>
          <c:w val="0.76961226530385518"/>
          <c:h val="0.9162050777426846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5"/>
          <c:dPt>
            <c:idx val="0"/>
            <c:bubble3D val="0"/>
            <c:explosion val="19"/>
            <c:extLst xmlns:c16r2="http://schemas.microsoft.com/office/drawing/2015/06/chart">
              <c:ext xmlns:c16="http://schemas.microsoft.com/office/drawing/2014/chart" uri="{C3380CC4-5D6E-409C-BE32-E72D297353CC}">
                <c16:uniqueId val="{00000001-DF6C-4F28-B7A3-5506C72C5E98}"/>
              </c:ext>
            </c:extLst>
          </c:dPt>
          <c:dPt>
            <c:idx val="1"/>
            <c:bubble3D val="0"/>
            <c:explosion val="25"/>
            <c:extLst xmlns:c16r2="http://schemas.microsoft.com/office/drawing/2015/06/chart">
              <c:ext xmlns:c16="http://schemas.microsoft.com/office/drawing/2014/chart" uri="{C3380CC4-5D6E-409C-BE32-E72D297353CC}">
                <c16:uniqueId val="{00000003-DF6C-4F28-B7A3-5506C72C5E98}"/>
              </c:ext>
            </c:extLst>
          </c:dPt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413.8</c:v>
                </c:pt>
                <c:pt idx="1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F6C-4F28-B7A3-5506C72C5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190284400275034E-2"/>
          <c:y val="0.15569233786889902"/>
          <c:w val="0.92759796934050653"/>
          <c:h val="0.5504099915997561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321050544"/>
        <c:axId val="321050936"/>
      </c:barChart>
      <c:catAx>
        <c:axId val="32105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ru-RU"/>
          </a:p>
        </c:txPr>
        <c:crossAx val="321050936"/>
        <c:crosses val="autoZero"/>
        <c:auto val="1"/>
        <c:lblAlgn val="ctr"/>
        <c:lblOffset val="100"/>
        <c:noMultiLvlLbl val="0"/>
      </c:catAx>
      <c:valAx>
        <c:axId val="321050936"/>
        <c:scaling>
          <c:orientation val="minMax"/>
          <c:max val="200"/>
        </c:scaling>
        <c:delete val="0"/>
        <c:axPos val="l"/>
        <c:numFmt formatCode="0.0" sourceLinked="1"/>
        <c:majorTickMark val="none"/>
        <c:minorTickMark val="none"/>
        <c:tickLblPos val="none"/>
        <c:spPr>
          <a:ln>
            <a:noFill/>
          </a:ln>
        </c:spPr>
        <c:crossAx val="321050544"/>
        <c:crosses val="autoZero"/>
        <c:crossBetween val="between"/>
      </c:valAx>
      <c:spPr>
        <a:noFill/>
        <a:ln w="25381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79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67606558209925E-2"/>
          <c:y val="0.34665705087224546"/>
          <c:w val="0.96236926055835081"/>
          <c:h val="0.461909147024443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5696"/>
                    </a:solidFill>
                    <a:latin typeface="Arial" pitchFamily="34" charset="0"/>
                    <a:ea typeface="Calibri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4"/>
                <c:pt idx="0">
                  <c:v>2015</c:v>
                </c:pt>
                <c:pt idx="1">
                  <c:v>2016</c:v>
                </c:pt>
                <c:pt idx="2">
                  <c:v>2017 (6 мес.)</c:v>
                </c:pt>
                <c:pt idx="3">
                  <c:v>2017 (9 мес.)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4"/>
                <c:pt idx="0">
                  <c:v>31400</c:v>
                </c:pt>
                <c:pt idx="1">
                  <c:v>31100</c:v>
                </c:pt>
                <c:pt idx="2">
                  <c:v>31161</c:v>
                </c:pt>
                <c:pt idx="3">
                  <c:v>29700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55-4F8A-B66D-A609CCC4E1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321051720"/>
        <c:axId val="321052112"/>
      </c:barChart>
      <c:catAx>
        <c:axId val="321051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60" b="0" i="0" u="none" strike="noStrike" baseline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/>
                <a:cs typeface="Arial" pitchFamily="34" charset="0"/>
              </a:defRPr>
            </a:pPr>
            <a:endParaRPr lang="ru-RU"/>
          </a:p>
        </c:txPr>
        <c:crossAx val="321052112"/>
        <c:crosses val="autoZero"/>
        <c:auto val="1"/>
        <c:lblAlgn val="ctr"/>
        <c:lblOffset val="100"/>
        <c:noMultiLvlLbl val="0"/>
      </c:catAx>
      <c:valAx>
        <c:axId val="321052112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one"/>
        <c:spPr>
          <a:ln>
            <a:noFill/>
          </a:ln>
        </c:spPr>
        <c:crossAx val="321051720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6439595392279E-2"/>
          <c:y val="2.3999077830710126E-2"/>
          <c:w val="0.93071208092154423"/>
          <c:h val="0.8226269730737905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diamond"/>
            <c:size val="9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9.7632976883278627E-2"/>
                  <c:y val="-8.3996772407485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0391213875240579E-2"/>
                  <c:y val="-9.5996311322840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0391213875240579E-2"/>
                  <c:y val="-0.19999231525591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</c:spPr>
            <c:txPr>
              <a:bodyPr/>
              <a:lstStyle/>
              <a:p>
                <a:pPr>
                  <a:defRPr b="1" i="0" baseline="0">
                    <a:solidFill>
                      <a:schemeClr val="accent2">
                        <a:lumMod val="50000"/>
                      </a:schemeClr>
                    </a:solidFill>
                    <a:latin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2582</c:v>
                </c:pt>
                <c:pt idx="1">
                  <c:v>2550</c:v>
                </c:pt>
                <c:pt idx="2">
                  <c:v>1467</c:v>
                </c:pt>
                <c:pt idx="3">
                  <c:v>2062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1052896"/>
        <c:axId val="321615880"/>
      </c:lineChart>
      <c:catAx>
        <c:axId val="321052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</c:spPr>
        <c:crossAx val="321615880"/>
        <c:crosses val="autoZero"/>
        <c:auto val="1"/>
        <c:lblAlgn val="ctr"/>
        <c:lblOffset val="100"/>
        <c:noMultiLvlLbl val="0"/>
      </c:catAx>
      <c:valAx>
        <c:axId val="32161588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21052896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200" b="1" i="0" u="none" strike="noStrike" kern="1200" baseline="0">
                    <a:solidFill>
                      <a:srgbClr val="0B3191">
                        <a:lumMod val="75000"/>
                      </a:srgb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400" b="1" i="0" u="none" strike="noStrike" kern="1200" baseline="0">
                    <a:solidFill>
                      <a:srgbClr val="0B3191">
                        <a:lumMod val="75000"/>
                      </a:srgb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400" b="1" i="0" u="none" strike="noStrike" kern="1200" baseline="0">
                    <a:solidFill>
                      <a:srgbClr val="0B3191">
                        <a:lumMod val="75000"/>
                      </a:srgb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Ряд 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400" b="1" i="0" u="none" strike="noStrike" kern="1200" baseline="0">
                    <a:solidFill>
                      <a:srgbClr val="0B3191">
                        <a:lumMod val="75000"/>
                      </a:srgb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Ряд 5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dirty="0"/>
                      <a:t>12,9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400" b="1" i="0" u="none" strike="noStrike" kern="1200" baseline="0">
                    <a:solidFill>
                      <a:srgbClr val="0B3191">
                        <a:lumMod val="75000"/>
                      </a:srgb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12.9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Ряд 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1.3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Ряд 7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0.7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Ряд 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200" b="1" i="0" u="none" strike="noStrike" kern="1200" baseline="0">
                    <a:solidFill>
                      <a:srgbClr val="0B3191">
                        <a:lumMod val="75000"/>
                      </a:srgb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Лист1!$J$2</c:f>
              <c:numCache>
                <c:formatCode>General</c:formatCode>
                <c:ptCount val="1"/>
                <c:pt idx="0">
                  <c:v>11.3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Ряд 9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Лист1!$K$2</c:f>
              <c:numCache>
                <c:formatCode>General</c:formatCode>
                <c:ptCount val="1"/>
                <c:pt idx="0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1616664"/>
        <c:axId val="321617056"/>
      </c:barChart>
      <c:catAx>
        <c:axId val="32161666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321617056"/>
        <c:crosses val="autoZero"/>
        <c:auto val="1"/>
        <c:lblAlgn val="ctr"/>
        <c:lblOffset val="100"/>
        <c:noMultiLvlLbl val="0"/>
      </c:catAx>
      <c:valAx>
        <c:axId val="32161705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21616664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F7B3FA-2C65-4F08-ABD6-5BF7E8BD5176}" type="doc">
      <dgm:prSet loTypeId="urn:microsoft.com/office/officeart/2005/8/layout/arrow2" loCatId="process" qsTypeId="urn:microsoft.com/office/officeart/2005/8/quickstyle/simple1" qsCatId="simple" csTypeId="urn:microsoft.com/office/officeart/2005/8/colors/accent6_1" csCatId="accent6" phldr="1"/>
      <dgm:spPr/>
    </dgm:pt>
    <dgm:pt modelId="{FC1139A7-4E19-4A85-9982-8F502E18535F}">
      <dgm:prSet phldrT="[Текст]"/>
      <dgm:spPr/>
      <dgm:t>
        <a:bodyPr/>
        <a:lstStyle/>
        <a:p>
          <a:r>
            <a:rPr lang="ru-RU" dirty="0" smtClean="0"/>
            <a:t>38,84%</a:t>
          </a:r>
          <a:endParaRPr lang="ru-RU" dirty="0"/>
        </a:p>
      </dgm:t>
    </dgm:pt>
    <dgm:pt modelId="{1647FA79-6F48-4248-8BD4-38FFFC9C310B}" type="parTrans" cxnId="{1896FD5C-21AA-4460-AE9E-975E1A56C5FE}">
      <dgm:prSet/>
      <dgm:spPr/>
      <dgm:t>
        <a:bodyPr/>
        <a:lstStyle/>
        <a:p>
          <a:endParaRPr lang="ru-RU"/>
        </a:p>
      </dgm:t>
    </dgm:pt>
    <dgm:pt modelId="{BC3FC74F-EE3C-47CE-B5AF-B3CD069FF77B}" type="sibTrans" cxnId="{1896FD5C-21AA-4460-AE9E-975E1A56C5FE}">
      <dgm:prSet/>
      <dgm:spPr/>
      <dgm:t>
        <a:bodyPr/>
        <a:lstStyle/>
        <a:p>
          <a:endParaRPr lang="ru-RU"/>
        </a:p>
      </dgm:t>
    </dgm:pt>
    <dgm:pt modelId="{27B916D9-5B61-4146-A59C-8A1E5A347D9D}">
      <dgm:prSet phldrT="[Текст]"/>
      <dgm:spPr/>
      <dgm:t>
        <a:bodyPr/>
        <a:lstStyle/>
        <a:p>
          <a:r>
            <a:rPr lang="ru-RU" dirty="0" smtClean="0"/>
            <a:t>74,82%</a:t>
          </a:r>
          <a:endParaRPr lang="ru-RU" dirty="0"/>
        </a:p>
      </dgm:t>
    </dgm:pt>
    <dgm:pt modelId="{AF566444-BB59-4834-BAFB-2C5B1789D4E4}" type="parTrans" cxnId="{93C0C72B-9AB5-4A58-A62C-3548F19F7D09}">
      <dgm:prSet/>
      <dgm:spPr/>
      <dgm:t>
        <a:bodyPr/>
        <a:lstStyle/>
        <a:p>
          <a:endParaRPr lang="ru-RU"/>
        </a:p>
      </dgm:t>
    </dgm:pt>
    <dgm:pt modelId="{83864194-AFD3-41DC-A594-E8FEEE6F1F9A}" type="sibTrans" cxnId="{93C0C72B-9AB5-4A58-A62C-3548F19F7D09}">
      <dgm:prSet/>
      <dgm:spPr/>
      <dgm:t>
        <a:bodyPr/>
        <a:lstStyle/>
        <a:p>
          <a:endParaRPr lang="ru-RU"/>
        </a:p>
      </dgm:t>
    </dgm:pt>
    <dgm:pt modelId="{B22AC967-5B53-4350-B097-3A746B7F2BBC}" type="pres">
      <dgm:prSet presAssocID="{A4F7B3FA-2C65-4F08-ABD6-5BF7E8BD5176}" presName="arrowDiagram" presStyleCnt="0">
        <dgm:presLayoutVars>
          <dgm:chMax val="5"/>
          <dgm:dir/>
          <dgm:resizeHandles val="exact"/>
        </dgm:presLayoutVars>
      </dgm:prSet>
      <dgm:spPr/>
    </dgm:pt>
    <dgm:pt modelId="{D65D62D0-AA9B-45BC-854D-1D796A2BB006}" type="pres">
      <dgm:prSet presAssocID="{A4F7B3FA-2C65-4F08-ABD6-5BF7E8BD5176}" presName="arrow" presStyleLbl="bgShp" presStyleIdx="0" presStyleCn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</dgm:pt>
    <dgm:pt modelId="{AC8AC5D2-98C8-4D6A-9472-E5D3AFF70317}" type="pres">
      <dgm:prSet presAssocID="{A4F7B3FA-2C65-4F08-ABD6-5BF7E8BD5176}" presName="arrowDiagram2" presStyleCnt="0"/>
      <dgm:spPr/>
    </dgm:pt>
    <dgm:pt modelId="{8C49B635-5D5E-4D1B-AA21-0BCAF054ABAC}" type="pres">
      <dgm:prSet presAssocID="{FC1139A7-4E19-4A85-9982-8F502E18535F}" presName="bullet2a" presStyleLbl="node1" presStyleIdx="0" presStyleCnt="2"/>
      <dgm:spPr/>
    </dgm:pt>
    <dgm:pt modelId="{1A0F6217-6E11-4F1C-B01A-B538AF9EC6B5}" type="pres">
      <dgm:prSet presAssocID="{FC1139A7-4E19-4A85-9982-8F502E18535F}" presName="textBox2a" presStyleLbl="revTx" presStyleIdx="0" presStyleCnt="2" custLinFactNeighborX="-4196" custLinFactNeighborY="30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0385D4-072F-44D1-BAB0-22833309A4A3}" type="pres">
      <dgm:prSet presAssocID="{27B916D9-5B61-4146-A59C-8A1E5A347D9D}" presName="bullet2b" presStyleLbl="node1" presStyleIdx="1" presStyleCnt="2"/>
      <dgm:spPr/>
    </dgm:pt>
    <dgm:pt modelId="{CAD159B1-3FAB-43FE-939F-78F0711D3CC3}" type="pres">
      <dgm:prSet presAssocID="{27B916D9-5B61-4146-A59C-8A1E5A347D9D}" presName="textBox2b" presStyleLbl="revTx" presStyleIdx="1" presStyleCnt="2" custScaleY="64845" custLinFactNeighborX="-6573" custLinFactNeighborY="5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96FD5C-21AA-4460-AE9E-975E1A56C5FE}" srcId="{A4F7B3FA-2C65-4F08-ABD6-5BF7E8BD5176}" destId="{FC1139A7-4E19-4A85-9982-8F502E18535F}" srcOrd="0" destOrd="0" parTransId="{1647FA79-6F48-4248-8BD4-38FFFC9C310B}" sibTransId="{BC3FC74F-EE3C-47CE-B5AF-B3CD069FF77B}"/>
    <dgm:cxn modelId="{61D91FCE-4054-4E4E-9FC1-C1C83265C2DC}" type="presOf" srcId="{A4F7B3FA-2C65-4F08-ABD6-5BF7E8BD5176}" destId="{B22AC967-5B53-4350-B097-3A746B7F2BBC}" srcOrd="0" destOrd="0" presId="urn:microsoft.com/office/officeart/2005/8/layout/arrow2"/>
    <dgm:cxn modelId="{6FB690E0-962A-489F-BC03-FA139DA84499}" type="presOf" srcId="{27B916D9-5B61-4146-A59C-8A1E5A347D9D}" destId="{CAD159B1-3FAB-43FE-939F-78F0711D3CC3}" srcOrd="0" destOrd="0" presId="urn:microsoft.com/office/officeart/2005/8/layout/arrow2"/>
    <dgm:cxn modelId="{93C0C72B-9AB5-4A58-A62C-3548F19F7D09}" srcId="{A4F7B3FA-2C65-4F08-ABD6-5BF7E8BD5176}" destId="{27B916D9-5B61-4146-A59C-8A1E5A347D9D}" srcOrd="1" destOrd="0" parTransId="{AF566444-BB59-4834-BAFB-2C5B1789D4E4}" sibTransId="{83864194-AFD3-41DC-A594-E8FEEE6F1F9A}"/>
    <dgm:cxn modelId="{2C340633-7A54-494C-BDB7-6FE2F604A9C8}" type="presOf" srcId="{FC1139A7-4E19-4A85-9982-8F502E18535F}" destId="{1A0F6217-6E11-4F1C-B01A-B538AF9EC6B5}" srcOrd="0" destOrd="0" presId="urn:microsoft.com/office/officeart/2005/8/layout/arrow2"/>
    <dgm:cxn modelId="{C364C5A8-DE8C-448C-A760-8AC61386A874}" type="presParOf" srcId="{B22AC967-5B53-4350-B097-3A746B7F2BBC}" destId="{D65D62D0-AA9B-45BC-854D-1D796A2BB006}" srcOrd="0" destOrd="0" presId="urn:microsoft.com/office/officeart/2005/8/layout/arrow2"/>
    <dgm:cxn modelId="{DC2C5BB9-B191-45FF-A7BC-F964BE3D816B}" type="presParOf" srcId="{B22AC967-5B53-4350-B097-3A746B7F2BBC}" destId="{AC8AC5D2-98C8-4D6A-9472-E5D3AFF70317}" srcOrd="1" destOrd="0" presId="urn:microsoft.com/office/officeart/2005/8/layout/arrow2"/>
    <dgm:cxn modelId="{9AFAD1AD-61F2-4B49-862F-C2EB217E4F7D}" type="presParOf" srcId="{AC8AC5D2-98C8-4D6A-9472-E5D3AFF70317}" destId="{8C49B635-5D5E-4D1B-AA21-0BCAF054ABAC}" srcOrd="0" destOrd="0" presId="urn:microsoft.com/office/officeart/2005/8/layout/arrow2"/>
    <dgm:cxn modelId="{54A59678-7507-491C-90F5-415C9007E5DB}" type="presParOf" srcId="{AC8AC5D2-98C8-4D6A-9472-E5D3AFF70317}" destId="{1A0F6217-6E11-4F1C-B01A-B538AF9EC6B5}" srcOrd="1" destOrd="0" presId="urn:microsoft.com/office/officeart/2005/8/layout/arrow2"/>
    <dgm:cxn modelId="{28203DFC-ADD6-44E4-8EA0-3C0FB5B0C7C3}" type="presParOf" srcId="{AC8AC5D2-98C8-4D6A-9472-E5D3AFF70317}" destId="{AD0385D4-072F-44D1-BAB0-22833309A4A3}" srcOrd="2" destOrd="0" presId="urn:microsoft.com/office/officeart/2005/8/layout/arrow2"/>
    <dgm:cxn modelId="{FFF380DC-DF43-4F90-B000-1FAB19C0CB8E}" type="presParOf" srcId="{AC8AC5D2-98C8-4D6A-9472-E5D3AFF70317}" destId="{CAD159B1-3FAB-43FE-939F-78F0711D3CC3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BF64FE-2F04-4B08-A974-FAD8A8DCEE21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386C8A-5AB2-4FDE-916E-8B403F292E09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Перечень социально значимых рынков (федеральный</a:t>
          </a:r>
          <a:r>
            <a:rPr lang="ru-RU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)</a:t>
          </a:r>
          <a:endParaRPr lang="ru-RU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86C3FE5B-753C-4D54-91FC-B2182C43B959}" type="parTrans" cxnId="{75B9EC8F-5DE0-485B-8D13-0459A55DB477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ACECAD8-03D5-4496-8C10-C6C3EABE5939}" type="sibTrans" cxnId="{75B9EC8F-5DE0-485B-8D13-0459A55DB477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9C0E89F6-F32A-447C-B24B-5E737FD8C9BC}">
      <dgm:prSet/>
      <dgm:spPr/>
      <dgm:t>
        <a:bodyPr/>
        <a:lstStyle/>
        <a:p>
          <a:r>
            <a:rPr lang="ru-RU" i="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рынок услуг дошкольного образования </a:t>
          </a:r>
          <a:endParaRPr lang="ru-RU" i="0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6F2F36A4-2410-4B35-820A-91C987C673A5}" type="parTrans" cxnId="{1A699782-54E6-4E34-99CA-A8C5811F9CE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C73A7F63-F1B3-4B57-9BB6-7DA010480DE5}" type="sibTrans" cxnId="{1A699782-54E6-4E34-99CA-A8C5811F9CE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08392073-4FF5-418F-94B8-32DAF14B2E88}">
      <dgm:prSet/>
      <dgm:spPr/>
      <dgm:t>
        <a:bodyPr/>
        <a:lstStyle/>
        <a:p>
          <a:r>
            <a:rPr lang="ru-RU" i="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рынок услуг детского отдыха и оздоровления </a:t>
          </a:r>
          <a:endParaRPr lang="ru-RU" i="0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9D947AF5-0D62-4D29-BD9A-17693C3309A6}" type="parTrans" cxnId="{D75B082A-BA81-490B-AB28-00D98E4B72D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C9A95B11-EA17-4EBF-80DA-D476B1FA318E}" type="sibTrans" cxnId="{D75B082A-BA81-490B-AB28-00D98E4B72D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99CED424-E99B-4001-8AE9-7F5B62022D6C}">
      <dgm:prSet/>
      <dgm:spPr/>
      <dgm:t>
        <a:bodyPr/>
        <a:lstStyle/>
        <a:p>
          <a:r>
            <a:rPr lang="ru-RU" i="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рынок услуг дополнительного образования детей </a:t>
          </a:r>
          <a:endParaRPr lang="ru-RU" i="0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CE78FB7C-5614-42C7-B68E-CD0CC06BC3AC}" type="parTrans" cxnId="{594B3F50-E2AE-494B-8354-385331835DD3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66D33E31-2F35-4231-8B04-CF947C395648}" type="sibTrans" cxnId="{594B3F50-E2AE-494B-8354-385331835DD3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1DC47E4D-9CB4-4569-89CD-E6EEAB3F0200}">
      <dgm:prSet/>
      <dgm:spPr/>
      <dgm:t>
        <a:bodyPr/>
        <a:lstStyle/>
        <a:p>
          <a:r>
            <a:rPr lang="ru-RU" i="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рынок медицинских услуг</a:t>
          </a:r>
          <a:endParaRPr lang="ru-RU" i="0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3837867-F0AC-485A-9FA4-A290FC76B3AE}" type="parTrans" cxnId="{70C9662C-1B86-4CFB-BF6F-3EDCD8B63BCD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03C3622-650A-424A-95F5-6420141F530B}" type="sibTrans" cxnId="{70C9662C-1B86-4CFB-BF6F-3EDCD8B63BCD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D8790C2C-DBB3-453C-9051-FD3D74A1E7E8}">
      <dgm:prSet/>
      <dgm:spPr/>
      <dgm:t>
        <a:bodyPr/>
        <a:lstStyle/>
        <a:p>
          <a:r>
            <a:rPr lang="ru-RU" i="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рынок услуг психолого-педагогического сопровождения детей с ограниченными возможностями</a:t>
          </a:r>
          <a:endParaRPr lang="ru-RU" i="0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975089C7-25BE-4539-8F97-E1F6DBCF8D23}" type="parTrans" cxnId="{4D6B4EDC-8734-42C0-8D0D-C938C00F6814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48CF6CD8-A745-4ED0-9670-94E597B63FC5}" type="sibTrans" cxnId="{4D6B4EDC-8734-42C0-8D0D-C938C00F6814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471904E4-5DCB-4A51-925C-F3E0AE6BFA4B}">
      <dgm:prSet/>
      <dgm:spPr/>
      <dgm:t>
        <a:bodyPr/>
        <a:lstStyle/>
        <a:p>
          <a:r>
            <a:rPr lang="ru-RU" i="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рынок услуг в сфере культуры</a:t>
          </a:r>
          <a:endParaRPr lang="ru-RU" i="0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C526D9BD-4918-498D-B331-D707B34F4B0F}" type="parTrans" cxnId="{C194F3B4-6178-436C-8EA8-0C5AFD081FE2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86560EB2-79B1-4C6D-AACB-1B21873A9B42}" type="sibTrans" cxnId="{C194F3B4-6178-436C-8EA8-0C5AFD081FE2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946E0FC-0780-471B-B2EA-DD71ACEE217C}">
      <dgm:prSet/>
      <dgm:spPr/>
      <dgm:t>
        <a:bodyPr/>
        <a:lstStyle/>
        <a:p>
          <a:r>
            <a:rPr lang="ru-RU" i="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рынок услуг жилищно-коммунального хозяйства</a:t>
          </a:r>
          <a:endParaRPr lang="ru-RU" i="0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157E9A85-70B5-494A-800A-D2A433B15E9F}" type="parTrans" cxnId="{8309CD2E-5DB9-4DFB-9BA8-0022E04548FB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EB801DFF-7676-42DA-BDFC-C14F3B2F3D02}" type="sibTrans" cxnId="{8309CD2E-5DB9-4DFB-9BA8-0022E04548FB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64C169A3-3978-4EE2-8E7D-A47CC880CF4E}">
      <dgm:prSet/>
      <dgm:spPr/>
      <dgm:t>
        <a:bodyPr/>
        <a:lstStyle/>
        <a:p>
          <a:r>
            <a:rPr lang="ru-RU" i="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рынок розничной торговли</a:t>
          </a:r>
          <a:endParaRPr lang="ru-RU" i="0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91D599C2-0287-43B6-8BAF-DE5D5D6C3DF2}" type="parTrans" cxnId="{2502C4AE-B2E6-400F-B874-F3600AC19BE2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D3D56F89-41BE-48F8-8A38-FFC991DE4804}" type="sibTrans" cxnId="{2502C4AE-B2E6-400F-B874-F3600AC19BE2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AB5F0C19-E02F-419E-B740-AF8E8807464F}">
      <dgm:prSet/>
      <dgm:spPr/>
      <dgm:t>
        <a:bodyPr/>
        <a:lstStyle/>
        <a:p>
          <a:r>
            <a:rPr lang="ru-RU" i="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рынок услуг информатизации и связи </a:t>
          </a:r>
          <a:endParaRPr lang="ru-RU" i="0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854F65D8-C519-4B72-9420-BD49F3DB5FB4}" type="parTrans" cxnId="{24C64350-DE73-4E14-A8CC-9470EB0A9DF6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406281AF-3DA1-427A-962B-13E6EAA65510}" type="sibTrans" cxnId="{24C64350-DE73-4E14-A8CC-9470EB0A9DF6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E13B4E08-E451-48B3-88B1-103AD630BD1F}">
      <dgm:prSet/>
      <dgm:spPr/>
      <dgm:t>
        <a:bodyPr/>
        <a:lstStyle/>
        <a:p>
          <a:r>
            <a:rPr lang="ru-RU" i="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рынок услуг в сфере социального обслуживания</a:t>
          </a:r>
          <a:endParaRPr lang="ru-RU" i="0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A59B6CC6-E0F4-4441-A3A4-2B15BCD8C166}" type="parTrans" cxnId="{84FAE463-5683-490D-BE0D-75C46E7880CF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21AC9B80-69F0-4D74-A75F-5DFC23B1D565}" type="sibTrans" cxnId="{84FAE463-5683-490D-BE0D-75C46E7880CF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BC4B00B6-E6A6-41D7-8FBA-7F8BA02C6AE4}">
      <dgm:prSet/>
      <dgm:spPr/>
      <dgm:t>
        <a:bodyPr/>
        <a:lstStyle/>
        <a:p>
          <a:r>
            <a:rPr lang="ru-RU" i="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рынок услуг перевозок пассажиров наземным транспортом</a:t>
          </a:r>
          <a:endParaRPr lang="ru-RU" i="0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B5E28AE9-CBB6-472C-861A-8475266BC26C}" type="parTrans" cxnId="{C291077C-29B2-4001-91EF-3F24CA75D7C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3F5049D6-6C8C-49E1-A02B-3B54FCC8794E}" type="sibTrans" cxnId="{C291077C-29B2-4001-91EF-3F24CA75D7C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2B2B3AE9-CD55-4B77-ADEF-4471CABD91D9}" type="pres">
      <dgm:prSet presAssocID="{5DBF64FE-2F04-4B08-A974-FAD8A8DCEE2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992E4F-0D15-4299-BE9D-F712F769484D}" type="pres">
      <dgm:prSet presAssocID="{7B386C8A-5AB2-4FDE-916E-8B403F292E09}" presName="parentLin" presStyleCnt="0"/>
      <dgm:spPr/>
    </dgm:pt>
    <dgm:pt modelId="{63283C51-D37E-437A-9802-3F1B65EE9483}" type="pres">
      <dgm:prSet presAssocID="{7B386C8A-5AB2-4FDE-916E-8B403F292E09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609A84D9-25B3-462D-9441-439777434991}" type="pres">
      <dgm:prSet presAssocID="{7B386C8A-5AB2-4FDE-916E-8B403F292E09}" presName="parentText" presStyleLbl="node1" presStyleIdx="0" presStyleCnt="1" custScaleY="793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26BCD-50C0-41BA-A257-AF03115AADC6}" type="pres">
      <dgm:prSet presAssocID="{7B386C8A-5AB2-4FDE-916E-8B403F292E09}" presName="negativeSpace" presStyleCnt="0"/>
      <dgm:spPr/>
    </dgm:pt>
    <dgm:pt modelId="{80DFA3ED-9903-4EEC-B6EC-6C8B7202219B}" type="pres">
      <dgm:prSet presAssocID="{7B386C8A-5AB2-4FDE-916E-8B403F292E09}" presName="childText" presStyleLbl="conFgAcc1" presStyleIdx="0" presStyleCnt="1" custScaleY="96216" custLinFactNeighborY="2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0AD94F-6CEB-4B04-BA46-09DBC29189CC}" type="presOf" srcId="{1DC47E4D-9CB4-4569-89CD-E6EEAB3F0200}" destId="{80DFA3ED-9903-4EEC-B6EC-6C8B7202219B}" srcOrd="0" destOrd="3" presId="urn:microsoft.com/office/officeart/2005/8/layout/list1"/>
    <dgm:cxn modelId="{8309CD2E-5DB9-4DFB-9BA8-0022E04548FB}" srcId="{7B386C8A-5AB2-4FDE-916E-8B403F292E09}" destId="{7946E0FC-0780-471B-B2EA-DD71ACEE217C}" srcOrd="6" destOrd="0" parTransId="{157E9A85-70B5-494A-800A-D2A433B15E9F}" sibTransId="{EB801DFF-7676-42DA-BDFC-C14F3B2F3D02}"/>
    <dgm:cxn modelId="{37CE2F0C-E594-4EEF-BCCB-E8C779DEE3F9}" type="presOf" srcId="{AB5F0C19-E02F-419E-B740-AF8E8807464F}" destId="{80DFA3ED-9903-4EEC-B6EC-6C8B7202219B}" srcOrd="0" destOrd="9" presId="urn:microsoft.com/office/officeart/2005/8/layout/list1"/>
    <dgm:cxn modelId="{FD5BCEB7-0773-423E-B6BE-244326EC15F6}" type="presOf" srcId="{E13B4E08-E451-48B3-88B1-103AD630BD1F}" destId="{80DFA3ED-9903-4EEC-B6EC-6C8B7202219B}" srcOrd="0" destOrd="10" presId="urn:microsoft.com/office/officeart/2005/8/layout/list1"/>
    <dgm:cxn modelId="{D75B082A-BA81-490B-AB28-00D98E4B72D5}" srcId="{7B386C8A-5AB2-4FDE-916E-8B403F292E09}" destId="{08392073-4FF5-418F-94B8-32DAF14B2E88}" srcOrd="1" destOrd="0" parTransId="{9D947AF5-0D62-4D29-BD9A-17693C3309A6}" sibTransId="{C9A95B11-EA17-4EBF-80DA-D476B1FA318E}"/>
    <dgm:cxn modelId="{157114BE-A053-41CF-A44B-A5A9DAD3D49A}" type="presOf" srcId="{BC4B00B6-E6A6-41D7-8FBA-7F8BA02C6AE4}" destId="{80DFA3ED-9903-4EEC-B6EC-6C8B7202219B}" srcOrd="0" destOrd="8" presId="urn:microsoft.com/office/officeart/2005/8/layout/list1"/>
    <dgm:cxn modelId="{4D6B4EDC-8734-42C0-8D0D-C938C00F6814}" srcId="{7B386C8A-5AB2-4FDE-916E-8B403F292E09}" destId="{D8790C2C-DBB3-453C-9051-FD3D74A1E7E8}" srcOrd="4" destOrd="0" parTransId="{975089C7-25BE-4539-8F97-E1F6DBCF8D23}" sibTransId="{48CF6CD8-A745-4ED0-9670-94E597B63FC5}"/>
    <dgm:cxn modelId="{70C9662C-1B86-4CFB-BF6F-3EDCD8B63BCD}" srcId="{7B386C8A-5AB2-4FDE-916E-8B403F292E09}" destId="{1DC47E4D-9CB4-4569-89CD-E6EEAB3F0200}" srcOrd="3" destOrd="0" parTransId="{73837867-F0AC-485A-9FA4-A290FC76B3AE}" sibTransId="{703C3622-650A-424A-95F5-6420141F530B}"/>
    <dgm:cxn modelId="{709302BF-38D0-486E-B4AE-2AAD1F261AFA}" type="presOf" srcId="{9C0E89F6-F32A-447C-B24B-5E737FD8C9BC}" destId="{80DFA3ED-9903-4EEC-B6EC-6C8B7202219B}" srcOrd="0" destOrd="0" presId="urn:microsoft.com/office/officeart/2005/8/layout/list1"/>
    <dgm:cxn modelId="{0813D147-C3D1-4A61-B7FC-13D7AE288AE3}" type="presOf" srcId="{5DBF64FE-2F04-4B08-A974-FAD8A8DCEE21}" destId="{2B2B3AE9-CD55-4B77-ADEF-4471CABD91D9}" srcOrd="0" destOrd="0" presId="urn:microsoft.com/office/officeart/2005/8/layout/list1"/>
    <dgm:cxn modelId="{2502C4AE-B2E6-400F-B874-F3600AC19BE2}" srcId="{7B386C8A-5AB2-4FDE-916E-8B403F292E09}" destId="{64C169A3-3978-4EE2-8E7D-A47CC880CF4E}" srcOrd="7" destOrd="0" parTransId="{91D599C2-0287-43B6-8BAF-DE5D5D6C3DF2}" sibTransId="{D3D56F89-41BE-48F8-8A38-FFC991DE4804}"/>
    <dgm:cxn modelId="{19578150-2726-4804-981C-5EB110F35DAC}" type="presOf" srcId="{471904E4-5DCB-4A51-925C-F3E0AE6BFA4B}" destId="{80DFA3ED-9903-4EEC-B6EC-6C8B7202219B}" srcOrd="0" destOrd="5" presId="urn:microsoft.com/office/officeart/2005/8/layout/list1"/>
    <dgm:cxn modelId="{594B3F50-E2AE-494B-8354-385331835DD3}" srcId="{7B386C8A-5AB2-4FDE-916E-8B403F292E09}" destId="{99CED424-E99B-4001-8AE9-7F5B62022D6C}" srcOrd="2" destOrd="0" parTransId="{CE78FB7C-5614-42C7-B68E-CD0CC06BC3AC}" sibTransId="{66D33E31-2F35-4231-8B04-CF947C395648}"/>
    <dgm:cxn modelId="{84FAE463-5683-490D-BE0D-75C46E7880CF}" srcId="{7B386C8A-5AB2-4FDE-916E-8B403F292E09}" destId="{E13B4E08-E451-48B3-88B1-103AD630BD1F}" srcOrd="10" destOrd="0" parTransId="{A59B6CC6-E0F4-4441-A3A4-2B15BCD8C166}" sibTransId="{21AC9B80-69F0-4D74-A75F-5DFC23B1D565}"/>
    <dgm:cxn modelId="{6F8E890A-1D6B-46EC-9756-10693BEE69FF}" type="presOf" srcId="{7946E0FC-0780-471B-B2EA-DD71ACEE217C}" destId="{80DFA3ED-9903-4EEC-B6EC-6C8B7202219B}" srcOrd="0" destOrd="6" presId="urn:microsoft.com/office/officeart/2005/8/layout/list1"/>
    <dgm:cxn modelId="{24C64350-DE73-4E14-A8CC-9470EB0A9DF6}" srcId="{7B386C8A-5AB2-4FDE-916E-8B403F292E09}" destId="{AB5F0C19-E02F-419E-B740-AF8E8807464F}" srcOrd="9" destOrd="0" parTransId="{854F65D8-C519-4B72-9420-BD49F3DB5FB4}" sibTransId="{406281AF-3DA1-427A-962B-13E6EAA65510}"/>
    <dgm:cxn modelId="{A1241C3E-E423-4EFD-BE81-F1A89B56F181}" type="presOf" srcId="{08392073-4FF5-418F-94B8-32DAF14B2E88}" destId="{80DFA3ED-9903-4EEC-B6EC-6C8B7202219B}" srcOrd="0" destOrd="1" presId="urn:microsoft.com/office/officeart/2005/8/layout/list1"/>
    <dgm:cxn modelId="{A30EA68E-4154-43C6-93D8-E3DA4E3348A5}" type="presOf" srcId="{7B386C8A-5AB2-4FDE-916E-8B403F292E09}" destId="{609A84D9-25B3-462D-9441-439777434991}" srcOrd="1" destOrd="0" presId="urn:microsoft.com/office/officeart/2005/8/layout/list1"/>
    <dgm:cxn modelId="{079C66E1-7E6A-42DB-ADF9-911ED927BDF9}" type="presOf" srcId="{64C169A3-3978-4EE2-8E7D-A47CC880CF4E}" destId="{80DFA3ED-9903-4EEC-B6EC-6C8B7202219B}" srcOrd="0" destOrd="7" presId="urn:microsoft.com/office/officeart/2005/8/layout/list1"/>
    <dgm:cxn modelId="{A4B70EFC-282B-4B76-8402-79D7E861267C}" type="presOf" srcId="{99CED424-E99B-4001-8AE9-7F5B62022D6C}" destId="{80DFA3ED-9903-4EEC-B6EC-6C8B7202219B}" srcOrd="0" destOrd="2" presId="urn:microsoft.com/office/officeart/2005/8/layout/list1"/>
    <dgm:cxn modelId="{C194F3B4-6178-436C-8EA8-0C5AFD081FE2}" srcId="{7B386C8A-5AB2-4FDE-916E-8B403F292E09}" destId="{471904E4-5DCB-4A51-925C-F3E0AE6BFA4B}" srcOrd="5" destOrd="0" parTransId="{C526D9BD-4918-498D-B331-D707B34F4B0F}" sibTransId="{86560EB2-79B1-4C6D-AACB-1B21873A9B42}"/>
    <dgm:cxn modelId="{EB5E8221-6246-4B45-9A93-D0CDC38567DE}" type="presOf" srcId="{7B386C8A-5AB2-4FDE-916E-8B403F292E09}" destId="{63283C51-D37E-437A-9802-3F1B65EE9483}" srcOrd="0" destOrd="0" presId="urn:microsoft.com/office/officeart/2005/8/layout/list1"/>
    <dgm:cxn modelId="{75B9EC8F-5DE0-485B-8D13-0459A55DB477}" srcId="{5DBF64FE-2F04-4B08-A974-FAD8A8DCEE21}" destId="{7B386C8A-5AB2-4FDE-916E-8B403F292E09}" srcOrd="0" destOrd="0" parTransId="{86C3FE5B-753C-4D54-91FC-B2182C43B959}" sibTransId="{7ACECAD8-03D5-4496-8C10-C6C3EABE5939}"/>
    <dgm:cxn modelId="{08D2E466-44B5-479C-844A-5AA8CEB1FBD1}" type="presOf" srcId="{D8790C2C-DBB3-453C-9051-FD3D74A1E7E8}" destId="{80DFA3ED-9903-4EEC-B6EC-6C8B7202219B}" srcOrd="0" destOrd="4" presId="urn:microsoft.com/office/officeart/2005/8/layout/list1"/>
    <dgm:cxn modelId="{1A699782-54E6-4E34-99CA-A8C5811F9CE5}" srcId="{7B386C8A-5AB2-4FDE-916E-8B403F292E09}" destId="{9C0E89F6-F32A-447C-B24B-5E737FD8C9BC}" srcOrd="0" destOrd="0" parTransId="{6F2F36A4-2410-4B35-820A-91C987C673A5}" sibTransId="{C73A7F63-F1B3-4B57-9BB6-7DA010480DE5}"/>
    <dgm:cxn modelId="{C291077C-29B2-4001-91EF-3F24CA75D7C5}" srcId="{7B386C8A-5AB2-4FDE-916E-8B403F292E09}" destId="{BC4B00B6-E6A6-41D7-8FBA-7F8BA02C6AE4}" srcOrd="8" destOrd="0" parTransId="{B5E28AE9-CBB6-472C-861A-8475266BC26C}" sibTransId="{3F5049D6-6C8C-49E1-A02B-3B54FCC8794E}"/>
    <dgm:cxn modelId="{80835510-B6D7-46ED-94EC-264A876CBBA8}" type="presParOf" srcId="{2B2B3AE9-CD55-4B77-ADEF-4471CABD91D9}" destId="{41992E4F-0D15-4299-BE9D-F712F769484D}" srcOrd="0" destOrd="0" presId="urn:microsoft.com/office/officeart/2005/8/layout/list1"/>
    <dgm:cxn modelId="{81627E0F-4E2D-4056-900E-59D6D8EE7CDE}" type="presParOf" srcId="{41992E4F-0D15-4299-BE9D-F712F769484D}" destId="{63283C51-D37E-437A-9802-3F1B65EE9483}" srcOrd="0" destOrd="0" presId="urn:microsoft.com/office/officeart/2005/8/layout/list1"/>
    <dgm:cxn modelId="{E4950B30-6542-4D38-BE2C-534582FFB2B8}" type="presParOf" srcId="{41992E4F-0D15-4299-BE9D-F712F769484D}" destId="{609A84D9-25B3-462D-9441-439777434991}" srcOrd="1" destOrd="0" presId="urn:microsoft.com/office/officeart/2005/8/layout/list1"/>
    <dgm:cxn modelId="{BA217406-5DAB-47B3-B0BA-A07B02FFB9FB}" type="presParOf" srcId="{2B2B3AE9-CD55-4B77-ADEF-4471CABD91D9}" destId="{F0A26BCD-50C0-41BA-A257-AF03115AADC6}" srcOrd="1" destOrd="0" presId="urn:microsoft.com/office/officeart/2005/8/layout/list1"/>
    <dgm:cxn modelId="{70E7397C-A26E-4986-AA8A-E4754EB6AF0D}" type="presParOf" srcId="{2B2B3AE9-CD55-4B77-ADEF-4471CABD91D9}" destId="{80DFA3ED-9903-4EEC-B6EC-6C8B7202219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BF64FE-2F04-4B08-A974-FAD8A8DCEE21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386C8A-5AB2-4FDE-916E-8B403F292E09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Перечень приоритетных рынков (региональный)</a:t>
          </a:r>
          <a:endParaRPr lang="ru-RU" b="1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86C3FE5B-753C-4D54-91FC-B2182C43B959}" type="parTrans" cxnId="{75B9EC8F-5DE0-485B-8D13-0459A55DB477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ACECAD8-03D5-4496-8C10-C6C3EABE5939}" type="sibTrans" cxnId="{75B9EC8F-5DE0-485B-8D13-0459A55DB477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9C0E89F6-F32A-447C-B24B-5E737FD8C9BC}">
      <dgm:prSet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 рынок туристских услуг</a:t>
          </a:r>
          <a:endParaRPr lang="ru-RU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6F2F36A4-2410-4B35-820A-91C987C673A5}" type="parTrans" cxnId="{1A699782-54E6-4E34-99CA-A8C5811F9CE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C73A7F63-F1B3-4B57-9BB6-7DA010480DE5}" type="sibTrans" cxnId="{1A699782-54E6-4E34-99CA-A8C5811F9CE5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4F165C22-C0E4-4AC8-B528-5A09341597AE}">
      <dgm:prSet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 рынок производства строительных материалов </a:t>
          </a:r>
          <a:endParaRPr lang="ru-RU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86E6403C-A75E-448D-B3FE-C557AE9A25E6}" type="parTrans" cxnId="{FA8D373D-85C8-4F8D-890F-8A4A706EDE51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ED6B3BB0-BD93-4A36-93F5-92406CD238EB}" type="sibTrans" cxnId="{FA8D373D-85C8-4F8D-890F-8A4A706EDE51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2B2B3AE9-CD55-4B77-ADEF-4471CABD91D9}" type="pres">
      <dgm:prSet presAssocID="{5DBF64FE-2F04-4B08-A974-FAD8A8DCEE2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992E4F-0D15-4299-BE9D-F712F769484D}" type="pres">
      <dgm:prSet presAssocID="{7B386C8A-5AB2-4FDE-916E-8B403F292E09}" presName="parentLin" presStyleCnt="0"/>
      <dgm:spPr/>
    </dgm:pt>
    <dgm:pt modelId="{63283C51-D37E-437A-9802-3F1B65EE9483}" type="pres">
      <dgm:prSet presAssocID="{7B386C8A-5AB2-4FDE-916E-8B403F292E09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609A84D9-25B3-462D-9441-439777434991}" type="pres">
      <dgm:prSet presAssocID="{7B386C8A-5AB2-4FDE-916E-8B403F292E09}" presName="parentText" presStyleLbl="node1" presStyleIdx="0" presStyleCnt="1" custScaleY="862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26BCD-50C0-41BA-A257-AF03115AADC6}" type="pres">
      <dgm:prSet presAssocID="{7B386C8A-5AB2-4FDE-916E-8B403F292E09}" presName="negativeSpace" presStyleCnt="0"/>
      <dgm:spPr/>
    </dgm:pt>
    <dgm:pt modelId="{80DFA3ED-9903-4EEC-B6EC-6C8B7202219B}" type="pres">
      <dgm:prSet presAssocID="{7B386C8A-5AB2-4FDE-916E-8B403F292E09}" presName="childText" presStyleLbl="conFgAcc1" presStyleIdx="0" presStyleCnt="1" custScaleY="88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AB1775-D390-403A-91D9-372D0EA2207D}" type="presOf" srcId="{9C0E89F6-F32A-447C-B24B-5E737FD8C9BC}" destId="{80DFA3ED-9903-4EEC-B6EC-6C8B7202219B}" srcOrd="0" destOrd="0" presId="urn:microsoft.com/office/officeart/2005/8/layout/list1"/>
    <dgm:cxn modelId="{75B9EC8F-5DE0-485B-8D13-0459A55DB477}" srcId="{5DBF64FE-2F04-4B08-A974-FAD8A8DCEE21}" destId="{7B386C8A-5AB2-4FDE-916E-8B403F292E09}" srcOrd="0" destOrd="0" parTransId="{86C3FE5B-753C-4D54-91FC-B2182C43B959}" sibTransId="{7ACECAD8-03D5-4496-8C10-C6C3EABE5939}"/>
    <dgm:cxn modelId="{80FF74B9-0420-4740-A645-39EB9F0CD128}" type="presOf" srcId="{4F165C22-C0E4-4AC8-B528-5A09341597AE}" destId="{80DFA3ED-9903-4EEC-B6EC-6C8B7202219B}" srcOrd="0" destOrd="1" presId="urn:microsoft.com/office/officeart/2005/8/layout/list1"/>
    <dgm:cxn modelId="{FA8D373D-85C8-4F8D-890F-8A4A706EDE51}" srcId="{7B386C8A-5AB2-4FDE-916E-8B403F292E09}" destId="{4F165C22-C0E4-4AC8-B528-5A09341597AE}" srcOrd="1" destOrd="0" parTransId="{86E6403C-A75E-448D-B3FE-C557AE9A25E6}" sibTransId="{ED6B3BB0-BD93-4A36-93F5-92406CD238EB}"/>
    <dgm:cxn modelId="{CAEAD81C-D6CF-4078-B255-4A3A7361B6EE}" type="presOf" srcId="{5DBF64FE-2F04-4B08-A974-FAD8A8DCEE21}" destId="{2B2B3AE9-CD55-4B77-ADEF-4471CABD91D9}" srcOrd="0" destOrd="0" presId="urn:microsoft.com/office/officeart/2005/8/layout/list1"/>
    <dgm:cxn modelId="{0096DC9C-3E84-4107-9482-24FA8719AFB4}" type="presOf" srcId="{7B386C8A-5AB2-4FDE-916E-8B403F292E09}" destId="{63283C51-D37E-437A-9802-3F1B65EE9483}" srcOrd="0" destOrd="0" presId="urn:microsoft.com/office/officeart/2005/8/layout/list1"/>
    <dgm:cxn modelId="{1A699782-54E6-4E34-99CA-A8C5811F9CE5}" srcId="{7B386C8A-5AB2-4FDE-916E-8B403F292E09}" destId="{9C0E89F6-F32A-447C-B24B-5E737FD8C9BC}" srcOrd="0" destOrd="0" parTransId="{6F2F36A4-2410-4B35-820A-91C987C673A5}" sibTransId="{C73A7F63-F1B3-4B57-9BB6-7DA010480DE5}"/>
    <dgm:cxn modelId="{B13B93F3-246A-4AFE-9DDF-A8E278A2EEAF}" type="presOf" srcId="{7B386C8A-5AB2-4FDE-916E-8B403F292E09}" destId="{609A84D9-25B3-462D-9441-439777434991}" srcOrd="1" destOrd="0" presId="urn:microsoft.com/office/officeart/2005/8/layout/list1"/>
    <dgm:cxn modelId="{BF8E8AFF-CDE3-4350-A08F-28156B01D861}" type="presParOf" srcId="{2B2B3AE9-CD55-4B77-ADEF-4471CABD91D9}" destId="{41992E4F-0D15-4299-BE9D-F712F769484D}" srcOrd="0" destOrd="0" presId="urn:microsoft.com/office/officeart/2005/8/layout/list1"/>
    <dgm:cxn modelId="{30B1E5E3-1117-4BA8-B054-87F7FB98618C}" type="presParOf" srcId="{41992E4F-0D15-4299-BE9D-F712F769484D}" destId="{63283C51-D37E-437A-9802-3F1B65EE9483}" srcOrd="0" destOrd="0" presId="urn:microsoft.com/office/officeart/2005/8/layout/list1"/>
    <dgm:cxn modelId="{3CE58B84-8F72-43F2-A930-6EE76DD92386}" type="presParOf" srcId="{41992E4F-0D15-4299-BE9D-F712F769484D}" destId="{609A84D9-25B3-462D-9441-439777434991}" srcOrd="1" destOrd="0" presId="urn:microsoft.com/office/officeart/2005/8/layout/list1"/>
    <dgm:cxn modelId="{ACC07C0A-3BA7-4B8E-97E4-F49A12CDB058}" type="presParOf" srcId="{2B2B3AE9-CD55-4B77-ADEF-4471CABD91D9}" destId="{F0A26BCD-50C0-41BA-A257-AF03115AADC6}" srcOrd="1" destOrd="0" presId="urn:microsoft.com/office/officeart/2005/8/layout/list1"/>
    <dgm:cxn modelId="{833547C2-857C-4BB6-B508-3415CC0677E1}" type="presParOf" srcId="{2B2B3AE9-CD55-4B77-ADEF-4471CABD91D9}" destId="{80DFA3ED-9903-4EEC-B6EC-6C8B7202219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F7B3FA-2C65-4F08-ABD6-5BF7E8BD5176}" type="doc">
      <dgm:prSet loTypeId="urn:microsoft.com/office/officeart/2005/8/layout/arrow2" loCatId="process" qsTypeId="urn:microsoft.com/office/officeart/2005/8/quickstyle/simple1" qsCatId="simple" csTypeId="urn:microsoft.com/office/officeart/2005/8/colors/accent6_1" csCatId="accent6" phldr="1"/>
      <dgm:spPr/>
    </dgm:pt>
    <dgm:pt modelId="{FC1139A7-4E19-4A85-9982-8F502E18535F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70%</a:t>
          </a:r>
          <a:endParaRPr lang="ru-RU" sz="2000" b="1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1647FA79-6F48-4248-8BD4-38FFFC9C310B}" type="parTrans" cxnId="{1896FD5C-21AA-4460-AE9E-975E1A56C5FE}">
      <dgm:prSet/>
      <dgm:spPr/>
      <dgm:t>
        <a:bodyPr/>
        <a:lstStyle/>
        <a:p>
          <a:endParaRPr lang="ru-RU" sz="2800" b="1">
            <a:latin typeface="Calibri" panose="020F0502020204030204" pitchFamily="34" charset="0"/>
          </a:endParaRPr>
        </a:p>
      </dgm:t>
    </dgm:pt>
    <dgm:pt modelId="{BC3FC74F-EE3C-47CE-B5AF-B3CD069FF77B}" type="sibTrans" cxnId="{1896FD5C-21AA-4460-AE9E-975E1A56C5FE}">
      <dgm:prSet/>
      <dgm:spPr/>
      <dgm:t>
        <a:bodyPr/>
        <a:lstStyle/>
        <a:p>
          <a:endParaRPr lang="ru-RU" sz="2800" b="1">
            <a:latin typeface="Calibri" panose="020F0502020204030204" pitchFamily="34" charset="0"/>
          </a:endParaRPr>
        </a:p>
      </dgm:t>
    </dgm:pt>
    <dgm:pt modelId="{27B916D9-5B61-4146-A59C-8A1E5A347D9D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rPr>
            <a:t>85%</a:t>
          </a:r>
          <a:endParaRPr lang="ru-RU" sz="2800" b="1" dirty="0">
            <a:solidFill>
              <a:schemeClr val="tx2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AF566444-BB59-4834-BAFB-2C5B1789D4E4}" type="parTrans" cxnId="{93C0C72B-9AB5-4A58-A62C-3548F19F7D09}">
      <dgm:prSet/>
      <dgm:spPr/>
      <dgm:t>
        <a:bodyPr/>
        <a:lstStyle/>
        <a:p>
          <a:endParaRPr lang="ru-RU" sz="2800" b="1">
            <a:latin typeface="Calibri" panose="020F0502020204030204" pitchFamily="34" charset="0"/>
          </a:endParaRPr>
        </a:p>
      </dgm:t>
    </dgm:pt>
    <dgm:pt modelId="{83864194-AFD3-41DC-A594-E8FEEE6F1F9A}" type="sibTrans" cxnId="{93C0C72B-9AB5-4A58-A62C-3548F19F7D09}">
      <dgm:prSet/>
      <dgm:spPr/>
      <dgm:t>
        <a:bodyPr/>
        <a:lstStyle/>
        <a:p>
          <a:endParaRPr lang="ru-RU" sz="2800" b="1">
            <a:latin typeface="Calibri" panose="020F0502020204030204" pitchFamily="34" charset="0"/>
          </a:endParaRPr>
        </a:p>
      </dgm:t>
    </dgm:pt>
    <dgm:pt modelId="{B22AC967-5B53-4350-B097-3A746B7F2BBC}" type="pres">
      <dgm:prSet presAssocID="{A4F7B3FA-2C65-4F08-ABD6-5BF7E8BD5176}" presName="arrowDiagram" presStyleCnt="0">
        <dgm:presLayoutVars>
          <dgm:chMax val="5"/>
          <dgm:dir/>
          <dgm:resizeHandles val="exact"/>
        </dgm:presLayoutVars>
      </dgm:prSet>
      <dgm:spPr/>
    </dgm:pt>
    <dgm:pt modelId="{D65D62D0-AA9B-45BC-854D-1D796A2BB006}" type="pres">
      <dgm:prSet presAssocID="{A4F7B3FA-2C65-4F08-ABD6-5BF7E8BD5176}" presName="arrow" presStyleLbl="bgShp" presStyleIdx="0" presStyleCn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</dgm:pt>
    <dgm:pt modelId="{AC8AC5D2-98C8-4D6A-9472-E5D3AFF70317}" type="pres">
      <dgm:prSet presAssocID="{A4F7B3FA-2C65-4F08-ABD6-5BF7E8BD5176}" presName="arrowDiagram2" presStyleCnt="0"/>
      <dgm:spPr/>
    </dgm:pt>
    <dgm:pt modelId="{8C49B635-5D5E-4D1B-AA21-0BCAF054ABAC}" type="pres">
      <dgm:prSet presAssocID="{FC1139A7-4E19-4A85-9982-8F502E18535F}" presName="bullet2a" presStyleLbl="node1" presStyleIdx="0" presStyleCnt="2"/>
      <dgm:spPr/>
    </dgm:pt>
    <dgm:pt modelId="{1A0F6217-6E11-4F1C-B01A-B538AF9EC6B5}" type="pres">
      <dgm:prSet presAssocID="{FC1139A7-4E19-4A85-9982-8F502E18535F}" presName="textBox2a" presStyleLbl="revTx" presStyleIdx="0" presStyleCnt="2" custLinFactNeighborX="-4196" custLinFactNeighborY="30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0385D4-072F-44D1-BAB0-22833309A4A3}" type="pres">
      <dgm:prSet presAssocID="{27B916D9-5B61-4146-A59C-8A1E5A347D9D}" presName="bullet2b" presStyleLbl="node1" presStyleIdx="1" presStyleCnt="2"/>
      <dgm:spPr/>
    </dgm:pt>
    <dgm:pt modelId="{CAD159B1-3FAB-43FE-939F-78F0711D3CC3}" type="pres">
      <dgm:prSet presAssocID="{27B916D9-5B61-4146-A59C-8A1E5A347D9D}" presName="textBox2b" presStyleLbl="revTx" presStyleIdx="1" presStyleCnt="2" custScaleY="64845" custLinFactNeighborX="-6573" custLinFactNeighborY="5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C0C72B-9AB5-4A58-A62C-3548F19F7D09}" srcId="{A4F7B3FA-2C65-4F08-ABD6-5BF7E8BD5176}" destId="{27B916D9-5B61-4146-A59C-8A1E5A347D9D}" srcOrd="1" destOrd="0" parTransId="{AF566444-BB59-4834-BAFB-2C5B1789D4E4}" sibTransId="{83864194-AFD3-41DC-A594-E8FEEE6F1F9A}"/>
    <dgm:cxn modelId="{1F459799-651C-46B4-8D3E-5825DECF71C5}" type="presOf" srcId="{27B916D9-5B61-4146-A59C-8A1E5A347D9D}" destId="{CAD159B1-3FAB-43FE-939F-78F0711D3CC3}" srcOrd="0" destOrd="0" presId="urn:microsoft.com/office/officeart/2005/8/layout/arrow2"/>
    <dgm:cxn modelId="{5947BDEE-EA2B-4698-8981-96AFBEEBC317}" type="presOf" srcId="{FC1139A7-4E19-4A85-9982-8F502E18535F}" destId="{1A0F6217-6E11-4F1C-B01A-B538AF9EC6B5}" srcOrd="0" destOrd="0" presId="urn:microsoft.com/office/officeart/2005/8/layout/arrow2"/>
    <dgm:cxn modelId="{1896FD5C-21AA-4460-AE9E-975E1A56C5FE}" srcId="{A4F7B3FA-2C65-4F08-ABD6-5BF7E8BD5176}" destId="{FC1139A7-4E19-4A85-9982-8F502E18535F}" srcOrd="0" destOrd="0" parTransId="{1647FA79-6F48-4248-8BD4-38FFFC9C310B}" sibTransId="{BC3FC74F-EE3C-47CE-B5AF-B3CD069FF77B}"/>
    <dgm:cxn modelId="{49F39618-AABC-4C64-BFF3-285019F65AA9}" type="presOf" srcId="{A4F7B3FA-2C65-4F08-ABD6-5BF7E8BD5176}" destId="{B22AC967-5B53-4350-B097-3A746B7F2BBC}" srcOrd="0" destOrd="0" presId="urn:microsoft.com/office/officeart/2005/8/layout/arrow2"/>
    <dgm:cxn modelId="{A17FC965-E2DB-42E4-88B4-04A9952057E5}" type="presParOf" srcId="{B22AC967-5B53-4350-B097-3A746B7F2BBC}" destId="{D65D62D0-AA9B-45BC-854D-1D796A2BB006}" srcOrd="0" destOrd="0" presId="urn:microsoft.com/office/officeart/2005/8/layout/arrow2"/>
    <dgm:cxn modelId="{2BCD42E8-D3E8-43C6-A35E-3ED40E552E57}" type="presParOf" srcId="{B22AC967-5B53-4350-B097-3A746B7F2BBC}" destId="{AC8AC5D2-98C8-4D6A-9472-E5D3AFF70317}" srcOrd="1" destOrd="0" presId="urn:microsoft.com/office/officeart/2005/8/layout/arrow2"/>
    <dgm:cxn modelId="{D3E05E28-87AC-4270-B0D0-37462AFDE880}" type="presParOf" srcId="{AC8AC5D2-98C8-4D6A-9472-E5D3AFF70317}" destId="{8C49B635-5D5E-4D1B-AA21-0BCAF054ABAC}" srcOrd="0" destOrd="0" presId="urn:microsoft.com/office/officeart/2005/8/layout/arrow2"/>
    <dgm:cxn modelId="{87647AAF-1959-4A6A-BDB7-6565A8AED0DD}" type="presParOf" srcId="{AC8AC5D2-98C8-4D6A-9472-E5D3AFF70317}" destId="{1A0F6217-6E11-4F1C-B01A-B538AF9EC6B5}" srcOrd="1" destOrd="0" presId="urn:microsoft.com/office/officeart/2005/8/layout/arrow2"/>
    <dgm:cxn modelId="{61115463-2C2C-4B70-B833-960F7AA2FA18}" type="presParOf" srcId="{AC8AC5D2-98C8-4D6A-9472-E5D3AFF70317}" destId="{AD0385D4-072F-44D1-BAB0-22833309A4A3}" srcOrd="2" destOrd="0" presId="urn:microsoft.com/office/officeart/2005/8/layout/arrow2"/>
    <dgm:cxn modelId="{73FA1152-AE4B-4C6D-B25F-7D4731FC68AA}" type="presParOf" srcId="{AC8AC5D2-98C8-4D6A-9472-E5D3AFF70317}" destId="{CAD159B1-3FAB-43FE-939F-78F0711D3CC3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8AAE0C-317D-47C5-91EC-141DFB4705F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392CDE-9588-4F04-88DB-B2C4F8733D53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Опрос потребителей товаров, работ и услуг (населения)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3C72CEEB-3371-4B23-BAA3-2F2BA492470E}" type="parTrans" cxnId="{31BD3535-857D-44D4-965B-5CF6FDC2D8E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2CC33B2-F9D3-4BF2-9156-0769681C91EB}" type="sibTrans" cxnId="{31BD3535-857D-44D4-965B-5CF6FDC2D8E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5CE7B18-1942-4D6E-9D8D-2FA67C101144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Сеть </a:t>
          </a:r>
        </a:p>
        <a:p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ГАУ РК «МФЦ»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BC5976B8-7C92-457C-947E-823F1E152E67}" type="parTrans" cxnId="{32CFB17C-D130-43C6-8650-0395410E050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F14173C-633F-4540-A24D-9CC3528BB74A}" type="sibTrans" cxnId="{32CFB17C-D130-43C6-8650-0395410E050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B3E56B3-5383-43E8-8D84-B892312AFBB3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Опрос субъектов предпринимательской деятельности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3D4793AD-9A27-4A31-B087-6FB562C391F7}" type="parTrans" cxnId="{5E91C022-9343-4340-9F71-787BB528A26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5811D1A-C5AA-4FE2-B91E-A00269D527EE}" type="sibTrans" cxnId="{5E91C022-9343-4340-9F71-787BB528A26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7A95D66-F163-4D68-A10A-51D35E96EA1E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Администрации муниципальных образований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194ABA80-5C3F-400A-A406-67B6D84341B2}" type="parTrans" cxnId="{74789228-A5F4-4163-9E63-934D777FA14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5C291C8-9C3D-4412-A845-1E88B0645C4D}" type="sibTrans" cxnId="{74789228-A5F4-4163-9E63-934D777FA14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7782A24-3DC0-4D0D-BD3F-628021BF0B7D}" type="pres">
      <dgm:prSet presAssocID="{7A8AAE0C-317D-47C5-91EC-141DFB4705F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58F30CC-E0A0-4F62-BC43-C2892FAD5F8A}" type="pres">
      <dgm:prSet presAssocID="{C6392CDE-9588-4F04-88DB-B2C4F8733D53}" presName="root" presStyleCnt="0"/>
      <dgm:spPr/>
    </dgm:pt>
    <dgm:pt modelId="{43CD7B10-2EFB-4E2B-844B-0A62957D1BF0}" type="pres">
      <dgm:prSet presAssocID="{C6392CDE-9588-4F04-88DB-B2C4F8733D53}" presName="rootComposite" presStyleCnt="0"/>
      <dgm:spPr/>
    </dgm:pt>
    <dgm:pt modelId="{35B89C6B-CADC-455B-A518-09C3D409E1E8}" type="pres">
      <dgm:prSet presAssocID="{C6392CDE-9588-4F04-88DB-B2C4F8733D53}" presName="rootText" presStyleLbl="node1" presStyleIdx="0" presStyleCnt="2" custScaleX="106927" custLinFactNeighborX="-593" custLinFactNeighborY="-697"/>
      <dgm:spPr/>
      <dgm:t>
        <a:bodyPr/>
        <a:lstStyle/>
        <a:p>
          <a:endParaRPr lang="ru-RU"/>
        </a:p>
      </dgm:t>
    </dgm:pt>
    <dgm:pt modelId="{EC1FB8B9-7AF1-4ED4-A718-B797EC7DF011}" type="pres">
      <dgm:prSet presAssocID="{C6392CDE-9588-4F04-88DB-B2C4F8733D53}" presName="rootConnector" presStyleLbl="node1" presStyleIdx="0" presStyleCnt="2"/>
      <dgm:spPr/>
      <dgm:t>
        <a:bodyPr/>
        <a:lstStyle/>
        <a:p>
          <a:endParaRPr lang="ru-RU"/>
        </a:p>
      </dgm:t>
    </dgm:pt>
    <dgm:pt modelId="{82353B29-6C6B-4B85-A5EB-F32ED9F5A483}" type="pres">
      <dgm:prSet presAssocID="{C6392CDE-9588-4F04-88DB-B2C4F8733D53}" presName="childShape" presStyleCnt="0"/>
      <dgm:spPr/>
    </dgm:pt>
    <dgm:pt modelId="{4FCBD75D-0F6E-46E0-8647-3F94FA1E01B3}" type="pres">
      <dgm:prSet presAssocID="{BC5976B8-7C92-457C-947E-823F1E152E67}" presName="Name13" presStyleLbl="parChTrans1D2" presStyleIdx="0" presStyleCnt="2"/>
      <dgm:spPr/>
      <dgm:t>
        <a:bodyPr/>
        <a:lstStyle/>
        <a:p>
          <a:endParaRPr lang="ru-RU"/>
        </a:p>
      </dgm:t>
    </dgm:pt>
    <dgm:pt modelId="{5566686A-3566-4B2C-A04E-54E9801EF856}" type="pres">
      <dgm:prSet presAssocID="{55CE7B18-1942-4D6E-9D8D-2FA67C101144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9B6F3C-438B-4FE9-8A83-30F2038193CD}" type="pres">
      <dgm:prSet presAssocID="{EB3E56B3-5383-43E8-8D84-B892312AFBB3}" presName="root" presStyleCnt="0"/>
      <dgm:spPr/>
    </dgm:pt>
    <dgm:pt modelId="{7D967042-980A-4488-8CFE-BC93AA519E54}" type="pres">
      <dgm:prSet presAssocID="{EB3E56B3-5383-43E8-8D84-B892312AFBB3}" presName="rootComposite" presStyleCnt="0"/>
      <dgm:spPr/>
    </dgm:pt>
    <dgm:pt modelId="{B69E87C4-8F53-4502-9E28-733F25417CCA}" type="pres">
      <dgm:prSet presAssocID="{EB3E56B3-5383-43E8-8D84-B892312AFBB3}" presName="rootText" presStyleLbl="node1" presStyleIdx="1" presStyleCnt="2" custScaleX="103954"/>
      <dgm:spPr/>
      <dgm:t>
        <a:bodyPr/>
        <a:lstStyle/>
        <a:p>
          <a:endParaRPr lang="ru-RU"/>
        </a:p>
      </dgm:t>
    </dgm:pt>
    <dgm:pt modelId="{DBB5207C-C052-48D1-BA6B-078AD0F3323D}" type="pres">
      <dgm:prSet presAssocID="{EB3E56B3-5383-43E8-8D84-B892312AFBB3}" presName="rootConnector" presStyleLbl="node1" presStyleIdx="1" presStyleCnt="2"/>
      <dgm:spPr/>
      <dgm:t>
        <a:bodyPr/>
        <a:lstStyle/>
        <a:p>
          <a:endParaRPr lang="ru-RU"/>
        </a:p>
      </dgm:t>
    </dgm:pt>
    <dgm:pt modelId="{4F9EF0A2-E6DA-47E0-A291-3C2AC8E9B031}" type="pres">
      <dgm:prSet presAssocID="{EB3E56B3-5383-43E8-8D84-B892312AFBB3}" presName="childShape" presStyleCnt="0"/>
      <dgm:spPr/>
    </dgm:pt>
    <dgm:pt modelId="{F36B98D1-69A5-4498-B47B-D971E3B0223D}" type="pres">
      <dgm:prSet presAssocID="{194ABA80-5C3F-400A-A406-67B6D84341B2}" presName="Name13" presStyleLbl="parChTrans1D2" presStyleIdx="1" presStyleCnt="2"/>
      <dgm:spPr/>
      <dgm:t>
        <a:bodyPr/>
        <a:lstStyle/>
        <a:p>
          <a:endParaRPr lang="ru-RU"/>
        </a:p>
      </dgm:t>
    </dgm:pt>
    <dgm:pt modelId="{ACB12082-0458-40C2-816E-449BDAA86C56}" type="pres">
      <dgm:prSet presAssocID="{D7A95D66-F163-4D68-A10A-51D35E96EA1E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C1162C-87B6-40E4-A07A-D5D84C01863B}" type="presOf" srcId="{BC5976B8-7C92-457C-947E-823F1E152E67}" destId="{4FCBD75D-0F6E-46E0-8647-3F94FA1E01B3}" srcOrd="0" destOrd="0" presId="urn:microsoft.com/office/officeart/2005/8/layout/hierarchy3"/>
    <dgm:cxn modelId="{C1C91814-1D36-461F-9362-3B257E338A3F}" type="presOf" srcId="{EB3E56B3-5383-43E8-8D84-B892312AFBB3}" destId="{B69E87C4-8F53-4502-9E28-733F25417CCA}" srcOrd="0" destOrd="0" presId="urn:microsoft.com/office/officeart/2005/8/layout/hierarchy3"/>
    <dgm:cxn modelId="{1157CFFC-04B4-4E5F-9D55-4AE5C5004AD6}" type="presOf" srcId="{55CE7B18-1942-4D6E-9D8D-2FA67C101144}" destId="{5566686A-3566-4B2C-A04E-54E9801EF856}" srcOrd="0" destOrd="0" presId="urn:microsoft.com/office/officeart/2005/8/layout/hierarchy3"/>
    <dgm:cxn modelId="{31BD3535-857D-44D4-965B-5CF6FDC2D8E7}" srcId="{7A8AAE0C-317D-47C5-91EC-141DFB4705F9}" destId="{C6392CDE-9588-4F04-88DB-B2C4F8733D53}" srcOrd="0" destOrd="0" parTransId="{3C72CEEB-3371-4B23-BAA3-2F2BA492470E}" sibTransId="{D2CC33B2-F9D3-4BF2-9156-0769681C91EB}"/>
    <dgm:cxn modelId="{10CFDA87-2A67-4EAA-981A-CB742BFB9E17}" type="presOf" srcId="{7A8AAE0C-317D-47C5-91EC-141DFB4705F9}" destId="{D7782A24-3DC0-4D0D-BD3F-628021BF0B7D}" srcOrd="0" destOrd="0" presId="urn:microsoft.com/office/officeart/2005/8/layout/hierarchy3"/>
    <dgm:cxn modelId="{32CFB17C-D130-43C6-8650-0395410E0503}" srcId="{C6392CDE-9588-4F04-88DB-B2C4F8733D53}" destId="{55CE7B18-1942-4D6E-9D8D-2FA67C101144}" srcOrd="0" destOrd="0" parTransId="{BC5976B8-7C92-457C-947E-823F1E152E67}" sibTransId="{0F14173C-633F-4540-A24D-9CC3528BB74A}"/>
    <dgm:cxn modelId="{F673D4C4-0AC4-46CF-974C-EB9F3E423DB1}" type="presOf" srcId="{C6392CDE-9588-4F04-88DB-B2C4F8733D53}" destId="{EC1FB8B9-7AF1-4ED4-A718-B797EC7DF011}" srcOrd="1" destOrd="0" presId="urn:microsoft.com/office/officeart/2005/8/layout/hierarchy3"/>
    <dgm:cxn modelId="{DD4F97C0-56E9-442C-B96A-C1B994950FB6}" type="presOf" srcId="{D7A95D66-F163-4D68-A10A-51D35E96EA1E}" destId="{ACB12082-0458-40C2-816E-449BDAA86C56}" srcOrd="0" destOrd="0" presId="urn:microsoft.com/office/officeart/2005/8/layout/hierarchy3"/>
    <dgm:cxn modelId="{74789228-A5F4-4163-9E63-934D777FA144}" srcId="{EB3E56B3-5383-43E8-8D84-B892312AFBB3}" destId="{D7A95D66-F163-4D68-A10A-51D35E96EA1E}" srcOrd="0" destOrd="0" parTransId="{194ABA80-5C3F-400A-A406-67B6D84341B2}" sibTransId="{E5C291C8-9C3D-4412-A845-1E88B0645C4D}"/>
    <dgm:cxn modelId="{AE3E9816-A057-4BDC-9C19-A8365E8134A5}" type="presOf" srcId="{EB3E56B3-5383-43E8-8D84-B892312AFBB3}" destId="{DBB5207C-C052-48D1-BA6B-078AD0F3323D}" srcOrd="1" destOrd="0" presId="urn:microsoft.com/office/officeart/2005/8/layout/hierarchy3"/>
    <dgm:cxn modelId="{5E91C022-9343-4340-9F71-787BB528A26B}" srcId="{7A8AAE0C-317D-47C5-91EC-141DFB4705F9}" destId="{EB3E56B3-5383-43E8-8D84-B892312AFBB3}" srcOrd="1" destOrd="0" parTransId="{3D4793AD-9A27-4A31-B087-6FB562C391F7}" sibTransId="{45811D1A-C5AA-4FE2-B91E-A00269D527EE}"/>
    <dgm:cxn modelId="{5F312D32-9B55-4A68-AE72-DD55FEB85A94}" type="presOf" srcId="{194ABA80-5C3F-400A-A406-67B6D84341B2}" destId="{F36B98D1-69A5-4498-B47B-D971E3B0223D}" srcOrd="0" destOrd="0" presId="urn:microsoft.com/office/officeart/2005/8/layout/hierarchy3"/>
    <dgm:cxn modelId="{44521805-180E-4B22-9377-85F75220EA4D}" type="presOf" srcId="{C6392CDE-9588-4F04-88DB-B2C4F8733D53}" destId="{35B89C6B-CADC-455B-A518-09C3D409E1E8}" srcOrd="0" destOrd="0" presId="urn:microsoft.com/office/officeart/2005/8/layout/hierarchy3"/>
    <dgm:cxn modelId="{7B9797FD-10BC-4E54-95F6-48B0A4D52E2E}" type="presParOf" srcId="{D7782A24-3DC0-4D0D-BD3F-628021BF0B7D}" destId="{358F30CC-E0A0-4F62-BC43-C2892FAD5F8A}" srcOrd="0" destOrd="0" presId="urn:microsoft.com/office/officeart/2005/8/layout/hierarchy3"/>
    <dgm:cxn modelId="{11126010-158F-48C6-9E17-F7C8DE96919A}" type="presParOf" srcId="{358F30CC-E0A0-4F62-BC43-C2892FAD5F8A}" destId="{43CD7B10-2EFB-4E2B-844B-0A62957D1BF0}" srcOrd="0" destOrd="0" presId="urn:microsoft.com/office/officeart/2005/8/layout/hierarchy3"/>
    <dgm:cxn modelId="{E541DC93-DB07-46BF-8AB5-824B022AF7C5}" type="presParOf" srcId="{43CD7B10-2EFB-4E2B-844B-0A62957D1BF0}" destId="{35B89C6B-CADC-455B-A518-09C3D409E1E8}" srcOrd="0" destOrd="0" presId="urn:microsoft.com/office/officeart/2005/8/layout/hierarchy3"/>
    <dgm:cxn modelId="{CA97CE0F-6863-4DCE-9395-28596D82AC75}" type="presParOf" srcId="{43CD7B10-2EFB-4E2B-844B-0A62957D1BF0}" destId="{EC1FB8B9-7AF1-4ED4-A718-B797EC7DF011}" srcOrd="1" destOrd="0" presId="urn:microsoft.com/office/officeart/2005/8/layout/hierarchy3"/>
    <dgm:cxn modelId="{FF6DE8D5-3DA1-496A-97EB-E8E1CF86D0C7}" type="presParOf" srcId="{358F30CC-E0A0-4F62-BC43-C2892FAD5F8A}" destId="{82353B29-6C6B-4B85-A5EB-F32ED9F5A483}" srcOrd="1" destOrd="0" presId="urn:microsoft.com/office/officeart/2005/8/layout/hierarchy3"/>
    <dgm:cxn modelId="{50EA70A8-2292-4B7D-A5CD-5387BC8C088F}" type="presParOf" srcId="{82353B29-6C6B-4B85-A5EB-F32ED9F5A483}" destId="{4FCBD75D-0F6E-46E0-8647-3F94FA1E01B3}" srcOrd="0" destOrd="0" presId="urn:microsoft.com/office/officeart/2005/8/layout/hierarchy3"/>
    <dgm:cxn modelId="{DD883045-204F-43D3-AA77-8E72299D2421}" type="presParOf" srcId="{82353B29-6C6B-4B85-A5EB-F32ED9F5A483}" destId="{5566686A-3566-4B2C-A04E-54E9801EF856}" srcOrd="1" destOrd="0" presId="urn:microsoft.com/office/officeart/2005/8/layout/hierarchy3"/>
    <dgm:cxn modelId="{A8A253B8-97E4-4D95-B93D-AAEC8727B258}" type="presParOf" srcId="{D7782A24-3DC0-4D0D-BD3F-628021BF0B7D}" destId="{889B6F3C-438B-4FE9-8A83-30F2038193CD}" srcOrd="1" destOrd="0" presId="urn:microsoft.com/office/officeart/2005/8/layout/hierarchy3"/>
    <dgm:cxn modelId="{36FF7995-33D0-4122-A552-8AA128896EFA}" type="presParOf" srcId="{889B6F3C-438B-4FE9-8A83-30F2038193CD}" destId="{7D967042-980A-4488-8CFE-BC93AA519E54}" srcOrd="0" destOrd="0" presId="urn:microsoft.com/office/officeart/2005/8/layout/hierarchy3"/>
    <dgm:cxn modelId="{80F05035-039F-465D-94A9-FA87B41F4E84}" type="presParOf" srcId="{7D967042-980A-4488-8CFE-BC93AA519E54}" destId="{B69E87C4-8F53-4502-9E28-733F25417CCA}" srcOrd="0" destOrd="0" presId="urn:microsoft.com/office/officeart/2005/8/layout/hierarchy3"/>
    <dgm:cxn modelId="{74A38E5D-AFA7-483E-BAF4-AC73B999C118}" type="presParOf" srcId="{7D967042-980A-4488-8CFE-BC93AA519E54}" destId="{DBB5207C-C052-48D1-BA6B-078AD0F3323D}" srcOrd="1" destOrd="0" presId="urn:microsoft.com/office/officeart/2005/8/layout/hierarchy3"/>
    <dgm:cxn modelId="{225F0335-B572-459E-AD49-9DE385E26798}" type="presParOf" srcId="{889B6F3C-438B-4FE9-8A83-30F2038193CD}" destId="{4F9EF0A2-E6DA-47E0-A291-3C2AC8E9B031}" srcOrd="1" destOrd="0" presId="urn:microsoft.com/office/officeart/2005/8/layout/hierarchy3"/>
    <dgm:cxn modelId="{5DED2AF7-4CA2-40C0-B1EF-F178300EEE03}" type="presParOf" srcId="{4F9EF0A2-E6DA-47E0-A291-3C2AC8E9B031}" destId="{F36B98D1-69A5-4498-B47B-D971E3B0223D}" srcOrd="0" destOrd="0" presId="urn:microsoft.com/office/officeart/2005/8/layout/hierarchy3"/>
    <dgm:cxn modelId="{20F44C71-262B-4C43-8CEF-DF176A600751}" type="presParOf" srcId="{4F9EF0A2-E6DA-47E0-A291-3C2AC8E9B031}" destId="{ACB12082-0458-40C2-816E-449BDAA86C5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99B58-CA72-424C-BCAD-6BD9F775BF2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FCC8-9916-4030-9452-7AF6BDA0B4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95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0401B-15AE-4D98-BBA8-B0AE127FBD7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345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87325" y="0"/>
            <a:ext cx="6418263" cy="36115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09D2C7-F2BE-4055-B73F-B3E17E73261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dirty="0" smtClean="0"/>
          </a:p>
        </p:txBody>
      </p:sp>
      <p:sp>
        <p:nvSpPr>
          <p:cNvPr id="44036" name="Заметки 2"/>
          <p:cNvSpPr>
            <a:spLocks noGrp="1"/>
          </p:cNvSpPr>
          <p:nvPr>
            <p:ph type="body" idx="3"/>
          </p:nvPr>
        </p:nvSpPr>
        <p:spPr bwMode="auto">
          <a:xfrm>
            <a:off x="187998" y="3708930"/>
            <a:ext cx="6504712" cy="56766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ru-RU" sz="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5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0401B-15AE-4D98-BBA8-B0AE127FBD7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345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0401B-15AE-4D98-BBA8-B0AE127FBD76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34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457200" y="1543050"/>
            <a:ext cx="7543800" cy="800100"/>
          </a:xfrm>
          <a:effectLst>
            <a:outerShdw dist="28398" dir="1593903" algn="ctr" rotWithShape="0">
              <a:schemeClr val="bg1"/>
            </a:outerShdw>
          </a:effec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457200" y="4857751"/>
            <a:ext cx="2133600" cy="126206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 alt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4857751"/>
            <a:ext cx="2895600" cy="126206"/>
          </a:xfrm>
        </p:spPr>
        <p:txBody>
          <a:bodyPr/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 alt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553200" y="4857751"/>
            <a:ext cx="2133600" cy="126206"/>
          </a:xfrm>
        </p:spPr>
        <p:txBody>
          <a:bodyPr/>
          <a:lstStyle>
            <a:lvl1pPr algn="r">
              <a:defRPr sz="1400"/>
            </a:lvl1pPr>
          </a:lstStyle>
          <a:p>
            <a:fld id="{A78EFCBC-434B-45A0-8E13-164778755AEB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457200" y="2286000"/>
            <a:ext cx="5562600" cy="28575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gray">
          <a:xfrm>
            <a:off x="7391400" y="4400550"/>
            <a:ext cx="13843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800" b="1" i="1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gray">
          <a:xfrm>
            <a:off x="5257800" y="4480323"/>
            <a:ext cx="2209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ru-RU" sz="1200">
                <a:solidFill>
                  <a:schemeClr val="bg1"/>
                </a:solidFill>
              </a:rPr>
              <a:t>www.themegallery.com </a:t>
            </a:r>
          </a:p>
        </p:txBody>
      </p:sp>
      <p:grpSp>
        <p:nvGrpSpPr>
          <p:cNvPr id="3122" name="Group 50"/>
          <p:cNvGrpSpPr>
            <a:grpSpLocks/>
          </p:cNvGrpSpPr>
          <p:nvPr/>
        </p:nvGrpSpPr>
        <p:grpSpPr bwMode="auto">
          <a:xfrm>
            <a:off x="0" y="2228850"/>
            <a:ext cx="7010400" cy="57150"/>
            <a:chOff x="0" y="528"/>
            <a:chExt cx="5232" cy="48"/>
          </a:xfrm>
        </p:grpSpPr>
        <p:sp>
          <p:nvSpPr>
            <p:cNvPr id="3123" name="Line 51"/>
            <p:cNvSpPr>
              <a:spLocks noChangeShapeType="1"/>
            </p:cNvSpPr>
            <p:nvPr userDrawn="1"/>
          </p:nvSpPr>
          <p:spPr bwMode="auto">
            <a:xfrm>
              <a:off x="0" y="576"/>
              <a:ext cx="5232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24" name="Line 52"/>
            <p:cNvSpPr>
              <a:spLocks noChangeShapeType="1"/>
            </p:cNvSpPr>
            <p:nvPr userDrawn="1"/>
          </p:nvSpPr>
          <p:spPr bwMode="auto">
            <a:xfrm>
              <a:off x="5136" y="528"/>
              <a:ext cx="96" cy="4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35FBA-EB43-4914-96D3-C7E3CF48B597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10490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85751"/>
            <a:ext cx="2057400" cy="439340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85751"/>
            <a:ext cx="6019800" cy="439340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CE0DAC-A379-4E44-9E4C-F69685B03FB7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621644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1"/>
            <a:ext cx="7696200" cy="4226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800101"/>
            <a:ext cx="8229600" cy="3879056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58850" y="4825604"/>
            <a:ext cx="2133600" cy="183356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196850" y="4825604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fld id="{F5A8A7E6-2844-46A2-8B7A-F4F278CA4711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5664200" y="4823223"/>
            <a:ext cx="2286000" cy="18335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280619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B8C19-9C43-4335-A38A-7250C7541C22}" type="datetime1">
              <a:rPr lang="ru-RU" smtClean="0"/>
              <a:pPr>
                <a:defRPr/>
              </a:pPr>
              <a:t>15.11.2017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3491C-28CE-4770-B47B-D7063CA24E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95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2A262B-AF8C-4770-BF16-2A41302C2415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30308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837CF2-120C-4430-98F7-49DA98C9664C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150986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800101"/>
            <a:ext cx="4038600" cy="3879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800101"/>
            <a:ext cx="4038600" cy="3879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C67BE6-CEC3-4788-9BA4-7BF7DE6EDCD4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63861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23B8A8-19B4-4FA3-B1E4-D02033738CAD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4634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377A75-CB69-4F74-9E1D-8EAF7660A153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4394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154283-36B5-46D9-B55A-2F3CA0D25E61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30380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50A2D6-308B-4AC0-AD37-A06107FB4087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12045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8D4B14-552A-4395-A8E0-C8A16C3997E1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98946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58850" y="4825604"/>
            <a:ext cx="2133600" cy="183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85751"/>
            <a:ext cx="7696200" cy="42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00101"/>
            <a:ext cx="8229600" cy="387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850" y="4825604"/>
            <a:ext cx="21336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6F92A9F3-D464-4A1A-9E32-30569D23E713}" type="slidenum">
              <a:rPr lang="en-US" altLang="ru-RU"/>
              <a:pPr/>
              <a:t>‹#›</a:t>
            </a:fld>
            <a:endParaRPr lang="en-US" altLang="ru-RU"/>
          </a:p>
        </p:txBody>
      </p:sp>
      <p:grpSp>
        <p:nvGrpSpPr>
          <p:cNvPr id="1078" name="Group 54"/>
          <p:cNvGrpSpPr>
            <a:grpSpLocks/>
          </p:cNvGrpSpPr>
          <p:nvPr/>
        </p:nvGrpSpPr>
        <p:grpSpPr bwMode="auto">
          <a:xfrm>
            <a:off x="152400" y="628650"/>
            <a:ext cx="8153400" cy="57150"/>
            <a:chOff x="0" y="528"/>
            <a:chExt cx="5232" cy="48"/>
          </a:xfrm>
        </p:grpSpPr>
        <p:sp>
          <p:nvSpPr>
            <p:cNvPr id="1079" name="Line 55"/>
            <p:cNvSpPr>
              <a:spLocks noChangeShapeType="1"/>
            </p:cNvSpPr>
            <p:nvPr userDrawn="1"/>
          </p:nvSpPr>
          <p:spPr bwMode="auto">
            <a:xfrm>
              <a:off x="0" y="576"/>
              <a:ext cx="5232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80" name="Line 56"/>
            <p:cNvSpPr>
              <a:spLocks noChangeShapeType="1"/>
            </p:cNvSpPr>
            <p:nvPr userDrawn="1"/>
          </p:nvSpPr>
          <p:spPr bwMode="auto">
            <a:xfrm>
              <a:off x="5136" y="528"/>
              <a:ext cx="96" cy="4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81" name="Rectangle 5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64200" y="4823223"/>
            <a:ext cx="2286000" cy="183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altLang="ru-RU"/>
              <a:t>www.themegallery.com</a:t>
            </a:r>
          </a:p>
        </p:txBody>
      </p:sp>
      <p:sp>
        <p:nvSpPr>
          <p:cNvPr id="1082" name="Text Box 58"/>
          <p:cNvSpPr txBox="1">
            <a:spLocks noChangeArrowheads="1"/>
          </p:cNvSpPr>
          <p:nvPr/>
        </p:nvSpPr>
        <p:spPr bwMode="black">
          <a:xfrm>
            <a:off x="7499350" y="4768454"/>
            <a:ext cx="1384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ru-RU" sz="2000" b="1" i="1">
                <a:solidFill>
                  <a:schemeClr val="bg1"/>
                </a:solidFill>
              </a:rPr>
              <a:t>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292080" y="4799417"/>
            <a:ext cx="3744416" cy="307777"/>
          </a:xfrm>
          <a:prstGeom prst="rect">
            <a:avLst/>
          </a:prstGeom>
          <a:solidFill>
            <a:srgbClr val="010E4F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</a:t>
            </a:r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1552954" y="1203598"/>
            <a:ext cx="5976664" cy="216024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ru-RU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Подпрограмма</a:t>
            </a:r>
            <a:br>
              <a:rPr lang="ru-RU" kern="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ru-RU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 «Малое и среднее предпринимательство в Республике Коми»</a:t>
            </a:r>
            <a:endParaRPr lang="en-US" altLang="ru-RU" kern="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330" y="267494"/>
            <a:ext cx="8413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Государственная программа Республики Коми «Развитие экономики»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86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548331" y="4785996"/>
            <a:ext cx="4572000" cy="307777"/>
          </a:xfrm>
          <a:prstGeom prst="rect">
            <a:avLst/>
          </a:prstGeom>
          <a:solidFill>
            <a:srgbClr val="010E4F"/>
          </a:solidFill>
        </p:spPr>
        <p:txBody>
          <a:bodyPr>
            <a:spAutoFit/>
          </a:bodyPr>
          <a:lstStyle/>
          <a:p>
            <a:pPr algn="ctr"/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47"/>
          <p:cNvSpPr txBox="1">
            <a:spLocks noChangeArrowheads="1"/>
          </p:cNvSpPr>
          <p:nvPr/>
        </p:nvSpPr>
        <p:spPr bwMode="auto">
          <a:xfrm>
            <a:off x="5129792" y="712017"/>
            <a:ext cx="3633848" cy="160043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sz="1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Доп. направления к федеральным:</a:t>
            </a:r>
          </a:p>
          <a:p>
            <a:pPr eaLnBrk="0" hangingPunct="0"/>
            <a:endParaRPr lang="ru-RU" altLang="ru-RU" sz="1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0" hangingPunct="0"/>
            <a:endParaRPr lang="ru-RU" altLang="ru-RU" sz="1400" b="1" dirty="0">
              <a:latin typeface="Calibri" panose="020F0502020204030204" pitchFamily="34" charset="0"/>
            </a:endParaRPr>
          </a:p>
          <a:p>
            <a:pPr eaLnBrk="0" hangingPunct="0"/>
            <a:endParaRPr lang="ru-RU" altLang="ru-RU" sz="1400" b="1" dirty="0" smtClean="0">
              <a:latin typeface="Calibri" panose="020F0502020204030204" pitchFamily="34" charset="0"/>
            </a:endParaRPr>
          </a:p>
          <a:p>
            <a:pPr eaLnBrk="0" hangingPunct="0"/>
            <a:endParaRPr lang="ru-RU" altLang="ru-RU" sz="1400" b="1" dirty="0">
              <a:latin typeface="Calibri" panose="020F0502020204030204" pitchFamily="34" charset="0"/>
            </a:endParaRPr>
          </a:p>
          <a:p>
            <a:pPr eaLnBrk="0" hangingPunct="0"/>
            <a:endParaRPr lang="ru-RU" altLang="ru-RU" sz="1400" b="1" dirty="0" smtClean="0">
              <a:latin typeface="Calibri" panose="020F0502020204030204" pitchFamily="34" charset="0"/>
            </a:endParaRPr>
          </a:p>
          <a:p>
            <a:pPr eaLnBrk="0" hangingPunct="0"/>
            <a:endParaRPr lang="ru-RU" altLang="ru-RU" sz="1400" b="1" dirty="0" smtClean="0">
              <a:latin typeface="Calibri" panose="020F0502020204030204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80150" y="717770"/>
            <a:ext cx="8666119" cy="3755193"/>
            <a:chOff x="-34" y="904"/>
            <a:chExt cx="5477" cy="2936"/>
          </a:xfrm>
        </p:grpSpPr>
        <p:sp>
          <p:nvSpPr>
            <p:cNvPr id="6" name="Text Box 51"/>
            <p:cNvSpPr txBox="1">
              <a:spLocks noChangeArrowheads="1"/>
            </p:cNvSpPr>
            <p:nvPr/>
          </p:nvSpPr>
          <p:spPr bwMode="auto">
            <a:xfrm>
              <a:off x="3983" y="3184"/>
              <a:ext cx="1301" cy="59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sz="1400" b="1" dirty="0" smtClean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Расширение окон МФЦ, ориентированные на бизнес</a:t>
              </a:r>
              <a:endParaRPr lang="en-US" altLang="ru-RU" sz="1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" name="Text Box 49"/>
            <p:cNvSpPr txBox="1">
              <a:spLocks noChangeArrowheads="1"/>
            </p:cNvSpPr>
            <p:nvPr/>
          </p:nvSpPr>
          <p:spPr bwMode="auto">
            <a:xfrm>
              <a:off x="4243" y="2276"/>
              <a:ext cx="1200" cy="59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altLang="ru-RU" sz="1400" b="1" dirty="0" smtClean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Направления определяют самостоятельно</a:t>
              </a:r>
              <a:endParaRPr lang="en-US" altLang="ru-RU" sz="1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" name="Text Box 50"/>
            <p:cNvSpPr txBox="1">
              <a:spLocks noChangeArrowheads="1"/>
            </p:cNvSpPr>
            <p:nvPr/>
          </p:nvSpPr>
          <p:spPr bwMode="auto">
            <a:xfrm>
              <a:off x="300" y="2498"/>
              <a:ext cx="1541" cy="10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sz="1400" b="1" dirty="0" smtClean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Размеры Уставных капиталов:</a:t>
              </a:r>
            </a:p>
            <a:p>
              <a:pPr marL="285750" indent="-285750" eaLnBrk="0" hangingPunct="0">
                <a:buFont typeface="Wingdings" panose="05000000000000000000" pitchFamily="2" charset="2"/>
                <a:buChar char="ü"/>
              </a:pPr>
              <a:r>
                <a:rPr lang="ru-RU" altLang="ru-RU" sz="1300" b="1" dirty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Микро кредитной </a:t>
              </a:r>
              <a:r>
                <a:rPr lang="ru-RU" altLang="ru-RU" sz="1300" b="1" dirty="0" smtClean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компании РК;</a:t>
              </a:r>
            </a:p>
            <a:p>
              <a:pPr marL="285750" indent="-285750" eaLnBrk="0" hangingPunct="0">
                <a:buFont typeface="Wingdings" panose="05000000000000000000" pitchFamily="2" charset="2"/>
                <a:buChar char="ü"/>
              </a:pPr>
              <a:r>
                <a:rPr lang="ru-RU" altLang="ru-RU" sz="1300" b="1" dirty="0" smtClean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Гарантийного фонда РК;</a:t>
              </a:r>
            </a:p>
            <a:p>
              <a:pPr marL="285750" indent="-285750" eaLnBrk="0" hangingPunct="0">
                <a:buFont typeface="Wingdings" panose="05000000000000000000" pitchFamily="2" charset="2"/>
                <a:buChar char="ü"/>
              </a:pPr>
              <a:r>
                <a:rPr lang="ru-RU" altLang="ru-RU" sz="1300" b="1" dirty="0" err="1" smtClean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Комиагролизинг</a:t>
              </a:r>
              <a:endParaRPr lang="en-US" altLang="ru-RU" sz="13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" name="Text Box 47"/>
            <p:cNvSpPr txBox="1">
              <a:spLocks noChangeArrowheads="1"/>
            </p:cNvSpPr>
            <p:nvPr/>
          </p:nvSpPr>
          <p:spPr bwMode="auto">
            <a:xfrm>
              <a:off x="-34" y="904"/>
              <a:ext cx="1718" cy="1336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sz="1400" b="1" dirty="0" smtClean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Направления:</a:t>
              </a:r>
            </a:p>
            <a:p>
              <a:pPr marL="285750" indent="-285750" eaLnBrk="0" hangingPunct="0">
                <a:buFont typeface="Wingdings" panose="05000000000000000000" pitchFamily="2" charset="2"/>
                <a:buChar char="ü"/>
              </a:pPr>
              <a:r>
                <a:rPr lang="ru-RU" altLang="ru-RU" sz="1300" b="1" dirty="0" smtClean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Информационно-консультационная инфраструктура;</a:t>
              </a:r>
            </a:p>
            <a:p>
              <a:pPr marL="285750" indent="-285750" eaLnBrk="0" hangingPunct="0">
                <a:buFont typeface="Wingdings" panose="05000000000000000000" pitchFamily="2" charset="2"/>
                <a:buChar char="ü"/>
              </a:pPr>
              <a:r>
                <a:rPr lang="ru-RU" altLang="ru-RU" sz="1300" b="1" dirty="0" smtClean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Финансовая инфраструктура;</a:t>
              </a:r>
            </a:p>
            <a:p>
              <a:pPr marL="285750" indent="-285750" eaLnBrk="0" hangingPunct="0">
                <a:buFont typeface="Wingdings" panose="05000000000000000000" pitchFamily="2" charset="2"/>
                <a:buChar char="ü"/>
              </a:pPr>
              <a:r>
                <a:rPr lang="ru-RU" altLang="ru-RU" sz="1300" b="1" dirty="0" smtClean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Молодежное предпринимательство</a:t>
              </a:r>
            </a:p>
            <a:p>
              <a:pPr marL="285750" indent="-285750" eaLnBrk="0" hangingPunct="0">
                <a:buFont typeface="Wingdings" panose="05000000000000000000" pitchFamily="2" charset="2"/>
                <a:buChar char="ü"/>
              </a:pPr>
              <a:r>
                <a:rPr lang="ru-RU" altLang="ru-RU" sz="1300" b="1" dirty="0" smtClean="0">
                  <a:solidFill>
                    <a:schemeClr val="tx2">
                      <a:lumMod val="75000"/>
                    </a:schemeClr>
                  </a:solidFill>
                  <a:latin typeface="Calibri" panose="020F0502020204030204" pitchFamily="34" charset="0"/>
                </a:rPr>
                <a:t>Моно-территории</a:t>
              </a:r>
              <a:endParaRPr lang="en-US" altLang="ru-RU" sz="13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" name="Oval 4"/>
            <p:cNvSpPr>
              <a:spLocks noChangeArrowheads="1"/>
            </p:cNvSpPr>
            <p:nvPr/>
          </p:nvSpPr>
          <p:spPr bwMode="auto">
            <a:xfrm>
              <a:off x="1632" y="1344"/>
              <a:ext cx="2397" cy="2496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400">
                <a:latin typeface="Calibri" panose="020F0502020204030204" pitchFamily="34" charset="0"/>
              </a:endParaRPr>
            </a:p>
          </p:txBody>
        </p:sp>
        <p:grpSp>
          <p:nvGrpSpPr>
            <p:cNvPr id="11" name="Group 5"/>
            <p:cNvGrpSpPr>
              <a:grpSpLocks/>
            </p:cNvGrpSpPr>
            <p:nvPr/>
          </p:nvGrpSpPr>
          <p:grpSpPr bwMode="auto">
            <a:xfrm>
              <a:off x="2256" y="1895"/>
              <a:ext cx="1196" cy="1353"/>
              <a:chOff x="2016" y="1828"/>
              <a:chExt cx="1550" cy="1691"/>
            </a:xfrm>
          </p:grpSpPr>
          <p:sp>
            <p:nvSpPr>
              <p:cNvPr id="50" name="Oval 6"/>
              <p:cNvSpPr>
                <a:spLocks noChangeArrowheads="1"/>
              </p:cNvSpPr>
              <p:nvPr/>
            </p:nvSpPr>
            <p:spPr bwMode="gray">
              <a:xfrm>
                <a:off x="2016" y="1828"/>
                <a:ext cx="1550" cy="1691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5490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400">
                  <a:latin typeface="Calibri" panose="020F0502020204030204" pitchFamily="34" charset="0"/>
                </a:endParaRPr>
              </a:p>
            </p:txBody>
          </p:sp>
          <p:sp>
            <p:nvSpPr>
              <p:cNvPr id="51" name="Freeform 7"/>
              <p:cNvSpPr>
                <a:spLocks/>
              </p:cNvSpPr>
              <p:nvPr/>
            </p:nvSpPr>
            <p:spPr bwMode="gray">
              <a:xfrm>
                <a:off x="2208" y="1948"/>
                <a:ext cx="1200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4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2" name="Text Box 8"/>
            <p:cNvSpPr txBox="1">
              <a:spLocks noChangeArrowheads="1"/>
            </p:cNvSpPr>
            <p:nvPr/>
          </p:nvSpPr>
          <p:spPr bwMode="gray">
            <a:xfrm>
              <a:off x="2420" y="2252"/>
              <a:ext cx="896" cy="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altLang="ru-RU" sz="2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</a:rPr>
                <a:t>Сервисная </a:t>
              </a:r>
            </a:p>
            <a:p>
              <a:pPr algn="ctr" eaLnBrk="0" hangingPunct="0"/>
              <a:r>
                <a:rPr lang="ru-RU" altLang="ru-RU" sz="2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</a:rPr>
                <a:t>модель</a:t>
              </a:r>
              <a:endParaRPr lang="en-US" altLang="ru-RU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endParaRPr>
            </a:p>
          </p:txBody>
        </p:sp>
        <p:grpSp>
          <p:nvGrpSpPr>
            <p:cNvPr id="13" name="Group 10"/>
            <p:cNvGrpSpPr>
              <a:grpSpLocks/>
            </p:cNvGrpSpPr>
            <p:nvPr/>
          </p:nvGrpSpPr>
          <p:grpSpPr bwMode="auto">
            <a:xfrm>
              <a:off x="2563" y="1035"/>
              <a:ext cx="475" cy="483"/>
              <a:chOff x="1717" y="1643"/>
              <a:chExt cx="1846" cy="1957"/>
            </a:xfrm>
          </p:grpSpPr>
          <p:sp>
            <p:nvSpPr>
              <p:cNvPr id="48" name="Oval 11"/>
              <p:cNvSpPr>
                <a:spLocks noChangeArrowheads="1"/>
              </p:cNvSpPr>
              <p:nvPr/>
            </p:nvSpPr>
            <p:spPr bwMode="gray">
              <a:xfrm>
                <a:off x="1717" y="1643"/>
                <a:ext cx="1846" cy="195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2353"/>
                      <a:invGamma/>
                    </a:schemeClr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400">
                  <a:latin typeface="Calibri" panose="020F0502020204030204" pitchFamily="34" charset="0"/>
                </a:endParaRPr>
              </a:p>
            </p:txBody>
          </p:sp>
          <p:sp>
            <p:nvSpPr>
              <p:cNvPr id="49" name="Freeform 12"/>
              <p:cNvSpPr>
                <a:spLocks/>
              </p:cNvSpPr>
              <p:nvPr/>
            </p:nvSpPr>
            <p:spPr bwMode="gray">
              <a:xfrm>
                <a:off x="2052" y="1643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40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2236" y="3191"/>
              <a:ext cx="201" cy="176"/>
              <a:chOff x="2236" y="3191"/>
              <a:chExt cx="201" cy="176"/>
            </a:xfrm>
          </p:grpSpPr>
          <p:sp>
            <p:nvSpPr>
              <p:cNvPr id="46" name="Oval 15"/>
              <p:cNvSpPr>
                <a:spLocks noChangeArrowheads="1"/>
              </p:cNvSpPr>
              <p:nvPr/>
            </p:nvSpPr>
            <p:spPr bwMode="gray">
              <a:xfrm rot="18227093">
                <a:off x="2239" y="3282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400">
                  <a:latin typeface="Calibri" panose="020F0502020204030204" pitchFamily="34" charset="0"/>
                </a:endParaRPr>
              </a:p>
            </p:txBody>
          </p:sp>
          <p:sp>
            <p:nvSpPr>
              <p:cNvPr id="47" name="Oval 16"/>
              <p:cNvSpPr>
                <a:spLocks noChangeArrowheads="1"/>
              </p:cNvSpPr>
              <p:nvPr/>
            </p:nvSpPr>
            <p:spPr bwMode="gray">
              <a:xfrm rot="18227093">
                <a:off x="2353" y="31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40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" name="Group 17"/>
            <p:cNvGrpSpPr>
              <a:grpSpLocks/>
            </p:cNvGrpSpPr>
            <p:nvPr/>
          </p:nvGrpSpPr>
          <p:grpSpPr bwMode="auto">
            <a:xfrm>
              <a:off x="1728" y="3355"/>
              <a:ext cx="438" cy="483"/>
              <a:chOff x="1728" y="3355"/>
              <a:chExt cx="438" cy="483"/>
            </a:xfrm>
          </p:grpSpPr>
          <p:grpSp>
            <p:nvGrpSpPr>
              <p:cNvPr id="42" name="Group 18"/>
              <p:cNvGrpSpPr>
                <a:grpSpLocks/>
              </p:cNvGrpSpPr>
              <p:nvPr/>
            </p:nvGrpSpPr>
            <p:grpSpPr bwMode="auto">
              <a:xfrm>
                <a:off x="1728" y="3355"/>
                <a:ext cx="438" cy="483"/>
                <a:chOff x="1643" y="1912"/>
                <a:chExt cx="1705" cy="1878"/>
              </a:xfrm>
            </p:grpSpPr>
            <p:sp>
              <p:nvSpPr>
                <p:cNvPr id="44" name="Oval 19"/>
                <p:cNvSpPr>
                  <a:spLocks noChangeArrowheads="1"/>
                </p:cNvSpPr>
                <p:nvPr/>
              </p:nvSpPr>
              <p:spPr bwMode="gray">
                <a:xfrm>
                  <a:off x="1643" y="1912"/>
                  <a:ext cx="1705" cy="187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sz="140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45" name="Freeform 20"/>
                <p:cNvSpPr>
                  <a:spLocks/>
                </p:cNvSpPr>
                <p:nvPr/>
              </p:nvSpPr>
              <p:spPr bwMode="gray">
                <a:xfrm>
                  <a:off x="1801" y="1979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1400"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43" name="Text Box 21"/>
              <p:cNvSpPr txBox="1">
                <a:spLocks noChangeArrowheads="1"/>
              </p:cNvSpPr>
              <p:nvPr/>
            </p:nvSpPr>
            <p:spPr bwMode="gray">
              <a:xfrm>
                <a:off x="1779" y="3461"/>
                <a:ext cx="312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altLang="ru-RU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panose="020F0502020204030204" pitchFamily="34" charset="0"/>
                  </a:rPr>
                  <a:t>УК </a:t>
                </a:r>
                <a:endParaRPr lang="en-US" altLang="ru-RU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6" name="Group 22"/>
            <p:cNvGrpSpPr>
              <a:grpSpLocks/>
            </p:cNvGrpSpPr>
            <p:nvPr/>
          </p:nvGrpSpPr>
          <p:grpSpPr bwMode="auto">
            <a:xfrm>
              <a:off x="3812" y="2232"/>
              <a:ext cx="519" cy="482"/>
              <a:chOff x="3812" y="2232"/>
              <a:chExt cx="519" cy="482"/>
            </a:xfrm>
          </p:grpSpPr>
          <p:grpSp>
            <p:nvGrpSpPr>
              <p:cNvPr id="38" name="Group 23"/>
              <p:cNvGrpSpPr>
                <a:grpSpLocks/>
              </p:cNvGrpSpPr>
              <p:nvPr/>
            </p:nvGrpSpPr>
            <p:grpSpPr bwMode="auto">
              <a:xfrm>
                <a:off x="3837" y="2232"/>
                <a:ext cx="449" cy="482"/>
                <a:chOff x="1623" y="2931"/>
                <a:chExt cx="1754" cy="1853"/>
              </a:xfrm>
            </p:grpSpPr>
            <p:sp>
              <p:nvSpPr>
                <p:cNvPr id="40" name="Oval 24"/>
                <p:cNvSpPr>
                  <a:spLocks noChangeArrowheads="1"/>
                </p:cNvSpPr>
                <p:nvPr/>
              </p:nvSpPr>
              <p:spPr bwMode="gray">
                <a:xfrm>
                  <a:off x="1623" y="2931"/>
                  <a:ext cx="1754" cy="185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tint val="57647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sz="140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41" name="Freeform 25"/>
                <p:cNvSpPr>
                  <a:spLocks/>
                </p:cNvSpPr>
                <p:nvPr/>
              </p:nvSpPr>
              <p:spPr bwMode="gray">
                <a:xfrm>
                  <a:off x="1953" y="2970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1400"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39" name="Text Box 26"/>
              <p:cNvSpPr txBox="1">
                <a:spLocks noChangeArrowheads="1"/>
              </p:cNvSpPr>
              <p:nvPr/>
            </p:nvSpPr>
            <p:spPr bwMode="gray">
              <a:xfrm>
                <a:off x="3812" y="2322"/>
                <a:ext cx="51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altLang="ru-RU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panose="020F0502020204030204" pitchFamily="34" charset="0"/>
                  </a:rPr>
                  <a:t>МБ РК</a:t>
                </a:r>
                <a:endParaRPr lang="en-US" altLang="ru-RU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7" name="Group 27"/>
            <p:cNvGrpSpPr>
              <a:grpSpLocks/>
            </p:cNvGrpSpPr>
            <p:nvPr/>
          </p:nvGrpSpPr>
          <p:grpSpPr bwMode="auto">
            <a:xfrm>
              <a:off x="3568" y="3295"/>
              <a:ext cx="464" cy="480"/>
              <a:chOff x="3568" y="3274"/>
              <a:chExt cx="464" cy="480"/>
            </a:xfrm>
          </p:grpSpPr>
          <p:grpSp>
            <p:nvGrpSpPr>
              <p:cNvPr id="34" name="Group 28"/>
              <p:cNvGrpSpPr>
                <a:grpSpLocks/>
              </p:cNvGrpSpPr>
              <p:nvPr/>
            </p:nvGrpSpPr>
            <p:grpSpPr bwMode="auto">
              <a:xfrm>
                <a:off x="3579" y="3274"/>
                <a:ext cx="453" cy="480"/>
                <a:chOff x="2114" y="1643"/>
                <a:chExt cx="1843" cy="2057"/>
              </a:xfrm>
            </p:grpSpPr>
            <p:sp>
              <p:nvSpPr>
                <p:cNvPr id="36" name="Oval 29"/>
                <p:cNvSpPr>
                  <a:spLocks noChangeArrowheads="1"/>
                </p:cNvSpPr>
                <p:nvPr/>
              </p:nvSpPr>
              <p:spPr bwMode="gray">
                <a:xfrm>
                  <a:off x="2114" y="1643"/>
                  <a:ext cx="1843" cy="205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sz="140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7" name="Freeform 30"/>
                <p:cNvSpPr>
                  <a:spLocks/>
                </p:cNvSpPr>
                <p:nvPr/>
              </p:nvSpPr>
              <p:spPr bwMode="gray">
                <a:xfrm>
                  <a:off x="2411" y="1851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1400"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35" name="Text Box 31"/>
              <p:cNvSpPr txBox="1">
                <a:spLocks noChangeArrowheads="1"/>
              </p:cNvSpPr>
              <p:nvPr/>
            </p:nvSpPr>
            <p:spPr bwMode="gray">
              <a:xfrm>
                <a:off x="3568" y="3374"/>
                <a:ext cx="446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altLang="ru-RU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panose="020F0502020204030204" pitchFamily="34" charset="0"/>
                  </a:rPr>
                  <a:t>МФЦ</a:t>
                </a:r>
                <a:endParaRPr lang="en-US" altLang="ru-RU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8" name="Group 32"/>
            <p:cNvGrpSpPr>
              <a:grpSpLocks/>
            </p:cNvGrpSpPr>
            <p:nvPr/>
          </p:nvGrpSpPr>
          <p:grpSpPr bwMode="auto">
            <a:xfrm>
              <a:off x="1343" y="1887"/>
              <a:ext cx="520" cy="512"/>
              <a:chOff x="1343" y="1887"/>
              <a:chExt cx="520" cy="512"/>
            </a:xfrm>
          </p:grpSpPr>
          <p:grpSp>
            <p:nvGrpSpPr>
              <p:cNvPr id="30" name="Group 33"/>
              <p:cNvGrpSpPr>
                <a:grpSpLocks/>
              </p:cNvGrpSpPr>
              <p:nvPr/>
            </p:nvGrpSpPr>
            <p:grpSpPr bwMode="auto">
              <a:xfrm>
                <a:off x="1361" y="1887"/>
                <a:ext cx="484" cy="512"/>
                <a:chOff x="1523" y="1607"/>
                <a:chExt cx="1881" cy="1993"/>
              </a:xfrm>
            </p:grpSpPr>
            <p:sp>
              <p:nvSpPr>
                <p:cNvPr id="32" name="Oval 34"/>
                <p:cNvSpPr>
                  <a:spLocks noChangeArrowheads="1"/>
                </p:cNvSpPr>
                <p:nvPr/>
              </p:nvSpPr>
              <p:spPr bwMode="gray">
                <a:xfrm>
                  <a:off x="1523" y="1607"/>
                  <a:ext cx="1881" cy="199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sz="140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3" name="Freeform 35"/>
                <p:cNvSpPr>
                  <a:spLocks/>
                </p:cNvSpPr>
                <p:nvPr/>
              </p:nvSpPr>
              <p:spPr bwMode="gray">
                <a:xfrm>
                  <a:off x="1895" y="1697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1400"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31" name="Text Box 36"/>
              <p:cNvSpPr txBox="1">
                <a:spLocks noChangeArrowheads="1"/>
              </p:cNvSpPr>
              <p:nvPr/>
            </p:nvSpPr>
            <p:spPr bwMode="gray">
              <a:xfrm>
                <a:off x="1343" y="1998"/>
                <a:ext cx="520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altLang="ru-RU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panose="020F0502020204030204" pitchFamily="34" charset="0"/>
                  </a:rPr>
                  <a:t>ФБ РФ</a:t>
                </a:r>
                <a:endParaRPr lang="en-US" altLang="ru-RU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9" name="Oval 37"/>
            <p:cNvSpPr>
              <a:spLocks noChangeArrowheads="1"/>
            </p:cNvSpPr>
            <p:nvPr/>
          </p:nvSpPr>
          <p:spPr bwMode="gray">
            <a:xfrm rot="18227093">
              <a:off x="3507" y="3261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400">
                <a:latin typeface="Calibri" panose="020F0502020204030204" pitchFamily="34" charset="0"/>
              </a:endParaRPr>
            </a:p>
          </p:txBody>
        </p:sp>
        <p:sp>
          <p:nvSpPr>
            <p:cNvPr id="20" name="Oval 38"/>
            <p:cNvSpPr>
              <a:spLocks noChangeArrowheads="1"/>
            </p:cNvSpPr>
            <p:nvPr/>
          </p:nvSpPr>
          <p:spPr bwMode="gray">
            <a:xfrm rot="18227093">
              <a:off x="3411" y="3165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400">
                <a:latin typeface="Calibri" panose="020F0502020204030204" pitchFamily="34" charset="0"/>
              </a:endParaRPr>
            </a:p>
          </p:txBody>
        </p:sp>
        <p:grpSp>
          <p:nvGrpSpPr>
            <p:cNvPr id="21" name="Group 39"/>
            <p:cNvGrpSpPr>
              <a:grpSpLocks/>
            </p:cNvGrpSpPr>
            <p:nvPr/>
          </p:nvGrpSpPr>
          <p:grpSpPr bwMode="auto">
            <a:xfrm>
              <a:off x="1968" y="2256"/>
              <a:ext cx="231" cy="130"/>
              <a:chOff x="2016" y="2304"/>
              <a:chExt cx="231" cy="130"/>
            </a:xfrm>
          </p:grpSpPr>
          <p:sp>
            <p:nvSpPr>
              <p:cNvPr id="28" name="Oval 40"/>
              <p:cNvSpPr>
                <a:spLocks noChangeArrowheads="1"/>
              </p:cNvSpPr>
              <p:nvPr/>
            </p:nvSpPr>
            <p:spPr bwMode="gray">
              <a:xfrm rot="18227093">
                <a:off x="2019" y="230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400">
                  <a:latin typeface="Calibri" panose="020F0502020204030204" pitchFamily="34" charset="0"/>
                </a:endParaRPr>
              </a:p>
            </p:txBody>
          </p:sp>
          <p:sp>
            <p:nvSpPr>
              <p:cNvPr id="29" name="Oval 41"/>
              <p:cNvSpPr>
                <a:spLocks noChangeArrowheads="1"/>
              </p:cNvSpPr>
              <p:nvPr/>
            </p:nvSpPr>
            <p:spPr bwMode="gray">
              <a:xfrm rot="18227093">
                <a:off x="2163" y="234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40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22" name="Group 42"/>
            <p:cNvGrpSpPr>
              <a:grpSpLocks/>
            </p:cNvGrpSpPr>
            <p:nvPr/>
          </p:nvGrpSpPr>
          <p:grpSpPr bwMode="auto">
            <a:xfrm>
              <a:off x="2832" y="1612"/>
              <a:ext cx="87" cy="260"/>
              <a:chOff x="2832" y="1612"/>
              <a:chExt cx="87" cy="260"/>
            </a:xfrm>
          </p:grpSpPr>
          <p:sp>
            <p:nvSpPr>
              <p:cNvPr id="26" name="Oval 43"/>
              <p:cNvSpPr>
                <a:spLocks noChangeArrowheads="1"/>
              </p:cNvSpPr>
              <p:nvPr/>
            </p:nvSpPr>
            <p:spPr bwMode="gray">
              <a:xfrm rot="18227093">
                <a:off x="2835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400">
                  <a:latin typeface="Calibri" panose="020F0502020204030204" pitchFamily="34" charset="0"/>
                </a:endParaRPr>
              </a:p>
            </p:txBody>
          </p:sp>
          <p:sp>
            <p:nvSpPr>
              <p:cNvPr id="27" name="Oval 44"/>
              <p:cNvSpPr>
                <a:spLocks noChangeArrowheads="1"/>
              </p:cNvSpPr>
              <p:nvPr/>
            </p:nvSpPr>
            <p:spPr bwMode="gray">
              <a:xfrm rot="18227093">
                <a:off x="2835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4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23" name="Oval 45"/>
            <p:cNvSpPr>
              <a:spLocks noChangeArrowheads="1"/>
            </p:cNvSpPr>
            <p:nvPr/>
          </p:nvSpPr>
          <p:spPr bwMode="gray">
            <a:xfrm rot="18227093">
              <a:off x="3676" y="2397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400">
                <a:latin typeface="Calibri" panose="020F0502020204030204" pitchFamily="34" charset="0"/>
              </a:endParaRPr>
            </a:p>
          </p:txBody>
        </p:sp>
        <p:sp>
          <p:nvSpPr>
            <p:cNvPr id="25" name="Oval 46"/>
            <p:cNvSpPr>
              <a:spLocks noChangeArrowheads="1"/>
            </p:cNvSpPr>
            <p:nvPr/>
          </p:nvSpPr>
          <p:spPr bwMode="gray">
            <a:xfrm rot="18227093">
              <a:off x="3503" y="2429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400">
                <a:latin typeface="Calibri" panose="020F0502020204030204" pitchFamily="34" charset="0"/>
              </a:endParaRPr>
            </a:p>
          </p:txBody>
        </p:sp>
      </p:grpSp>
      <p:sp>
        <p:nvSpPr>
          <p:cNvPr id="52" name="Text Box 36"/>
          <p:cNvSpPr txBox="1">
            <a:spLocks noChangeArrowheads="1"/>
          </p:cNvSpPr>
          <p:nvPr/>
        </p:nvSpPr>
        <p:spPr bwMode="gray">
          <a:xfrm>
            <a:off x="4306614" y="942791"/>
            <a:ext cx="7392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РБ РК</a:t>
            </a:r>
            <a:endParaRPr lang="en-US" altLang="ru-RU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72199" y="985388"/>
            <a:ext cx="2391441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ru-RU" sz="13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Народный бюджет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Иные организации инфраструктуры развития МСП;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Страхование+выставки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Сертификация продукции</a:t>
            </a:r>
            <a:endParaRPr lang="ru-RU" sz="13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4" name="Rectangle 2"/>
          <p:cNvSpPr>
            <a:spLocks noGrp="1" noChangeArrowheads="1"/>
          </p:cNvSpPr>
          <p:nvPr>
            <p:ph type="title"/>
          </p:nvPr>
        </p:nvSpPr>
        <p:spPr>
          <a:xfrm>
            <a:off x="94050" y="195487"/>
            <a:ext cx="8798430" cy="476678"/>
          </a:xfrm>
        </p:spPr>
        <p:txBody>
          <a:bodyPr/>
          <a:lstStyle/>
          <a:p>
            <a:pPr algn="ctr"/>
            <a:r>
              <a:rPr lang="ru-RU" altLang="ru-RU" sz="28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Финансирование сервисной модели поддержки МСП</a:t>
            </a:r>
            <a:endParaRPr lang="en-US" altLang="ru-RU" sz="28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3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292080" y="4799417"/>
            <a:ext cx="3744416" cy="307777"/>
          </a:xfrm>
          <a:prstGeom prst="rect">
            <a:avLst/>
          </a:prstGeom>
          <a:solidFill>
            <a:srgbClr val="010E4F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</a:t>
            </a:r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1274461" y="1419622"/>
            <a:ext cx="6763462" cy="216024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ru-RU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Подпрограмма</a:t>
            </a:r>
            <a:br>
              <a:rPr lang="ru-RU" kern="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ru-RU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 «Конкуренция в Республике Коми»</a:t>
            </a:r>
            <a:endParaRPr lang="en-US" altLang="ru-RU" kern="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330" y="267494"/>
            <a:ext cx="8413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Государственная программа Республики Коми «Развитие экономики»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8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43070316"/>
              </p:ext>
            </p:extLst>
          </p:nvPr>
        </p:nvGraphicFramePr>
        <p:xfrm>
          <a:off x="3438838" y="771550"/>
          <a:ext cx="3960440" cy="3107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1291" y="2012255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487E"/>
                </a:solidFill>
                <a:latin typeface="+mj-lt"/>
                <a:cs typeface="Times New Roman" panose="02020603050405020304" pitchFamily="18" charset="0"/>
              </a:rPr>
              <a:t>2015г.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40923" y="139902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487E"/>
                </a:solidFill>
                <a:latin typeface="+mj-lt"/>
                <a:cs typeface="Times New Roman" panose="02020603050405020304" pitchFamily="18" charset="0"/>
              </a:rPr>
              <a:t>2016г.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1779" y="105475"/>
            <a:ext cx="8886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Оценка внедрения Стандарта на федеральном уровне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94229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spc="1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Рейтинг </a:t>
            </a:r>
            <a:r>
              <a:rPr lang="ru-RU" b="1" spc="1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Республики Коми </a:t>
            </a:r>
            <a:r>
              <a:rPr lang="ru-RU" b="1" spc="1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по уровню содействия развитию </a:t>
            </a:r>
            <a:r>
              <a:rPr lang="ru-RU" b="1" spc="1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конкуренции*</a:t>
            </a:r>
            <a:endParaRPr lang="ru-RU" b="1" spc="1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11246" y="1155106"/>
            <a:ext cx="18532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34 место в Рейтинге 2016г.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4286" y="3507854"/>
            <a:ext cx="86081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i="1" spc="100" dirty="0" smtClean="0"/>
              <a:t>*</a:t>
            </a:r>
            <a:r>
              <a:rPr lang="ru-RU" sz="1600" i="1" spc="100" dirty="0"/>
              <a:t> </a:t>
            </a:r>
            <a:r>
              <a:rPr lang="ru-RU" sz="1600" i="1" spc="100" dirty="0" smtClean="0">
                <a:solidFill>
                  <a:schemeClr val="tx2">
                    <a:lumMod val="75000"/>
                  </a:schemeClr>
                </a:solidFill>
              </a:rPr>
              <a:t>Интеграционный показатель в соответствии с методикой Минэкономразвития России</a:t>
            </a:r>
            <a:endParaRPr lang="ru-RU" sz="1600" i="1" spc="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4799417"/>
            <a:ext cx="3744416" cy="307777"/>
          </a:xfrm>
          <a:prstGeom prst="rect">
            <a:avLst/>
          </a:prstGeom>
          <a:solidFill>
            <a:srgbClr val="010E4F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</a:t>
            </a:r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69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0886"/>
            <a:ext cx="7696200" cy="422672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Перечень приоритетных и социально значимых рынков в Республике Коми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ru-RU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www.themegallery.com</a:t>
            </a:r>
            <a:endParaRPr lang="en-US" altLang="ru-RU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35290748"/>
              </p:ext>
            </p:extLst>
          </p:nvPr>
        </p:nvGraphicFramePr>
        <p:xfrm>
          <a:off x="611560" y="1059582"/>
          <a:ext cx="8280920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23345713"/>
              </p:ext>
            </p:extLst>
          </p:nvPr>
        </p:nvGraphicFramePr>
        <p:xfrm>
          <a:off x="611560" y="3939902"/>
          <a:ext cx="828092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292080" y="4799417"/>
            <a:ext cx="3744416" cy="307777"/>
          </a:xfrm>
          <a:prstGeom prst="rect">
            <a:avLst/>
          </a:prstGeom>
          <a:solidFill>
            <a:srgbClr val="010E4F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</a:t>
            </a:r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872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Исполнение Дорожной карты по конкуренции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080384424"/>
              </p:ext>
            </p:extLst>
          </p:nvPr>
        </p:nvGraphicFramePr>
        <p:xfrm>
          <a:off x="5076056" y="627534"/>
          <a:ext cx="3744416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4048" y="1500342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2016г.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64088" y="733434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За 9 месяцев 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2017г.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77155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Д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оля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достигнутых значений целевых показателей, установленных в Дорожной карте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6187" y="3003798"/>
            <a:ext cx="8124245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/>
              <a:t>Число участников конкурентных процедур </a:t>
            </a:r>
            <a:r>
              <a:rPr lang="ru-RU" sz="1200" dirty="0" smtClean="0"/>
              <a:t>государственных и муниципальных закупок – 2,4 ед.</a:t>
            </a: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5432" y="3335671"/>
            <a:ext cx="8115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/>
              <a:t>Доля закупок у субъектов малого и среднего предпринимательства </a:t>
            </a:r>
            <a:r>
              <a:rPr lang="ru-RU" sz="1200" dirty="0" smtClean="0"/>
              <a:t>в </a:t>
            </a:r>
            <a:r>
              <a:rPr lang="ru-RU" sz="1200" dirty="0"/>
              <a:t>соответствии с Федеральным законом </a:t>
            </a:r>
            <a:r>
              <a:rPr lang="ru-RU" sz="1200" dirty="0" smtClean="0"/>
              <a:t>«О </a:t>
            </a:r>
            <a:r>
              <a:rPr lang="ru-RU" sz="1200" dirty="0"/>
              <a:t>закупках товаров, работ, услуг отдельными видами юридических </a:t>
            </a:r>
            <a:r>
              <a:rPr lang="ru-RU" sz="1200" dirty="0" smtClean="0"/>
              <a:t>лиц» - 18,4%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36054" y="4342333"/>
            <a:ext cx="812437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/>
              <a:t>Доля оборота розничной торговли субъектов малого предпринимательства в общем обороте розничной торговли в регионе </a:t>
            </a:r>
            <a:r>
              <a:rPr lang="ru-RU" sz="1200" dirty="0" smtClean="0"/>
              <a:t>- 59,0</a:t>
            </a:r>
            <a:r>
              <a:rPr lang="ru-RU" sz="1200" dirty="0"/>
              <a:t>%.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3568" y="2355726"/>
            <a:ext cx="41044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Наиболее значимые из достигнутых показателей по итогам 9 месяцев 2017г.: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8580" y="3849105"/>
            <a:ext cx="811185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/>
              <a:t>Число негосударственных (немуниципальных) организаций социального обслуживания в Республике </a:t>
            </a:r>
            <a:r>
              <a:rPr lang="ru-RU" sz="1200" dirty="0" smtClean="0"/>
              <a:t>Коми – 13 ед.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292080" y="4799417"/>
            <a:ext cx="3744416" cy="307777"/>
          </a:xfrm>
          <a:prstGeom prst="rect">
            <a:avLst/>
          </a:prstGeom>
          <a:solidFill>
            <a:srgbClr val="010E4F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</a:t>
            </a:r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68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23466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Новшества мониторинга рынков в Республике Коми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63978198"/>
              </p:ext>
            </p:extLst>
          </p:nvPr>
        </p:nvGraphicFramePr>
        <p:xfrm>
          <a:off x="1691680" y="1131590"/>
          <a:ext cx="6336704" cy="304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54768" y="987574"/>
            <a:ext cx="1979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7,5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тыс.чел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(2017г.) </a:t>
            </a:r>
          </a:p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2,5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тыс.чел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(2016г.)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703133" y="1720721"/>
            <a:ext cx="463910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004738" y="1434430"/>
            <a:ext cx="1195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2,5 тыс. субъектов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48331" y="4785996"/>
            <a:ext cx="4572000" cy="307777"/>
          </a:xfrm>
          <a:prstGeom prst="rect">
            <a:avLst/>
          </a:prstGeom>
          <a:solidFill>
            <a:srgbClr val="010E4F"/>
          </a:solidFill>
        </p:spPr>
        <p:txBody>
          <a:bodyPr>
            <a:spAutoFit/>
          </a:bodyPr>
          <a:lstStyle/>
          <a:p>
            <a:pPr algn="ctr"/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13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utoShape 16"/>
          <p:cNvSpPr>
            <a:spLocks noChangeArrowheads="1"/>
          </p:cNvSpPr>
          <p:nvPr/>
        </p:nvSpPr>
        <p:spPr bwMode="gray">
          <a:xfrm>
            <a:off x="379019" y="1443369"/>
            <a:ext cx="2160734" cy="676292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AutoShape 17"/>
          <p:cNvSpPr>
            <a:spLocks noChangeArrowheads="1"/>
          </p:cNvSpPr>
          <p:nvPr/>
        </p:nvSpPr>
        <p:spPr bwMode="gray">
          <a:xfrm>
            <a:off x="6568894" y="3736645"/>
            <a:ext cx="2247864" cy="95705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AutoShape 16"/>
          <p:cNvSpPr>
            <a:spLocks noChangeArrowheads="1"/>
          </p:cNvSpPr>
          <p:nvPr/>
        </p:nvSpPr>
        <p:spPr bwMode="gray">
          <a:xfrm>
            <a:off x="349235" y="3357798"/>
            <a:ext cx="2160734" cy="683502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AutoShape 16"/>
          <p:cNvSpPr>
            <a:spLocks noChangeArrowheads="1"/>
          </p:cNvSpPr>
          <p:nvPr/>
        </p:nvSpPr>
        <p:spPr bwMode="gray">
          <a:xfrm>
            <a:off x="365686" y="2713829"/>
            <a:ext cx="2160734" cy="678292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" name="AutoShape 16"/>
          <p:cNvSpPr>
            <a:spLocks noChangeArrowheads="1"/>
          </p:cNvSpPr>
          <p:nvPr/>
        </p:nvSpPr>
        <p:spPr bwMode="gray">
          <a:xfrm>
            <a:off x="373727" y="2097892"/>
            <a:ext cx="2160734" cy="676292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AutoShape 17"/>
          <p:cNvSpPr>
            <a:spLocks noChangeArrowheads="1"/>
          </p:cNvSpPr>
          <p:nvPr/>
        </p:nvSpPr>
        <p:spPr bwMode="gray">
          <a:xfrm>
            <a:off x="6555354" y="3130934"/>
            <a:ext cx="2247864" cy="677257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17"/>
          <p:cNvSpPr>
            <a:spLocks noChangeArrowheads="1"/>
          </p:cNvSpPr>
          <p:nvPr/>
        </p:nvSpPr>
        <p:spPr bwMode="gray">
          <a:xfrm>
            <a:off x="6568894" y="2481796"/>
            <a:ext cx="2247864" cy="69027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17"/>
          <p:cNvSpPr>
            <a:spLocks noChangeArrowheads="1"/>
          </p:cNvSpPr>
          <p:nvPr/>
        </p:nvSpPr>
        <p:spPr bwMode="gray">
          <a:xfrm>
            <a:off x="6556800" y="1882569"/>
            <a:ext cx="2247864" cy="614856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548331" y="4785996"/>
            <a:ext cx="4572000" cy="307777"/>
          </a:xfrm>
          <a:prstGeom prst="rect">
            <a:avLst/>
          </a:prstGeom>
          <a:solidFill>
            <a:srgbClr val="010E4F"/>
          </a:solidFill>
        </p:spPr>
        <p:txBody>
          <a:bodyPr>
            <a:spAutoFit/>
          </a:bodyPr>
          <a:lstStyle/>
          <a:p>
            <a:pPr algn="ctr"/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330" y="195487"/>
            <a:ext cx="8413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Финансирование Подпрограммы на 2017 год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0379" y="690631"/>
            <a:ext cx="30802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solidFill>
                  <a:srgbClr val="C00000"/>
                </a:solidFill>
                <a:latin typeface="Comic Sans MS" panose="030F0702030302020204" pitchFamily="66" charset="0"/>
                <a:cs typeface="Angsana New" panose="02020603050405020304" pitchFamily="18" charset="-34"/>
              </a:rPr>
              <a:t>Лимиты федерального бюджета – 24,0 млн. руб.</a:t>
            </a:r>
            <a:endParaRPr lang="ru-RU" sz="1500" dirty="0">
              <a:solidFill>
                <a:srgbClr val="C00000"/>
              </a:solidFill>
              <a:latin typeface="Comic Sans MS" panose="030F0702030302020204" pitchFamily="66" charset="0"/>
              <a:cs typeface="Angsana New" panose="02020603050405020304" pitchFamily="18" charset="-34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779510" y="691816"/>
            <a:ext cx="336449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solidFill>
                  <a:srgbClr val="C00000"/>
                </a:solidFill>
                <a:latin typeface="Comic Sans MS" panose="030F0702030302020204" pitchFamily="66" charset="0"/>
                <a:cs typeface="Angsana New" panose="02020603050405020304" pitchFamily="18" charset="-34"/>
              </a:rPr>
              <a:t>Лимиты республиканского бюджета </a:t>
            </a:r>
            <a:r>
              <a:rPr lang="ru-RU" sz="1500" dirty="0" smtClean="0">
                <a:solidFill>
                  <a:srgbClr val="C00000"/>
                </a:solidFill>
                <a:latin typeface="Comic Sans MS" panose="030F0702030302020204" pitchFamily="66" charset="0"/>
                <a:cs typeface="Angsana New" panose="02020603050405020304" pitchFamily="18" charset="-34"/>
              </a:rPr>
              <a:t>– </a:t>
            </a:r>
            <a:r>
              <a:rPr lang="ru-RU" sz="1500" dirty="0">
                <a:solidFill>
                  <a:srgbClr val="C00000"/>
                </a:solidFill>
                <a:latin typeface="Comic Sans MS" panose="030F0702030302020204" pitchFamily="66" charset="0"/>
                <a:cs typeface="Angsana New" panose="02020603050405020304" pitchFamily="18" charset="-34"/>
              </a:rPr>
              <a:t>57,9,0 млн. ру</a:t>
            </a:r>
            <a:r>
              <a:rPr lang="ru-RU" dirty="0" smtClean="0">
                <a:solidFill>
                  <a:srgbClr val="C00000"/>
                </a:solidFill>
                <a:latin typeface="Comic Sans MS" panose="030F0702030302020204" pitchFamily="66" charset="0"/>
                <a:cs typeface="Angsana New" panose="02020603050405020304" pitchFamily="18" charset="-34"/>
              </a:rPr>
              <a:t>б.</a:t>
            </a:r>
            <a:endParaRPr lang="ru-RU" dirty="0">
              <a:solidFill>
                <a:srgbClr val="C00000"/>
              </a:solidFill>
              <a:latin typeface="Comic Sans MS" panose="030F0702030302020204" pitchFamily="66" charset="0"/>
              <a:cs typeface="Angsana New" panose="02020603050405020304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6931" y="1514804"/>
            <a:ext cx="1785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ГФ РК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– 9,6 </a:t>
            </a:r>
            <a:r>
              <a:rPr lang="ru-RU" sz="16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млн.руб</a:t>
            </a:r>
            <a:r>
              <a:rPr lang="ru-RU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r>
              <a:rPr lang="ru-RU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35261" y="2189409"/>
            <a:ext cx="1909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МКК РК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– 1,3 </a:t>
            </a:r>
            <a:r>
              <a:rPr lang="ru-RU" sz="16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млн.руб</a:t>
            </a:r>
            <a:r>
              <a:rPr lang="ru-RU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ru-RU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5686" y="2814720"/>
            <a:ext cx="2007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МОНО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– 11,3 </a:t>
            </a:r>
            <a:r>
              <a:rPr lang="ru-RU" sz="16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млн.руб</a:t>
            </a:r>
            <a:r>
              <a:rPr lang="ru-RU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ru-RU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3257" y="3469563"/>
            <a:ext cx="1847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ЦИСС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– 1,8 </a:t>
            </a:r>
            <a:r>
              <a:rPr lang="ru-RU" sz="16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млн.руб</a:t>
            </a:r>
            <a:r>
              <a:rPr lang="ru-RU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ru-RU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78901" y="1982819"/>
            <a:ext cx="1841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МКК РК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– 1,4 </a:t>
            </a:r>
            <a:r>
              <a:rPr lang="ru-RU" sz="16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млн.руб</a:t>
            </a:r>
            <a:r>
              <a:rPr lang="ru-RU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r>
              <a:rPr lang="ru-RU" sz="1600" b="1" dirty="0" smtClean="0">
                <a:solidFill>
                  <a:srgbClr val="01136F"/>
                </a:solidFill>
                <a:latin typeface="Calibri" panose="020F0502020204030204" pitchFamily="34" charset="0"/>
              </a:rPr>
              <a:t> </a:t>
            </a:r>
            <a:endParaRPr lang="ru-RU" sz="1600" b="1" dirty="0">
              <a:solidFill>
                <a:srgbClr val="01136F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516682" y="2637358"/>
            <a:ext cx="236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МОНО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– 11,7 </a:t>
            </a:r>
            <a:r>
              <a:rPr lang="ru-RU" sz="16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млн.руб</a:t>
            </a:r>
            <a:r>
              <a:rPr lang="ru-RU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ru-RU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797256" y="3222378"/>
            <a:ext cx="1785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ЦИСС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– 1,9 </a:t>
            </a:r>
            <a:r>
              <a:rPr lang="ru-RU" sz="16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млн.руб</a:t>
            </a:r>
            <a:r>
              <a:rPr lang="ru-RU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ru-RU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61215" y="3883886"/>
            <a:ext cx="25215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Несофинансируемые</a:t>
            </a:r>
            <a:r>
              <a:rPr lang="ru-RU" sz="15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sz="1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направления </a:t>
            </a:r>
          </a:p>
          <a:p>
            <a:pPr algn="ctr"/>
            <a:r>
              <a:rPr lang="ru-RU" sz="1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- 32,9 </a:t>
            </a:r>
            <a:r>
              <a:rPr lang="ru-RU" sz="1500" b="1" dirty="0">
                <a:solidFill>
                  <a:schemeClr val="bg1"/>
                </a:solidFill>
                <a:latin typeface="Calibri" panose="020F0502020204030204" pitchFamily="34" charset="0"/>
              </a:rPr>
              <a:t>млн. </a:t>
            </a:r>
            <a:r>
              <a:rPr lang="ru-RU" sz="1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руб.</a:t>
            </a:r>
            <a:endParaRPr lang="ru-RU" sz="15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6" name="Group 4"/>
          <p:cNvGrpSpPr>
            <a:grpSpLocks/>
          </p:cNvGrpSpPr>
          <p:nvPr/>
        </p:nvGrpSpPr>
        <p:grpSpPr bwMode="auto">
          <a:xfrm>
            <a:off x="2980702" y="846253"/>
            <a:ext cx="2900575" cy="2706317"/>
            <a:chOff x="1872" y="1824"/>
            <a:chExt cx="2014" cy="1821"/>
          </a:xfrm>
        </p:grpSpPr>
        <p:sp>
          <p:nvSpPr>
            <p:cNvPr id="71" name="AutoShape 5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" name="AutoShape 6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" name="AutoShape 7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4" name="Oval 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5" name="Oval 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6" name="Oval 10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77" name="Oval 11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78" name="Oval 12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79" name="Oval 13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81" name="AutoShape 17"/>
          <p:cNvSpPr>
            <a:spLocks noChangeArrowheads="1"/>
          </p:cNvSpPr>
          <p:nvPr/>
        </p:nvSpPr>
        <p:spPr bwMode="gray">
          <a:xfrm>
            <a:off x="6520547" y="1244629"/>
            <a:ext cx="2247864" cy="651398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6677731" y="1311252"/>
            <a:ext cx="1933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ГФ РК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–10,0 </a:t>
            </a:r>
            <a:r>
              <a:rPr lang="ru-RU" sz="16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млн.руб</a:t>
            </a:r>
            <a:r>
              <a:rPr lang="ru-RU" sz="1600" b="1" dirty="0" smtClean="0">
                <a:solidFill>
                  <a:srgbClr val="01136F"/>
                </a:solidFill>
                <a:latin typeface="Calibri" panose="020F0502020204030204" pitchFamily="34" charset="0"/>
              </a:rPr>
              <a:t>. </a:t>
            </a:r>
            <a:endParaRPr lang="ru-RU" sz="1600" b="1" dirty="0">
              <a:solidFill>
                <a:srgbClr val="01136F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Text Box 20"/>
          <p:cNvSpPr txBox="1">
            <a:spLocks noChangeArrowheads="1"/>
          </p:cNvSpPr>
          <p:nvPr/>
        </p:nvSpPr>
        <p:spPr bwMode="gray">
          <a:xfrm>
            <a:off x="3409883" y="1214282"/>
            <a:ext cx="2111437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Объем </a:t>
            </a:r>
          </a:p>
          <a:p>
            <a:pPr algn="ctr" eaLnBrk="0" hangingPunct="0"/>
            <a:r>
              <a:rPr lang="ru-RU" altLang="ru-RU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81,9 </a:t>
            </a:r>
            <a:r>
              <a:rPr lang="ru-RU" altLang="ru-RU" sz="16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млн.руб</a:t>
            </a:r>
            <a:r>
              <a:rPr lang="ru-RU" altLang="ru-RU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</a:p>
          <a:p>
            <a:pPr algn="ctr" eaLnBrk="0" hangingPunct="0"/>
            <a:endParaRPr lang="ru-RU" altLang="ru-RU" sz="12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eaLnBrk="0" hangingPunct="0"/>
            <a:r>
              <a:rPr lang="ru-RU" altLang="ru-RU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7,9 тыс. СМСП- </a:t>
            </a:r>
            <a:r>
              <a:rPr lang="ru-RU" altLang="ru-RU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получатели поддержки</a:t>
            </a:r>
            <a:endParaRPr lang="en-US" altLang="ru-RU" b="1" dirty="0">
              <a:latin typeface="Calibri" panose="020F050202020403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561833" y="3534948"/>
            <a:ext cx="40070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1136F"/>
                </a:solidFill>
                <a:latin typeface="Calibri" panose="020F0502020204030204" pitchFamily="34" charset="0"/>
              </a:rPr>
              <a:t>ОСВОЕНИЕ </a:t>
            </a:r>
          </a:p>
          <a:p>
            <a:pPr algn="ctr"/>
            <a:r>
              <a:rPr lang="ru-RU" b="1" dirty="0" smtClean="0">
                <a:solidFill>
                  <a:srgbClr val="01136F"/>
                </a:solidFill>
                <a:latin typeface="Calibri" panose="020F0502020204030204" pitchFamily="34" charset="0"/>
              </a:rPr>
              <a:t>на 15.11.2017 года</a:t>
            </a:r>
          </a:p>
          <a:p>
            <a:r>
              <a:rPr lang="ru-RU" dirty="0" smtClean="0">
                <a:solidFill>
                  <a:srgbClr val="01136F"/>
                </a:solidFill>
                <a:latin typeface="Calibri" panose="020F0502020204030204" pitchFamily="34" charset="0"/>
              </a:rPr>
              <a:t>Федеральный бюджет – 100,0%</a:t>
            </a:r>
          </a:p>
          <a:p>
            <a:r>
              <a:rPr lang="ru-RU" dirty="0" smtClean="0">
                <a:solidFill>
                  <a:srgbClr val="01136F"/>
                </a:solidFill>
                <a:latin typeface="Calibri" panose="020F0502020204030204" pitchFamily="34" charset="0"/>
              </a:rPr>
              <a:t>Республиканский бюджет – 78,4%</a:t>
            </a:r>
            <a:endParaRPr lang="ru-RU" dirty="0">
              <a:solidFill>
                <a:srgbClr val="01136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8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65458" y="195486"/>
            <a:ext cx="7696200" cy="422672"/>
          </a:xfrm>
        </p:spPr>
        <p:txBody>
          <a:bodyPr/>
          <a:lstStyle/>
          <a:p>
            <a:r>
              <a:rPr lang="ru-RU" altLang="ru-RU" sz="2800" kern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Поддержка муниципальных программ</a:t>
            </a:r>
            <a:endParaRPr lang="en-US" altLang="ru-RU" sz="2800" kern="1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1683" name="AutoShape 3"/>
          <p:cNvSpPr>
            <a:spLocks noChangeArrowheads="1"/>
          </p:cNvSpPr>
          <p:nvPr/>
        </p:nvSpPr>
        <p:spPr bwMode="auto">
          <a:xfrm>
            <a:off x="6424969" y="948621"/>
            <a:ext cx="2664296" cy="308129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itchFamily="34" charset="0"/>
            </a:endParaRP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6626135" y="978715"/>
            <a:ext cx="24103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Calibri" panose="020F0502020204030204" pitchFamily="34" charset="0"/>
              </a:rPr>
              <a:t>МО</a:t>
            </a:r>
            <a:r>
              <a:rPr lang="ru-RU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, не </a:t>
            </a:r>
            <a:r>
              <a:rPr lang="ru-RU" b="1" dirty="0">
                <a:solidFill>
                  <a:schemeClr val="tx2"/>
                </a:solidFill>
                <a:latin typeface="Calibri" panose="020F0502020204030204" pitchFamily="34" charset="0"/>
              </a:rPr>
              <a:t>относящиеся 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Calibri" panose="020F0502020204030204" pitchFamily="34" charset="0"/>
              </a:rPr>
              <a:t>к МОНО </a:t>
            </a:r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179513" y="948392"/>
            <a:ext cx="2795186" cy="3388103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itchFamily="34" charset="0"/>
            </a:endParaRP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291971" y="962955"/>
            <a:ext cx="25518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b="1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МОНОпрофильные</a:t>
            </a:r>
            <a:r>
              <a:rPr lang="ru-RU" altLang="ru-RU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МО</a:t>
            </a:r>
            <a:endParaRPr lang="en-US" altLang="ru-RU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71688" name="AutoShape 8"/>
          <p:cNvSpPr>
            <a:spLocks noChangeAspect="1" noChangeArrowheads="1" noTextEdit="1"/>
          </p:cNvSpPr>
          <p:nvPr/>
        </p:nvSpPr>
        <p:spPr bwMode="gray">
          <a:xfrm flipH="1">
            <a:off x="4868864" y="2189560"/>
            <a:ext cx="909637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1690" name="Group 10"/>
          <p:cNvGrpSpPr>
            <a:grpSpLocks/>
          </p:cNvGrpSpPr>
          <p:nvPr/>
        </p:nvGrpSpPr>
        <p:grpSpPr bwMode="auto">
          <a:xfrm>
            <a:off x="2987176" y="796861"/>
            <a:ext cx="3362152" cy="1475017"/>
            <a:chOff x="1997" y="1314"/>
            <a:chExt cx="1889" cy="1009"/>
          </a:xfrm>
        </p:grpSpPr>
        <p:grpSp>
          <p:nvGrpSpPr>
            <p:cNvPr id="71691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1692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3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1694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1695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1696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1697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3714377" y="977883"/>
            <a:ext cx="202247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b="1" dirty="0" smtClean="0">
                <a:solidFill>
                  <a:schemeClr val="tx2"/>
                </a:solidFill>
              </a:rPr>
              <a:t>44 млн. руб.</a:t>
            </a:r>
          </a:p>
          <a:p>
            <a:pPr algn="ctr" eaLnBrk="0" hangingPunct="0"/>
            <a:r>
              <a:rPr lang="ru-RU" altLang="ru-RU" sz="2400" b="1" dirty="0" smtClean="0">
                <a:solidFill>
                  <a:schemeClr val="tx2"/>
                </a:solidFill>
              </a:rPr>
              <a:t>% к 2016 г.</a:t>
            </a:r>
            <a:endParaRPr lang="en-US" altLang="ru-RU" sz="1400" dirty="0">
              <a:solidFill>
                <a:schemeClr val="tx2"/>
              </a:solidFill>
            </a:endParaRPr>
          </a:p>
        </p:txBody>
      </p:sp>
      <p:sp>
        <p:nvSpPr>
          <p:cNvPr id="71687" name="Freeform 7"/>
          <p:cNvSpPr>
            <a:spLocks/>
          </p:cNvSpPr>
          <p:nvPr/>
        </p:nvSpPr>
        <p:spPr bwMode="gray">
          <a:xfrm>
            <a:off x="2985939" y="1806453"/>
            <a:ext cx="903288" cy="931069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689" name="Freeform 9"/>
          <p:cNvSpPr>
            <a:spLocks/>
          </p:cNvSpPr>
          <p:nvPr/>
        </p:nvSpPr>
        <p:spPr bwMode="gray">
          <a:xfrm flipH="1">
            <a:off x="5521683" y="1806453"/>
            <a:ext cx="903287" cy="931069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3272059" y="3334897"/>
            <a:ext cx="2907112" cy="10016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02739" y="3334897"/>
            <a:ext cx="313594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Calibri" panose="020F0502020204030204" pitchFamily="34" charset="0"/>
              </a:rPr>
              <a:t>«Народный бюджет» </a:t>
            </a:r>
          </a:p>
          <a:p>
            <a:pPr algn="ctr"/>
            <a:r>
              <a:rPr lang="ru-RU" sz="2000" dirty="0">
                <a:solidFill>
                  <a:schemeClr val="tx2"/>
                </a:solidFill>
                <a:latin typeface="Calibri" panose="020F0502020204030204" pitchFamily="34" charset="0"/>
              </a:rPr>
              <a:t>5,9 млн. руб. </a:t>
            </a:r>
          </a:p>
          <a:p>
            <a:pPr algn="ctr"/>
            <a:r>
              <a:rPr lang="ru-RU" sz="2000" dirty="0">
                <a:solidFill>
                  <a:schemeClr val="tx2"/>
                </a:solidFill>
                <a:latin typeface="Calibri" panose="020F0502020204030204" pitchFamily="34" charset="0"/>
              </a:rPr>
              <a:t>13 проектов, в 9 МО 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81844" y="1289508"/>
            <a:ext cx="28044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5 конкурсов 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– 23 </a:t>
            </a:r>
            <a:r>
              <a:rPr lang="ru-RU" sz="16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млн.руб</a:t>
            </a:r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., в том числе ФБ - 11,3 </a:t>
            </a:r>
            <a:r>
              <a:rPr lang="ru-RU" sz="16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млн.руб</a:t>
            </a:r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 </a:t>
            </a:r>
          </a:p>
          <a:p>
            <a:endParaRPr lang="ru-RU" sz="16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Емва </a:t>
            </a:r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     – </a:t>
            </a:r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2,4 млн. руб.</a:t>
            </a:r>
          </a:p>
          <a:p>
            <a:r>
              <a:rPr lang="ru-RU" sz="1600" dirty="0" err="1">
                <a:solidFill>
                  <a:schemeClr val="tx2"/>
                </a:solidFill>
                <a:latin typeface="Calibri" panose="020F0502020204030204" pitchFamily="34" charset="0"/>
              </a:rPr>
              <a:t>Жешарт</a:t>
            </a:r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 – 4,4 млн. руб.</a:t>
            </a:r>
          </a:p>
          <a:p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Инта       </a:t>
            </a:r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– 10,0 млн. руб.</a:t>
            </a:r>
          </a:p>
          <a:p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Воркута </a:t>
            </a:r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– </a:t>
            </a:r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6,2 млн. руб.</a:t>
            </a:r>
          </a:p>
          <a:p>
            <a:endParaRPr lang="ru-RU" sz="16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Количество поддержанных </a:t>
            </a:r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СМСП  </a:t>
            </a:r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- 17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94244" y="1553350"/>
            <a:ext cx="26497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1 конкурс </a:t>
            </a:r>
          </a:p>
          <a:p>
            <a:pPr algn="ctr"/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– 21 </a:t>
            </a:r>
            <a:r>
              <a:rPr lang="ru-RU" sz="1600" dirty="0" err="1">
                <a:solidFill>
                  <a:schemeClr val="tx2"/>
                </a:solidFill>
                <a:latin typeface="Calibri" panose="020F0502020204030204" pitchFamily="34" charset="0"/>
              </a:rPr>
              <a:t>млн.руб</a:t>
            </a:r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endParaRPr lang="ru-RU" sz="16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ru-RU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Не участвовали:</a:t>
            </a:r>
          </a:p>
          <a:p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МО ГО «Вуктыл»</a:t>
            </a:r>
            <a:endParaRPr lang="ru-RU" sz="16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МО МР «</a:t>
            </a:r>
            <a:r>
              <a:rPr lang="ru-RU" sz="16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Княжпогостсткий</a:t>
            </a:r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»</a:t>
            </a:r>
          </a:p>
          <a:p>
            <a:endParaRPr lang="ru-RU" sz="16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600" dirty="0">
                <a:solidFill>
                  <a:schemeClr val="tx2"/>
                </a:solidFill>
                <a:latin typeface="Calibri" panose="020F0502020204030204" pitchFamily="34" charset="0"/>
              </a:rPr>
              <a:t>Количество поддержанных СМСП  - </a:t>
            </a:r>
            <a:r>
              <a:rPr lang="ru-RU" sz="1600" dirty="0" smtClean="0">
                <a:solidFill>
                  <a:schemeClr val="tx2"/>
                </a:solidFill>
                <a:latin typeface="Calibri" panose="020F0502020204030204" pitchFamily="34" charset="0"/>
              </a:rPr>
              <a:t>32 (оценка)</a:t>
            </a:r>
            <a:endParaRPr lang="ru-RU" sz="16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ru-RU" sz="1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548331" y="4785996"/>
            <a:ext cx="4572000" cy="307777"/>
          </a:xfrm>
          <a:prstGeom prst="rect">
            <a:avLst/>
          </a:prstGeom>
          <a:solidFill>
            <a:srgbClr val="010E4F"/>
          </a:solidFill>
        </p:spPr>
        <p:txBody>
          <a:bodyPr>
            <a:spAutoFit/>
          </a:bodyPr>
          <a:lstStyle/>
          <a:p>
            <a:pPr algn="ctr"/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2"/>
          <p:cNvSpPr>
            <a:spLocks noChangeArrowheads="1"/>
          </p:cNvSpPr>
          <p:nvPr/>
        </p:nvSpPr>
        <p:spPr bwMode="auto">
          <a:xfrm>
            <a:off x="4821363" y="2643632"/>
            <a:ext cx="3927101" cy="2076371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endParaRPr lang="en-US" altLang="ru-RU" sz="1400" dirty="0">
              <a:latin typeface="Verdana" pitchFamily="34" charset="0"/>
            </a:endParaRPr>
          </a:p>
        </p:txBody>
      </p:sp>
      <p:sp>
        <p:nvSpPr>
          <p:cNvPr id="93187" name="AutoShape 3"/>
          <p:cNvSpPr>
            <a:spLocks noChangeArrowheads="1"/>
          </p:cNvSpPr>
          <p:nvPr/>
        </p:nvSpPr>
        <p:spPr bwMode="auto">
          <a:xfrm>
            <a:off x="1064704" y="2643632"/>
            <a:ext cx="3528393" cy="2076371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endParaRPr lang="en-US" altLang="ru-RU" sz="1400" dirty="0">
              <a:latin typeface="Verdana" pitchFamily="34" charset="0"/>
            </a:endParaRPr>
          </a:p>
        </p:txBody>
      </p:sp>
      <p:sp>
        <p:nvSpPr>
          <p:cNvPr id="93190" name="AutoShape 6"/>
          <p:cNvSpPr>
            <a:spLocks noChangeArrowheads="1"/>
          </p:cNvSpPr>
          <p:nvPr/>
        </p:nvSpPr>
        <p:spPr bwMode="gray">
          <a:xfrm rot="5400000">
            <a:off x="2731576" y="2408326"/>
            <a:ext cx="315867" cy="485379"/>
          </a:xfrm>
          <a:prstGeom prst="chevron">
            <a:avLst>
              <a:gd name="adj" fmla="val 52514"/>
            </a:avLst>
          </a:prstGeom>
          <a:solidFill>
            <a:srgbClr val="007CA8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93191" name="AutoShape 7"/>
          <p:cNvSpPr>
            <a:spLocks noChangeArrowheads="1"/>
          </p:cNvSpPr>
          <p:nvPr/>
        </p:nvSpPr>
        <p:spPr bwMode="gray">
          <a:xfrm rot="5400000">
            <a:off x="6318302" y="2413118"/>
            <a:ext cx="314615" cy="477047"/>
          </a:xfrm>
          <a:prstGeom prst="chevron">
            <a:avLst>
              <a:gd name="adj" fmla="val 52514"/>
            </a:avLst>
          </a:prstGeom>
          <a:solidFill>
            <a:srgbClr val="2A5D9A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4548331" y="4785996"/>
            <a:ext cx="4572000" cy="307777"/>
          </a:xfrm>
          <a:prstGeom prst="rect">
            <a:avLst/>
          </a:prstGeom>
          <a:solidFill>
            <a:srgbClr val="010E4F"/>
          </a:solidFill>
        </p:spPr>
        <p:txBody>
          <a:bodyPr>
            <a:spAutoFit/>
          </a:bodyPr>
          <a:lstStyle/>
          <a:p>
            <a:pPr algn="ctr"/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96200" cy="422672"/>
          </a:xfrm>
        </p:spPr>
        <p:txBody>
          <a:bodyPr/>
          <a:lstStyle/>
          <a:p>
            <a:r>
              <a:rPr lang="ru-RU" altLang="ru-RU" sz="2800" kern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Развитие организаций инфраструктуры</a:t>
            </a:r>
            <a:endParaRPr lang="en-US" altLang="ru-RU" sz="2800" kern="1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1252" y="2680983"/>
            <a:ext cx="3447080" cy="2039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2A5D9A"/>
                </a:solidFill>
                <a:latin typeface="Calibri" panose="020F0502020204030204" pitchFamily="34" charset="0"/>
              </a:rPr>
              <a:t>Увеличение УК  </a:t>
            </a:r>
            <a:r>
              <a:rPr lang="ru-RU" sz="1600" b="1" dirty="0" smtClean="0">
                <a:solidFill>
                  <a:srgbClr val="2A5D9A"/>
                </a:solidFill>
                <a:latin typeface="Calibri" panose="020F0502020204030204" pitchFamily="34" charset="0"/>
              </a:rPr>
              <a:t>ГФ РК</a:t>
            </a:r>
          </a:p>
          <a:p>
            <a:pPr algn="ctr"/>
            <a:r>
              <a:rPr lang="ru-RU" sz="1600" b="1" dirty="0" smtClean="0">
                <a:solidFill>
                  <a:srgbClr val="2A5D9A"/>
                </a:solidFill>
                <a:latin typeface="Calibri" panose="020F0502020204030204" pitchFamily="34" charset="0"/>
              </a:rPr>
              <a:t>на </a:t>
            </a:r>
            <a:r>
              <a:rPr lang="ru-RU" sz="1600" b="1" dirty="0">
                <a:solidFill>
                  <a:srgbClr val="2A5D9A"/>
                </a:solidFill>
                <a:latin typeface="Calibri" panose="020F0502020204030204" pitchFamily="34" charset="0"/>
              </a:rPr>
              <a:t>19,6 млн. </a:t>
            </a:r>
            <a:r>
              <a:rPr lang="ru-RU" sz="1600" b="1" dirty="0" smtClean="0">
                <a:solidFill>
                  <a:srgbClr val="2A5D9A"/>
                </a:solidFill>
                <a:latin typeface="Calibri" panose="020F0502020204030204" pitchFamily="34" charset="0"/>
              </a:rPr>
              <a:t>руб., в том числе </a:t>
            </a:r>
          </a:p>
          <a:p>
            <a:pPr algn="ctr"/>
            <a:r>
              <a:rPr lang="ru-RU" sz="1600" b="1" dirty="0" smtClean="0">
                <a:solidFill>
                  <a:srgbClr val="2A5D9A"/>
                </a:solidFill>
                <a:latin typeface="Calibri" panose="020F0502020204030204" pitchFamily="34" charset="0"/>
              </a:rPr>
              <a:t>ФБ - 9,6 млн. руб. </a:t>
            </a:r>
          </a:p>
          <a:p>
            <a:r>
              <a:rPr lang="ru-RU" sz="1600" b="1" dirty="0" smtClean="0">
                <a:solidFill>
                  <a:srgbClr val="2A5D9A"/>
                </a:solidFill>
                <a:latin typeface="Calibri" panose="020F0502020204030204" pitchFamily="34" charset="0"/>
              </a:rPr>
              <a:t>Позволит</a:t>
            </a:r>
            <a:r>
              <a:rPr lang="ru-RU" sz="1600" b="1" dirty="0">
                <a:solidFill>
                  <a:srgbClr val="2A5D9A"/>
                </a:solidFill>
                <a:latin typeface="Calibri" panose="020F0502020204030204" pitchFamily="34" charset="0"/>
              </a:rPr>
              <a:t>: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2A5D9A"/>
                </a:solidFill>
                <a:latin typeface="Calibri" panose="020F0502020204030204" pitchFamily="34" charset="0"/>
              </a:rPr>
              <a:t>сохранить </a:t>
            </a:r>
            <a:r>
              <a:rPr lang="ru-RU" sz="1400" dirty="0">
                <a:solidFill>
                  <a:srgbClr val="2A5D9A"/>
                </a:solidFill>
                <a:latin typeface="Calibri" panose="020F0502020204030204" pitchFamily="34" charset="0"/>
              </a:rPr>
              <a:t>в Республике Коми данный институт развития</a:t>
            </a:r>
            <a:r>
              <a:rPr lang="ru-RU" sz="1400" dirty="0" smtClean="0">
                <a:solidFill>
                  <a:srgbClr val="2A5D9A"/>
                </a:solidFill>
                <a:latin typeface="Calibri" panose="020F0502020204030204" pitchFamily="34" charset="0"/>
              </a:rPr>
              <a:t>;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2A5D9A"/>
                </a:solidFill>
                <a:latin typeface="Calibri" panose="020F0502020204030204" pitchFamily="34" charset="0"/>
              </a:rPr>
              <a:t>- </a:t>
            </a:r>
            <a:r>
              <a:rPr lang="ru-RU" sz="1400" dirty="0">
                <a:solidFill>
                  <a:srgbClr val="2A5D9A"/>
                </a:solidFill>
                <a:latin typeface="Calibri" panose="020F0502020204030204" pitchFamily="34" charset="0"/>
              </a:rPr>
              <a:t>в 2 раза к 2016 году увеличить количество и объем выданных </a:t>
            </a:r>
            <a:r>
              <a:rPr lang="ru-RU" sz="1400" dirty="0" smtClean="0">
                <a:solidFill>
                  <a:srgbClr val="2A5D9A"/>
                </a:solidFill>
                <a:latin typeface="Calibri" panose="020F0502020204030204" pitchFamily="34" charset="0"/>
              </a:rPr>
              <a:t>поручительств для СМСП</a:t>
            </a:r>
            <a:endParaRPr lang="ru-RU" sz="1400" dirty="0">
              <a:solidFill>
                <a:srgbClr val="2A5D9A"/>
              </a:solidFill>
              <a:latin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44354" y="2730997"/>
            <a:ext cx="35395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2A5D9A"/>
                </a:solidFill>
                <a:latin typeface="Calibri" panose="020F0502020204030204" pitchFamily="34" charset="0"/>
              </a:rPr>
              <a:t>Увеличение УК МФО </a:t>
            </a:r>
          </a:p>
          <a:p>
            <a:pPr algn="ctr"/>
            <a:r>
              <a:rPr lang="ru-RU" sz="1600" b="1" dirty="0">
                <a:solidFill>
                  <a:srgbClr val="2A5D9A"/>
                </a:solidFill>
                <a:latin typeface="Calibri" panose="020F0502020204030204" pitchFamily="34" charset="0"/>
              </a:rPr>
              <a:t>на 2,7 млн. руб</a:t>
            </a:r>
            <a:r>
              <a:rPr lang="ru-RU" sz="1600" b="1" dirty="0" smtClean="0">
                <a:solidFill>
                  <a:srgbClr val="2A5D9A"/>
                </a:solidFill>
                <a:latin typeface="Calibri" panose="020F0502020204030204" pitchFamily="34" charset="0"/>
              </a:rPr>
              <a:t>., в том числе </a:t>
            </a:r>
          </a:p>
          <a:p>
            <a:pPr algn="ctr"/>
            <a:r>
              <a:rPr lang="ru-RU" sz="1600" b="1" dirty="0" smtClean="0">
                <a:solidFill>
                  <a:srgbClr val="2A5D9A"/>
                </a:solidFill>
                <a:latin typeface="Calibri" panose="020F0502020204030204" pitchFamily="34" charset="0"/>
              </a:rPr>
              <a:t>ФБ - 1,3 млн. руб.</a:t>
            </a:r>
          </a:p>
          <a:p>
            <a:r>
              <a:rPr lang="ru-RU" sz="1600" b="1" dirty="0" smtClean="0">
                <a:solidFill>
                  <a:srgbClr val="2A5D9A"/>
                </a:solidFill>
                <a:latin typeface="Calibri" panose="020F0502020204030204" pitchFamily="34" charset="0"/>
              </a:rPr>
              <a:t> Позволит</a:t>
            </a:r>
            <a:r>
              <a:rPr lang="ru-RU" sz="1600" b="1" dirty="0">
                <a:solidFill>
                  <a:srgbClr val="2A5D9A"/>
                </a:solidFill>
                <a:latin typeface="Calibri" panose="020F0502020204030204" pitchFamily="34" charset="0"/>
              </a:rPr>
              <a:t>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2A5D9A"/>
                </a:solidFill>
                <a:latin typeface="Calibri" panose="020F0502020204030204" pitchFamily="34" charset="0"/>
              </a:rPr>
              <a:t>предоставить 46 </a:t>
            </a:r>
            <a:r>
              <a:rPr lang="ru-RU" sz="1400" dirty="0" err="1">
                <a:solidFill>
                  <a:srgbClr val="2A5D9A"/>
                </a:solidFill>
                <a:latin typeface="Calibri" panose="020F0502020204030204" pitchFamily="34" charset="0"/>
              </a:rPr>
              <a:t>микрозаймов</a:t>
            </a:r>
            <a:r>
              <a:rPr lang="ru-RU" sz="1400" dirty="0">
                <a:solidFill>
                  <a:srgbClr val="2A5D9A"/>
                </a:solidFill>
                <a:latin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2A5D9A"/>
                </a:solidFill>
                <a:latin typeface="Calibri" panose="020F0502020204030204" pitchFamily="34" charset="0"/>
              </a:rPr>
              <a:t>сохранить отношение портфеля </a:t>
            </a:r>
            <a:r>
              <a:rPr lang="ru-RU" sz="1400" dirty="0" err="1">
                <a:solidFill>
                  <a:srgbClr val="2A5D9A"/>
                </a:solidFill>
                <a:latin typeface="Calibri" panose="020F0502020204030204" pitchFamily="34" charset="0"/>
              </a:rPr>
              <a:t>микрозаймов</a:t>
            </a:r>
            <a:r>
              <a:rPr lang="ru-RU" sz="1400" dirty="0">
                <a:solidFill>
                  <a:srgbClr val="2A5D9A"/>
                </a:solidFill>
                <a:latin typeface="Calibri" panose="020F0502020204030204" pitchFamily="34" charset="0"/>
              </a:rPr>
              <a:t> к капитализации на уровне 70% </a:t>
            </a:r>
          </a:p>
        </p:txBody>
      </p:sp>
      <p:sp>
        <p:nvSpPr>
          <p:cNvPr id="49" name="Oval 13"/>
          <p:cNvSpPr>
            <a:spLocks noChangeArrowheads="1"/>
          </p:cNvSpPr>
          <p:nvPr/>
        </p:nvSpPr>
        <p:spPr bwMode="gray">
          <a:xfrm>
            <a:off x="1958115" y="675516"/>
            <a:ext cx="1935013" cy="1907514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50" name="Oval 14"/>
          <p:cNvSpPr>
            <a:spLocks noChangeArrowheads="1"/>
          </p:cNvSpPr>
          <p:nvPr/>
        </p:nvSpPr>
        <p:spPr bwMode="gray">
          <a:xfrm>
            <a:off x="1958115" y="675516"/>
            <a:ext cx="1935013" cy="1907514"/>
          </a:xfrm>
          <a:prstGeom prst="ellipse">
            <a:avLst/>
          </a:prstGeom>
          <a:gradFill rotWithShape="1">
            <a:gsLst>
              <a:gs pos="0">
                <a:schemeClr val="folHlink">
                  <a:alpha val="32001"/>
                </a:schemeClr>
              </a:gs>
              <a:gs pos="100000">
                <a:schemeClr val="fol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51" name="Oval 15"/>
          <p:cNvSpPr>
            <a:spLocks noChangeArrowheads="1"/>
          </p:cNvSpPr>
          <p:nvPr/>
        </p:nvSpPr>
        <p:spPr bwMode="gray">
          <a:xfrm>
            <a:off x="2069241" y="785053"/>
            <a:ext cx="1586266" cy="156284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gray">
          <a:xfrm>
            <a:off x="2070829" y="788228"/>
            <a:ext cx="1586265" cy="156284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63529"/>
                  <a:invGamma/>
                </a:schemeClr>
              </a:gs>
              <a:gs pos="100000">
                <a:schemeClr val="fol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53" name="Oval 17"/>
          <p:cNvSpPr>
            <a:spLocks noChangeArrowheads="1"/>
          </p:cNvSpPr>
          <p:nvPr/>
        </p:nvSpPr>
        <p:spPr bwMode="gray">
          <a:xfrm>
            <a:off x="2143854" y="859666"/>
            <a:ext cx="1428149" cy="1407236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  <p:grpSp>
        <p:nvGrpSpPr>
          <p:cNvPr id="54" name="Group 18"/>
          <p:cNvGrpSpPr>
            <a:grpSpLocks/>
          </p:cNvGrpSpPr>
          <p:nvPr/>
        </p:nvGrpSpPr>
        <p:grpSpPr bwMode="auto">
          <a:xfrm>
            <a:off x="2164491" y="878715"/>
            <a:ext cx="1382245" cy="1361569"/>
            <a:chOff x="4166" y="1706"/>
            <a:chExt cx="1252" cy="1252"/>
          </a:xfrm>
        </p:grpSpPr>
        <p:sp>
          <p:nvSpPr>
            <p:cNvPr id="55" name="Oval 19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6" name="Oval 20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7" name="Oval 21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8" name="Oval 22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59" name="Oval 23"/>
          <p:cNvSpPr>
            <a:spLocks noChangeArrowheads="1"/>
          </p:cNvSpPr>
          <p:nvPr/>
        </p:nvSpPr>
        <p:spPr bwMode="gray">
          <a:xfrm>
            <a:off x="5508104" y="675516"/>
            <a:ext cx="1935013" cy="1907513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60" name="Oval 24"/>
          <p:cNvSpPr>
            <a:spLocks noChangeArrowheads="1"/>
          </p:cNvSpPr>
          <p:nvPr/>
        </p:nvSpPr>
        <p:spPr bwMode="gray">
          <a:xfrm>
            <a:off x="5508104" y="675516"/>
            <a:ext cx="1935013" cy="1907513"/>
          </a:xfrm>
          <a:prstGeom prst="ellipse">
            <a:avLst/>
          </a:prstGeom>
          <a:gradFill rotWithShape="1">
            <a:gsLst>
              <a:gs pos="0">
                <a:schemeClr val="accent1">
                  <a:alpha val="32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61" name="Oval 25"/>
          <p:cNvSpPr>
            <a:spLocks noChangeArrowheads="1"/>
          </p:cNvSpPr>
          <p:nvPr/>
        </p:nvSpPr>
        <p:spPr bwMode="gray">
          <a:xfrm>
            <a:off x="5619230" y="786641"/>
            <a:ext cx="1586266" cy="1562843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5411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62" name="Oval 26"/>
          <p:cNvSpPr>
            <a:spLocks noChangeArrowheads="1"/>
          </p:cNvSpPr>
          <p:nvPr/>
        </p:nvSpPr>
        <p:spPr bwMode="gray">
          <a:xfrm>
            <a:off x="5620818" y="788228"/>
            <a:ext cx="1586265" cy="1562843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63529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63" name="Oval 27"/>
          <p:cNvSpPr>
            <a:spLocks noChangeArrowheads="1"/>
          </p:cNvSpPr>
          <p:nvPr/>
        </p:nvSpPr>
        <p:spPr bwMode="gray">
          <a:xfrm>
            <a:off x="5692255" y="858079"/>
            <a:ext cx="1428149" cy="1407236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  <p:grpSp>
        <p:nvGrpSpPr>
          <p:cNvPr id="64" name="Group 28"/>
          <p:cNvGrpSpPr>
            <a:grpSpLocks/>
          </p:cNvGrpSpPr>
          <p:nvPr/>
        </p:nvGrpSpPr>
        <p:grpSpPr bwMode="auto">
          <a:xfrm>
            <a:off x="5714480" y="873953"/>
            <a:ext cx="1382245" cy="1361569"/>
            <a:chOff x="4166" y="1706"/>
            <a:chExt cx="1252" cy="1252"/>
          </a:xfrm>
        </p:grpSpPr>
        <p:sp>
          <p:nvSpPr>
            <p:cNvPr id="65" name="Oval 29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66" name="Oval 30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67" name="Oval 31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68" name="Oval 32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93222" name="Text Box 38"/>
          <p:cNvSpPr txBox="1">
            <a:spLocks noChangeArrowheads="1"/>
          </p:cNvSpPr>
          <p:nvPr/>
        </p:nvSpPr>
        <p:spPr bwMode="gray">
          <a:xfrm>
            <a:off x="2064187" y="1179375"/>
            <a:ext cx="15294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sz="3200" b="1" dirty="0" smtClean="0">
                <a:solidFill>
                  <a:srgbClr val="007CA8"/>
                </a:solidFill>
                <a:latin typeface="Calibri" panose="020F0502020204030204" pitchFamily="34" charset="0"/>
              </a:rPr>
              <a:t>ГФ РК</a:t>
            </a:r>
            <a:endParaRPr lang="en-US" altLang="ru-RU" sz="3200" b="1" dirty="0">
              <a:solidFill>
                <a:srgbClr val="007CA8"/>
              </a:solidFill>
              <a:latin typeface="Calibri" panose="020F0502020204030204" pitchFamily="34" charset="0"/>
            </a:endParaRPr>
          </a:p>
        </p:txBody>
      </p:sp>
      <p:sp>
        <p:nvSpPr>
          <p:cNvPr id="93223" name="Text Box 39"/>
          <p:cNvSpPr txBox="1">
            <a:spLocks noChangeArrowheads="1"/>
          </p:cNvSpPr>
          <p:nvPr/>
        </p:nvSpPr>
        <p:spPr bwMode="gray">
          <a:xfrm>
            <a:off x="5673618" y="1236167"/>
            <a:ext cx="14639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sz="2800" b="1" dirty="0" smtClean="0">
                <a:solidFill>
                  <a:srgbClr val="2A5D9A"/>
                </a:solidFill>
                <a:latin typeface="Calibri" panose="020F0502020204030204" pitchFamily="34" charset="0"/>
              </a:rPr>
              <a:t>МКК РК </a:t>
            </a:r>
            <a:endParaRPr lang="en-US" altLang="ru-RU" sz="2800" b="1" dirty="0">
              <a:solidFill>
                <a:srgbClr val="2A5D9A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95486"/>
            <a:ext cx="8784976" cy="486053"/>
          </a:xfrm>
        </p:spPr>
        <p:txBody>
          <a:bodyPr/>
          <a:lstStyle/>
          <a:p>
            <a:pPr algn="ctr">
              <a:lnSpc>
                <a:spcPts val="2500"/>
              </a:lnSpc>
            </a:pPr>
            <a:r>
              <a:rPr lang="ru-RU" sz="2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Информационно-консультационная поддержка,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обучение </a:t>
            </a:r>
            <a:r>
              <a:rPr lang="ru-RU" sz="2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в 2017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г.</a:t>
            </a:r>
            <a:endParaRPr lang="ru-RU" sz="26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48331" y="4785996"/>
            <a:ext cx="4572000" cy="307777"/>
          </a:xfrm>
          <a:prstGeom prst="rect">
            <a:avLst/>
          </a:prstGeom>
          <a:solidFill>
            <a:srgbClr val="010E4F"/>
          </a:solidFill>
        </p:spPr>
        <p:txBody>
          <a:bodyPr>
            <a:spAutoFit/>
          </a:bodyPr>
          <a:lstStyle/>
          <a:p>
            <a:pPr algn="ctr"/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ltGray">
          <a:xfrm>
            <a:off x="381000" y="681540"/>
            <a:ext cx="5880100" cy="3996444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blackWhite">
          <a:xfrm>
            <a:off x="511682" y="1167594"/>
            <a:ext cx="4038600" cy="74295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ru-RU" b="1" dirty="0">
                <a:solidFill>
                  <a:schemeClr val="bg1"/>
                </a:solidFill>
              </a:rPr>
              <a:t>Программы обучения </a:t>
            </a:r>
            <a:endParaRPr lang="ru-RU" b="1" dirty="0" smtClean="0">
              <a:solidFill>
                <a:schemeClr val="bg1"/>
              </a:solidFill>
            </a:endParaRPr>
          </a:p>
          <a:p>
            <a:pPr lvl="0" algn="ctr"/>
            <a:r>
              <a:rPr lang="ru-RU" b="1" dirty="0" smtClean="0">
                <a:solidFill>
                  <a:schemeClr val="bg1"/>
                </a:solidFill>
              </a:rPr>
              <a:t>«</a:t>
            </a:r>
            <a:r>
              <a:rPr lang="ru-RU" b="1" dirty="0">
                <a:solidFill>
                  <a:schemeClr val="bg1"/>
                </a:solidFill>
              </a:rPr>
              <a:t>Бизнес-инкубатора»</a:t>
            </a: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blackWhite">
          <a:xfrm>
            <a:off x="529439" y="1936812"/>
            <a:ext cx="4038600" cy="74295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B8D1B3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lvl="0" algn="ctr"/>
            <a:r>
              <a:rPr lang="ru-RU" b="1" dirty="0">
                <a:solidFill>
                  <a:schemeClr val="bg1"/>
                </a:solidFill>
              </a:rPr>
              <a:t>Программы </a:t>
            </a:r>
            <a:endParaRPr lang="ru-RU" b="1" dirty="0" smtClean="0">
              <a:solidFill>
                <a:schemeClr val="bg1"/>
              </a:solidFill>
            </a:endParaRPr>
          </a:p>
          <a:p>
            <a:pPr lvl="0" algn="ctr"/>
            <a:r>
              <a:rPr lang="ru-RU" b="1" dirty="0" smtClean="0">
                <a:solidFill>
                  <a:schemeClr val="bg1"/>
                </a:solidFill>
              </a:rPr>
              <a:t>АО </a:t>
            </a:r>
            <a:r>
              <a:rPr lang="ru-RU" b="1" dirty="0">
                <a:solidFill>
                  <a:schemeClr val="bg1"/>
                </a:solidFill>
              </a:rPr>
              <a:t>«Корпорации МСП»</a:t>
            </a:r>
          </a:p>
        </p:txBody>
      </p:sp>
      <p:sp>
        <p:nvSpPr>
          <p:cNvPr id="18" name="AutoShape 6"/>
          <p:cNvSpPr>
            <a:spLocks noChangeArrowheads="1"/>
          </p:cNvSpPr>
          <p:nvPr/>
        </p:nvSpPr>
        <p:spPr bwMode="blackWhite">
          <a:xfrm>
            <a:off x="529439" y="2686050"/>
            <a:ext cx="4038600" cy="74295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ru-RU" b="1" dirty="0">
                <a:solidFill>
                  <a:schemeClr val="bg1"/>
                </a:solidFill>
              </a:rPr>
              <a:t>Семинары, консультации, </a:t>
            </a:r>
            <a:endParaRPr lang="ru-RU" b="1" dirty="0" smtClean="0">
              <a:solidFill>
                <a:schemeClr val="bg1"/>
              </a:solidFill>
            </a:endParaRPr>
          </a:p>
          <a:p>
            <a:pPr lvl="0" algn="ctr"/>
            <a:r>
              <a:rPr lang="ru-RU" b="1" dirty="0" smtClean="0">
                <a:solidFill>
                  <a:schemeClr val="bg1"/>
                </a:solidFill>
              </a:rPr>
              <a:t>круглые </a:t>
            </a:r>
            <a:r>
              <a:rPr lang="ru-RU" b="1" dirty="0">
                <a:solidFill>
                  <a:schemeClr val="bg1"/>
                </a:solidFill>
              </a:rPr>
              <a:t>столы</a:t>
            </a: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blackWhite">
          <a:xfrm>
            <a:off x="509731" y="3489852"/>
            <a:ext cx="4038600" cy="74295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B8D1B3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/>
            <a:r>
              <a:rPr lang="ru-RU" altLang="ru-RU" b="1" dirty="0" smtClean="0">
                <a:solidFill>
                  <a:schemeClr val="bg1"/>
                </a:solidFill>
              </a:rPr>
              <a:t>Программы, реализованные </a:t>
            </a:r>
          </a:p>
          <a:p>
            <a:pPr algn="ctr" eaLnBrk="0" hangingPunct="0"/>
            <a:r>
              <a:rPr lang="ru-RU" altLang="ru-RU" b="1" dirty="0" smtClean="0">
                <a:solidFill>
                  <a:schemeClr val="bg1"/>
                </a:solidFill>
              </a:rPr>
              <a:t>совместно с КОМИ ОСБ №8617</a:t>
            </a:r>
            <a:endParaRPr lang="en-US" altLang="ru-RU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4169" y="1150301"/>
            <a:ext cx="3059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Результат: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31 обучающая программа;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12 круглых столов;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6 семинаров;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3421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субъект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МСП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Диаграмма 49"/>
          <p:cNvGraphicFramePr/>
          <p:nvPr>
            <p:extLst>
              <p:ext uri="{D42A27DB-BD31-4B8C-83A1-F6EECF244321}">
                <p14:modId xmlns:p14="http://schemas.microsoft.com/office/powerpoint/2010/main" val="804119998"/>
              </p:ext>
            </p:extLst>
          </p:nvPr>
        </p:nvGraphicFramePr>
        <p:xfrm>
          <a:off x="4183654" y="1526723"/>
          <a:ext cx="2072836" cy="1379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Диаграмма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014925"/>
              </p:ext>
            </p:extLst>
          </p:nvPr>
        </p:nvGraphicFramePr>
        <p:xfrm>
          <a:off x="71500" y="2853149"/>
          <a:ext cx="424847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4355976" y="2999701"/>
            <a:ext cx="1728192" cy="127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9105" tIns="39552" rIns="79105" bIns="39552"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300" dirty="0" smtClean="0">
                <a:solidFill>
                  <a:srgbClr val="00569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200" dirty="0" smtClean="0">
                <a:solidFill>
                  <a:srgbClr val="005696"/>
                </a:solidFill>
                <a:latin typeface="Calibri" panose="020F0502020204030204" pitchFamily="34" charset="0"/>
                <a:cs typeface="Arial" pitchFamily="34" charset="0"/>
              </a:rPr>
              <a:t>Доля среднесписочной численности работников, занятых у субъектов малого и среднего предприниматель-ства, в общей численности занятого населения</a:t>
            </a:r>
            <a:endParaRPr lang="ru-RU" altLang="ru-RU" sz="1200" dirty="0">
              <a:solidFill>
                <a:srgbClr val="005696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200" name="Rectangle 15"/>
          <p:cNvSpPr>
            <a:spLocks noChangeArrowheads="1"/>
          </p:cNvSpPr>
          <p:nvPr/>
        </p:nvSpPr>
        <p:spPr bwMode="auto">
          <a:xfrm>
            <a:off x="4156123" y="1555913"/>
            <a:ext cx="901321" cy="32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9105" tIns="39552" rIns="79105" bIns="39552">
            <a:spAutoFit/>
          </a:bodyPr>
          <a:lstStyle/>
          <a:p>
            <a:pPr algn="ctr"/>
            <a:r>
              <a:rPr lang="ru-RU" altLang="ru-RU" sz="1600" b="1" dirty="0" smtClean="0">
                <a:solidFill>
                  <a:srgbClr val="4F81BD"/>
                </a:solidFill>
                <a:latin typeface="Arial" pitchFamily="34" charset="0"/>
                <a:cs typeface="Arial" pitchFamily="34" charset="0"/>
              </a:rPr>
              <a:t>20%</a:t>
            </a:r>
            <a:endParaRPr lang="ru-RU" altLang="ru-RU" sz="1600" b="1" dirty="0">
              <a:solidFill>
                <a:srgbClr val="4F81BD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6" name="Диаграмма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88146"/>
              </p:ext>
            </p:extLst>
          </p:nvPr>
        </p:nvGraphicFramePr>
        <p:xfrm>
          <a:off x="255454" y="2487943"/>
          <a:ext cx="4032448" cy="1608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251520" y="1074248"/>
            <a:ext cx="3888432" cy="94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9105" tIns="39552" rIns="79105" bIns="39552"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solidFill>
                  <a:srgbClr val="01136F"/>
                </a:solidFill>
                <a:latin typeface="Calibri" panose="020F0502020204030204" pitchFamily="34" charset="0"/>
              </a:rPr>
              <a:t>Число субъектов малого и среднего предпринимательства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solidFill>
                  <a:srgbClr val="01136F"/>
                </a:solidFill>
                <a:latin typeface="Calibri" panose="020F0502020204030204" pitchFamily="34" charset="0"/>
              </a:rPr>
              <a:t>(по реестру ИФНС), тыс. </a:t>
            </a:r>
            <a:r>
              <a:rPr lang="ru-RU" altLang="ru-RU" sz="1400" b="1" dirty="0" smtClean="0">
                <a:solidFill>
                  <a:srgbClr val="01136F"/>
                </a:solidFill>
                <a:latin typeface="Calibri" panose="020F0502020204030204" pitchFamily="34" charset="0"/>
              </a:rPr>
              <a:t>единиц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400" b="1" dirty="0" smtClean="0">
              <a:solidFill>
                <a:srgbClr val="01136F"/>
              </a:solidFill>
              <a:latin typeface="Calibri" panose="020F0502020204030204" pitchFamily="34" charset="0"/>
            </a:endParaRP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 smtClean="0">
                <a:solidFill>
                  <a:srgbClr val="01136F"/>
                </a:solidFill>
                <a:latin typeface="Calibri" panose="020F0502020204030204" pitchFamily="34" charset="0"/>
              </a:rPr>
              <a:t>Объем налоговых поступлений (</a:t>
            </a:r>
            <a:r>
              <a:rPr lang="ru-RU" altLang="ru-RU" sz="1400" b="1" dirty="0" err="1" smtClean="0">
                <a:solidFill>
                  <a:srgbClr val="01136F"/>
                </a:solidFill>
                <a:latin typeface="Calibri" panose="020F0502020204030204" pitchFamily="34" charset="0"/>
              </a:rPr>
              <a:t>спец.режимы</a:t>
            </a:r>
            <a:r>
              <a:rPr lang="ru-RU" altLang="ru-RU" sz="1400" b="1" dirty="0" smtClean="0">
                <a:solidFill>
                  <a:srgbClr val="01136F"/>
                </a:solidFill>
                <a:latin typeface="Calibri" panose="020F0502020204030204" pitchFamily="34" charset="0"/>
              </a:rPr>
              <a:t>)</a:t>
            </a:r>
            <a:endParaRPr lang="ru-RU" altLang="ru-RU" sz="1400" b="1" dirty="0">
              <a:solidFill>
                <a:srgbClr val="01136F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110"/>
          <p:cNvSpPr>
            <a:spLocks noChangeArrowheads="1"/>
          </p:cNvSpPr>
          <p:nvPr/>
        </p:nvSpPr>
        <p:spPr bwMode="auto">
          <a:xfrm>
            <a:off x="4355976" y="653724"/>
            <a:ext cx="4680520" cy="66157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square" lIns="79105" tIns="39552" rIns="79105" bIns="39552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altLang="ru-RU" sz="1400" b="1" dirty="0">
                <a:solidFill>
                  <a:srgbClr val="01136F"/>
                </a:solidFill>
                <a:latin typeface="Calibri" panose="020F0502020204030204" pitchFamily="34" charset="0"/>
              </a:rPr>
              <a:t>Среднесписочная численность работников  у субъектов МСП по основным видам экономической деятельности </a:t>
            </a:r>
            <a:endParaRPr lang="ru-RU" altLang="ru-RU" sz="1400" b="1" dirty="0" smtClean="0">
              <a:solidFill>
                <a:srgbClr val="01136F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altLang="ru-RU" sz="1400" b="1" dirty="0" smtClean="0">
                <a:solidFill>
                  <a:srgbClr val="01136F"/>
                </a:solidFill>
                <a:latin typeface="Calibri" panose="020F0502020204030204" pitchFamily="34" charset="0"/>
              </a:rPr>
              <a:t>в </a:t>
            </a:r>
            <a:r>
              <a:rPr lang="ru-RU" altLang="ru-RU" sz="1400" b="1" dirty="0">
                <a:solidFill>
                  <a:srgbClr val="01136F"/>
                </a:solidFill>
                <a:latin typeface="Calibri" panose="020F0502020204030204" pitchFamily="34" charset="0"/>
              </a:rPr>
              <a:t>2017 году, тыс. человек</a:t>
            </a:r>
          </a:p>
        </p:txBody>
      </p:sp>
      <p:sp>
        <p:nvSpPr>
          <p:cNvPr id="28" name="Rectangle 101"/>
          <p:cNvSpPr>
            <a:spLocks noChangeArrowheads="1"/>
          </p:cNvSpPr>
          <p:nvPr/>
        </p:nvSpPr>
        <p:spPr bwMode="auto">
          <a:xfrm>
            <a:off x="6238781" y="1636838"/>
            <a:ext cx="1512169" cy="37906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square" lIns="79105" tIns="39552" rIns="79105" bIns="39552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Обрабатывающие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производства</a:t>
            </a:r>
          </a:p>
        </p:txBody>
      </p:sp>
      <p:sp>
        <p:nvSpPr>
          <p:cNvPr id="30" name="Rectangle 103"/>
          <p:cNvSpPr>
            <a:spLocks noChangeArrowheads="1"/>
          </p:cNvSpPr>
          <p:nvPr/>
        </p:nvSpPr>
        <p:spPr bwMode="auto">
          <a:xfrm>
            <a:off x="6232025" y="1291115"/>
            <a:ext cx="1552909" cy="37906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square" lIns="79105" tIns="39552" rIns="79105" bIns="39552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alt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Добыча полезных</a:t>
            </a:r>
          </a:p>
          <a:p>
            <a:pPr algn="ctr">
              <a:lnSpc>
                <a:spcPct val="80000"/>
              </a:lnSpc>
              <a:defRPr/>
            </a:pPr>
            <a:r>
              <a:rPr lang="ru-RU" alt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ископаемых</a:t>
            </a:r>
            <a:endParaRPr lang="en-US" altLang="ru-RU" sz="1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2" name="Rectangle 105"/>
          <p:cNvSpPr>
            <a:spLocks noChangeArrowheads="1"/>
          </p:cNvSpPr>
          <p:nvPr/>
        </p:nvSpPr>
        <p:spPr bwMode="auto">
          <a:xfrm>
            <a:off x="5867263" y="2517745"/>
            <a:ext cx="2215380" cy="67080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square" lIns="79105" tIns="39552" rIns="79105" bIns="39552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Торговля оптовая </a:t>
            </a:r>
            <a:endParaRPr lang="ru-RU" altLang="ru-RU" sz="12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alt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розничная; ремонт автотранспортных </a:t>
            </a:r>
          </a:p>
          <a:p>
            <a:pPr algn="ctr">
              <a:lnSpc>
                <a:spcPct val="80000"/>
              </a:lnSpc>
              <a:defRPr/>
            </a:pP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средств и мотоциклов</a:t>
            </a:r>
          </a:p>
        </p:txBody>
      </p:sp>
      <p:sp>
        <p:nvSpPr>
          <p:cNvPr id="53" name="Rectangle 107"/>
          <p:cNvSpPr>
            <a:spLocks noChangeArrowheads="1"/>
          </p:cNvSpPr>
          <p:nvPr/>
        </p:nvSpPr>
        <p:spPr bwMode="auto">
          <a:xfrm>
            <a:off x="6084167" y="3284411"/>
            <a:ext cx="1830869" cy="37906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square" lIns="79105" tIns="39552" rIns="79105" bIns="39552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Транспортировка и хранение</a:t>
            </a:r>
          </a:p>
        </p:txBody>
      </p:sp>
      <p:sp>
        <p:nvSpPr>
          <p:cNvPr id="54" name="Rectangle 105"/>
          <p:cNvSpPr>
            <a:spLocks noChangeArrowheads="1"/>
          </p:cNvSpPr>
          <p:nvPr/>
        </p:nvSpPr>
        <p:spPr bwMode="auto">
          <a:xfrm>
            <a:off x="6022159" y="2071124"/>
            <a:ext cx="1769531" cy="22760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square" lIns="79105" tIns="39552" rIns="79105" bIns="39552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Строительство</a:t>
            </a:r>
          </a:p>
        </p:txBody>
      </p:sp>
      <p:sp>
        <p:nvSpPr>
          <p:cNvPr id="55" name="Rectangle 101"/>
          <p:cNvSpPr>
            <a:spLocks noChangeArrowheads="1"/>
          </p:cNvSpPr>
          <p:nvPr/>
        </p:nvSpPr>
        <p:spPr bwMode="auto">
          <a:xfrm>
            <a:off x="5683561" y="4384126"/>
            <a:ext cx="2376263" cy="23132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square" lIns="79105" tIns="39552" rIns="79105" bIns="39552">
            <a:spAutoFit/>
          </a:bodyPr>
          <a:lstStyle/>
          <a:p>
            <a:pPr lvl="1" algn="ctr" eaLnBrk="0" hangingPunct="0">
              <a:lnSpc>
                <a:spcPct val="80000"/>
              </a:lnSpc>
              <a:defRPr/>
            </a:pP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Прочие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888398" y="112743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 83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4501372" y="1889982"/>
            <a:ext cx="90620" cy="1008112"/>
          </a:xfrm>
          <a:prstGeom prst="straightConnector1">
            <a:avLst/>
          </a:prstGeom>
          <a:ln w="57150">
            <a:solidFill>
              <a:srgbClr val="0464BC"/>
            </a:solidFill>
            <a:headEnd type="oval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107"/>
          <p:cNvSpPr>
            <a:spLocks noChangeArrowheads="1"/>
          </p:cNvSpPr>
          <p:nvPr/>
        </p:nvSpPr>
        <p:spPr bwMode="auto">
          <a:xfrm>
            <a:off x="5898813" y="3651870"/>
            <a:ext cx="2219334" cy="67080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square" lIns="79105" tIns="39552" rIns="79105" bIns="39552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Деятельность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по </a:t>
            </a:r>
            <a:r>
              <a:rPr lang="ru-RU" alt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операциям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ru-RU" altLang="ru-RU" sz="12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с недвижимым 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ru-RU" altLang="ru-RU" sz="1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имуществом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79512" y="195655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Итоги развития МСП в Республике Коми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4548331" y="4785996"/>
            <a:ext cx="4572000" cy="307777"/>
          </a:xfrm>
          <a:prstGeom prst="rect">
            <a:avLst/>
          </a:prstGeom>
          <a:solidFill>
            <a:srgbClr val="010E4F"/>
          </a:solidFill>
        </p:spPr>
        <p:txBody>
          <a:bodyPr>
            <a:spAutoFit/>
          </a:bodyPr>
          <a:lstStyle/>
          <a:p>
            <a:pPr algn="ctr"/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660815200"/>
              </p:ext>
            </p:extLst>
          </p:nvPr>
        </p:nvGraphicFramePr>
        <p:xfrm>
          <a:off x="329855" y="1854572"/>
          <a:ext cx="4032449" cy="1587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45516253"/>
              </p:ext>
            </p:extLst>
          </p:nvPr>
        </p:nvGraphicFramePr>
        <p:xfrm>
          <a:off x="7236296" y="824938"/>
          <a:ext cx="1786384" cy="3853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89919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48331" y="4785996"/>
            <a:ext cx="4572000" cy="307777"/>
          </a:xfrm>
          <a:prstGeom prst="rect">
            <a:avLst/>
          </a:prstGeom>
          <a:solidFill>
            <a:srgbClr val="010E4F"/>
          </a:solidFill>
        </p:spPr>
        <p:txBody>
          <a:bodyPr>
            <a:spAutoFit/>
          </a:bodyPr>
          <a:lstStyle/>
          <a:p>
            <a:pPr algn="ctr"/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3387" y="65932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Сравнение условий развития МСП в СЗФО</a:t>
            </a:r>
            <a:endParaRPr lang="ru-RU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95655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Итоги развития МСП в Республике Коми</a:t>
            </a:r>
          </a:p>
        </p:txBody>
      </p:sp>
      <p:pic>
        <p:nvPicPr>
          <p:cNvPr id="29" name="Рисунок 28" descr="http://indoor-board.ru/wp-content/uploads/2016/05/checkbox-303113_1280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717789"/>
            <a:ext cx="432048" cy="3416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Стрелка вправо 8"/>
          <p:cNvSpPr/>
          <p:nvPr/>
        </p:nvSpPr>
        <p:spPr>
          <a:xfrm>
            <a:off x="191832" y="981404"/>
            <a:ext cx="2435952" cy="1134126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10E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10E4F"/>
                </a:solidFill>
                <a:latin typeface="Calibri" panose="020F0502020204030204" pitchFamily="34" charset="0"/>
              </a:rPr>
              <a:t>Количество МСП </a:t>
            </a:r>
            <a:endParaRPr lang="ru-RU" dirty="0">
              <a:solidFill>
                <a:srgbClr val="010E4F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206617" y="1869671"/>
            <a:ext cx="3228040" cy="118813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10E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10E4F"/>
                </a:solidFill>
                <a:latin typeface="Calibri" panose="020F0502020204030204" pitchFamily="34" charset="0"/>
              </a:rPr>
              <a:t>Оборот МСП</a:t>
            </a:r>
            <a:endParaRPr lang="ru-RU" dirty="0">
              <a:solidFill>
                <a:srgbClr val="010E4F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193882" y="2790416"/>
            <a:ext cx="4092136" cy="118813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10E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10E4F"/>
                </a:solidFill>
                <a:latin typeface="Calibri" panose="020F0502020204030204" pitchFamily="34" charset="0"/>
              </a:rPr>
              <a:t>Объем государственной поддержки МСП</a:t>
            </a:r>
            <a:endParaRPr lang="ru-RU" dirty="0">
              <a:solidFill>
                <a:srgbClr val="010E4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67336" y="981404"/>
            <a:ext cx="5581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10E4F"/>
                </a:solidFill>
                <a:latin typeface="Calibri" panose="020F0502020204030204" pitchFamily="34" charset="0"/>
              </a:rPr>
              <a:t>5 место в СЗФО</a:t>
            </a:r>
            <a:r>
              <a:rPr lang="ru-RU" dirty="0" smtClean="0">
                <a:solidFill>
                  <a:srgbClr val="010E4F"/>
                </a:solidFill>
                <a:latin typeface="Calibri" panose="020F0502020204030204" pitchFamily="34" charset="0"/>
              </a:rPr>
              <a:t>, </a:t>
            </a:r>
          </a:p>
          <a:p>
            <a:pPr algn="ctr"/>
            <a:r>
              <a:rPr lang="ru-RU" dirty="0" smtClean="0">
                <a:solidFill>
                  <a:srgbClr val="010E4F"/>
                </a:solidFill>
                <a:latin typeface="Calibri" panose="020F0502020204030204" pitchFamily="34" charset="0"/>
              </a:rPr>
              <a:t>на 1 тысячу постоянного населения</a:t>
            </a:r>
          </a:p>
          <a:p>
            <a:pPr algn="ctr"/>
            <a:r>
              <a:rPr lang="ru-RU" dirty="0" smtClean="0">
                <a:solidFill>
                  <a:srgbClr val="010E4F"/>
                </a:solidFill>
                <a:latin typeface="Calibri" panose="020F0502020204030204" pitchFamily="34" charset="0"/>
              </a:rPr>
              <a:t> – 5 место в СЗФО</a:t>
            </a:r>
            <a:endParaRPr lang="ru-RU" dirty="0">
              <a:solidFill>
                <a:srgbClr val="010E4F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91880" y="2028669"/>
            <a:ext cx="54726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10E4F"/>
                </a:solidFill>
                <a:latin typeface="Calibri" panose="020F0502020204030204" pitchFamily="34" charset="0"/>
              </a:rPr>
              <a:t>6 место в СЗФО</a:t>
            </a:r>
            <a:r>
              <a:rPr lang="ru-RU" dirty="0" smtClean="0">
                <a:solidFill>
                  <a:srgbClr val="010E4F"/>
                </a:solidFill>
                <a:latin typeface="Calibri" panose="020F0502020204030204" pitchFamily="34" charset="0"/>
              </a:rPr>
              <a:t>, </a:t>
            </a:r>
          </a:p>
          <a:p>
            <a:pPr algn="ctr"/>
            <a:r>
              <a:rPr lang="ru-RU" dirty="0" smtClean="0">
                <a:solidFill>
                  <a:srgbClr val="010E4F"/>
                </a:solidFill>
                <a:latin typeface="Calibri" panose="020F0502020204030204" pitchFamily="34" charset="0"/>
              </a:rPr>
              <a:t>на 1 тысячу постоянного населения </a:t>
            </a:r>
          </a:p>
          <a:p>
            <a:pPr algn="ctr"/>
            <a:r>
              <a:rPr lang="ru-RU" dirty="0" smtClean="0">
                <a:solidFill>
                  <a:srgbClr val="010E4F"/>
                </a:solidFill>
                <a:latin typeface="Calibri" panose="020F0502020204030204" pitchFamily="34" charset="0"/>
              </a:rPr>
              <a:t>– 5 место в СЗФО</a:t>
            </a:r>
            <a:endParaRPr lang="ru-RU" dirty="0">
              <a:solidFill>
                <a:srgbClr val="010E4F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08842" y="3003798"/>
            <a:ext cx="4444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10E4F"/>
                </a:solidFill>
                <a:latin typeface="Calibri" panose="020F0502020204030204" pitchFamily="34" charset="0"/>
              </a:rPr>
              <a:t>7 место в СЗФО</a:t>
            </a:r>
          </a:p>
          <a:p>
            <a:pPr algn="ctr"/>
            <a:r>
              <a:rPr lang="ru-RU" dirty="0" smtClean="0">
                <a:solidFill>
                  <a:srgbClr val="010E4F"/>
                </a:solidFill>
                <a:latin typeface="Calibri" panose="020F0502020204030204" pitchFamily="34" charset="0"/>
              </a:rPr>
              <a:t>Размер УК ГФ РК – </a:t>
            </a:r>
            <a:r>
              <a:rPr lang="ru-RU" b="1" dirty="0" smtClean="0">
                <a:solidFill>
                  <a:srgbClr val="010E4F"/>
                </a:solidFill>
                <a:latin typeface="Calibri" panose="020F0502020204030204" pitchFamily="34" charset="0"/>
              </a:rPr>
              <a:t>10 место в СЗФО</a:t>
            </a:r>
          </a:p>
          <a:p>
            <a:pPr algn="ctr"/>
            <a:r>
              <a:rPr lang="ru-RU" dirty="0" smtClean="0">
                <a:solidFill>
                  <a:srgbClr val="010E4F"/>
                </a:solidFill>
                <a:latin typeface="Calibri" panose="020F0502020204030204" pitchFamily="34" charset="0"/>
              </a:rPr>
              <a:t>Размер УК МКК РК – </a:t>
            </a:r>
            <a:r>
              <a:rPr lang="ru-RU" b="1" dirty="0" smtClean="0">
                <a:solidFill>
                  <a:srgbClr val="010E4F"/>
                </a:solidFill>
                <a:latin typeface="Calibri" panose="020F0502020204030204" pitchFamily="34" charset="0"/>
              </a:rPr>
              <a:t>10 место в СЗФО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7584" y="3954042"/>
            <a:ext cx="7683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010E4F"/>
                </a:solidFill>
                <a:latin typeface="Calibri" panose="020F0502020204030204" pitchFamily="34" charset="0"/>
              </a:rPr>
              <a:t>В 10 субъектах СЗФО, </a:t>
            </a:r>
            <a:r>
              <a:rPr lang="ru-RU" sz="16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за исключением Республики Коми</a:t>
            </a:r>
            <a:r>
              <a:rPr lang="ru-RU" sz="1600" i="1" dirty="0" smtClean="0">
                <a:solidFill>
                  <a:srgbClr val="010E4F"/>
                </a:solidFill>
                <a:latin typeface="Calibri" panose="020F0502020204030204" pitchFamily="34" charset="0"/>
              </a:rPr>
              <a:t>, </a:t>
            </a:r>
          </a:p>
          <a:p>
            <a:pPr algn="ctr"/>
            <a:r>
              <a:rPr lang="ru-RU" sz="1600" i="1" dirty="0" smtClean="0">
                <a:solidFill>
                  <a:srgbClr val="010E4F"/>
                </a:solidFill>
                <a:latin typeface="Calibri" panose="020F0502020204030204" pitchFamily="34" charset="0"/>
              </a:rPr>
              <a:t>созданы и функционируют </a:t>
            </a:r>
          </a:p>
          <a:p>
            <a:pPr algn="ctr"/>
            <a:r>
              <a:rPr lang="ru-RU" sz="1600" i="1" dirty="0" smtClean="0">
                <a:solidFill>
                  <a:srgbClr val="010E4F"/>
                </a:solidFill>
                <a:latin typeface="Calibri" panose="020F0502020204030204" pitchFamily="34" charset="0"/>
              </a:rPr>
              <a:t>Региональные центры поддержки предпринимательства</a:t>
            </a:r>
            <a:endParaRPr lang="ru-RU" sz="1600" i="1" dirty="0">
              <a:solidFill>
                <a:srgbClr val="010E4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AutoShape 3"/>
          <p:cNvSpPr>
            <a:spLocks noChangeArrowheads="1"/>
          </p:cNvSpPr>
          <p:nvPr/>
        </p:nvSpPr>
        <p:spPr bwMode="gray">
          <a:xfrm>
            <a:off x="1696701" y="1212389"/>
            <a:ext cx="5530850" cy="2057400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accent1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428" name="AutoShape 4"/>
          <p:cNvSpPr>
            <a:spLocks noChangeArrowheads="1"/>
          </p:cNvSpPr>
          <p:nvPr/>
        </p:nvSpPr>
        <p:spPr bwMode="gray">
          <a:xfrm>
            <a:off x="1684337" y="756047"/>
            <a:ext cx="5791200" cy="43100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6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u-RU" alt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Сервисная модель поддержки МСП</a:t>
            </a:r>
            <a:endParaRPr lang="en-US" alt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gray">
          <a:xfrm>
            <a:off x="3205174" y="1561611"/>
            <a:ext cx="268631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000" b="1" dirty="0">
                <a:solidFill>
                  <a:srgbClr val="0113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Региональный </a:t>
            </a:r>
          </a:p>
          <a:p>
            <a:pPr algn="ctr" eaLnBrk="0" hangingPunct="0"/>
            <a:r>
              <a:rPr lang="ru-RU" altLang="ru-RU" sz="2000" b="1" dirty="0">
                <a:solidFill>
                  <a:srgbClr val="0113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Центр поддержки </a:t>
            </a:r>
          </a:p>
          <a:p>
            <a:pPr algn="ctr" eaLnBrk="0" hangingPunct="0"/>
            <a:r>
              <a:rPr lang="ru-RU" altLang="ru-RU" sz="2000" b="1" dirty="0">
                <a:solidFill>
                  <a:srgbClr val="0113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предпринимательства</a:t>
            </a:r>
            <a:endParaRPr lang="en-US" altLang="ru-RU" sz="2000" b="1" dirty="0">
              <a:solidFill>
                <a:srgbClr val="0113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pSp>
        <p:nvGrpSpPr>
          <p:cNvPr id="103430" name="Group 6"/>
          <p:cNvGrpSpPr>
            <a:grpSpLocks/>
          </p:cNvGrpSpPr>
          <p:nvPr/>
        </p:nvGrpSpPr>
        <p:grpSpPr bwMode="auto">
          <a:xfrm>
            <a:off x="815376" y="2644351"/>
            <a:ext cx="2018034" cy="2027289"/>
            <a:chOff x="576" y="2476"/>
            <a:chExt cx="995" cy="1304"/>
          </a:xfrm>
        </p:grpSpPr>
        <p:grpSp>
          <p:nvGrpSpPr>
            <p:cNvPr id="103432" name="Group 8"/>
            <p:cNvGrpSpPr>
              <a:grpSpLocks/>
            </p:cNvGrpSpPr>
            <p:nvPr/>
          </p:nvGrpSpPr>
          <p:grpSpPr bwMode="auto">
            <a:xfrm>
              <a:off x="576" y="2476"/>
              <a:ext cx="936" cy="954"/>
              <a:chOff x="2016" y="1920"/>
              <a:chExt cx="1680" cy="1680"/>
            </a:xfrm>
          </p:grpSpPr>
          <p:sp>
            <p:nvSpPr>
              <p:cNvPr id="103433" name="Oval 9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63529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>
                  <a:latin typeface="Calibri" panose="020F0502020204030204" pitchFamily="34" charset="0"/>
                </a:endParaRPr>
              </a:p>
            </p:txBody>
          </p:sp>
          <p:sp>
            <p:nvSpPr>
              <p:cNvPr id="103434" name="Freeform 1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6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03436" name="Oval 12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EAEAEA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1600">
                <a:latin typeface="Calibri" panose="020F0502020204030204" pitchFamily="34" charset="0"/>
              </a:endParaRPr>
            </a:p>
          </p:txBody>
        </p:sp>
      </p:grpSp>
      <p:grpSp>
        <p:nvGrpSpPr>
          <p:cNvPr id="103437" name="Group 13"/>
          <p:cNvGrpSpPr>
            <a:grpSpLocks/>
          </p:cNvGrpSpPr>
          <p:nvPr/>
        </p:nvGrpSpPr>
        <p:grpSpPr bwMode="auto">
          <a:xfrm>
            <a:off x="2720376" y="2654544"/>
            <a:ext cx="2066710" cy="2027289"/>
            <a:chOff x="1776" y="2476"/>
            <a:chExt cx="1019" cy="1304"/>
          </a:xfrm>
        </p:grpSpPr>
        <p:grpSp>
          <p:nvGrpSpPr>
            <p:cNvPr id="103438" name="Group 14"/>
            <p:cNvGrpSpPr>
              <a:grpSpLocks/>
            </p:cNvGrpSpPr>
            <p:nvPr/>
          </p:nvGrpSpPr>
          <p:grpSpPr bwMode="auto">
            <a:xfrm>
              <a:off x="1776" y="2476"/>
              <a:ext cx="960" cy="958"/>
              <a:chOff x="2016" y="1920"/>
              <a:chExt cx="1680" cy="1680"/>
            </a:xfrm>
          </p:grpSpPr>
          <p:sp>
            <p:nvSpPr>
              <p:cNvPr id="103439" name="Oval 1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>
                  <a:latin typeface="Calibri" panose="020F0502020204030204" pitchFamily="34" charset="0"/>
                </a:endParaRPr>
              </a:p>
            </p:txBody>
          </p:sp>
          <p:sp>
            <p:nvSpPr>
              <p:cNvPr id="103440" name="Freeform 1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6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03442" name="Oval 18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EAEAEA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1600">
                <a:latin typeface="Calibri" panose="020F0502020204030204" pitchFamily="34" charset="0"/>
              </a:endParaRPr>
            </a:p>
          </p:txBody>
        </p:sp>
      </p:grpSp>
      <p:grpSp>
        <p:nvGrpSpPr>
          <p:cNvPr id="103443" name="Group 19"/>
          <p:cNvGrpSpPr>
            <a:grpSpLocks/>
          </p:cNvGrpSpPr>
          <p:nvPr/>
        </p:nvGrpSpPr>
        <p:grpSpPr bwMode="auto">
          <a:xfrm>
            <a:off x="4680409" y="2611013"/>
            <a:ext cx="2084964" cy="2070820"/>
            <a:chOff x="3072" y="2448"/>
            <a:chExt cx="1028" cy="1332"/>
          </a:xfrm>
        </p:grpSpPr>
        <p:grpSp>
          <p:nvGrpSpPr>
            <p:cNvPr id="103444" name="Group 20"/>
            <p:cNvGrpSpPr>
              <a:grpSpLocks/>
            </p:cNvGrpSpPr>
            <p:nvPr/>
          </p:nvGrpSpPr>
          <p:grpSpPr bwMode="auto">
            <a:xfrm>
              <a:off x="3072" y="2448"/>
              <a:ext cx="960" cy="958"/>
              <a:chOff x="2016" y="1920"/>
              <a:chExt cx="1680" cy="1680"/>
            </a:xfrm>
          </p:grpSpPr>
          <p:sp>
            <p:nvSpPr>
              <p:cNvPr id="103445" name="Oval 21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>
                  <a:latin typeface="Calibri" panose="020F0502020204030204" pitchFamily="34" charset="0"/>
                </a:endParaRPr>
              </a:p>
            </p:txBody>
          </p:sp>
          <p:sp>
            <p:nvSpPr>
              <p:cNvPr id="103446" name="Freeform 22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16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03448" name="Oval 24"/>
            <p:cNvSpPr>
              <a:spLocks noChangeArrowheads="1"/>
            </p:cNvSpPr>
            <p:nvPr/>
          </p:nvSpPr>
          <p:spPr bwMode="gray">
            <a:xfrm>
              <a:off x="3105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EAEAEA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1600">
                <a:latin typeface="Calibri" panose="020F0502020204030204" pitchFamily="34" charset="0"/>
              </a:endParaRPr>
            </a:p>
          </p:txBody>
        </p:sp>
      </p:grpSp>
      <p:grpSp>
        <p:nvGrpSpPr>
          <p:cNvPr id="103449" name="Group 25"/>
          <p:cNvGrpSpPr>
            <a:grpSpLocks/>
          </p:cNvGrpSpPr>
          <p:nvPr/>
        </p:nvGrpSpPr>
        <p:grpSpPr bwMode="auto">
          <a:xfrm>
            <a:off x="6682776" y="2611013"/>
            <a:ext cx="2018034" cy="2070820"/>
            <a:chOff x="4272" y="2448"/>
            <a:chExt cx="995" cy="1332"/>
          </a:xfrm>
        </p:grpSpPr>
        <p:grpSp>
          <p:nvGrpSpPr>
            <p:cNvPr id="103451" name="Group 27"/>
            <p:cNvGrpSpPr>
              <a:grpSpLocks/>
            </p:cNvGrpSpPr>
            <p:nvPr/>
          </p:nvGrpSpPr>
          <p:grpSpPr bwMode="auto">
            <a:xfrm>
              <a:off x="4272" y="2448"/>
              <a:ext cx="960" cy="965"/>
              <a:chOff x="2016" y="1920"/>
              <a:chExt cx="1680" cy="1680"/>
            </a:xfrm>
          </p:grpSpPr>
          <p:sp>
            <p:nvSpPr>
              <p:cNvPr id="103452" name="Oval 28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24314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>
                  <a:latin typeface="Calibri" panose="020F0502020204030204" pitchFamily="34" charset="0"/>
                </a:endParaRPr>
              </a:p>
            </p:txBody>
          </p:sp>
          <p:sp>
            <p:nvSpPr>
              <p:cNvPr id="103453" name="Freeform 29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16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03455" name="Oval 31"/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EAEAEA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1600">
                <a:latin typeface="Calibri" panose="020F0502020204030204" pitchFamily="34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38" y="195487"/>
            <a:ext cx="9001000" cy="422672"/>
          </a:xfrm>
        </p:spPr>
        <p:txBody>
          <a:bodyPr/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Перспективы развития системы поддержки МСП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548331" y="4785996"/>
            <a:ext cx="4572000" cy="307777"/>
          </a:xfrm>
          <a:prstGeom prst="rect">
            <a:avLst/>
          </a:prstGeom>
          <a:solidFill>
            <a:srgbClr val="010E4F"/>
          </a:solidFill>
        </p:spPr>
        <p:txBody>
          <a:bodyPr>
            <a:spAutoFit/>
          </a:bodyPr>
          <a:lstStyle/>
          <a:p>
            <a:pPr algn="ctr"/>
            <a:r>
              <a:rPr lang="ru-RU" altLang="ru-RU" sz="1400" dirty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экономики Республики Коми</a:t>
            </a:r>
            <a:endParaRPr lang="en-US" alt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gray">
          <a:xfrm>
            <a:off x="883729" y="3046092"/>
            <a:ext cx="17334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Внутри-</a:t>
            </a:r>
          </a:p>
          <a:p>
            <a:pPr algn="ctr" eaLnBrk="0" hangingPunct="0"/>
            <a:r>
              <a:rPr lang="ru-RU" altLang="ru-RU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республиканские</a:t>
            </a:r>
          </a:p>
          <a:p>
            <a:pPr algn="ctr" eaLnBrk="0" hangingPunct="0"/>
            <a:r>
              <a:rPr lang="ru-RU" altLang="ru-RU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факторы</a:t>
            </a:r>
            <a:endParaRPr lang="en-US" altLang="ru-RU" sz="1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gray">
          <a:xfrm>
            <a:off x="2745771" y="2983731"/>
            <a:ext cx="18962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Ограничение объемов финансирования</a:t>
            </a:r>
            <a:endParaRPr lang="en-US" altLang="ru-RU" sz="1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gray">
          <a:xfrm>
            <a:off x="4806818" y="2970709"/>
            <a:ext cx="171603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Федеральная Стратегия развития МСП до 2030 г.</a:t>
            </a:r>
            <a:endParaRPr lang="en-US" altLang="ru-RU" sz="1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gray">
          <a:xfrm>
            <a:off x="6772984" y="2799872"/>
            <a:ext cx="183761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Требования РФ </a:t>
            </a:r>
          </a:p>
          <a:p>
            <a:pPr algn="ctr" eaLnBrk="0" hangingPunct="0"/>
            <a:r>
              <a:rPr lang="ru-RU" altLang="ru-RU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к предоставлению</a:t>
            </a:r>
          </a:p>
          <a:p>
            <a:pPr algn="ctr" eaLnBrk="0" hangingPunct="0"/>
            <a:r>
              <a:rPr lang="ru-RU" altLang="ru-RU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средств </a:t>
            </a:r>
          </a:p>
          <a:p>
            <a:pPr algn="ctr" eaLnBrk="0" hangingPunct="0"/>
            <a:r>
              <a:rPr lang="ru-RU" altLang="ru-RU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федерального </a:t>
            </a:r>
          </a:p>
          <a:p>
            <a:pPr algn="ctr" eaLnBrk="0" hangingPunct="0"/>
            <a:r>
              <a:rPr lang="ru-RU" altLang="ru-RU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бюджета</a:t>
            </a:r>
            <a:endParaRPr lang="en-US" altLang="ru-RU" sz="1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528975" y="4785996"/>
            <a:ext cx="4572000" cy="338554"/>
          </a:xfrm>
          <a:prstGeom prst="rect">
            <a:avLst/>
          </a:prstGeom>
          <a:solidFill>
            <a:srgbClr val="010E4F"/>
          </a:solidFill>
        </p:spPr>
        <p:txBody>
          <a:bodyPr>
            <a:spAutoFit/>
          </a:bodyPr>
          <a:lstStyle/>
          <a:p>
            <a:pPr algn="ctr"/>
            <a:r>
              <a:rPr lang="ru-RU" altLang="ru-RU" sz="1600" dirty="0">
                <a:solidFill>
                  <a:schemeClr val="bg1"/>
                </a:solidFill>
                <a:latin typeface="Calibri" panose="020F0502020204030204" pitchFamily="34" charset="0"/>
              </a:rPr>
              <a:t>Министерство экономики Республики Коми</a:t>
            </a:r>
            <a:endParaRPr lang="en-US" altLang="ru-RU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Freeform 3"/>
          <p:cNvSpPr>
            <a:spLocks/>
          </p:cNvSpPr>
          <p:nvPr/>
        </p:nvSpPr>
        <p:spPr bwMode="gray">
          <a:xfrm>
            <a:off x="5479315" y="377699"/>
            <a:ext cx="1466850" cy="866775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tint val="90980"/>
                  <a:invGamma/>
                  <a:alpha val="32001"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" name="AutoShape 4"/>
          <p:cNvSpPr>
            <a:spLocks noChangeArrowheads="1"/>
          </p:cNvSpPr>
          <p:nvPr/>
        </p:nvSpPr>
        <p:spPr bwMode="auto">
          <a:xfrm>
            <a:off x="3699109" y="1286297"/>
            <a:ext cx="2241043" cy="2634444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1D08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1600">
              <a:latin typeface="Calibri" panose="020F0502020204030204" pitchFamily="34" charset="0"/>
            </a:endParaRPr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gray">
          <a:xfrm>
            <a:off x="3699109" y="1191568"/>
            <a:ext cx="1957437" cy="32027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AutoShape 6"/>
          <p:cNvSpPr>
            <a:spLocks noChangeArrowheads="1"/>
          </p:cNvSpPr>
          <p:nvPr/>
        </p:nvSpPr>
        <p:spPr bwMode="auto">
          <a:xfrm flipH="1">
            <a:off x="5442804" y="1288335"/>
            <a:ext cx="73025" cy="108347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1600">
              <a:latin typeface="Calibri" panose="020F0502020204030204" pitchFamily="34" charset="0"/>
            </a:endParaRPr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auto">
          <a:xfrm flipH="1">
            <a:off x="3852128" y="1281191"/>
            <a:ext cx="71438" cy="108347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1600">
              <a:latin typeface="Calibri" panose="020F0502020204030204" pitchFamily="34" charset="0"/>
            </a:endParaRPr>
          </a:p>
        </p:txBody>
      </p:sp>
      <p:sp>
        <p:nvSpPr>
          <p:cNvPr id="30" name="AutoShape 8"/>
          <p:cNvSpPr>
            <a:spLocks noChangeArrowheads="1"/>
          </p:cNvSpPr>
          <p:nvPr/>
        </p:nvSpPr>
        <p:spPr bwMode="auto">
          <a:xfrm>
            <a:off x="6562949" y="953097"/>
            <a:ext cx="2232248" cy="2794658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FC5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AutoShape 9"/>
          <p:cNvSpPr>
            <a:spLocks noChangeArrowheads="1"/>
          </p:cNvSpPr>
          <p:nvPr/>
        </p:nvSpPr>
        <p:spPr bwMode="gray">
          <a:xfrm>
            <a:off x="6747211" y="811087"/>
            <a:ext cx="1863725" cy="28402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AutoShape 10"/>
          <p:cNvSpPr>
            <a:spLocks noChangeArrowheads="1"/>
          </p:cNvSpPr>
          <p:nvPr/>
        </p:nvSpPr>
        <p:spPr bwMode="auto">
          <a:xfrm flipH="1">
            <a:off x="8400603" y="924364"/>
            <a:ext cx="71438" cy="107156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AutoShape 11"/>
          <p:cNvSpPr>
            <a:spLocks noChangeArrowheads="1"/>
          </p:cNvSpPr>
          <p:nvPr/>
        </p:nvSpPr>
        <p:spPr bwMode="auto">
          <a:xfrm flipH="1">
            <a:off x="6721623" y="845940"/>
            <a:ext cx="71437" cy="107156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Freeform 12"/>
          <p:cNvSpPr>
            <a:spLocks/>
          </p:cNvSpPr>
          <p:nvPr/>
        </p:nvSpPr>
        <p:spPr bwMode="gray">
          <a:xfrm>
            <a:off x="2817400" y="654506"/>
            <a:ext cx="1466850" cy="867966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folHlink">
                  <a:gamma/>
                  <a:tint val="57647"/>
                  <a:invGamma/>
                  <a:alpha val="32001"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" name="Text Box 13"/>
          <p:cNvSpPr txBox="1">
            <a:spLocks noChangeArrowheads="1"/>
          </p:cNvSpPr>
          <p:nvPr/>
        </p:nvSpPr>
        <p:spPr bwMode="gray">
          <a:xfrm>
            <a:off x="3945848" y="1159248"/>
            <a:ext cx="14990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dirty="0" smtClean="0">
                <a:solidFill>
                  <a:schemeClr val="bg1"/>
                </a:solidFill>
                <a:latin typeface="Calibri" panose="020F0502020204030204" pitchFamily="34" charset="0"/>
              </a:rPr>
              <a:t>2019-2020 </a:t>
            </a:r>
            <a:r>
              <a:rPr lang="ru-RU" altLang="ru-RU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г.г</a:t>
            </a:r>
            <a:r>
              <a:rPr lang="ru-RU" altLang="ru-RU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endParaRPr lang="en-US" altLang="ru-RU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gray">
          <a:xfrm>
            <a:off x="6946165" y="768430"/>
            <a:ext cx="12881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dirty="0" smtClean="0">
                <a:solidFill>
                  <a:srgbClr val="FFFFFF"/>
                </a:solidFill>
                <a:latin typeface="Calibri" panose="020F0502020204030204" pitchFamily="34" charset="0"/>
              </a:rPr>
              <a:t>с 2021 года</a:t>
            </a:r>
            <a:endParaRPr lang="en-US" altLang="ru-RU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37" name="Group 15"/>
          <p:cNvGrpSpPr>
            <a:grpSpLocks/>
          </p:cNvGrpSpPr>
          <p:nvPr/>
        </p:nvGrpSpPr>
        <p:grpSpPr bwMode="auto">
          <a:xfrm>
            <a:off x="899592" y="1266728"/>
            <a:ext cx="2304256" cy="3519268"/>
            <a:chOff x="576" y="1771"/>
            <a:chExt cx="1446" cy="2342"/>
          </a:xfrm>
        </p:grpSpPr>
        <p:sp>
          <p:nvSpPr>
            <p:cNvPr id="38" name="AutoShape 16"/>
            <p:cNvSpPr>
              <a:spLocks noChangeArrowheads="1"/>
            </p:cNvSpPr>
            <p:nvPr/>
          </p:nvSpPr>
          <p:spPr bwMode="auto">
            <a:xfrm>
              <a:off x="576" y="1942"/>
              <a:ext cx="1446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600">
                <a:latin typeface="Calibri" panose="020F0502020204030204" pitchFamily="34" charset="0"/>
              </a:endParaRPr>
            </a:p>
          </p:txBody>
        </p:sp>
        <p:sp>
          <p:nvSpPr>
            <p:cNvPr id="39" name="AutoShape 17"/>
            <p:cNvSpPr>
              <a:spLocks noChangeArrowheads="1"/>
            </p:cNvSpPr>
            <p:nvPr/>
          </p:nvSpPr>
          <p:spPr bwMode="gray">
            <a:xfrm>
              <a:off x="712" y="1792"/>
              <a:ext cx="1174" cy="24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600">
                <a:latin typeface="Calibri" panose="020F0502020204030204" pitchFamily="34" charset="0"/>
              </a:endParaRP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 flipH="1">
              <a:off x="1773" y="1897"/>
              <a:ext cx="45" cy="9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600">
                <a:latin typeface="Calibri" panose="020F0502020204030204" pitchFamily="34" charset="0"/>
              </a:endParaRPr>
            </a:p>
          </p:txBody>
        </p:sp>
        <p:sp>
          <p:nvSpPr>
            <p:cNvPr id="41" name="AutoShape 19"/>
            <p:cNvSpPr>
              <a:spLocks noChangeArrowheads="1"/>
            </p:cNvSpPr>
            <p:nvPr/>
          </p:nvSpPr>
          <p:spPr bwMode="auto">
            <a:xfrm flipH="1">
              <a:off x="776" y="1897"/>
              <a:ext cx="46" cy="9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600">
                <a:latin typeface="Calibri" panose="020F0502020204030204" pitchFamily="34" charset="0"/>
              </a:endParaRPr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gray">
            <a:xfrm>
              <a:off x="943" y="1771"/>
              <a:ext cx="57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altLang="ru-RU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2018 год</a:t>
              </a:r>
              <a:endParaRPr lang="en-US" altLang="ru-RU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3" name="Text Box 21"/>
            <p:cNvSpPr txBox="1">
              <a:spLocks noChangeArrowheads="1"/>
            </p:cNvSpPr>
            <p:nvPr/>
          </p:nvSpPr>
          <p:spPr bwMode="auto">
            <a:xfrm>
              <a:off x="576" y="1988"/>
              <a:ext cx="1398" cy="2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sz="1400" b="1" dirty="0">
                  <a:solidFill>
                    <a:srgbClr val="19426B"/>
                  </a:solidFill>
                  <a:latin typeface="Calibri" panose="020F0502020204030204" pitchFamily="34" charset="0"/>
                </a:rPr>
                <a:t>Республиканский Центр поддержки </a:t>
              </a:r>
              <a:r>
                <a:rPr lang="ru-RU" sz="1400" b="1" dirty="0" smtClean="0">
                  <a:solidFill>
                    <a:srgbClr val="19426B"/>
                  </a:solidFill>
                  <a:latin typeface="Calibri" panose="020F0502020204030204" pitchFamily="34" charset="0"/>
                </a:rPr>
                <a:t>предпринимательства:</a:t>
              </a:r>
            </a:p>
            <a:p>
              <a:pPr marL="285750" indent="-285750" algn="just" eaLnBrk="0" hangingPunct="0">
                <a:buFont typeface="Wingdings" panose="05000000000000000000" pitchFamily="2" charset="2"/>
                <a:buChar char="ü"/>
              </a:pPr>
              <a:r>
                <a:rPr lang="ru-RU" sz="1500" dirty="0" smtClean="0">
                  <a:solidFill>
                    <a:srgbClr val="19426B"/>
                  </a:solidFill>
                  <a:latin typeface="Calibri" panose="020F0502020204030204" pitchFamily="34" charset="0"/>
                </a:rPr>
                <a:t>Бизнес-Инкубатор;</a:t>
              </a:r>
            </a:p>
            <a:p>
              <a:pPr marL="285750" indent="-285750" algn="just" eaLnBrk="0" hangingPunct="0">
                <a:buFont typeface="Wingdings" panose="05000000000000000000" pitchFamily="2" charset="2"/>
                <a:buChar char="ü"/>
              </a:pPr>
              <a:r>
                <a:rPr lang="ru-RU" sz="1500" dirty="0" smtClean="0">
                  <a:solidFill>
                    <a:srgbClr val="19426B"/>
                  </a:solidFill>
                  <a:latin typeface="Calibri" panose="020F0502020204030204" pitchFamily="34" charset="0"/>
                </a:rPr>
                <a:t>Гарантийный фонд;</a:t>
              </a:r>
            </a:p>
            <a:p>
              <a:pPr marL="285750" indent="-285750" algn="just" eaLnBrk="0" hangingPunct="0">
                <a:buFont typeface="Wingdings" panose="05000000000000000000" pitchFamily="2" charset="2"/>
                <a:buChar char="ü"/>
              </a:pPr>
              <a:r>
                <a:rPr lang="ru-RU" sz="1500" dirty="0" err="1" smtClean="0">
                  <a:solidFill>
                    <a:srgbClr val="19426B"/>
                  </a:solidFill>
                  <a:latin typeface="Calibri" panose="020F0502020204030204" pitchFamily="34" charset="0"/>
                </a:rPr>
                <a:t>Микрокредитная</a:t>
              </a:r>
              <a:r>
                <a:rPr lang="ru-RU" sz="1500" dirty="0" smtClean="0">
                  <a:solidFill>
                    <a:srgbClr val="19426B"/>
                  </a:solidFill>
                  <a:latin typeface="Calibri" panose="020F0502020204030204" pitchFamily="34" charset="0"/>
                </a:rPr>
                <a:t> К;</a:t>
              </a:r>
            </a:p>
            <a:p>
              <a:pPr marL="285750" indent="-285750" algn="just" eaLnBrk="0" hangingPunct="0">
                <a:buFont typeface="Wingdings" panose="05000000000000000000" pitchFamily="2" charset="2"/>
                <a:buChar char="ü"/>
              </a:pPr>
              <a:r>
                <a:rPr lang="ru-RU" sz="1500" dirty="0" err="1" smtClean="0">
                  <a:solidFill>
                    <a:srgbClr val="19426B"/>
                  </a:solidFill>
                  <a:latin typeface="Calibri" panose="020F0502020204030204" pitchFamily="34" charset="0"/>
                </a:rPr>
                <a:t>Комиагролизинг</a:t>
              </a:r>
              <a:r>
                <a:rPr lang="ru-RU" sz="1500" dirty="0" smtClean="0">
                  <a:solidFill>
                    <a:srgbClr val="19426B"/>
                  </a:solidFill>
                  <a:latin typeface="Calibri" panose="020F0502020204030204" pitchFamily="34" charset="0"/>
                </a:rPr>
                <a:t>;</a:t>
              </a:r>
            </a:p>
            <a:p>
              <a:pPr marL="285750" indent="-285750" algn="just" eaLnBrk="0" hangingPunct="0">
                <a:buFont typeface="Wingdings" panose="05000000000000000000" pitchFamily="2" charset="2"/>
                <a:buChar char="ü"/>
              </a:pPr>
              <a:r>
                <a:rPr lang="ru-RU" sz="1500" dirty="0" smtClean="0">
                  <a:solidFill>
                    <a:srgbClr val="19426B"/>
                  </a:solidFill>
                  <a:latin typeface="Calibri" panose="020F0502020204030204" pitchFamily="34" charset="0"/>
                </a:rPr>
                <a:t>ЦИСС;</a:t>
              </a:r>
            </a:p>
            <a:p>
              <a:pPr marL="285750" indent="-285750" algn="just" eaLnBrk="0" hangingPunct="0">
                <a:buFont typeface="Wingdings" panose="05000000000000000000" pitchFamily="2" charset="2"/>
                <a:buChar char="ü"/>
              </a:pPr>
              <a:r>
                <a:rPr lang="ru-RU" sz="1500" dirty="0" smtClean="0">
                  <a:solidFill>
                    <a:srgbClr val="19426B"/>
                  </a:solidFill>
                  <a:latin typeface="Calibri" panose="020F0502020204030204" pitchFamily="34" charset="0"/>
                </a:rPr>
                <a:t>ИМНЦП;</a:t>
              </a:r>
            </a:p>
            <a:p>
              <a:pPr marL="285750" indent="-285750" algn="just" eaLnBrk="0" hangingPunct="0">
                <a:buFont typeface="Wingdings" panose="05000000000000000000" pitchFamily="2" charset="2"/>
                <a:buChar char="ü"/>
              </a:pPr>
              <a:r>
                <a:rPr lang="ru-RU" sz="1500" dirty="0" smtClean="0">
                  <a:solidFill>
                    <a:srgbClr val="19426B"/>
                  </a:solidFill>
                  <a:latin typeface="Calibri" panose="020F0502020204030204" pitchFamily="34" charset="0"/>
                </a:rPr>
                <a:t>МФЦ для бизнеса;</a:t>
              </a:r>
            </a:p>
            <a:p>
              <a:pPr marL="285750" indent="-285750" algn="just" eaLnBrk="0" hangingPunct="0">
                <a:buFont typeface="Wingdings" panose="05000000000000000000" pitchFamily="2" charset="2"/>
                <a:buChar char="ü"/>
              </a:pPr>
              <a:r>
                <a:rPr lang="ru-RU" sz="1500" dirty="0">
                  <a:solidFill>
                    <a:srgbClr val="19426B"/>
                  </a:solidFill>
                  <a:latin typeface="Calibri" panose="020F0502020204030204" pitchFamily="34" charset="0"/>
                </a:rPr>
                <a:t>П</a:t>
              </a:r>
              <a:r>
                <a:rPr lang="ru-RU" sz="1500" dirty="0" smtClean="0">
                  <a:solidFill>
                    <a:srgbClr val="19426B"/>
                  </a:solidFill>
                  <a:latin typeface="Calibri" panose="020F0502020204030204" pitchFamily="34" charset="0"/>
                </a:rPr>
                <a:t>риёмная Уполномоченного</a:t>
              </a:r>
              <a:endParaRPr lang="en-US" altLang="ru-RU" sz="16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44" name="Text Box 22"/>
          <p:cNvSpPr txBox="1">
            <a:spLocks noChangeArrowheads="1"/>
          </p:cNvSpPr>
          <p:nvPr/>
        </p:nvSpPr>
        <p:spPr bwMode="auto">
          <a:xfrm>
            <a:off x="3852128" y="1519274"/>
            <a:ext cx="2088024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19426B"/>
                </a:solidFill>
                <a:latin typeface="Calibri" panose="020F0502020204030204" pitchFamily="34" charset="0"/>
              </a:rPr>
              <a:t>Центр кооперации МСП и крупных компаний;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500" dirty="0" err="1">
                <a:solidFill>
                  <a:srgbClr val="19426B"/>
                </a:solidFill>
                <a:latin typeface="Calibri" panose="020F0502020204030204" pitchFamily="34" charset="0"/>
              </a:rPr>
              <a:t>Инновационно</a:t>
            </a:r>
            <a:r>
              <a:rPr lang="ru-RU" sz="1500" dirty="0">
                <a:solidFill>
                  <a:srgbClr val="19426B"/>
                </a:solidFill>
                <a:latin typeface="Calibri" panose="020F0502020204030204" pitchFamily="34" charset="0"/>
              </a:rPr>
              <a:t>-технологический центр;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19426B"/>
                </a:solidFill>
                <a:latin typeface="Calibri" panose="020F0502020204030204" pitchFamily="34" charset="0"/>
              </a:rPr>
              <a:t>Центр кластерного развития;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19426B"/>
                </a:solidFill>
                <a:latin typeface="Calibri" panose="020F0502020204030204" pitchFamily="34" charset="0"/>
              </a:rPr>
              <a:t>Центр </a:t>
            </a:r>
            <a:r>
              <a:rPr lang="ru-RU" sz="1500" dirty="0" smtClean="0">
                <a:solidFill>
                  <a:srgbClr val="19426B"/>
                </a:solidFill>
                <a:latin typeface="Calibri" panose="020F0502020204030204" pitchFamily="34" charset="0"/>
              </a:rPr>
              <a:t>экспорта</a:t>
            </a:r>
            <a:endParaRPr lang="ru-RU" sz="1600" dirty="0">
              <a:solidFill>
                <a:srgbClr val="19426B"/>
              </a:solidFill>
              <a:latin typeface="Calibri" panose="020F0502020204030204" pitchFamily="34" charset="0"/>
            </a:endParaRPr>
          </a:p>
        </p:txBody>
      </p:sp>
      <p:pic>
        <p:nvPicPr>
          <p:cNvPr id="46" name="Рисунок 45" descr="http://indoor-board.ru/wp-content/uploads/2016/05/checkbox-303113_1280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73" y="795024"/>
            <a:ext cx="416487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Прямоугольник 46"/>
          <p:cNvSpPr/>
          <p:nvPr/>
        </p:nvSpPr>
        <p:spPr>
          <a:xfrm>
            <a:off x="718947" y="695899"/>
            <a:ext cx="23776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Comic Sans MS" panose="030F0702030302020204" pitchFamily="66" charset="0"/>
                <a:cs typeface="Angsana New" panose="02020603050405020304" pitchFamily="18" charset="-34"/>
              </a:rPr>
              <a:t>Предусмотрено </a:t>
            </a:r>
          </a:p>
          <a:p>
            <a:r>
              <a:rPr lang="ru-RU" sz="1600" dirty="0" smtClean="0">
                <a:solidFill>
                  <a:srgbClr val="C00000"/>
                </a:solidFill>
                <a:latin typeface="Comic Sans MS" panose="030F0702030302020204" pitchFamily="66" charset="0"/>
                <a:cs typeface="Angsana New" panose="02020603050405020304" pitchFamily="18" charset="-34"/>
              </a:rPr>
              <a:t>3 основных этапа</a:t>
            </a:r>
            <a:endParaRPr lang="ru-RU" sz="1600" dirty="0">
              <a:solidFill>
                <a:srgbClr val="C00000"/>
              </a:solidFill>
              <a:latin typeface="Comic Sans MS" panose="030F0702030302020204" pitchFamily="66" charset="0"/>
              <a:cs typeface="Angsana New" panose="02020603050405020304" pitchFamily="18" charset="-34"/>
            </a:endParaRPr>
          </a:p>
        </p:txBody>
      </p:sp>
      <p:sp>
        <p:nvSpPr>
          <p:cNvPr id="49" name="Крест 48"/>
          <p:cNvSpPr/>
          <p:nvPr/>
        </p:nvSpPr>
        <p:spPr>
          <a:xfrm>
            <a:off x="3280367" y="2605118"/>
            <a:ext cx="274969" cy="231126"/>
          </a:xfrm>
          <a:prstGeom prst="plus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57480" y="1389538"/>
            <a:ext cx="266429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>
                <a:solidFill>
                  <a:srgbClr val="19426B"/>
                </a:solidFill>
                <a:latin typeface="Calibri" panose="020F0502020204030204" pitchFamily="34" charset="0"/>
              </a:rPr>
              <a:t>Расширение направлений деятельности Центра</a:t>
            </a:r>
          </a:p>
          <a:p>
            <a:pPr algn="ctr"/>
            <a:r>
              <a:rPr lang="ru-RU" sz="1500" dirty="0">
                <a:solidFill>
                  <a:srgbClr val="19426B"/>
                </a:solidFill>
                <a:latin typeface="Calibri" panose="020F0502020204030204" pitchFamily="34" charset="0"/>
              </a:rPr>
              <a:t>с учетом потребностей бизнеса </a:t>
            </a:r>
          </a:p>
          <a:p>
            <a:pPr algn="ctr"/>
            <a:r>
              <a:rPr lang="ru-RU" sz="1500" dirty="0">
                <a:solidFill>
                  <a:srgbClr val="19426B"/>
                </a:solidFill>
                <a:latin typeface="Calibri" panose="020F0502020204030204" pitchFamily="34" charset="0"/>
              </a:rPr>
              <a:t>и федеральных ориентиров</a:t>
            </a:r>
          </a:p>
        </p:txBody>
      </p:sp>
      <p:sp>
        <p:nvSpPr>
          <p:cNvPr id="79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41" y="166363"/>
            <a:ext cx="8079432" cy="422672"/>
          </a:xfrm>
        </p:spPr>
        <p:txBody>
          <a:bodyPr/>
          <a:lstStyle/>
          <a:p>
            <a:r>
              <a:rPr lang="ru-RU" altLang="ru-RU" sz="2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ЭТАПЫ РЕАЛИЗАЦИИ ПРОЕКТА</a:t>
            </a:r>
            <a:endParaRPr lang="en-US" altLang="ru-RU" sz="28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0" name="Крест 79"/>
          <p:cNvSpPr/>
          <p:nvPr/>
        </p:nvSpPr>
        <p:spPr>
          <a:xfrm>
            <a:off x="6075255" y="1660429"/>
            <a:ext cx="274969" cy="231126"/>
          </a:xfrm>
          <a:prstGeom prst="plus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7">
  <a:themeElements>
    <a:clrScheme name="sample 3">
      <a:dk1>
        <a:srgbClr val="000000"/>
      </a:dk1>
      <a:lt1>
        <a:srgbClr val="FFFFFF"/>
      </a:lt1>
      <a:dk2>
        <a:srgbClr val="0B3191"/>
      </a:dk2>
      <a:lt2>
        <a:srgbClr val="C0C0C0"/>
      </a:lt2>
      <a:accent1>
        <a:srgbClr val="3195D9"/>
      </a:accent1>
      <a:accent2>
        <a:srgbClr val="63C2F7"/>
      </a:accent2>
      <a:accent3>
        <a:srgbClr val="FFFFFF"/>
      </a:accent3>
      <a:accent4>
        <a:srgbClr val="000000"/>
      </a:accent4>
      <a:accent5>
        <a:srgbClr val="ADC8E9"/>
      </a:accent5>
      <a:accent6>
        <a:srgbClr val="59B0E0"/>
      </a:accent6>
      <a:hlink>
        <a:srgbClr val="4173F1"/>
      </a:hlink>
      <a:folHlink>
        <a:srgbClr val="3B97A9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0066"/>
        </a:dk1>
        <a:lt1>
          <a:srgbClr val="FFFFFF"/>
        </a:lt1>
        <a:dk2>
          <a:srgbClr val="175B5B"/>
        </a:dk2>
        <a:lt2>
          <a:srgbClr val="C0C0C0"/>
        </a:lt2>
        <a:accent1>
          <a:srgbClr val="7DB038"/>
        </a:accent1>
        <a:accent2>
          <a:srgbClr val="6CA5D8"/>
        </a:accent2>
        <a:accent3>
          <a:srgbClr val="FFFFFF"/>
        </a:accent3>
        <a:accent4>
          <a:srgbClr val="000056"/>
        </a:accent4>
        <a:accent5>
          <a:srgbClr val="BFD4AE"/>
        </a:accent5>
        <a:accent6>
          <a:srgbClr val="6195C4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FFFFFF"/>
        </a:lt1>
        <a:dk2>
          <a:srgbClr val="500E86"/>
        </a:dk2>
        <a:lt2>
          <a:srgbClr val="B2B2B2"/>
        </a:lt2>
        <a:accent1>
          <a:srgbClr val="3C96C8"/>
        </a:accent1>
        <a:accent2>
          <a:srgbClr val="E2AF52"/>
        </a:accent2>
        <a:accent3>
          <a:srgbClr val="FFFFFF"/>
        </a:accent3>
        <a:accent4>
          <a:srgbClr val="000000"/>
        </a:accent4>
        <a:accent5>
          <a:srgbClr val="AFC9E0"/>
        </a:accent5>
        <a:accent6>
          <a:srgbClr val="CD9E49"/>
        </a:accent6>
        <a:hlink>
          <a:srgbClr val="576CD5"/>
        </a:hlink>
        <a:folHlink>
          <a:srgbClr val="6EBC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00"/>
        </a:dk1>
        <a:lt1>
          <a:srgbClr val="FFFFFF"/>
        </a:lt1>
        <a:dk2>
          <a:srgbClr val="0B3191"/>
        </a:dk2>
        <a:lt2>
          <a:srgbClr val="C0C0C0"/>
        </a:lt2>
        <a:accent1>
          <a:srgbClr val="3195D9"/>
        </a:accent1>
        <a:accent2>
          <a:srgbClr val="63C2F7"/>
        </a:accent2>
        <a:accent3>
          <a:srgbClr val="FFFFFF"/>
        </a:accent3>
        <a:accent4>
          <a:srgbClr val="000000"/>
        </a:accent4>
        <a:accent5>
          <a:srgbClr val="ADC8E9"/>
        </a:accent5>
        <a:accent6>
          <a:srgbClr val="59B0E0"/>
        </a:accent6>
        <a:hlink>
          <a:srgbClr val="4173F1"/>
        </a:hlink>
        <a:folHlink>
          <a:srgbClr val="3B97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3970</TotalTime>
  <Words>1064</Words>
  <Application>Microsoft Office PowerPoint</Application>
  <PresentationFormat>Экран (16:9)</PresentationFormat>
  <Paragraphs>262</Paragraphs>
  <Slides>15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Angsana New</vt:lpstr>
      <vt:lpstr>Arial</vt:lpstr>
      <vt:lpstr>Calibri</vt:lpstr>
      <vt:lpstr>Comic Sans MS</vt:lpstr>
      <vt:lpstr>Symbol</vt:lpstr>
      <vt:lpstr>Times New Roman</vt:lpstr>
      <vt:lpstr>Verdana</vt:lpstr>
      <vt:lpstr>Wingdings</vt:lpstr>
      <vt:lpstr>47</vt:lpstr>
      <vt:lpstr>Презентация PowerPoint</vt:lpstr>
      <vt:lpstr>Презентация PowerPoint</vt:lpstr>
      <vt:lpstr>Поддержка муниципальных программ</vt:lpstr>
      <vt:lpstr>Развитие организаций инфраструктуры</vt:lpstr>
      <vt:lpstr>Информационно-консультационная поддержка,  обучение в 2017 г.</vt:lpstr>
      <vt:lpstr>Презентация PowerPoint</vt:lpstr>
      <vt:lpstr>Презентация PowerPoint</vt:lpstr>
      <vt:lpstr>Перспективы развития системы поддержки МСП</vt:lpstr>
      <vt:lpstr>ЭТАПЫ РЕАЛИЗАЦИИ ПРОЕКТА</vt:lpstr>
      <vt:lpstr>Финансирование сервисной модели поддержки МСП</vt:lpstr>
      <vt:lpstr>Презентация PowerPoint</vt:lpstr>
      <vt:lpstr>Презентация PowerPoint</vt:lpstr>
      <vt:lpstr>Перечень приоритетных и социально значимых рынков в Республике Коми</vt:lpstr>
      <vt:lpstr>Исполнение Дорожной карты по конкуренции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Усова Надежда Анатольевна</dc:creator>
  <cp:lastModifiedBy>РК Союз Промышленников</cp:lastModifiedBy>
  <cp:revision>71</cp:revision>
  <cp:lastPrinted>2017-11-13T16:07:12Z</cp:lastPrinted>
  <dcterms:created xsi:type="dcterms:W3CDTF">2017-10-18T11:14:24Z</dcterms:created>
  <dcterms:modified xsi:type="dcterms:W3CDTF">2017-11-15T13:47:59Z</dcterms:modified>
</cp:coreProperties>
</file>