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709" r:id="rId3"/>
  </p:sldMasterIdLst>
  <p:notesMasterIdLst>
    <p:notesMasterId r:id="rId22"/>
  </p:notesMasterIdLst>
  <p:handoutMasterIdLst>
    <p:handoutMasterId r:id="rId23"/>
  </p:handoutMasterIdLst>
  <p:sldIdLst>
    <p:sldId id="771" r:id="rId4"/>
    <p:sldId id="784" r:id="rId5"/>
    <p:sldId id="785" r:id="rId6"/>
    <p:sldId id="772" r:id="rId7"/>
    <p:sldId id="776" r:id="rId8"/>
    <p:sldId id="737" r:id="rId9"/>
    <p:sldId id="750" r:id="rId10"/>
    <p:sldId id="775" r:id="rId11"/>
    <p:sldId id="781" r:id="rId12"/>
    <p:sldId id="778" r:id="rId13"/>
    <p:sldId id="766" r:id="rId14"/>
    <p:sldId id="746" r:id="rId15"/>
    <p:sldId id="740" r:id="rId16"/>
    <p:sldId id="741" r:id="rId17"/>
    <p:sldId id="748" r:id="rId18"/>
    <p:sldId id="755" r:id="rId19"/>
    <p:sldId id="783" r:id="rId20"/>
    <p:sldId id="774" r:id="rId21"/>
  </p:sldIdLst>
  <p:sldSz cx="12188825" cy="6858000"/>
  <p:notesSz cx="6797675" cy="9928225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DD3"/>
    <a:srgbClr val="FFFFA3"/>
    <a:srgbClr val="006600"/>
    <a:srgbClr val="DAF3F6"/>
    <a:srgbClr val="BFE9EF"/>
    <a:srgbClr val="9FFF81"/>
    <a:srgbClr val="FFCCFF"/>
    <a:srgbClr val="CAFFB9"/>
    <a:srgbClr val="D3F1F5"/>
    <a:srgbClr val="DC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8" autoAdjust="0"/>
    <p:restoredTop sz="94249" autoAdjust="0"/>
  </p:normalViewPr>
  <p:slideViewPr>
    <p:cSldViewPr snapToGrid="0" snapToObjects="1">
      <p:cViewPr varScale="1">
        <p:scale>
          <a:sx n="100" d="100"/>
          <a:sy n="100" d="100"/>
        </p:scale>
        <p:origin x="108" y="45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&#1056;&#1040;&#1041;&#1054;&#1058;&#1040;\&#1088;&#1099;&#1085;&#1086;&#1082;%20&#1090;&#1088;&#1091;&#1076;&#1072;\&#1047;&#1072;&#1076;&#1072;&#1085;&#1080;&#1077;%20&#1045;&#1083;&#1100;&#1094;&#1086;&#1074;&#1086;&#1081;%20&#1085;&#1086;&#1074;&#1086;&#1077;\&#1076;&#1077;&#1084;&#1086;&#1075;&#1088;&#1072;&#1092;&#1080;&#1103;%20&#1084;&#1086;&#1103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89549917371446E-2"/>
          <c:y val="0.14170609305244794"/>
          <c:w val="0.90271052238871474"/>
          <c:h val="0.745781178708511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диаграмма!$A$69</c:f>
              <c:strCache>
                <c:ptCount val="1"/>
                <c:pt idx="0">
                  <c:v>лица моложе трудоспособного возраста</c:v>
                </c:pt>
              </c:strCache>
            </c:strRef>
          </c:tx>
          <c:spPr>
            <a:solidFill>
              <a:srgbClr val="6BC5A1"/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narHorz">
                <a:fgClr>
                  <a:srgbClr val="6BC5A1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703-4857-9635-4C1EBE7E849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703-4857-9635-4C1EBE7E84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18,0%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703-4857-9635-4C1EBE7E84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19,1%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703-4857-9635-4C1EBE7E84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диаграмма!$B$68:$D$68</c:f>
              <c:strCache>
                <c:ptCount val="3"/>
                <c:pt idx="0">
                  <c:v>2011</c:v>
                </c:pt>
                <c:pt idx="1">
                  <c:v>2016</c:v>
                </c:pt>
                <c:pt idx="2">
                  <c:v>2020 прогноз</c:v>
                </c:pt>
              </c:strCache>
            </c:strRef>
          </c:cat>
          <c:val>
            <c:numRef>
              <c:f>диаграмма!$B$69:$D$69</c:f>
              <c:numCache>
                <c:formatCode>0.0</c:formatCode>
                <c:ptCount val="3"/>
                <c:pt idx="0">
                  <c:v>23.209</c:v>
                </c:pt>
                <c:pt idx="1">
                  <c:v>26.36</c:v>
                </c:pt>
                <c:pt idx="2">
                  <c:v>28.188099999999938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703-4857-9635-4C1EBE7E849A}"/>
            </c:ext>
          </c:extLst>
        </c:ser>
        <c:ser>
          <c:idx val="1"/>
          <c:order val="1"/>
          <c:tx>
            <c:strRef>
              <c:f>диаграмма!$A$70</c:f>
              <c:strCache>
                <c:ptCount val="1"/>
                <c:pt idx="0">
                  <c:v>лица трудоспособного возраста</c:v>
                </c:pt>
              </c:strCache>
            </c:strRef>
          </c:tx>
          <c:spPr>
            <a:gradFill>
              <a:gsLst>
                <a:gs pos="91109">
                  <a:srgbClr val="FF9999"/>
                </a:gs>
                <a:gs pos="0">
                  <a:srgbClr val="F35D3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65786">
                  <a:srgbClr val="FF9999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38D99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703-4857-9635-4C1EBE7E849A}"/>
              </c:ext>
            </c:extLst>
          </c:dPt>
          <c:dPt>
            <c:idx val="1"/>
            <c:invertIfNegative val="0"/>
            <c:bubble3D val="0"/>
            <c:spPr>
              <a:solidFill>
                <a:srgbClr val="E38D99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03-4857-9635-4C1EBE7E849A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rgbClr val="E38D99"/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703-4857-9635-4C1EBE7E849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61,5%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703-4857-9635-4C1EBE7E84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703-4857-9635-4C1EBE7E84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703-4857-9635-4C1EBE7E84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диаграмма!$B$68:$D$68</c:f>
              <c:strCache>
                <c:ptCount val="3"/>
                <c:pt idx="0">
                  <c:v>2011</c:v>
                </c:pt>
                <c:pt idx="1">
                  <c:v>2016</c:v>
                </c:pt>
                <c:pt idx="2">
                  <c:v>2020 прогноз</c:v>
                </c:pt>
              </c:strCache>
            </c:strRef>
          </c:cat>
          <c:val>
            <c:numRef>
              <c:f>диаграмма!$B$70:$D$70</c:f>
              <c:numCache>
                <c:formatCode>0.0</c:formatCode>
                <c:ptCount val="3"/>
                <c:pt idx="0">
                  <c:v>87.846999999999994</c:v>
                </c:pt>
                <c:pt idx="1">
                  <c:v>84.198999999999998</c:v>
                </c:pt>
                <c:pt idx="2">
                  <c:v>80.853200000000001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703-4857-9635-4C1EBE7E849A}"/>
            </c:ext>
          </c:extLst>
        </c:ser>
        <c:ser>
          <c:idx val="2"/>
          <c:order val="2"/>
          <c:tx>
            <c:strRef>
              <c:f>диаграмма!$A$71</c:f>
              <c:strCache>
                <c:ptCount val="1"/>
                <c:pt idx="0">
                  <c:v>лица старше трудоспособного возраста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dkDnDiag">
                <a:fgClr>
                  <a:schemeClr val="accent5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solidFill>
                  <a:schemeClr val="bg2">
                    <a:lumMod val="7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703-4857-9635-4C1EBE7E849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22,3%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703-4857-9635-4C1EBE7E84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24,6%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703-4857-9635-4C1EBE7E84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26,1%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703-4857-9635-4C1EBE7E84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диаграмма!$B$68:$D$68</c:f>
              <c:strCache>
                <c:ptCount val="3"/>
                <c:pt idx="0">
                  <c:v>2011</c:v>
                </c:pt>
                <c:pt idx="1">
                  <c:v>2016</c:v>
                </c:pt>
                <c:pt idx="2">
                  <c:v>2020 прогноз</c:v>
                </c:pt>
              </c:strCache>
            </c:strRef>
          </c:cat>
          <c:val>
            <c:numRef>
              <c:f>диаграмма!$B$71:$D$71</c:f>
              <c:numCache>
                <c:formatCode>0.0</c:formatCode>
                <c:ptCount val="3"/>
                <c:pt idx="0">
                  <c:v>31.809000000000001</c:v>
                </c:pt>
                <c:pt idx="1">
                  <c:v>35.986000000000004</c:v>
                </c:pt>
                <c:pt idx="2">
                  <c:v>38.468200000000003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703-4857-9635-4C1EBE7E8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4"/>
        <c:overlap val="100"/>
        <c:serLines>
          <c:spPr>
            <a:ln>
              <a:prstDash val="dash"/>
            </a:ln>
            <a:effectLst/>
          </c:spPr>
        </c:serLines>
        <c:axId val="191451024"/>
        <c:axId val="5914824"/>
      </c:barChart>
      <c:catAx>
        <c:axId val="19145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4824"/>
        <c:crosses val="autoZero"/>
        <c:auto val="1"/>
        <c:lblAlgn val="ctr"/>
        <c:lblOffset val="100"/>
        <c:noMultiLvlLbl val="0"/>
      </c:catAx>
      <c:valAx>
        <c:axId val="5914824"/>
        <c:scaling>
          <c:orientation val="minMax"/>
          <c:max val="1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Млн. человек</a:t>
                </a:r>
              </a:p>
            </c:rich>
          </c:tx>
          <c:layout>
            <c:manualLayout>
              <c:xMode val="edge"/>
              <c:yMode val="edge"/>
              <c:x val="1.6167979002624723E-3"/>
              <c:y val="0.19423558142188793"/>
            </c:manualLayout>
          </c:layout>
          <c:overlay val="0"/>
        </c:title>
        <c:numFmt formatCode="0.0" sourceLinked="1"/>
        <c:majorTickMark val="in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451024"/>
        <c:crosses val="autoZero"/>
        <c:crossBetween val="between"/>
        <c:majorUnit val="2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квалификаций, изменения в которых утверждены в 2017 году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Лист2!$A$2:$A$29</c:f>
              <c:strCache>
                <c:ptCount val="23"/>
                <c:pt idx="0">
                  <c:v>СПК в автомобилестроении</c:v>
                </c:pt>
                <c:pt idx="1">
                  <c:v>СПК в жилищно – коммунальном хозяйстве</c:v>
                </c:pt>
                <c:pt idx="2">
                  <c:v>СПК в лифтовой отрасли, сфере подъемных сооружений и вертикального транспорта</c:v>
                </c:pt>
                <c:pt idx="3">
                  <c:v>СПК в машиностроении</c:v>
                </c:pt>
                <c:pt idx="4">
                  <c:v>СПК в наноиндустрии</c:v>
                </c:pt>
                <c:pt idx="5">
                  <c:v>СПК в нефтегазовом комплексе</c:v>
                </c:pt>
                <c:pt idx="6">
                  <c:v>СПК в области информационных технологий</c:v>
                </c:pt>
                <c:pt idx="7">
                  <c:v>СПК в области сварки</c:v>
                </c:pt>
                <c:pt idx="8">
                  <c:v>СПК в отрасли судостроения и морской техники</c:v>
                </c:pt>
                <c:pt idx="9">
                  <c:v>СПК в ракетной технике и космической деятельности</c:v>
                </c:pt>
                <c:pt idx="10">
                  <c:v>СПК в строительстве</c:v>
                </c:pt>
                <c:pt idx="11">
                  <c:v>СПК в сфере атомной энергии</c:v>
                </c:pt>
                <c:pt idx="12">
                  <c:v>СПК в целлюлозно-бумажной, мебельной и деревообрабатывающей промышленности</c:v>
                </c:pt>
                <c:pt idx="13">
                  <c:v>СПК в электроэнергетике</c:v>
                </c:pt>
                <c:pt idx="14">
                  <c:v>СПК индустрии красоты</c:v>
                </c:pt>
                <c:pt idx="15">
                  <c:v>СПК офисных специалистов и вспомогательных административных работников</c:v>
                </c:pt>
                <c:pt idx="16">
                  <c:v>СПК торговой, внешнеторговой и по отдельным видам предпринимательской и экономической деятельности</c:v>
                </c:pt>
                <c:pt idx="17">
                  <c:v>СПК финансового рынка</c:v>
                </c:pt>
                <c:pt idx="18">
                  <c:v>Советом по профессиональным квалификациям на железнодорожном транспорте</c:v>
                </c:pt>
                <c:pt idx="19">
                  <c:v>СПК в индустрии гостеприимства</c:v>
                </c:pt>
                <c:pt idx="20">
                  <c:v>СПК агропромышленного комплекса</c:v>
                </c:pt>
                <c:pt idx="21">
                  <c:v>СПК в авиастроении</c:v>
                </c:pt>
                <c:pt idx="22">
                  <c:v>СПК в области управления персоналом</c:v>
                </c:pt>
              </c:strCache>
              <c:extLst xmlns:c16r2="http://schemas.microsoft.com/office/drawing/2015/06/chart"/>
            </c:strRef>
          </c:cat>
          <c:val>
            <c:numRef>
              <c:f>Лист1!$B$2:$B$29</c:f>
              <c:numCache>
                <c:formatCode>General</c:formatCode>
                <c:ptCount val="23"/>
                <c:pt idx="0">
                  <c:v>2</c:v>
                </c:pt>
                <c:pt idx="1">
                  <c:v>73</c:v>
                </c:pt>
                <c:pt idx="2">
                  <c:v>37</c:v>
                </c:pt>
                <c:pt idx="3">
                  <c:v>24</c:v>
                </c:pt>
                <c:pt idx="4">
                  <c:v>136</c:v>
                </c:pt>
                <c:pt idx="5">
                  <c:v>129</c:v>
                </c:pt>
                <c:pt idx="6">
                  <c:v>17</c:v>
                </c:pt>
                <c:pt idx="7">
                  <c:v>104</c:v>
                </c:pt>
                <c:pt idx="8">
                  <c:v>17</c:v>
                </c:pt>
                <c:pt idx="9">
                  <c:v>6</c:v>
                </c:pt>
                <c:pt idx="10">
                  <c:v>56</c:v>
                </c:pt>
                <c:pt idx="11">
                  <c:v>69</c:v>
                </c:pt>
                <c:pt idx="12">
                  <c:v>20</c:v>
                </c:pt>
                <c:pt idx="13">
                  <c:v>29</c:v>
                </c:pt>
                <c:pt idx="14">
                  <c:v>20</c:v>
                </c:pt>
                <c:pt idx="15">
                  <c:v>4</c:v>
                </c:pt>
                <c:pt idx="16">
                  <c:v>10</c:v>
                </c:pt>
                <c:pt idx="17">
                  <c:v>57</c:v>
                </c:pt>
                <c:pt idx="18">
                  <c:v>12</c:v>
                </c:pt>
                <c:pt idx="19">
                  <c:v>33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B9-4E56-B2C8-39ADA53A868A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Количество утвержденных квалификаций в 2017 году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Лист2!$A$2:$A$29</c:f>
              <c:strCache>
                <c:ptCount val="23"/>
                <c:pt idx="0">
                  <c:v>СПК в автомобилестроении</c:v>
                </c:pt>
                <c:pt idx="1">
                  <c:v>СПК в жилищно – коммунальном хозяйстве</c:v>
                </c:pt>
                <c:pt idx="2">
                  <c:v>СПК в лифтовой отрасли, сфере подъемных сооружений и вертикального транспорта</c:v>
                </c:pt>
                <c:pt idx="3">
                  <c:v>СПК в машиностроении</c:v>
                </c:pt>
                <c:pt idx="4">
                  <c:v>СПК в наноиндустрии</c:v>
                </c:pt>
                <c:pt idx="5">
                  <c:v>СПК в нефтегазовом комплексе</c:v>
                </c:pt>
                <c:pt idx="6">
                  <c:v>СПК в области информационных технологий</c:v>
                </c:pt>
                <c:pt idx="7">
                  <c:v>СПК в области сварки</c:v>
                </c:pt>
                <c:pt idx="8">
                  <c:v>СПК в отрасли судостроения и морской техники</c:v>
                </c:pt>
                <c:pt idx="9">
                  <c:v>СПК в ракетной технике и космической деятельности</c:v>
                </c:pt>
                <c:pt idx="10">
                  <c:v>СПК в строительстве</c:v>
                </c:pt>
                <c:pt idx="11">
                  <c:v>СПК в сфере атомной энергии</c:v>
                </c:pt>
                <c:pt idx="12">
                  <c:v>СПК в целлюлозно-бумажной, мебельной и деревообрабатывающей промышленности</c:v>
                </c:pt>
                <c:pt idx="13">
                  <c:v>СПК в электроэнергетике</c:v>
                </c:pt>
                <c:pt idx="14">
                  <c:v>СПК индустрии красоты</c:v>
                </c:pt>
                <c:pt idx="15">
                  <c:v>СПК офисных специалистов и вспомогательных административных работников</c:v>
                </c:pt>
                <c:pt idx="16">
                  <c:v>СПК торговой, внешнеторговой и по отдельным видам предпринимательской и экономической деятельности</c:v>
                </c:pt>
                <c:pt idx="17">
                  <c:v>СПК финансового рынка</c:v>
                </c:pt>
                <c:pt idx="18">
                  <c:v>Советом по профессиональным квалификациям на железнодорожном транспорте</c:v>
                </c:pt>
                <c:pt idx="19">
                  <c:v>СПК в индустрии гостеприимства</c:v>
                </c:pt>
                <c:pt idx="20">
                  <c:v>СПК агропромышленного комплекса</c:v>
                </c:pt>
                <c:pt idx="21">
                  <c:v>СПК в авиастроении</c:v>
                </c:pt>
                <c:pt idx="22">
                  <c:v>СПК в области управления персоналом</c:v>
                </c:pt>
              </c:strCache>
              <c:extLst xmlns:c16r2="http://schemas.microsoft.com/office/drawing/2015/06/chart"/>
            </c:strRef>
          </c:cat>
          <c:val>
            <c:numRef>
              <c:f>Лист2!$C$2:$C$29</c:f>
              <c:numCache>
                <c:formatCode>General</c:formatCode>
                <c:ptCount val="23"/>
                <c:pt idx="0">
                  <c:v>21</c:v>
                </c:pt>
                <c:pt idx="2">
                  <c:v>51</c:v>
                </c:pt>
                <c:pt idx="3">
                  <c:v>71</c:v>
                </c:pt>
                <c:pt idx="8">
                  <c:v>46</c:v>
                </c:pt>
                <c:pt idx="9">
                  <c:v>15</c:v>
                </c:pt>
                <c:pt idx="10">
                  <c:v>81</c:v>
                </c:pt>
                <c:pt idx="15">
                  <c:v>2</c:v>
                </c:pt>
                <c:pt idx="18">
                  <c:v>13</c:v>
                </c:pt>
                <c:pt idx="20">
                  <c:v>87</c:v>
                </c:pt>
                <c:pt idx="21">
                  <c:v>6</c:v>
                </c:pt>
                <c:pt idx="22">
                  <c:v>16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B9-4E56-B2C8-39ADA53A86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3730864"/>
        <c:axId val="515618312"/>
        <c:axId val="0"/>
      </c:bar3DChart>
      <c:catAx>
        <c:axId val="83730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618312"/>
        <c:crosses val="autoZero"/>
        <c:auto val="1"/>
        <c:lblAlgn val="ctr"/>
        <c:lblOffset val="100"/>
        <c:noMultiLvlLbl val="0"/>
      </c:catAx>
      <c:valAx>
        <c:axId val="51561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73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1"/>
          <c:order val="0"/>
          <c:tx>
            <c:strRef>
              <c:f>Лист2!$B$1</c:f>
              <c:strCache>
                <c:ptCount val="1"/>
                <c:pt idx="0">
                  <c:v>Количество квалификаций, одобренных НСПК в 2016 году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Лист2!$A$2:$A$29</c:f>
              <c:strCache>
                <c:ptCount val="23"/>
                <c:pt idx="0">
                  <c:v>СПК в автомобилестроении</c:v>
                </c:pt>
                <c:pt idx="1">
                  <c:v>СПК в жилищно – коммунальном хозяйстве</c:v>
                </c:pt>
                <c:pt idx="2">
                  <c:v>СПК в лифтовой отрасли, сфере подъемных сооружений и вертикального транспорта</c:v>
                </c:pt>
                <c:pt idx="3">
                  <c:v>СПК в машиностроении</c:v>
                </c:pt>
                <c:pt idx="4">
                  <c:v>СПК в наноиндустрии</c:v>
                </c:pt>
                <c:pt idx="5">
                  <c:v>СПК в нефтегазовом комплексе</c:v>
                </c:pt>
                <c:pt idx="6">
                  <c:v>СПК в области информационных технологий</c:v>
                </c:pt>
                <c:pt idx="7">
                  <c:v>СПК в области сварки</c:v>
                </c:pt>
                <c:pt idx="8">
                  <c:v>СПК в отрасли судостроения и морской техники</c:v>
                </c:pt>
                <c:pt idx="9">
                  <c:v>СПК в ракетной технике и космической деятельности</c:v>
                </c:pt>
                <c:pt idx="10">
                  <c:v>СПК в строительстве</c:v>
                </c:pt>
                <c:pt idx="11">
                  <c:v>СПК в сфере атомной энергии</c:v>
                </c:pt>
                <c:pt idx="12">
                  <c:v>СПК в целлюлозно-бумажной, мебельной и деревообрабатывающей промышленности</c:v>
                </c:pt>
                <c:pt idx="13">
                  <c:v>СПК в электроэнергетике</c:v>
                </c:pt>
                <c:pt idx="14">
                  <c:v>СПК индустрии красоты</c:v>
                </c:pt>
                <c:pt idx="15">
                  <c:v>СПК офисных специалистов и вспомогательных административных работников</c:v>
                </c:pt>
                <c:pt idx="16">
                  <c:v>СПК торговой, внешнеторговой и по отдельным видам предпринимательской и экономической деятельности</c:v>
                </c:pt>
                <c:pt idx="17">
                  <c:v>СПК финансового рынка</c:v>
                </c:pt>
                <c:pt idx="18">
                  <c:v>Советом по профессиональным квалификациям на железнодорожном транспорте</c:v>
                </c:pt>
                <c:pt idx="19">
                  <c:v>СПК в индустрии гостеприимства</c:v>
                </c:pt>
                <c:pt idx="20">
                  <c:v>СПК агропромышленного комплекса</c:v>
                </c:pt>
                <c:pt idx="21">
                  <c:v>СПК в авиастроении</c:v>
                </c:pt>
                <c:pt idx="22">
                  <c:v>СПК в области управления персоналом</c:v>
                </c:pt>
              </c:strCache>
              <c:extLst xmlns:c16r2="http://schemas.microsoft.com/office/drawing/2015/06/chart"/>
            </c:strRef>
          </c:cat>
          <c:val>
            <c:numRef>
              <c:f>Лист2!$B$2:$B$29</c:f>
              <c:numCache>
                <c:formatCode>General</c:formatCode>
                <c:ptCount val="23"/>
                <c:pt idx="0">
                  <c:v>2</c:v>
                </c:pt>
                <c:pt idx="1">
                  <c:v>99</c:v>
                </c:pt>
                <c:pt idx="2">
                  <c:v>39</c:v>
                </c:pt>
                <c:pt idx="3">
                  <c:v>41</c:v>
                </c:pt>
                <c:pt idx="4">
                  <c:v>138</c:v>
                </c:pt>
                <c:pt idx="5">
                  <c:v>129</c:v>
                </c:pt>
                <c:pt idx="6">
                  <c:v>46</c:v>
                </c:pt>
                <c:pt idx="7">
                  <c:v>104</c:v>
                </c:pt>
                <c:pt idx="8">
                  <c:v>17</c:v>
                </c:pt>
                <c:pt idx="9">
                  <c:v>6</c:v>
                </c:pt>
                <c:pt idx="10">
                  <c:v>84</c:v>
                </c:pt>
                <c:pt idx="11">
                  <c:v>212</c:v>
                </c:pt>
                <c:pt idx="12">
                  <c:v>20</c:v>
                </c:pt>
                <c:pt idx="13">
                  <c:v>29</c:v>
                </c:pt>
                <c:pt idx="14">
                  <c:v>20</c:v>
                </c:pt>
                <c:pt idx="15">
                  <c:v>4</c:v>
                </c:pt>
                <c:pt idx="16">
                  <c:v>11</c:v>
                </c:pt>
                <c:pt idx="17">
                  <c:v>58</c:v>
                </c:pt>
                <c:pt idx="18">
                  <c:v>12</c:v>
                </c:pt>
                <c:pt idx="19">
                  <c:v>33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3F-4871-AF0E-213D48518218}"/>
            </c:ext>
          </c:extLst>
        </c:ser>
        <c:ser>
          <c:idx val="0"/>
          <c:order val="1"/>
          <c:tx>
            <c:strRef>
              <c:f>Лист2!$C$1</c:f>
              <c:strCache>
                <c:ptCount val="1"/>
                <c:pt idx="0">
                  <c:v>Количество утвержденных квалификаций в 2017 году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Лист2!$A$2:$A$29</c:f>
              <c:strCache>
                <c:ptCount val="23"/>
                <c:pt idx="0">
                  <c:v>СПК в автомобилестроении</c:v>
                </c:pt>
                <c:pt idx="1">
                  <c:v>СПК в жилищно – коммунальном хозяйстве</c:v>
                </c:pt>
                <c:pt idx="2">
                  <c:v>СПК в лифтовой отрасли, сфере подъемных сооружений и вертикального транспорта</c:v>
                </c:pt>
                <c:pt idx="3">
                  <c:v>СПК в машиностроении</c:v>
                </c:pt>
                <c:pt idx="4">
                  <c:v>СПК в наноиндустрии</c:v>
                </c:pt>
                <c:pt idx="5">
                  <c:v>СПК в нефтегазовом комплексе</c:v>
                </c:pt>
                <c:pt idx="6">
                  <c:v>СПК в области информационных технологий</c:v>
                </c:pt>
                <c:pt idx="7">
                  <c:v>СПК в области сварки</c:v>
                </c:pt>
                <c:pt idx="8">
                  <c:v>СПК в отрасли судостроения и морской техники</c:v>
                </c:pt>
                <c:pt idx="9">
                  <c:v>СПК в ракетной технике и космической деятельности</c:v>
                </c:pt>
                <c:pt idx="10">
                  <c:v>СПК в строительстве</c:v>
                </c:pt>
                <c:pt idx="11">
                  <c:v>СПК в сфере атомной энергии</c:v>
                </c:pt>
                <c:pt idx="12">
                  <c:v>СПК в целлюлозно-бумажной, мебельной и деревообрабатывающей промышленности</c:v>
                </c:pt>
                <c:pt idx="13">
                  <c:v>СПК в электроэнергетике</c:v>
                </c:pt>
                <c:pt idx="14">
                  <c:v>СПК индустрии красоты</c:v>
                </c:pt>
                <c:pt idx="15">
                  <c:v>СПК офисных специалистов и вспомогательных административных работников</c:v>
                </c:pt>
                <c:pt idx="16">
                  <c:v>СПК торговой, внешнеторговой и по отдельным видам предпринимательской и экономической деятельности</c:v>
                </c:pt>
                <c:pt idx="17">
                  <c:v>СПК финансового рынка</c:v>
                </c:pt>
                <c:pt idx="18">
                  <c:v>Советом по профессиональным квалификациям на железнодорожном транспорте</c:v>
                </c:pt>
                <c:pt idx="19">
                  <c:v>СПК в индустрии гостеприимства</c:v>
                </c:pt>
                <c:pt idx="20">
                  <c:v>СПК агропромышленного комплекса</c:v>
                </c:pt>
                <c:pt idx="21">
                  <c:v>СПК в авиастроении</c:v>
                </c:pt>
                <c:pt idx="22">
                  <c:v>СПК в области управления персоналом</c:v>
                </c:pt>
              </c:strCache>
              <c:extLst xmlns:c16r2="http://schemas.microsoft.com/office/drawing/2015/06/chart"/>
            </c:strRef>
          </c:cat>
          <c:val>
            <c:numRef>
              <c:f>Лист2!$C$2:$C$29</c:f>
              <c:numCache>
                <c:formatCode>General</c:formatCode>
                <c:ptCount val="23"/>
                <c:pt idx="0">
                  <c:v>21</c:v>
                </c:pt>
                <c:pt idx="2">
                  <c:v>51</c:v>
                </c:pt>
                <c:pt idx="3">
                  <c:v>71</c:v>
                </c:pt>
                <c:pt idx="8">
                  <c:v>46</c:v>
                </c:pt>
                <c:pt idx="9">
                  <c:v>15</c:v>
                </c:pt>
                <c:pt idx="10">
                  <c:v>81</c:v>
                </c:pt>
                <c:pt idx="15">
                  <c:v>2</c:v>
                </c:pt>
                <c:pt idx="18">
                  <c:v>13</c:v>
                </c:pt>
                <c:pt idx="20">
                  <c:v>87</c:v>
                </c:pt>
                <c:pt idx="21">
                  <c:v>6</c:v>
                </c:pt>
                <c:pt idx="22">
                  <c:v>16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3F-4871-AF0E-213D48518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91550848"/>
        <c:axId val="132897280"/>
        <c:axId val="0"/>
      </c:bar3DChart>
      <c:catAx>
        <c:axId val="19155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897280"/>
        <c:crosses val="autoZero"/>
        <c:auto val="1"/>
        <c:lblAlgn val="ctr"/>
        <c:lblOffset val="100"/>
        <c:noMultiLvlLbl val="0"/>
      </c:catAx>
      <c:valAx>
        <c:axId val="132897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55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DF-4755-9160-B69B6B29BE2D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DF-4755-9160-B69B6B29BE2D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DF-4755-9160-B69B6B29BE2D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DF-4755-9160-B69B6B29BE2D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3DF-4755-9160-B69B6B29BE2D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3DF-4755-9160-B69B6B29BE2D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3DF-4755-9160-B69B6B29BE2D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3DF-4755-9160-B69B6B29BE2D}"/>
              </c:ext>
            </c:extLst>
          </c:dPt>
          <c:dLbls>
            <c:dLbl>
              <c:idx val="7"/>
              <c:layout>
                <c:manualLayout>
                  <c:x val="0.17955840931534481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3DF-4755-9160-B69B6B29BE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Лист1!$A$1:$A$8</c:f>
              <c:strCache>
                <c:ptCount val="8"/>
                <c:pt idx="0">
                  <c:v>ЦФО</c:v>
                </c:pt>
                <c:pt idx="1">
                  <c:v>ПФО</c:v>
                </c:pt>
                <c:pt idx="2">
                  <c:v>СФО</c:v>
                </c:pt>
                <c:pt idx="3">
                  <c:v>УФО</c:v>
                </c:pt>
                <c:pt idx="4">
                  <c:v>СЗФО</c:v>
                </c:pt>
                <c:pt idx="5">
                  <c:v>ЮФО</c:v>
                </c:pt>
                <c:pt idx="6">
                  <c:v>ДФО</c:v>
                </c:pt>
                <c:pt idx="7">
                  <c:v>СКФО</c:v>
                </c:pt>
              </c:strCache>
            </c:strRef>
          </c:cat>
          <c:val>
            <c:numRef>
              <c:f>Лист1!$C$1:$C$8</c:f>
              <c:numCache>
                <c:formatCode>General</c:formatCode>
                <c:ptCount val="8"/>
                <c:pt idx="0">
                  <c:v>50</c:v>
                </c:pt>
                <c:pt idx="1">
                  <c:v>42</c:v>
                </c:pt>
                <c:pt idx="2">
                  <c:v>28</c:v>
                </c:pt>
                <c:pt idx="3">
                  <c:v>18</c:v>
                </c:pt>
                <c:pt idx="4">
                  <c:v>18</c:v>
                </c:pt>
                <c:pt idx="5">
                  <c:v>14</c:v>
                </c:pt>
                <c:pt idx="6">
                  <c:v>11</c:v>
                </c:pt>
                <c:pt idx="7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3DF-4755-9160-B69B6B29BE2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'Реестр свод (3)'!$B$1:$B$19</c:f>
              <c:strCache>
                <c:ptCount val="19"/>
                <c:pt idx="0">
                  <c:v>СПК в области сварки</c:v>
                </c:pt>
                <c:pt idx="1">
                  <c:v>СПК в лифтовой отрасли, сфере подъемных сооружений и вертикального транспорта</c:v>
                </c:pt>
                <c:pt idx="2">
                  <c:v>СПК в жилищно-коммунальном хозяйстве</c:v>
                </c:pt>
                <c:pt idx="3">
                  <c:v>СПК в строительстве</c:v>
                </c:pt>
                <c:pt idx="4">
                  <c:v>СПК офисных специалистов и вспомогательных административных работников</c:v>
                </c:pt>
                <c:pt idx="5">
                  <c:v>СПК финансового рынка</c:v>
                </c:pt>
                <c:pt idx="6">
                  <c:v>СПК в наноиндустрии</c:v>
                </c:pt>
                <c:pt idx="7">
                  <c:v>СПК в машиностроении</c:v>
                </c:pt>
                <c:pt idx="8">
                  <c:v>СПК в нефтегазовом комплексе</c:v>
                </c:pt>
                <c:pt idx="9">
                  <c:v>СПК в целлюлозно-бумажной, мебельной и деревообрабатывающей промышленности</c:v>
                </c:pt>
                <c:pt idx="10">
                  <c:v>СПК в области ракетной техники и космической деятельности</c:v>
                </c:pt>
                <c:pt idx="11">
                  <c:v>СПК индустрии красоты</c:v>
                </c:pt>
                <c:pt idx="12">
                  <c:v>СПК в электроэнергетике</c:v>
                </c:pt>
                <c:pt idx="13">
                  <c:v>СПК на железнодорожном транспорте</c:v>
                </c:pt>
                <c:pt idx="14">
                  <c:v>СПК в отрасли судостроения и морской техники</c:v>
                </c:pt>
                <c:pt idx="15">
                  <c:v>СПК в сфере атомной энергии</c:v>
                </c:pt>
                <c:pt idx="16">
                  <c:v>СПК в автомобилестроении </c:v>
                </c:pt>
                <c:pt idx="17">
                  <c:v>СПК торговой, внешнеторговой и по отдельным видам предпринимательской и экономической деятельности</c:v>
                </c:pt>
                <c:pt idx="18">
                  <c:v>СПК агропромышленного комплекса</c:v>
                </c:pt>
              </c:strCache>
            </c:strRef>
          </c:cat>
          <c:val>
            <c:numRef>
              <c:f>'Реестр свод (3)'!$C$1:$C$19</c:f>
              <c:numCache>
                <c:formatCode>General</c:formatCode>
                <c:ptCount val="19"/>
                <c:pt idx="0">
                  <c:v>35</c:v>
                </c:pt>
                <c:pt idx="1">
                  <c:v>32</c:v>
                </c:pt>
                <c:pt idx="2">
                  <c:v>26</c:v>
                </c:pt>
                <c:pt idx="3">
                  <c:v>24</c:v>
                </c:pt>
                <c:pt idx="4">
                  <c:v>21</c:v>
                </c:pt>
                <c:pt idx="5">
                  <c:v>17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22-4B3C-8517-761C36BB8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513370832"/>
        <c:axId val="513371224"/>
      </c:barChart>
      <c:catAx>
        <c:axId val="51337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371224"/>
        <c:crosses val="autoZero"/>
        <c:auto val="1"/>
        <c:lblAlgn val="ctr"/>
        <c:lblOffset val="100"/>
        <c:noMultiLvlLbl val="0"/>
      </c:catAx>
      <c:valAx>
        <c:axId val="513371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337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состоянию на 30.01.18 (2 (3)'!$A$1:$A$49</c:f>
              <c:strCache>
                <c:ptCount val="49"/>
                <c:pt idx="0">
                  <c:v>Астраханская область</c:v>
                </c:pt>
                <c:pt idx="1">
                  <c:v>Белгородская область</c:v>
                </c:pt>
                <c:pt idx="2">
                  <c:v>Вологодская область</c:v>
                </c:pt>
                <c:pt idx="3">
                  <c:v>Кировская область</c:v>
                </c:pt>
                <c:pt idx="4">
                  <c:v>Костромская область</c:v>
                </c:pt>
                <c:pt idx="5">
                  <c:v>Курская область </c:v>
                </c:pt>
                <c:pt idx="6">
                  <c:v>Липецкая область</c:v>
                </c:pt>
                <c:pt idx="7">
                  <c:v>Московская область</c:v>
                </c:pt>
                <c:pt idx="8">
                  <c:v>Пензенская область</c:v>
                </c:pt>
                <c:pt idx="9">
                  <c:v>Псковская область</c:v>
                </c:pt>
                <c:pt idx="10">
                  <c:v>Рязанская область</c:v>
                </c:pt>
                <c:pt idx="11">
                  <c:v>Смоленская область</c:v>
                </c:pt>
                <c:pt idx="12">
                  <c:v>Тульская область</c:v>
                </c:pt>
                <c:pt idx="13">
                  <c:v>Удмуртская Республика</c:v>
                </c:pt>
                <c:pt idx="14">
                  <c:v>Ульяновская область</c:v>
                </c:pt>
                <c:pt idx="15">
                  <c:v>Чувашская Республика</c:v>
                </c:pt>
                <c:pt idx="16">
                  <c:v>Ярославская область</c:v>
                </c:pt>
                <c:pt idx="17">
                  <c:v>Камчатский край</c:v>
                </c:pt>
                <c:pt idx="18">
                  <c:v>Омская область</c:v>
                </c:pt>
                <c:pt idx="19">
                  <c:v>Пермский край</c:v>
                </c:pt>
                <c:pt idx="20">
                  <c:v>Республика Дагестан</c:v>
                </c:pt>
                <c:pt idx="21">
                  <c:v>Республика Коми</c:v>
                </c:pt>
                <c:pt idx="22">
                  <c:v>Республика Мордовия</c:v>
                </c:pt>
                <c:pt idx="23">
                  <c:v>Республика Саха (Якутия)</c:v>
                </c:pt>
                <c:pt idx="24">
                  <c:v>Томская область</c:v>
                </c:pt>
                <c:pt idx="25">
                  <c:v>Тюменская область</c:v>
                </c:pt>
                <c:pt idx="26">
                  <c:v>Ханты-Мансийский автономный округ - Югра</c:v>
                </c:pt>
                <c:pt idx="27">
                  <c:v>Ямало-Ненецкий автономный округ </c:v>
                </c:pt>
                <c:pt idx="28">
                  <c:v>Волгоградская область</c:v>
                </c:pt>
                <c:pt idx="29">
                  <c:v>Ростовская область</c:v>
                </c:pt>
                <c:pt idx="30">
                  <c:v>Саратовская область</c:v>
                </c:pt>
                <c:pt idx="31">
                  <c:v>Хабаровский край</c:v>
                </c:pt>
                <c:pt idx="32">
                  <c:v>Челябинская область</c:v>
                </c:pt>
                <c:pt idx="33">
                  <c:v>Воронежская область</c:v>
                </c:pt>
                <c:pt idx="34">
                  <c:v>Иркутская область</c:v>
                </c:pt>
                <c:pt idx="35">
                  <c:v>Кемеровская область</c:v>
                </c:pt>
                <c:pt idx="36">
                  <c:v>Нижегородская область</c:v>
                </c:pt>
                <c:pt idx="37">
                  <c:v>Приморский край</c:v>
                </c:pt>
                <c:pt idx="38">
                  <c:v>Ставропольский край</c:v>
                </c:pt>
                <c:pt idx="39">
                  <c:v>Алтайский край</c:v>
                </c:pt>
                <c:pt idx="40">
                  <c:v>Новосибирская область</c:v>
                </c:pt>
                <c:pt idx="41">
                  <c:v>Самарская область</c:v>
                </c:pt>
                <c:pt idx="42">
                  <c:v>Краснодарский край</c:v>
                </c:pt>
                <c:pt idx="43">
                  <c:v>Красноярский край</c:v>
                </c:pt>
                <c:pt idx="44">
                  <c:v>Республика Татарстан</c:v>
                </c:pt>
                <c:pt idx="45">
                  <c:v>Свердловская область</c:v>
                </c:pt>
                <c:pt idx="46">
                  <c:v>Республика Башкортостан</c:v>
                </c:pt>
                <c:pt idx="47">
                  <c:v>г. Санкт-Петербург</c:v>
                </c:pt>
                <c:pt idx="48">
                  <c:v>г. Москва</c:v>
                </c:pt>
              </c:strCache>
            </c:strRef>
          </c:cat>
          <c:val>
            <c:numRef>
              <c:f>'По состоянию на 30.01.18 (2 (3)'!$B$1:$B$49</c:f>
              <c:numCache>
                <c:formatCode>General</c:formatCode>
                <c:ptCount val="4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6</c:v>
                </c:pt>
                <c:pt idx="43">
                  <c:v>6</c:v>
                </c:pt>
                <c:pt idx="44">
                  <c:v>8</c:v>
                </c:pt>
                <c:pt idx="45">
                  <c:v>9</c:v>
                </c:pt>
                <c:pt idx="46">
                  <c:v>12</c:v>
                </c:pt>
                <c:pt idx="47">
                  <c:v>15</c:v>
                </c:pt>
                <c:pt idx="48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8A-4AD3-AAE3-4C7A0AF40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95382552"/>
        <c:axId val="515451552"/>
      </c:barChart>
      <c:catAx>
        <c:axId val="195382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5451552"/>
        <c:crosses val="autoZero"/>
        <c:auto val="1"/>
        <c:lblAlgn val="ctr"/>
        <c:lblOffset val="100"/>
        <c:noMultiLvlLbl val="0"/>
      </c:catAx>
      <c:valAx>
        <c:axId val="515451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5382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0.31173</cdr:x>
      <cdr:y>0.45662</cdr:y>
    </cdr:from>
    <cdr:to>
      <cdr:x>0.47222</cdr:x>
      <cdr:y>0.60731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4049" y="1905000"/>
          <a:ext cx="990600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0.61111</cdr:x>
      <cdr:y>0.39269</cdr:y>
    </cdr:from>
    <cdr:to>
      <cdr:x>0.77315</cdr:x>
      <cdr:y>0.65297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71899" y="1638300"/>
          <a:ext cx="1000125" cy="108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0.60345</cdr:x>
      <cdr:y>0.37848</cdr:y>
    </cdr:from>
    <cdr:to>
      <cdr:x>0.80459</cdr:x>
      <cdr:y>0.73122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57799" y="1226411"/>
          <a:ext cx="1752601" cy="1143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i="0" baseline="0" dirty="0">
              <a:solidFill>
                <a:schemeClr val="accent5">
                  <a:lumMod val="50000"/>
                </a:schemeClr>
              </a:solidFill>
            </a:rPr>
            <a:t>- 3,3 млн.</a:t>
          </a:r>
        </a:p>
        <a:p xmlns:a="http://schemas.openxmlformats.org/drawingml/2006/main">
          <a:pPr algn="ctr"/>
          <a:r>
            <a:rPr lang="ru-RU" sz="1300" b="1" i="0" baseline="0" dirty="0">
              <a:solidFill>
                <a:schemeClr val="accent5">
                  <a:lumMod val="50000"/>
                </a:schemeClr>
              </a:solidFill>
            </a:rPr>
            <a:t>человек</a:t>
          </a:r>
        </a:p>
        <a:p xmlns:a="http://schemas.openxmlformats.org/drawingml/2006/main">
          <a:pPr algn="ctr"/>
          <a:r>
            <a:rPr lang="ru-RU" sz="1300" b="1" i="0" baseline="0" dirty="0" err="1">
              <a:solidFill>
                <a:schemeClr val="accent5">
                  <a:lumMod val="50000"/>
                </a:schemeClr>
              </a:solidFill>
            </a:rPr>
            <a:t>трудо</a:t>
          </a:r>
          <a:r>
            <a:rPr lang="ru-RU" sz="1300" b="1" i="0" baseline="0" dirty="0">
              <a:solidFill>
                <a:schemeClr val="accent5">
                  <a:lumMod val="50000"/>
                </a:schemeClr>
              </a:solidFill>
            </a:rPr>
            <a:t>-</a:t>
          </a:r>
        </a:p>
        <a:p xmlns:a="http://schemas.openxmlformats.org/drawingml/2006/main">
          <a:pPr algn="ctr"/>
          <a:r>
            <a:rPr lang="ru-RU" sz="1300" b="1" i="0" baseline="0" dirty="0">
              <a:solidFill>
                <a:schemeClr val="accent5">
                  <a:lumMod val="50000"/>
                </a:schemeClr>
              </a:solidFill>
            </a:rPr>
            <a:t>способных возрастов</a:t>
          </a:r>
        </a:p>
      </cdr:txBody>
    </cdr:sp>
  </cdr:relSizeAnchor>
  <cdr:relSizeAnchor xmlns:cdr="http://schemas.openxmlformats.org/drawingml/2006/chartDrawing">
    <cdr:from>
      <cdr:x>0.762</cdr:x>
      <cdr:y>0.49738</cdr:y>
    </cdr:from>
    <cdr:to>
      <cdr:x>0.77726</cdr:x>
      <cdr:y>0.57131</cdr:y>
    </cdr:to>
    <cdr:sp macro="" textlink="">
      <cdr:nvSpPr>
        <cdr:cNvPr id="7" name="Стрелка вниз 6"/>
        <cdr:cNvSpPr/>
      </cdr:nvSpPr>
      <cdr:spPr>
        <a:xfrm xmlns:a="http://schemas.openxmlformats.org/drawingml/2006/main">
          <a:off x="4473832" y="2281612"/>
          <a:ext cx="89595" cy="33913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0.2886</cdr:x>
      <cdr:y>0.30235</cdr:y>
    </cdr:from>
    <cdr:to>
      <cdr:x>0.48415</cdr:x>
      <cdr:y>0.69765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514600" y="979739"/>
          <a:ext cx="1703821" cy="1280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300" b="1" i="0" spc="0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1300" b="1" i="0" spc="0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300" b="1" i="0" spc="0" dirty="0">
              <a:solidFill>
                <a:schemeClr val="accent5">
                  <a:lumMod val="50000"/>
                </a:schemeClr>
              </a:solidFill>
            </a:rPr>
            <a:t>- 3,6 млн. человек трудоспособных</a:t>
          </a:r>
          <a:r>
            <a:rPr lang="ru-RU" sz="1300" b="1" i="0" spc="0" baseline="0" dirty="0">
              <a:solidFill>
                <a:schemeClr val="accent5">
                  <a:lumMod val="50000"/>
                </a:schemeClr>
              </a:solidFill>
            </a:rPr>
            <a:t> возрастов</a:t>
          </a:r>
        </a:p>
      </cdr:txBody>
    </cdr:sp>
  </cdr:relSizeAnchor>
  <cdr:relSizeAnchor xmlns:cdr="http://schemas.openxmlformats.org/drawingml/2006/chartDrawing">
    <cdr:from>
      <cdr:x>0.46782</cdr:x>
      <cdr:y>0.50933</cdr:y>
    </cdr:from>
    <cdr:to>
      <cdr:x>0.48263</cdr:x>
      <cdr:y>0.58237</cdr:y>
    </cdr:to>
    <cdr:sp macro="" textlink="">
      <cdr:nvSpPr>
        <cdr:cNvPr id="9" name="Стрелка вниз 8"/>
        <cdr:cNvSpPr/>
      </cdr:nvSpPr>
      <cdr:spPr>
        <a:xfrm xmlns:a="http://schemas.openxmlformats.org/drawingml/2006/main">
          <a:off x="3100473" y="2517846"/>
          <a:ext cx="98153" cy="36107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0.1363</cdr:x>
      <cdr:y>0.24174</cdr:y>
    </cdr:from>
    <cdr:to>
      <cdr:x>0.21037</cdr:x>
      <cdr:y>0.81217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76300" y="1323975"/>
          <a:ext cx="476250" cy="3124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0.11051</cdr:x>
      <cdr:y>0.15802</cdr:y>
    </cdr:from>
    <cdr:to>
      <cdr:x>0.1925</cdr:x>
      <cdr:y>0.88555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62894" y="512036"/>
          <a:ext cx="714380" cy="2357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r>
            <a:rPr lang="ru-RU" b="1" dirty="0">
              <a:solidFill>
                <a:schemeClr val="accent5">
                  <a:lumMod val="50000"/>
                </a:schemeClr>
              </a:solidFill>
            </a:rPr>
            <a:t>Старше</a:t>
          </a:r>
        </a:p>
        <a:p xmlns:a="http://schemas.openxmlformats.org/drawingml/2006/main">
          <a:endParaRPr lang="ru-RU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endParaRPr lang="ru-RU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endParaRPr lang="ru-RU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r>
            <a:rPr lang="ru-RU" sz="1100" b="1" dirty="0" err="1">
              <a:solidFill>
                <a:schemeClr val="accent5">
                  <a:lumMod val="50000"/>
                </a:schemeClr>
              </a:solidFill>
            </a:rPr>
            <a:t>Т</a:t>
          </a:r>
          <a:r>
            <a:rPr lang="ru-RU" sz="1100" b="1" baseline="0" dirty="0" err="1">
              <a:solidFill>
                <a:schemeClr val="accent5">
                  <a:lumMod val="50000"/>
                </a:schemeClr>
              </a:solidFill>
            </a:rPr>
            <a:t>рудо</a:t>
          </a:r>
          <a:r>
            <a:rPr lang="ru-RU" sz="1100" b="1" baseline="0" dirty="0">
              <a:solidFill>
                <a:schemeClr val="accent5">
                  <a:lumMod val="50000"/>
                </a:schemeClr>
              </a:solidFill>
            </a:rPr>
            <a:t>-</a:t>
          </a:r>
        </a:p>
        <a:p xmlns:a="http://schemas.openxmlformats.org/drawingml/2006/main">
          <a:r>
            <a:rPr lang="ru-RU" sz="1100" b="1" baseline="0" dirty="0" err="1">
              <a:solidFill>
                <a:schemeClr val="accent5">
                  <a:lumMod val="50000"/>
                </a:schemeClr>
              </a:solidFill>
            </a:rPr>
            <a:t>способ-ной</a:t>
          </a:r>
          <a:r>
            <a:rPr lang="ru-RU" sz="1100" b="1" dirty="0">
              <a:solidFill>
                <a:schemeClr val="accent5">
                  <a:lumMod val="50000"/>
                </a:schemeClr>
              </a:solidFill>
            </a:rPr>
            <a:t> возраст</a:t>
          </a:r>
        </a:p>
        <a:p xmlns:a="http://schemas.openxmlformats.org/drawingml/2006/main">
          <a:endParaRPr lang="ru-RU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endParaRPr lang="ru-RU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endParaRPr lang="ru-RU" b="1" dirty="0">
            <a:solidFill>
              <a:schemeClr val="accent5">
                <a:lumMod val="50000"/>
              </a:schemeClr>
            </a:solidFill>
          </a:endParaRPr>
        </a:p>
        <a:p xmlns:a="http://schemas.openxmlformats.org/drawingml/2006/main">
          <a:r>
            <a:rPr lang="ru-RU" b="1" dirty="0">
              <a:solidFill>
                <a:schemeClr val="accent5">
                  <a:lumMod val="50000"/>
                </a:schemeClr>
              </a:solidFill>
            </a:rPr>
            <a:t>Моложе</a:t>
          </a:r>
          <a:endParaRPr lang="ru-RU" sz="11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0.01778</cdr:x>
      <cdr:y>0.01043</cdr:y>
    </cdr:from>
    <cdr:to>
      <cdr:x>0.99259</cdr:x>
      <cdr:y>0.17565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51076" y="33797"/>
          <a:ext cx="8282906" cy="535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0.11356</cdr:x>
      <cdr:y>0.06811</cdr:y>
    </cdr:from>
    <cdr:to>
      <cdr:x>0.22907</cdr:x>
      <cdr:y>0.15449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66750" y="312421"/>
          <a:ext cx="67818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0.08501</cdr:x>
      <cdr:y>0.04485</cdr:y>
    </cdr:from>
    <cdr:to>
      <cdr:x>0.24075</cdr:x>
      <cdr:y>0.1412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99110" y="205741"/>
          <a:ext cx="91440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/>
            <a:t>Все население:</a:t>
          </a:r>
        </a:p>
      </cdr:txBody>
    </cdr:sp>
  </cdr:relSizeAnchor>
  <cdr:relSizeAnchor xmlns:cdr="http://schemas.openxmlformats.org/drawingml/2006/chartDrawing">
    <cdr:from>
      <cdr:x>0.21548</cdr:x>
      <cdr:y>0.06987</cdr:y>
    </cdr:from>
    <cdr:to>
      <cdr:x>0.90071</cdr:x>
      <cdr:y>0.12664</cdr:y>
    </cdr:to>
    <cdr:sp macro="" textlink="">
      <cdr:nvSpPr>
        <cdr:cNvPr id="15" name="TextBox 13"/>
        <cdr:cNvSpPr txBox="1"/>
      </cdr:nvSpPr>
      <cdr:spPr>
        <a:xfrm xmlns:a="http://schemas.openxmlformats.org/drawingml/2006/main">
          <a:off x="1265117" y="320512"/>
          <a:ext cx="4023124" cy="260405"/>
        </a:xfrm>
        <a:prstGeom xmlns:a="http://schemas.openxmlformats.org/drawingml/2006/main" prst="rect">
          <a:avLst/>
        </a:prstGeom>
        <a:solidFill xmlns:a="http://schemas.openxmlformats.org/drawingml/2006/main">
          <a:srgbClr val="A5A5A5">
            <a:lumMod val="20000"/>
            <a:lumOff val="80000"/>
          </a:srgbClr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100" b="1" i="0" baseline="0" dirty="0">
              <a:solidFill>
                <a:sysClr val="windowText" lastClr="000000"/>
              </a:solidFill>
            </a:rPr>
            <a:t>142,9 </a:t>
          </a:r>
          <a:r>
            <a:rPr lang="ru-RU" sz="1100" b="1" i="0" baseline="0" dirty="0" err="1">
              <a:solidFill>
                <a:sysClr val="windowText" lastClr="000000"/>
              </a:solidFill>
            </a:rPr>
            <a:t>млн</a:t>
          </a:r>
          <a:r>
            <a:rPr lang="ru-RU" sz="1100" b="1" i="0" baseline="0" dirty="0">
              <a:solidFill>
                <a:sysClr val="windowText" lastClr="000000"/>
              </a:solidFill>
            </a:rPr>
            <a:t> .                                                        146,5 </a:t>
          </a:r>
          <a:r>
            <a:rPr lang="ru-RU" sz="1100" b="1" i="0" baseline="0" dirty="0" err="1">
              <a:solidFill>
                <a:sysClr val="windowText" lastClr="000000"/>
              </a:solidFill>
            </a:rPr>
            <a:t>млн</a:t>
          </a:r>
          <a:r>
            <a:rPr lang="ru-RU" sz="1100" b="1" i="0" baseline="0" dirty="0">
              <a:solidFill>
                <a:sysClr val="windowText" lastClr="000000"/>
              </a:solidFill>
            </a:rPr>
            <a:t> .                                                              147,5 млн.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A2712-2433-4BEC-9649-101CEF681C36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93682-3041-422D-9E30-CE34783987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740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/>
            </a:lvl1pPr>
          </a:lstStyle>
          <a:p>
            <a:pPr>
              <a:defRPr/>
            </a:pPr>
            <a:fld id="{CA4C7DA1-5A0E-4EDE-A1E2-5D53B7874E22}" type="datetimeFigureOut">
              <a:rPr lang="ru-RU" altLang="ru-RU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/>
            </a:lvl1pPr>
          </a:lstStyle>
          <a:p>
            <a:pPr>
              <a:defRPr/>
            </a:pPr>
            <a:fld id="{D0DBC1AE-43F0-4BC2-84C9-A1B04A194D8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8406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64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563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542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2D3F6-2FF4-4E47-964F-44549B50ECF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10883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466AC-23D6-4B72-A9F9-E9EC84590D6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7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162" y="2130438"/>
            <a:ext cx="103605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03F5-5554-4028-B0A5-E2D05BADF603}" type="datetime1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70A39-0B63-4B3C-B711-DB6CA4E8A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0827-F0CB-44EA-BFFB-34E48FDB4ED8}" type="datetime1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65E18-B010-4EFA-BB88-C8A8C30A7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9FC7-0C5B-4698-8B7B-FFF5FD03CDB2}" type="datetime1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0EA0-9FB4-42BD-BFCC-0AC826B58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8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33BD-2345-48C1-A0BC-C45E1A999B32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2C8E-5E33-4DD9-A166-3C8BB95DF7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7435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3034-45A3-486C-9A5E-9F7FC8992486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3DEF-B717-4345-BB42-9F861A3BDD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35356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A227-99C2-433C-B2DD-F24125BDB1F2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CFE63-3D37-4432-BABF-3FECB41D61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2411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8A4E-9E13-4ADC-A554-F386707E2C16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0C74-EFAC-4C2D-BE7D-64A400967B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278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E47F-9128-4D9E-9469-2B641D07F2D1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ACBE-275E-4702-8F9C-6D996A0F1C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6406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325A5-C792-4FD7-989C-98BC1481C00A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613E-1CDE-4C61-B533-31D78C58BC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3713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7CCF-11C2-48C3-AA28-FB0ADD10148B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B63E-DC68-42FB-9ECA-8AF6C9A29F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8322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B07B-AF92-474A-A982-A71618A0872A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DE7E-47FD-43C6-9366-4C6303F627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6821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49064-5F66-4A18-88D0-2DBE3782FB06}" type="datetime1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9A70-9D15-458E-861F-BC2C7D65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DF10-3EEB-468E-8A22-CEEA13F75D11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014B-3084-4717-ADA3-54164BE89B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696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4856-2065-42B3-85FC-3E6C3E493E89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9C7E-B07B-48AD-8D77-F181DCAF906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5552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F5C4-F9DD-41D5-A5C2-6AB972D1D606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75B3-F789-422B-BD42-9B75B912749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6598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36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58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33BD-2345-48C1-A0BC-C45E1A999B32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2C8E-5E33-4DD9-A166-3C8BB95DF7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34097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3034-45A3-486C-9A5E-9F7FC8992486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3DEF-B717-4345-BB42-9F861A3BDD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7919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A227-99C2-433C-B2DD-F24125BDB1F2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CFE63-3D37-4432-BABF-3FECB41D61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99639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8A4E-9E13-4ADC-A554-F386707E2C16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0C74-EFAC-4C2D-BE7D-64A400967B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22473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E47F-9128-4D9E-9469-2B641D07F2D1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ACBE-275E-4702-8F9C-6D996A0F1CF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313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48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34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79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23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686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E0F5F-53B7-4F1C-A5A4-1230467B608C}" type="datetime1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B66F-58FF-44B4-A7AD-3EF413021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0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325A5-C792-4FD7-989C-98BC1481C00A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613E-1CDE-4C61-B533-31D78C58BC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62133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7CCF-11C2-48C3-AA28-FB0ADD10148B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B63E-DC68-42FB-9ECA-8AF6C9A29F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0272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B07B-AF92-474A-A982-A71618A0872A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DE7E-47FD-43C6-9366-4C6303F627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29873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DF10-3EEB-468E-8A22-CEEA13F75D11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014B-3084-4717-ADA3-54164BE89BB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8313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4856-2065-42B3-85FC-3E6C3E493E89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9C7E-B07B-48AD-8D77-F181DCAF906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23678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F5C4-F9DD-41D5-A5C2-6AB972D1D606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75B3-F789-422B-BD42-9B75B912749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9384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686AB-5468-4860-AC90-F5837888A55F}" type="datetime1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D1A4-2A40-4007-AE60-0E83B08F4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65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48" indent="0">
              <a:buNone/>
              <a:defRPr sz="2666" b="1"/>
            </a:lvl2pPr>
            <a:lvl3pPr marL="1218895" indent="0">
              <a:buNone/>
              <a:defRPr sz="2399" b="1"/>
            </a:lvl3pPr>
            <a:lvl4pPr marL="1828343" indent="0">
              <a:buNone/>
              <a:defRPr sz="2133" b="1"/>
            </a:lvl4pPr>
            <a:lvl5pPr marL="2437790" indent="0">
              <a:buNone/>
              <a:defRPr sz="2133" b="1"/>
            </a:lvl5pPr>
            <a:lvl6pPr marL="3047238" indent="0">
              <a:buNone/>
              <a:defRPr sz="2133" b="1"/>
            </a:lvl6pPr>
            <a:lvl7pPr marL="3656686" indent="0">
              <a:buNone/>
              <a:defRPr sz="2133" b="1"/>
            </a:lvl7pPr>
            <a:lvl8pPr marL="4266133" indent="0">
              <a:buNone/>
              <a:defRPr sz="2133" b="1"/>
            </a:lvl8pPr>
            <a:lvl9pPr marL="4875581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765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C413-8449-49D6-9664-A6F47E848137}" type="datetime1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1431-866F-4A7C-A8B3-26B25E352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CC94-EA0C-43BD-8EA2-5D2764506C9D}" type="datetime1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3263-19B1-45C9-958B-024CF845D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0F05-8A0E-4DDD-B08A-39177716F15A}" type="datetime1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97B8-60E8-417A-90B3-A04E1656F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7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62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5492" y="273064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62" y="1435104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58A3A-D876-4E01-B762-9BA51D71A28D}" type="datetime1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C849-3FBD-44A9-B23F-1693376DC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6"/>
            </a:lvl1pPr>
            <a:lvl2pPr marL="609448" indent="0">
              <a:buNone/>
              <a:defRPr sz="3732"/>
            </a:lvl2pPr>
            <a:lvl3pPr marL="1218895" indent="0">
              <a:buNone/>
              <a:defRPr sz="3199"/>
            </a:lvl3pPr>
            <a:lvl4pPr marL="1828343" indent="0">
              <a:buNone/>
              <a:defRPr sz="2666"/>
            </a:lvl4pPr>
            <a:lvl5pPr marL="2437790" indent="0">
              <a:buNone/>
              <a:defRPr sz="2666"/>
            </a:lvl5pPr>
            <a:lvl6pPr marL="3047238" indent="0">
              <a:buNone/>
              <a:defRPr sz="2666"/>
            </a:lvl6pPr>
            <a:lvl7pPr marL="3656686" indent="0">
              <a:buNone/>
              <a:defRPr sz="2666"/>
            </a:lvl7pPr>
            <a:lvl8pPr marL="4266133" indent="0">
              <a:buNone/>
              <a:defRPr sz="2666"/>
            </a:lvl8pPr>
            <a:lvl9pPr marL="4875581" indent="0">
              <a:buNone/>
              <a:defRPr sz="266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095" y="5367350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65CB5-DD6D-419E-A69B-388A9CB88B8C}" type="datetime1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925C-8205-474A-911F-1DA9F4D76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441" y="274639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C0CE64-5451-4B55-B54E-FF3AAEA2E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8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</a:defRPr>
      </a:lvl5pPr>
      <a:lvl6pPr marL="609448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</a:defRPr>
      </a:lvl6pPr>
      <a:lvl7pPr marL="1218895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</a:defRPr>
      </a:lvl7pPr>
      <a:lvl8pPr marL="1828343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</a:defRPr>
      </a:lvl8pPr>
      <a:lvl9pPr marL="243779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itchFamily="34" charset="0"/>
        </a:defRPr>
      </a:lvl9pPr>
    </p:titleStyle>
    <p:bodyStyle>
      <a:lvl1pPr marL="457086" indent="-45708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AD29F9-A60F-4956-ABB4-BFB4FD7FB0F8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58C282-266F-4DD1-B6E2-5F52A36111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394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745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AD29F9-A60F-4956-ABB4-BFB4FD7FB0F8}" type="datetime1">
              <a:rPr lang="ru-RU" altLang="ru-RU" smtClean="0"/>
              <a:pPr>
                <a:defRPr/>
              </a:pPr>
              <a:t>06.03.2018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58C282-266F-4DD1-B6E2-5F52A36111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632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jpeg"/><Relationship Id="rId39" Type="http://schemas.openxmlformats.org/officeDocument/2006/relationships/image" Target="../media/image54.gif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34" Type="http://schemas.openxmlformats.org/officeDocument/2006/relationships/image" Target="../media/image49.emf"/><Relationship Id="rId42" Type="http://schemas.openxmlformats.org/officeDocument/2006/relationships/image" Target="../media/image57.png"/><Relationship Id="rId47" Type="http://schemas.openxmlformats.org/officeDocument/2006/relationships/image" Target="../media/image15.jpeg"/><Relationship Id="rId50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27.emf"/><Relationship Id="rId17" Type="http://schemas.openxmlformats.org/officeDocument/2006/relationships/image" Target="../media/image32.jpe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emf"/><Relationship Id="rId46" Type="http://schemas.openxmlformats.org/officeDocument/2006/relationships/image" Target="../media/image61.pn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54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jpe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3" Type="http://schemas.openxmlformats.org/officeDocument/2006/relationships/image" Target="../media/image65.jpe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jpeg"/><Relationship Id="rId36" Type="http://schemas.openxmlformats.org/officeDocument/2006/relationships/image" Target="../media/image51.png"/><Relationship Id="rId49" Type="http://schemas.openxmlformats.org/officeDocument/2006/relationships/image" Target="../media/image16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6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jpeg"/><Relationship Id="rId43" Type="http://schemas.openxmlformats.org/officeDocument/2006/relationships/image" Target="../media/image58.emf"/><Relationship Id="rId48" Type="http://schemas.openxmlformats.org/officeDocument/2006/relationships/image" Target="../media/image62.png"/><Relationship Id="rId8" Type="http://schemas.openxmlformats.org/officeDocument/2006/relationships/image" Target="../media/image23.png"/><Relationship Id="rId51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"/>
            <a:ext cx="12185651" cy="685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0"/>
          <p:cNvSpPr/>
          <p:nvPr/>
        </p:nvSpPr>
        <p:spPr>
          <a:xfrm>
            <a:off x="4857805" y="6030806"/>
            <a:ext cx="597379" cy="595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6105" y="3428501"/>
            <a:ext cx="11028431" cy="19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35"/>
            <a:r>
              <a:rPr lang="ru-RU" sz="3200" b="1" dirty="0">
                <a:solidFill>
                  <a:prstClr val="white"/>
                </a:solidFill>
              </a:rPr>
              <a:t>НЕЗАВИСИМАЯ ОЦЕНКА КВАЛИФИКАЦИЙ: ПЕРВЫЕ ИТОГИ.</a:t>
            </a:r>
          </a:p>
          <a:p>
            <a:pPr marL="15235"/>
            <a:r>
              <a:rPr lang="ru-RU" sz="3200" b="1" dirty="0">
                <a:solidFill>
                  <a:prstClr val="white"/>
                </a:solidFill>
              </a:rPr>
              <a:t>ПЕРСПЕКТИВЫ РАЗВИТИЯ НАЦИОНАЛЬНОЙ СИСТЕМЫ КВАЛИФИКАЦИЙ</a:t>
            </a:r>
          </a:p>
          <a:p>
            <a:pPr marL="15235"/>
            <a:endParaRPr sz="2999" b="1" spc="105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27673" y="5706868"/>
            <a:ext cx="520135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algn="r"/>
            <a:r>
              <a:rPr lang="ru-RU" sz="1600" b="1" spc="55" dirty="0">
                <a:solidFill>
                  <a:srgbClr val="FFFFFF"/>
                </a:solidFill>
                <a:latin typeface="Arial" panose="020B0604020202020204" pitchFamily="34" charset="0"/>
              </a:rPr>
              <a:t>МИТРОФАНОВ ИВАН АЛЕКСАНДРОВИЧ</a:t>
            </a:r>
            <a:endParaRPr sz="1600" dirty="0">
              <a:latin typeface="Arial" panose="020B0604020202020204" pitchFamily="34" charset="0"/>
            </a:endParaRPr>
          </a:p>
          <a:p>
            <a:pPr marL="185364" algn="r"/>
            <a:r>
              <a:rPr lang="ru-RU" sz="1600" i="1" dirty="0">
                <a:solidFill>
                  <a:srgbClr val="FFFFFF"/>
                </a:solidFill>
                <a:latin typeface="Arial" panose="020B0604020202020204" pitchFamily="34" charset="0"/>
              </a:rPr>
              <a:t>руководитель департамента регионального развития и международных связей </a:t>
            </a:r>
            <a:endParaRPr lang="ru-RU" sz="1600" i="1" spc="-2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185364" algn="r"/>
            <a:r>
              <a:rPr lang="ru-RU" sz="1600" i="1" spc="-20" dirty="0">
                <a:solidFill>
                  <a:srgbClr val="FFFFFF"/>
                </a:solidFill>
                <a:latin typeface="Arial" panose="020B0604020202020204" pitchFamily="34" charset="0"/>
              </a:rPr>
              <a:t>Национального агентства развития квалификаций</a:t>
            </a:r>
            <a:r>
              <a:rPr lang="ru-RU" sz="1600" b="1" dirty="0"/>
              <a:t>    </a:t>
            </a:r>
          </a:p>
          <a:p>
            <a:pPr marL="185364" algn="r"/>
            <a:endParaRPr sz="1600" dirty="0">
              <a:latin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0596" y="5950505"/>
            <a:ext cx="4450776" cy="24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ru-RU" sz="1600" i="1" dirty="0">
                <a:solidFill>
                  <a:srgbClr val="FFFFFF"/>
                </a:solidFill>
                <a:latin typeface="Arial" panose="020B0604020202020204" pitchFamily="34" charset="0"/>
              </a:rPr>
              <a:t>Сыктывкар. </a:t>
            </a: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r>
              <a:rPr lang="ru-RU" sz="1600" i="1" dirty="0">
                <a:solidFill>
                  <a:srgbClr val="FFFFFF"/>
                </a:solidFill>
                <a:latin typeface="Arial" panose="020B0604020202020204" pitchFamily="34" charset="0"/>
              </a:rPr>
              <a:t>2 марта </a:t>
            </a:r>
            <a:r>
              <a:rPr sz="1600" i="1" dirty="0">
                <a:solidFill>
                  <a:srgbClr val="FFFFFF"/>
                </a:solidFill>
                <a:latin typeface="Arial" panose="020B0604020202020204" pitchFamily="34" charset="0"/>
              </a:rPr>
              <a:t>201</a:t>
            </a: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r>
              <a:rPr sz="1600" i="1" dirty="0">
                <a:solidFill>
                  <a:srgbClr val="FFFFFF"/>
                </a:solidFill>
                <a:latin typeface="Arial" panose="020B0604020202020204" pitchFamily="34" charset="0"/>
              </a:rPr>
              <a:t> г.</a:t>
            </a:r>
            <a:endParaRPr sz="1600" dirty="0">
              <a:latin typeface="Arial" panose="020B060402020202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0901" y="5734605"/>
            <a:ext cx="273144" cy="391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080" y="5811636"/>
            <a:ext cx="147282" cy="146647"/>
          </a:xfrm>
          <a:custGeom>
            <a:avLst/>
            <a:gdLst/>
            <a:ahLst/>
            <a:cxnLst/>
            <a:rect l="l" t="t" r="r" b="b"/>
            <a:pathLst>
              <a:path w="147319" h="146685">
                <a:moveTo>
                  <a:pt x="75953" y="0"/>
                </a:moveTo>
                <a:lnTo>
                  <a:pt x="34333" y="11582"/>
                </a:lnTo>
                <a:lnTo>
                  <a:pt x="7075" y="41712"/>
                </a:lnTo>
                <a:lnTo>
                  <a:pt x="0" y="68607"/>
                </a:lnTo>
                <a:lnTo>
                  <a:pt x="1288" y="84139"/>
                </a:lnTo>
                <a:lnTo>
                  <a:pt x="19260" y="122437"/>
                </a:lnTo>
                <a:lnTo>
                  <a:pt x="53115" y="144035"/>
                </a:lnTo>
                <a:lnTo>
                  <a:pt x="66757" y="146578"/>
                </a:lnTo>
                <a:lnTo>
                  <a:pt x="82643" y="145363"/>
                </a:lnTo>
                <a:lnTo>
                  <a:pt x="121541" y="127875"/>
                </a:lnTo>
                <a:lnTo>
                  <a:pt x="143561" y="94737"/>
                </a:lnTo>
                <a:lnTo>
                  <a:pt x="146746" y="73409"/>
                </a:lnTo>
                <a:lnTo>
                  <a:pt x="145318" y="58922"/>
                </a:lnTo>
                <a:lnTo>
                  <a:pt x="126103" y="22353"/>
                </a:lnTo>
                <a:lnTo>
                  <a:pt x="90291" y="1929"/>
                </a:lnTo>
                <a:lnTo>
                  <a:pt x="75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0901" y="5729374"/>
            <a:ext cx="287478" cy="413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71579" y="206160"/>
            <a:ext cx="46978" cy="48882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580" y="0"/>
                </a:moveTo>
                <a:lnTo>
                  <a:pt x="13867" y="2852"/>
                </a:lnTo>
                <a:lnTo>
                  <a:pt x="3770" y="11231"/>
                </a:lnTo>
                <a:lnTo>
                  <a:pt x="0" y="23253"/>
                </a:lnTo>
                <a:lnTo>
                  <a:pt x="3891" y="37033"/>
                </a:lnTo>
                <a:lnTo>
                  <a:pt x="13999" y="46084"/>
                </a:lnTo>
                <a:lnTo>
                  <a:pt x="24513" y="48461"/>
                </a:lnTo>
                <a:lnTo>
                  <a:pt x="37935" y="44454"/>
                </a:lnTo>
                <a:lnTo>
                  <a:pt x="46822" y="34087"/>
                </a:lnTo>
                <a:lnTo>
                  <a:pt x="45657" y="16633"/>
                </a:lnTo>
                <a:lnTo>
                  <a:pt x="39387" y="5356"/>
                </a:lnTo>
                <a:lnTo>
                  <a:pt x="2958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7342" y="206162"/>
            <a:ext cx="46978" cy="48882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561" y="0"/>
                </a:moveTo>
                <a:lnTo>
                  <a:pt x="13846" y="2853"/>
                </a:lnTo>
                <a:lnTo>
                  <a:pt x="3759" y="11236"/>
                </a:lnTo>
                <a:lnTo>
                  <a:pt x="0" y="23265"/>
                </a:lnTo>
                <a:lnTo>
                  <a:pt x="3891" y="37047"/>
                </a:lnTo>
                <a:lnTo>
                  <a:pt x="14000" y="46094"/>
                </a:lnTo>
                <a:lnTo>
                  <a:pt x="24476" y="48459"/>
                </a:lnTo>
                <a:lnTo>
                  <a:pt x="37909" y="44453"/>
                </a:lnTo>
                <a:lnTo>
                  <a:pt x="46796" y="34092"/>
                </a:lnTo>
                <a:lnTo>
                  <a:pt x="45634" y="16637"/>
                </a:lnTo>
                <a:lnTo>
                  <a:pt x="39370" y="5359"/>
                </a:lnTo>
                <a:lnTo>
                  <a:pt x="2956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23084" y="206159"/>
            <a:ext cx="46978" cy="48882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561" y="0"/>
                </a:moveTo>
                <a:lnTo>
                  <a:pt x="13845" y="2855"/>
                </a:lnTo>
                <a:lnTo>
                  <a:pt x="3758" y="11240"/>
                </a:lnTo>
                <a:lnTo>
                  <a:pt x="0" y="23269"/>
                </a:lnTo>
                <a:lnTo>
                  <a:pt x="3890" y="37047"/>
                </a:lnTo>
                <a:lnTo>
                  <a:pt x="14000" y="46095"/>
                </a:lnTo>
                <a:lnTo>
                  <a:pt x="24489" y="48461"/>
                </a:lnTo>
                <a:lnTo>
                  <a:pt x="37921" y="44454"/>
                </a:lnTo>
                <a:lnTo>
                  <a:pt x="46801" y="34088"/>
                </a:lnTo>
                <a:lnTo>
                  <a:pt x="45637" y="16632"/>
                </a:lnTo>
                <a:lnTo>
                  <a:pt x="39373" y="5355"/>
                </a:lnTo>
                <a:lnTo>
                  <a:pt x="29561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47909" y="283568"/>
            <a:ext cx="48882" cy="46978"/>
          </a:xfrm>
          <a:custGeom>
            <a:avLst/>
            <a:gdLst/>
            <a:ahLst/>
            <a:cxnLst/>
            <a:rect l="l" t="t" r="r" b="b"/>
            <a:pathLst>
              <a:path w="48895" h="46989">
                <a:moveTo>
                  <a:pt x="33960" y="0"/>
                </a:moveTo>
                <a:lnTo>
                  <a:pt x="16544" y="1195"/>
                </a:lnTo>
                <a:lnTo>
                  <a:pt x="5304" y="7507"/>
                </a:lnTo>
                <a:lnTo>
                  <a:pt x="0" y="17365"/>
                </a:lnTo>
                <a:lnTo>
                  <a:pt x="2906" y="33023"/>
                </a:lnTo>
                <a:lnTo>
                  <a:pt x="11367" y="43056"/>
                </a:lnTo>
                <a:lnTo>
                  <a:pt x="23461" y="46722"/>
                </a:lnTo>
                <a:lnTo>
                  <a:pt x="37121" y="42781"/>
                </a:lnTo>
                <a:lnTo>
                  <a:pt x="46087" y="32564"/>
                </a:lnTo>
                <a:lnTo>
                  <a:pt x="48352" y="22292"/>
                </a:lnTo>
                <a:lnTo>
                  <a:pt x="44340" y="8864"/>
                </a:lnTo>
                <a:lnTo>
                  <a:pt x="33960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71160" y="357647"/>
            <a:ext cx="46978" cy="48882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618" y="0"/>
                </a:moveTo>
                <a:lnTo>
                  <a:pt x="13898" y="2846"/>
                </a:lnTo>
                <a:lnTo>
                  <a:pt x="3789" y="11215"/>
                </a:lnTo>
                <a:lnTo>
                  <a:pt x="0" y="23215"/>
                </a:lnTo>
                <a:lnTo>
                  <a:pt x="3887" y="37016"/>
                </a:lnTo>
                <a:lnTo>
                  <a:pt x="13981" y="46077"/>
                </a:lnTo>
                <a:lnTo>
                  <a:pt x="24512" y="48466"/>
                </a:lnTo>
                <a:lnTo>
                  <a:pt x="37947" y="44462"/>
                </a:lnTo>
                <a:lnTo>
                  <a:pt x="46840" y="34105"/>
                </a:lnTo>
                <a:lnTo>
                  <a:pt x="45681" y="16658"/>
                </a:lnTo>
                <a:lnTo>
                  <a:pt x="39421" y="5373"/>
                </a:lnTo>
                <a:lnTo>
                  <a:pt x="2961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022679" y="357644"/>
            <a:ext cx="46978" cy="48882"/>
          </a:xfrm>
          <a:custGeom>
            <a:avLst/>
            <a:gdLst/>
            <a:ahLst/>
            <a:cxnLst/>
            <a:rect l="l" t="t" r="r" b="b"/>
            <a:pathLst>
              <a:path w="46990" h="48895">
                <a:moveTo>
                  <a:pt x="29568" y="0"/>
                </a:moveTo>
                <a:lnTo>
                  <a:pt x="13853" y="2854"/>
                </a:lnTo>
                <a:lnTo>
                  <a:pt x="3764" y="11240"/>
                </a:lnTo>
                <a:lnTo>
                  <a:pt x="0" y="23259"/>
                </a:lnTo>
                <a:lnTo>
                  <a:pt x="3889" y="37048"/>
                </a:lnTo>
                <a:lnTo>
                  <a:pt x="13991" y="46100"/>
                </a:lnTo>
                <a:lnTo>
                  <a:pt x="24475" y="48468"/>
                </a:lnTo>
                <a:lnTo>
                  <a:pt x="37909" y="44463"/>
                </a:lnTo>
                <a:lnTo>
                  <a:pt x="46796" y="34101"/>
                </a:lnTo>
                <a:lnTo>
                  <a:pt x="45635" y="16653"/>
                </a:lnTo>
                <a:lnTo>
                  <a:pt x="39374" y="5369"/>
                </a:lnTo>
                <a:lnTo>
                  <a:pt x="29568" y="0"/>
                </a:lnTo>
                <a:close/>
              </a:path>
            </a:pathLst>
          </a:custGeom>
          <a:solidFill>
            <a:srgbClr val="E5E3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85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D02C015-7B81-4D75-B607-BBF36EA4B7F9}"/>
              </a:ext>
            </a:extLst>
          </p:cNvPr>
          <p:cNvSpPr/>
          <p:nvPr/>
        </p:nvSpPr>
        <p:spPr>
          <a:xfrm>
            <a:off x="140209" y="145220"/>
            <a:ext cx="9287435" cy="40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9" b="1" dirty="0">
                <a:solidFill>
                  <a:schemeClr val="tx2"/>
                </a:solidFill>
                <a:latin typeface="+mj-lt"/>
              </a:rPr>
              <a:t>Разработка и утверждение проектов квалификаций: сводные итоги 2016-2017 гг.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A8CEE8A1-E8C1-4D2E-BE97-317E4C1D80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151380" y="545227"/>
          <a:ext cx="6710726" cy="616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EA21311F-6007-4892-B206-D441CDD9E85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34073" y="751767"/>
          <a:ext cx="6054752" cy="575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74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DC041CC5-8F5C-45B7-8C06-47BBD6B7EC1E}"/>
              </a:ext>
            </a:extLst>
          </p:cNvPr>
          <p:cNvSpPr/>
          <p:nvPr/>
        </p:nvSpPr>
        <p:spPr>
          <a:xfrm>
            <a:off x="3928692" y="673420"/>
            <a:ext cx="4394231" cy="1446381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</a:rPr>
              <a:t>549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</a:rPr>
              <a:t>Примеров ОС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99A20220-5AFD-47CE-BB51-78BDF07BF29C}"/>
              </a:ext>
            </a:extLst>
          </p:cNvPr>
          <p:cNvSpPr/>
          <p:nvPr/>
        </p:nvSpPr>
        <p:spPr>
          <a:xfrm>
            <a:off x="5634124" y="758601"/>
            <a:ext cx="1303331" cy="13054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kern="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в 2016 году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34FC4E-978E-4BDE-8BBE-6027CEF9A283}"/>
              </a:ext>
            </a:extLst>
          </p:cNvPr>
          <p:cNvSpPr txBox="1"/>
          <p:nvPr/>
        </p:nvSpPr>
        <p:spPr>
          <a:xfrm>
            <a:off x="333802" y="242437"/>
            <a:ext cx="7989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ФОРМИРОВАНИЕ, ЭКСПЕРТИЗА И АПРОБАЦИЯ ОЦЕНОЧНЫХ СРЕДСТВ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1323317-9426-459F-A230-EB1526F5BF78}"/>
              </a:ext>
            </a:extLst>
          </p:cNvPr>
          <p:cNvSpPr/>
          <p:nvPr/>
        </p:nvSpPr>
        <p:spPr>
          <a:xfrm>
            <a:off x="6653018" y="725091"/>
            <a:ext cx="1303331" cy="13054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kern="0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в 2017 году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2E54F5-AEA9-4D80-9D29-559F93A46D21}"/>
              </a:ext>
            </a:extLst>
          </p:cNvPr>
          <p:cNvSpPr txBox="1"/>
          <p:nvPr/>
        </p:nvSpPr>
        <p:spPr>
          <a:xfrm>
            <a:off x="8447619" y="758601"/>
            <a:ext cx="3707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новых примеров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ОЦЕНОЧНЫХ СРЕДСТВ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по 24 сферам деятельности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F099BF-3000-4D24-A14A-2CC168A9EA7D}"/>
              </a:ext>
            </a:extLst>
          </p:cNvPr>
          <p:cNvSpPr txBox="1"/>
          <p:nvPr/>
        </p:nvSpPr>
        <p:spPr>
          <a:xfrm>
            <a:off x="440965" y="789606"/>
            <a:ext cx="3436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РАЗРАБОТАНЫ при поддержке субсидии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59138A8B-EF43-40C7-98BF-7DF42C1D714F}"/>
              </a:ext>
            </a:extLst>
          </p:cNvPr>
          <p:cNvSpPr/>
          <p:nvPr/>
        </p:nvSpPr>
        <p:spPr>
          <a:xfrm>
            <a:off x="4935399" y="2727752"/>
            <a:ext cx="1303331" cy="1305410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</a:t>
            </a: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FFBE2E4D-D5CD-4232-97D5-FD1CCFCE0E7C}"/>
              </a:ext>
            </a:extLst>
          </p:cNvPr>
          <p:cNvSpPr/>
          <p:nvPr/>
        </p:nvSpPr>
        <p:spPr>
          <a:xfrm rot="2929504">
            <a:off x="6378676" y="1695077"/>
            <a:ext cx="325448" cy="1412143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CE2C48-4511-451E-92A0-0F3D8D090CF8}"/>
              </a:ext>
            </a:extLst>
          </p:cNvPr>
          <p:cNvSpPr txBox="1"/>
          <p:nvPr/>
        </p:nvSpPr>
        <p:spPr>
          <a:xfrm>
            <a:off x="6261533" y="2816424"/>
            <a:ext cx="2160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прошли содержательную экспертизу в СПК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068FC5DD-0076-45CB-89FB-4F2EA1C96912}"/>
              </a:ext>
            </a:extLst>
          </p:cNvPr>
          <p:cNvSpPr/>
          <p:nvPr/>
        </p:nvSpPr>
        <p:spPr>
          <a:xfrm>
            <a:off x="6545507" y="3912581"/>
            <a:ext cx="1003630" cy="1015663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B5A77C-5DC5-4440-9EE1-6D9B0F46E3D7}"/>
              </a:ext>
            </a:extLst>
          </p:cNvPr>
          <p:cNvSpPr txBox="1"/>
          <p:nvPr/>
        </p:nvSpPr>
        <p:spPr>
          <a:xfrm>
            <a:off x="7624275" y="4048141"/>
            <a:ext cx="3362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прошли выборочную методическую экспертизу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xmlns="" id="{821AEB13-0FC3-40ED-BD40-26F1B04971C2}"/>
              </a:ext>
            </a:extLst>
          </p:cNvPr>
          <p:cNvSpPr/>
          <p:nvPr/>
        </p:nvSpPr>
        <p:spPr>
          <a:xfrm rot="18754498">
            <a:off x="6124588" y="3755409"/>
            <a:ext cx="325448" cy="58255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b="1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CED45663-5717-4265-AD48-E6AB5ED80F3C}"/>
              </a:ext>
            </a:extLst>
          </p:cNvPr>
          <p:cNvSpPr/>
          <p:nvPr/>
        </p:nvSpPr>
        <p:spPr>
          <a:xfrm>
            <a:off x="1505237" y="4268221"/>
            <a:ext cx="1522139" cy="148377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181</a:t>
            </a: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xmlns="" id="{D74BAFFB-EB81-43DC-83D2-5706EC401D9D}"/>
              </a:ext>
            </a:extLst>
          </p:cNvPr>
          <p:cNvSpPr/>
          <p:nvPr/>
        </p:nvSpPr>
        <p:spPr>
          <a:xfrm rot="3096823">
            <a:off x="4143628" y="1073858"/>
            <a:ext cx="325448" cy="415703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b="1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xmlns="" id="{624C7072-2249-4028-AFF5-676E1B5345D6}"/>
              </a:ext>
            </a:extLst>
          </p:cNvPr>
          <p:cNvSpPr/>
          <p:nvPr/>
        </p:nvSpPr>
        <p:spPr>
          <a:xfrm rot="3163237">
            <a:off x="3852969" y="2747721"/>
            <a:ext cx="325448" cy="267943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b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8018054-BD87-425D-85DB-6261E97658A2}"/>
              </a:ext>
            </a:extLst>
          </p:cNvPr>
          <p:cNvSpPr txBox="1"/>
          <p:nvPr/>
        </p:nvSpPr>
        <p:spPr>
          <a:xfrm>
            <a:off x="395558" y="3812671"/>
            <a:ext cx="252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прошли апробацию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AB1071DD-B60F-4D27-9660-BFC78B149D8F}"/>
              </a:ext>
            </a:extLst>
          </p:cNvPr>
          <p:cNvSpPr/>
          <p:nvPr/>
        </p:nvSpPr>
        <p:spPr>
          <a:xfrm>
            <a:off x="5482132" y="5092123"/>
            <a:ext cx="797293" cy="70788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E4E2584-77CE-452B-A696-DC6BF71C8ED9}"/>
              </a:ext>
            </a:extLst>
          </p:cNvPr>
          <p:cNvSpPr txBox="1"/>
          <p:nvPr/>
        </p:nvSpPr>
        <p:spPr>
          <a:xfrm>
            <a:off x="6286063" y="5246011"/>
            <a:ext cx="1302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НИУ ВШЭ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8BEA122-62CC-43DE-9DA7-20EBA1975DC2}"/>
              </a:ext>
            </a:extLst>
          </p:cNvPr>
          <p:cNvSpPr txBox="1"/>
          <p:nvPr/>
        </p:nvSpPr>
        <p:spPr>
          <a:xfrm>
            <a:off x="4049619" y="4093867"/>
            <a:ext cx="113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Из них: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F217CD9-CE25-43E9-BD2E-F7D57AF78757}"/>
              </a:ext>
            </a:extLst>
          </p:cNvPr>
          <p:cNvSpPr/>
          <p:nvPr/>
        </p:nvSpPr>
        <p:spPr>
          <a:xfrm>
            <a:off x="3849036" y="5423993"/>
            <a:ext cx="1086363" cy="932359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CE52990-9627-4E57-8534-D8FEDEABB7E8}"/>
              </a:ext>
            </a:extLst>
          </p:cNvPr>
          <p:cNvSpPr txBox="1"/>
          <p:nvPr/>
        </p:nvSpPr>
        <p:spPr>
          <a:xfrm>
            <a:off x="1035027" y="5800600"/>
            <a:ext cx="2225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kern="0" dirty="0">
                <a:solidFill>
                  <a:schemeClr val="accent3">
                    <a:lumMod val="50000"/>
                  </a:schemeClr>
                </a:solidFill>
              </a:rPr>
              <a:t>СКИПК кадров строительного и жилищного комплекса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549578DE-F2EF-467D-9B90-3EAFCDCB4667}"/>
              </a:ext>
            </a:extLst>
          </p:cNvPr>
          <p:cNvSpPr/>
          <p:nvPr/>
        </p:nvSpPr>
        <p:spPr>
          <a:xfrm>
            <a:off x="237734" y="5648466"/>
            <a:ext cx="797293" cy="70788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106B0043-91EB-4529-9080-CB6AF012686E}"/>
              </a:ext>
            </a:extLst>
          </p:cNvPr>
          <p:cNvSpPr/>
          <p:nvPr/>
        </p:nvSpPr>
        <p:spPr>
          <a:xfrm>
            <a:off x="4015457" y="4427748"/>
            <a:ext cx="797293" cy="70788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FC68A6C-D70B-4757-8864-B5CE5B4D78CB}"/>
              </a:ext>
            </a:extLst>
          </p:cNvPr>
          <p:cNvSpPr txBox="1"/>
          <p:nvPr/>
        </p:nvSpPr>
        <p:spPr>
          <a:xfrm>
            <a:off x="4893950" y="5780027"/>
            <a:ext cx="175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kern="0" dirty="0">
                <a:solidFill>
                  <a:schemeClr val="accent3">
                    <a:lumMod val="50000"/>
                  </a:schemeClr>
                </a:solidFill>
              </a:rPr>
              <a:t>ООО «ИНРОС»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91D7406B-5995-4C88-931D-2FF5363971FA}"/>
              </a:ext>
            </a:extLst>
          </p:cNvPr>
          <p:cNvCxnSpPr>
            <a:endCxn id="36" idx="7"/>
          </p:cNvCxnSpPr>
          <p:nvPr/>
        </p:nvCxnSpPr>
        <p:spPr>
          <a:xfrm flipH="1">
            <a:off x="918266" y="5156137"/>
            <a:ext cx="586971" cy="595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9C48C457-5E6B-4F8B-85E4-0606C4F24DAB}"/>
              </a:ext>
            </a:extLst>
          </p:cNvPr>
          <p:cNvCxnSpPr>
            <a:cxnSpLocks/>
            <a:endCxn id="34" idx="2"/>
          </p:cNvCxnSpPr>
          <p:nvPr/>
        </p:nvCxnSpPr>
        <p:spPr>
          <a:xfrm>
            <a:off x="2905946" y="5368883"/>
            <a:ext cx="943090" cy="521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3A28D2CA-998D-4F9A-8EF8-B6BC5EE85252}"/>
              </a:ext>
            </a:extLst>
          </p:cNvPr>
          <p:cNvCxnSpPr>
            <a:cxnSpLocks/>
          </p:cNvCxnSpPr>
          <p:nvPr/>
        </p:nvCxnSpPr>
        <p:spPr>
          <a:xfrm>
            <a:off x="3021142" y="5133478"/>
            <a:ext cx="2502964" cy="208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2E03FF0E-32AD-40C5-AE2D-857828F7C171}"/>
              </a:ext>
            </a:extLst>
          </p:cNvPr>
          <p:cNvCxnSpPr>
            <a:stCxn id="26" idx="6"/>
            <a:endCxn id="37" idx="2"/>
          </p:cNvCxnSpPr>
          <p:nvPr/>
        </p:nvCxnSpPr>
        <p:spPr>
          <a:xfrm flipV="1">
            <a:off x="3027376" y="4781691"/>
            <a:ext cx="988081" cy="228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195EDA1-4A2E-42ED-833A-0E1275E7770B}"/>
              </a:ext>
            </a:extLst>
          </p:cNvPr>
          <p:cNvSpPr txBox="1"/>
          <p:nvPr/>
        </p:nvSpPr>
        <p:spPr>
          <a:xfrm>
            <a:off x="4887888" y="4535332"/>
            <a:ext cx="1302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</a:rPr>
              <a:t>Союзмаш</a:t>
            </a:r>
            <a:endParaRPr kumimoji="0" lang="ru-RU" sz="1600" b="1" i="1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884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8735324" y="6355590"/>
            <a:ext cx="2844059" cy="36503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121889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6E45E8E-0C6E-4593-94D4-4D1FCF8FB760}"/>
              </a:ext>
            </a:extLst>
          </p:cNvPr>
          <p:cNvSpPr/>
          <p:nvPr/>
        </p:nvSpPr>
        <p:spPr>
          <a:xfrm>
            <a:off x="8365234" y="1057639"/>
            <a:ext cx="1359923" cy="1252701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E4F99CD-8A06-426C-9697-BD994EC07EB3}"/>
              </a:ext>
            </a:extLst>
          </p:cNvPr>
          <p:cNvSpPr txBox="1"/>
          <p:nvPr/>
        </p:nvSpPr>
        <p:spPr>
          <a:xfrm>
            <a:off x="6933460" y="69825"/>
            <a:ext cx="2530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Февраль 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8817E2-7527-48DA-AB08-6B6F17CBC650}"/>
              </a:ext>
            </a:extLst>
          </p:cNvPr>
          <p:cNvSpPr txBox="1"/>
          <p:nvPr/>
        </p:nvSpPr>
        <p:spPr>
          <a:xfrm>
            <a:off x="3865406" y="422994"/>
            <a:ext cx="298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Количество ЦОК в регионах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B6AFFBEB-C929-4841-8A70-F18F4525C8CE}"/>
              </a:ext>
            </a:extLst>
          </p:cNvPr>
          <p:cNvSpPr/>
          <p:nvPr/>
        </p:nvSpPr>
        <p:spPr>
          <a:xfrm>
            <a:off x="7649785" y="1892048"/>
            <a:ext cx="956100" cy="996640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9E72870-0391-4A9A-A249-9347DCABC4DB}"/>
              </a:ext>
            </a:extLst>
          </p:cNvPr>
          <p:cNvSpPr txBox="1"/>
          <p:nvPr/>
        </p:nvSpPr>
        <p:spPr>
          <a:xfrm>
            <a:off x="8578571" y="1813914"/>
            <a:ext cx="956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ЦОК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B883B20-CD8F-4912-A7AC-0A7B7460C416}"/>
              </a:ext>
            </a:extLst>
          </p:cNvPr>
          <p:cNvSpPr txBox="1"/>
          <p:nvPr/>
        </p:nvSpPr>
        <p:spPr>
          <a:xfrm>
            <a:off x="8490741" y="2357494"/>
            <a:ext cx="1359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регионов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159A24F-195F-4FF0-91B2-78007B17E7E1}"/>
              </a:ext>
            </a:extLst>
          </p:cNvPr>
          <p:cNvSpPr txBox="1"/>
          <p:nvPr/>
        </p:nvSpPr>
        <p:spPr>
          <a:xfrm>
            <a:off x="4012742" y="899257"/>
            <a:ext cx="447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ЦЕНТРЫ ОЦЕНКИ КВАЛИФИКАЦИЙ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08B42C37-801F-4F54-B66F-1C5338346711}"/>
              </a:ext>
            </a:extLst>
          </p:cNvPr>
          <p:cNvSpPr/>
          <p:nvPr/>
        </p:nvSpPr>
        <p:spPr>
          <a:xfrm>
            <a:off x="7138844" y="2622659"/>
            <a:ext cx="691974" cy="622818"/>
          </a:xfrm>
          <a:prstGeom prst="ellipse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D2C583D-1CB9-4802-A20A-8C2A40042161}"/>
              </a:ext>
            </a:extLst>
          </p:cNvPr>
          <p:cNvSpPr txBox="1"/>
          <p:nvPr/>
        </p:nvSpPr>
        <p:spPr>
          <a:xfrm>
            <a:off x="7657945" y="2864535"/>
            <a:ext cx="2173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сфер деятельности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5DB2D3D4-68D3-4648-A746-5694E91E07F2}"/>
              </a:ext>
            </a:extLst>
          </p:cNvPr>
          <p:cNvSpPr/>
          <p:nvPr/>
        </p:nvSpPr>
        <p:spPr>
          <a:xfrm>
            <a:off x="10125879" y="1372580"/>
            <a:ext cx="691974" cy="62281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8FB804A-E152-42AA-91DF-0ADDBD8C7C2A}"/>
              </a:ext>
            </a:extLst>
          </p:cNvPr>
          <p:cNvSpPr txBox="1"/>
          <p:nvPr/>
        </p:nvSpPr>
        <p:spPr>
          <a:xfrm>
            <a:off x="9696331" y="1978487"/>
            <a:ext cx="13032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1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Экзаменационных центров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93D906B2-E162-4A7A-A902-C3CC2AB14645}"/>
              </a:ext>
            </a:extLst>
          </p:cNvPr>
          <p:cNvCxnSpPr>
            <a:cxnSpLocks/>
            <a:stCxn id="16" idx="6"/>
            <a:endCxn id="59" idx="2"/>
          </p:cNvCxnSpPr>
          <p:nvPr/>
        </p:nvCxnSpPr>
        <p:spPr>
          <a:xfrm flipV="1">
            <a:off x="9725157" y="1683989"/>
            <a:ext cx="400722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xmlns="" id="{DA554528-C811-4E32-8E0F-8570E740A9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331675"/>
              </p:ext>
            </p:extLst>
          </p:nvPr>
        </p:nvGraphicFramePr>
        <p:xfrm>
          <a:off x="7734919" y="3603748"/>
          <a:ext cx="3167001" cy="301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34F6BF-3021-4BA7-A3EE-030C7F7CF83C}"/>
              </a:ext>
            </a:extLst>
          </p:cNvPr>
          <p:cNvSpPr txBox="1"/>
          <p:nvPr/>
        </p:nvSpPr>
        <p:spPr>
          <a:xfrm>
            <a:off x="7610831" y="3285580"/>
            <a:ext cx="424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ЦОК в федеральных округах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134CF4B3-5B46-4B93-A306-8D53BBC6DB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55507"/>
              </p:ext>
            </p:extLst>
          </p:nvPr>
        </p:nvGraphicFramePr>
        <p:xfrm>
          <a:off x="3181096" y="1382022"/>
          <a:ext cx="5215739" cy="540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CBFE00B7-E8D3-4ECE-8F0F-166F20435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130390"/>
              </p:ext>
            </p:extLst>
          </p:nvPr>
        </p:nvGraphicFramePr>
        <p:xfrm>
          <a:off x="12275" y="32270"/>
          <a:ext cx="628759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71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8735324" y="6355590"/>
            <a:ext cx="2844059" cy="365030"/>
          </a:xfrm>
          <a:prstGeom prst="rect">
            <a:avLst/>
          </a:prstGeom>
        </p:spPr>
        <p:txBody>
          <a:bodyPr anchor="ctr"/>
          <a:lstStyle/>
          <a:p>
            <a:pPr algn="r" defTabSz="1218895" eaLnBrk="1" hangingPunct="1">
              <a:spcBef>
                <a:spcPct val="20000"/>
              </a:spcBef>
              <a:defRPr/>
            </a:pPr>
            <a:endParaRPr kumimoji="0" lang="ru-RU" sz="2399" dirty="0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24AA9448-63D7-4AB8-B702-3E36FAE0AA93}"/>
              </a:ext>
            </a:extLst>
          </p:cNvPr>
          <p:cNvSpPr/>
          <p:nvPr/>
        </p:nvSpPr>
        <p:spPr>
          <a:xfrm>
            <a:off x="5764917" y="1358792"/>
            <a:ext cx="1069785" cy="1063505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5368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59B3DE0-3C27-4E6A-A255-F8585A14A5EE}"/>
              </a:ext>
            </a:extLst>
          </p:cNvPr>
          <p:cNvSpPr/>
          <p:nvPr/>
        </p:nvSpPr>
        <p:spPr>
          <a:xfrm>
            <a:off x="95387" y="2933673"/>
            <a:ext cx="242952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Алтайский край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Воронежская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г. Москва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г. Санкт-Петербург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Кемеровская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Кировская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Краснодарский край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Красноярский край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Московская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Нижегородская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Новосибирская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Омская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Приморский край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Республика Башкортостан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Республика Мордовия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Республика Татарстан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Ростовская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Рязанская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Самарская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Саратовская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Свердловская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Ставропольский край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Удмуртская Республика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Челябинская область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kern="0" dirty="0">
                <a:solidFill>
                  <a:srgbClr val="002060"/>
                </a:solidFill>
              </a:rPr>
              <a:t>Ямало-Ненецкий автономный округ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6BD76CB-0B8D-4852-9221-4F2E3390BBA7}"/>
              </a:ext>
            </a:extLst>
          </p:cNvPr>
          <p:cNvSpPr/>
          <p:nvPr/>
        </p:nvSpPr>
        <p:spPr>
          <a:xfrm>
            <a:off x="1619269" y="2205695"/>
            <a:ext cx="314133" cy="318415"/>
          </a:xfrm>
          <a:prstGeom prst="rect">
            <a:avLst/>
          </a:prstGeom>
          <a:solidFill>
            <a:srgbClr val="C0504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A0D6F76-43BD-4F8B-861D-527F1D0CF4D1}"/>
              </a:ext>
            </a:extLst>
          </p:cNvPr>
          <p:cNvSpPr/>
          <p:nvPr/>
        </p:nvSpPr>
        <p:spPr>
          <a:xfrm>
            <a:off x="2322816" y="2736990"/>
            <a:ext cx="314133" cy="318415"/>
          </a:xfrm>
          <a:prstGeom prst="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A882F6-3D49-48EC-88A5-266A770C4EC0}"/>
              </a:ext>
            </a:extLst>
          </p:cNvPr>
          <p:cNvSpPr txBox="1"/>
          <p:nvPr/>
        </p:nvSpPr>
        <p:spPr>
          <a:xfrm>
            <a:off x="2120389" y="2033265"/>
            <a:ext cx="2511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24 региона, в которых созданы 127 ЦОК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89DEAC-3651-4110-82B2-2903F7A04664}"/>
              </a:ext>
            </a:extLst>
          </p:cNvPr>
          <p:cNvSpPr txBox="1"/>
          <p:nvPr/>
        </p:nvSpPr>
        <p:spPr>
          <a:xfrm>
            <a:off x="6791218" y="1220312"/>
            <a:ext cx="1483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свидетельств внесено в реестр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D7729D3-B4F6-4AFC-8D96-19A4E9E5BA97}"/>
              </a:ext>
            </a:extLst>
          </p:cNvPr>
          <p:cNvSpPr txBox="1"/>
          <p:nvPr/>
        </p:nvSpPr>
        <p:spPr>
          <a:xfrm>
            <a:off x="0" y="52079"/>
            <a:ext cx="9889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Сферы деятельности и регионы, где прошли профессиональные экзамены в 2017 </a:t>
            </a:r>
            <a:r>
              <a:rPr kumimoji="0" lang="ru-RU" sz="2000" b="1" kern="0" dirty="0">
                <a:solidFill>
                  <a:srgbClr val="002060"/>
                </a:solidFill>
                <a:latin typeface="+mj-lt"/>
              </a:rPr>
              <a:t>г.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в том числе 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 «он-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лайн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» формате (теоретическая часть)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F648EA-C7F5-4428-84DE-995AAE8C5C89}"/>
              </a:ext>
            </a:extLst>
          </p:cNvPr>
          <p:cNvSpPr txBox="1"/>
          <p:nvPr/>
        </p:nvSpPr>
        <p:spPr>
          <a:xfrm>
            <a:off x="2842822" y="966837"/>
            <a:ext cx="189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Февраль 2018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9C2DE8-8FBA-4BE5-8AF7-3CFD1552F03E}"/>
              </a:ext>
            </a:extLst>
          </p:cNvPr>
          <p:cNvSpPr txBox="1"/>
          <p:nvPr/>
        </p:nvSpPr>
        <p:spPr>
          <a:xfrm>
            <a:off x="961822" y="1344331"/>
            <a:ext cx="244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49 регионов, в которых созданы 184 ЦОК: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4A720F3B-2E80-4AFF-BC77-80D6DB4AA435}"/>
              </a:ext>
            </a:extLst>
          </p:cNvPr>
          <p:cNvSpPr/>
          <p:nvPr/>
        </p:nvSpPr>
        <p:spPr>
          <a:xfrm>
            <a:off x="4867980" y="742522"/>
            <a:ext cx="1323471" cy="12553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6971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kern="0" dirty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человек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1BB087B-04CD-4B82-83F6-B05D702E1749}"/>
              </a:ext>
            </a:extLst>
          </p:cNvPr>
          <p:cNvSpPr txBox="1"/>
          <p:nvPr/>
        </p:nvSpPr>
        <p:spPr>
          <a:xfrm>
            <a:off x="6099169" y="713122"/>
            <a:ext cx="243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получили свидетельства о квалификации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37F4CD4D-652F-4EC6-AEB7-D952ED4BBC4E}"/>
              </a:ext>
            </a:extLst>
          </p:cNvPr>
          <p:cNvSpPr/>
          <p:nvPr/>
        </p:nvSpPr>
        <p:spPr>
          <a:xfrm>
            <a:off x="8307373" y="744660"/>
            <a:ext cx="855904" cy="830997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kern="0" dirty="0">
                <a:solidFill>
                  <a:srgbClr val="FF0000"/>
                </a:solidFill>
                <a:latin typeface="Calibri"/>
              </a:rPr>
              <a:t>человек</a:t>
            </a:r>
            <a:endParaRPr kumimoji="0" lang="en-US" sz="9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499A2C8-35E5-4912-BF78-60D39AFE40E7}"/>
              </a:ext>
            </a:extLst>
          </p:cNvPr>
          <p:cNvSpPr txBox="1"/>
          <p:nvPr/>
        </p:nvSpPr>
        <p:spPr>
          <a:xfrm>
            <a:off x="9236894" y="736004"/>
            <a:ext cx="263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kern="0" dirty="0">
                <a:solidFill>
                  <a:srgbClr val="FF0000"/>
                </a:solidFill>
              </a:rPr>
              <a:t>получили заключения о прохождении экзамена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C8CF91C-5D97-43DA-A5E8-DE742E718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68091"/>
              </p:ext>
            </p:extLst>
          </p:nvPr>
        </p:nvGraphicFramePr>
        <p:xfrm>
          <a:off x="7721551" y="1754551"/>
          <a:ext cx="4291416" cy="465860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88779">
                  <a:extLst>
                    <a:ext uri="{9D8B030D-6E8A-4147-A177-3AD203B41FA5}">
                      <a16:colId xmlns:a16="http://schemas.microsoft.com/office/drawing/2014/main" xmlns="" val="226224898"/>
                    </a:ext>
                  </a:extLst>
                </a:gridCol>
                <a:gridCol w="2301764">
                  <a:extLst>
                    <a:ext uri="{9D8B030D-6E8A-4147-A177-3AD203B41FA5}">
                      <a16:colId xmlns:a16="http://schemas.microsoft.com/office/drawing/2014/main" xmlns="" val="564899414"/>
                    </a:ext>
                  </a:extLst>
                </a:gridCol>
                <a:gridCol w="951323">
                  <a:extLst>
                    <a:ext uri="{9D8B030D-6E8A-4147-A177-3AD203B41FA5}">
                      <a16:colId xmlns:a16="http://schemas.microsoft.com/office/drawing/2014/main" xmlns="" val="2305476937"/>
                    </a:ext>
                  </a:extLst>
                </a:gridCol>
                <a:gridCol w="649550">
                  <a:extLst>
                    <a:ext uri="{9D8B030D-6E8A-4147-A177-3AD203B41FA5}">
                      <a16:colId xmlns:a16="http://schemas.microsoft.com/office/drawing/2014/main" xmlns="" val="2905963801"/>
                    </a:ext>
                  </a:extLst>
                </a:gridCol>
              </a:tblGrid>
              <a:tr h="530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№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Сфера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Выдано свидетельств о квалификации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Внесено в Реестр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033653"/>
                  </a:ext>
                </a:extLst>
              </a:tr>
              <a:tr h="353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сварочные технологии и неразрушающий контроль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1603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3104116"/>
                  </a:ext>
                </a:extLst>
              </a:tr>
              <a:tr h="220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финансовый рынок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831472"/>
                  </a:ext>
                </a:extLst>
              </a:tr>
              <a:tr h="220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наноиндустрия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03929"/>
                  </a:ext>
                </a:extLst>
              </a:tr>
              <a:tr h="220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4526733"/>
                  </a:ext>
                </a:extLst>
              </a:tr>
              <a:tr h="220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строительство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9424136"/>
                  </a:ext>
                </a:extLst>
              </a:tr>
              <a:tr h="220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железнодорожный транспорт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4491918"/>
                  </a:ext>
                </a:extLst>
              </a:tr>
              <a:tr h="488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лифтовая отрасль, сфера подъемных сооружений и вертикального транспорта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3599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3599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498605"/>
                  </a:ext>
                </a:extLst>
              </a:tr>
              <a:tr h="220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машиностроение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2420587"/>
                  </a:ext>
                </a:extLst>
              </a:tr>
              <a:tr h="220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судостроение и морская техника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36616"/>
                  </a:ext>
                </a:extLst>
              </a:tr>
              <a:tr h="353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ракетная техника и космическая деятельность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9706582"/>
                  </a:ext>
                </a:extLst>
              </a:tr>
              <a:tr h="220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индустрия красоты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0994522"/>
                  </a:ext>
                </a:extLst>
              </a:tr>
              <a:tr h="647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 торговая, внешнеторговая и  отдельные виды предпринимательской и экономической деятельности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7263475"/>
                  </a:ext>
                </a:extLst>
              </a:tr>
              <a:tr h="220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агропромышленный комплекс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9066632"/>
                  </a:ext>
                </a:extLst>
              </a:tr>
              <a:tr h="2209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ИТОГО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6967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5368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464882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865B1D-19EB-43A8-B424-A843436B5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522" y="3279777"/>
            <a:ext cx="5448300" cy="30765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3A803A-8B17-4D90-BED1-5BACCEE0BF28}"/>
              </a:ext>
            </a:extLst>
          </p:cNvPr>
          <p:cNvSpPr txBox="1"/>
          <p:nvPr/>
        </p:nvSpPr>
        <p:spPr>
          <a:xfrm>
            <a:off x="2731314" y="2633417"/>
            <a:ext cx="2798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5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регион</a:t>
            </a:r>
            <a:r>
              <a:rPr kumimoji="0" lang="ru-RU" sz="1600" kern="0" dirty="0" err="1">
                <a:solidFill>
                  <a:srgbClr val="002060"/>
                </a:solidFill>
              </a:rPr>
              <a:t>ов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в которых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созданы 57 ЦОК и проводятся профессиональные экзамены </a:t>
            </a:r>
          </a:p>
        </p:txBody>
      </p:sp>
    </p:spTree>
    <p:extLst>
      <p:ext uri="{BB962C8B-B14F-4D97-AF65-F5344CB8AC3E}">
        <p14:creationId xmlns:p14="http://schemas.microsoft.com/office/powerpoint/2010/main" val="189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8735324" y="6355590"/>
            <a:ext cx="2844059" cy="36503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121889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9F62B4-6251-4EFD-84D5-FC06B1FD3643}"/>
              </a:ext>
            </a:extLst>
          </p:cNvPr>
          <p:cNvSpPr txBox="1"/>
          <p:nvPr/>
        </p:nvSpPr>
        <p:spPr>
          <a:xfrm>
            <a:off x="828293" y="20851"/>
            <a:ext cx="713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ПРИМЕРЫ САМЫХ ПЕРВЫХ КВАЛИФИКАЦИЙ, ПО КОТОРЫМ ПРОШЛИ ПРОФЕССИОНАЛЬНЫЕ ЭКЗАМЕНЫ (2017)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619A049-ADD9-43BD-8284-6C4674E39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28104"/>
              </p:ext>
            </p:extLst>
          </p:nvPr>
        </p:nvGraphicFramePr>
        <p:xfrm>
          <a:off x="398041" y="1087884"/>
          <a:ext cx="11392741" cy="5266849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8341907">
                  <a:extLst>
                    <a:ext uri="{9D8B030D-6E8A-4147-A177-3AD203B41FA5}">
                      <a16:colId xmlns:a16="http://schemas.microsoft.com/office/drawing/2014/main" xmlns="" val="1824464438"/>
                    </a:ext>
                  </a:extLst>
                </a:gridCol>
                <a:gridCol w="1518261">
                  <a:extLst>
                    <a:ext uri="{9D8B030D-6E8A-4147-A177-3AD203B41FA5}">
                      <a16:colId xmlns:a16="http://schemas.microsoft.com/office/drawing/2014/main" xmlns="" val="3212247242"/>
                    </a:ext>
                  </a:extLst>
                </a:gridCol>
                <a:gridCol w="1532573">
                  <a:extLst>
                    <a:ext uri="{9D8B030D-6E8A-4147-A177-3AD203B41FA5}">
                      <a16:colId xmlns:a16="http://schemas.microsoft.com/office/drawing/2014/main" xmlns="" val="3958578317"/>
                    </a:ext>
                  </a:extLst>
                </a:gridCol>
              </a:tblGrid>
              <a:tr h="512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Квалификации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BF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Количество выданных свидетельств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Количество выданных заключений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8723768"/>
                  </a:ext>
                </a:extLst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Организатор строительного производства (6 уровень квалификации)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BF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253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9111407"/>
                  </a:ext>
                </a:extLst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Организатор производства однотипных строительных работ (4 уровень квалификации)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BF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107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362957"/>
                  </a:ext>
                </a:extLst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Электромеханик по лифтам (4 уровень квалификации)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BF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223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6208943"/>
                  </a:ext>
                </a:extLst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Монтажник электрических подъемников (4 уровень квалификации)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BF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110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264900"/>
                  </a:ext>
                </a:extLst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Машинист электровоза (4 уровень квалификации)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BF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127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3192944"/>
                  </a:ext>
                </a:extLst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Помощник машиниста электровоза (3 уровень квалификации)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BF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126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6788416"/>
                  </a:ext>
                </a:extLst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Специалист по внутреннему контролю (5 уровень квалификации)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BF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70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351211"/>
                  </a:ext>
                </a:extLst>
              </a:tr>
              <a:tr h="420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Оценщик объектов I категории сложности (6 уровень квалификации)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BF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58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3615445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Главный бухгалтер (6 уровень квалификации)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BF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32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1634651"/>
                  </a:ext>
                </a:extLst>
              </a:tr>
              <a:tr h="210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Бухгалтер (5 уровень квалификации)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BF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927552"/>
                  </a:ext>
                </a:extLst>
              </a:tr>
              <a:tr h="630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Специалист по проведению полного цикла испытаний продукции наноиндустрии (6 уровень квалификации)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BF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40" marR="63440" marT="0" marB="0" anchor="ctr">
                    <a:solidFill>
                      <a:srgbClr val="D3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434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36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8735324" y="6355590"/>
            <a:ext cx="2844059" cy="36503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121889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23045F2-C66D-4A2C-82D2-6B27EFFF30FD}"/>
              </a:ext>
            </a:extLst>
          </p:cNvPr>
          <p:cNvSpPr/>
          <p:nvPr/>
        </p:nvSpPr>
        <p:spPr>
          <a:xfrm>
            <a:off x="133165" y="42764"/>
            <a:ext cx="8913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ЭКСПЕРТНЫЙ ПОТЕНЦИАЛ СИСТЕМЫ НЕЗАВИСИМОЙ ОЦЕНКИ КВАЛИФИКАЦИИ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4217BF-BE70-4847-8979-E307F54D7F3A}"/>
              </a:ext>
            </a:extLst>
          </p:cNvPr>
          <p:cNvSpPr txBox="1"/>
          <p:nvPr/>
        </p:nvSpPr>
        <p:spPr>
          <a:xfrm>
            <a:off x="13574" y="720795"/>
            <a:ext cx="4199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Обучение на федеральном уровне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0D184B-E116-4485-8561-B578D8BA91A5}"/>
              </a:ext>
            </a:extLst>
          </p:cNvPr>
          <p:cNvSpPr txBox="1"/>
          <p:nvPr/>
        </p:nvSpPr>
        <p:spPr>
          <a:xfrm>
            <a:off x="8170550" y="1304691"/>
            <a:ext cx="310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Консультирование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6303E7E-13B4-453A-AF99-FBD45A341336}"/>
              </a:ext>
            </a:extLst>
          </p:cNvPr>
          <p:cNvSpPr/>
          <p:nvPr/>
        </p:nvSpPr>
        <p:spPr>
          <a:xfrm>
            <a:off x="7881010" y="2020896"/>
            <a:ext cx="3681517" cy="4278094"/>
          </a:xfrm>
          <a:prstGeom prst="rect">
            <a:avLst/>
          </a:prstGeom>
          <a:solidFill>
            <a:srgbClr val="BFE9E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Calibri"/>
              </a:rPr>
              <a:t>В 2017 году проведено: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/>
              </a:rPr>
              <a:t>13 консультационных и экспертных мероприятий по вопросам разработки квалификаций для представителей 28 СПК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436 индивидуальных консультаций, 27 консультационных вебинаров-семинаров и экспертных обсуждений для 186 разработчиков оценочных средств и экспертов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Calibri"/>
              </a:rPr>
              <a:t>11 консультационных вебинаров-семинаров по вопросам создания и организации деятельности ЦОК; </a:t>
            </a:r>
            <a:r>
              <a:rPr kumimoji="0" lang="ru-RU" sz="1600" kern="0" dirty="0">
                <a:solidFill>
                  <a:srgbClr val="002060"/>
                </a:solidFill>
              </a:rPr>
              <a:t>790 человек, получивших консультации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kumimoji="0" lang="ru-RU" sz="1600" kern="0" dirty="0">
                <a:solidFill>
                  <a:srgbClr val="002060"/>
                </a:solidFill>
              </a:rPr>
              <a:t>1</a:t>
            </a:r>
            <a:r>
              <a:rPr kumimoji="0" lang="en-US" sz="1600" kern="0" dirty="0">
                <a:solidFill>
                  <a:srgbClr val="002060"/>
                </a:solidFill>
              </a:rPr>
              <a:t>2</a:t>
            </a:r>
            <a:r>
              <a:rPr kumimoji="0" lang="ru-RU" sz="1600" kern="0" dirty="0">
                <a:solidFill>
                  <a:srgbClr val="002060"/>
                </a:solidFill>
              </a:rPr>
              <a:t> региональных и межрегиональных, конференций - более 800 участников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9269C8D0-1576-4A52-B666-0A69EA24D952}"/>
              </a:ext>
            </a:extLst>
          </p:cNvPr>
          <p:cNvSpPr/>
          <p:nvPr/>
        </p:nvSpPr>
        <p:spPr>
          <a:xfrm>
            <a:off x="656966" y="1203927"/>
            <a:ext cx="1478946" cy="1406844"/>
          </a:xfrm>
          <a:prstGeom prst="ellipse">
            <a:avLst/>
          </a:prstGeom>
          <a:solidFill>
            <a:srgbClr val="FFFFA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</a:rPr>
              <a:t>1202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051C54-C564-4B94-9560-5091F3DEB27A}"/>
              </a:ext>
            </a:extLst>
          </p:cNvPr>
          <p:cNvSpPr txBox="1"/>
          <p:nvPr/>
        </p:nvSpPr>
        <p:spPr>
          <a:xfrm>
            <a:off x="805734" y="1978045"/>
            <a:ext cx="1258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эксперта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A2B55C-D9AB-45A0-864E-552BC60E2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5" y="3982690"/>
            <a:ext cx="4072362" cy="22665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0D5C039-E7B4-4F11-A4B6-71E2D83C900B}"/>
              </a:ext>
            </a:extLst>
          </p:cNvPr>
          <p:cNvSpPr txBox="1"/>
          <p:nvPr/>
        </p:nvSpPr>
        <p:spPr>
          <a:xfrm>
            <a:off x="921160" y="3700216"/>
            <a:ext cx="584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Региональные центры развития квалификаций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								 в 2</a:t>
            </a:r>
            <a:r>
              <a:rPr lang="en-US" sz="2000" b="1" dirty="0">
                <a:solidFill>
                  <a:srgbClr val="C00000"/>
                </a:solidFill>
              </a:rPr>
              <a:t>3</a:t>
            </a:r>
            <a:r>
              <a:rPr lang="ru-RU" sz="2000" b="1" dirty="0">
                <a:solidFill>
                  <a:srgbClr val="C00000"/>
                </a:solidFill>
              </a:rPr>
              <a:t> регионах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DF79D8CD-82D9-4CFA-BC89-3C5E5946AF32}"/>
              </a:ext>
            </a:extLst>
          </p:cNvPr>
          <p:cNvSpPr/>
          <p:nvPr/>
        </p:nvSpPr>
        <p:spPr>
          <a:xfrm>
            <a:off x="1504760" y="3052629"/>
            <a:ext cx="716180" cy="72335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717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7C3D2A6-2324-4FED-A5C0-472B2CF7FD6A}"/>
              </a:ext>
            </a:extLst>
          </p:cNvPr>
          <p:cNvSpPr txBox="1"/>
          <p:nvPr/>
        </p:nvSpPr>
        <p:spPr>
          <a:xfrm>
            <a:off x="2197836" y="3379561"/>
            <a:ext cx="555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экспертов, подготовленных в регионах (2016, 2017)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978871E-A802-45B9-A802-6A07A70EC387}"/>
              </a:ext>
            </a:extLst>
          </p:cNvPr>
          <p:cNvCxnSpPr>
            <a:cxnSpLocks/>
          </p:cNvCxnSpPr>
          <p:nvPr/>
        </p:nvCxnSpPr>
        <p:spPr>
          <a:xfrm>
            <a:off x="1652611" y="2551879"/>
            <a:ext cx="67645" cy="520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EBD0BAA1-7F84-42DD-AA5E-9F7FEB211574}"/>
              </a:ext>
            </a:extLst>
          </p:cNvPr>
          <p:cNvSpPr/>
          <p:nvPr/>
        </p:nvSpPr>
        <p:spPr>
          <a:xfrm>
            <a:off x="3324483" y="1809633"/>
            <a:ext cx="567243" cy="5611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</a:rPr>
              <a:t>77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8129E6F-766C-41A2-A408-EB516A8392C4}"/>
              </a:ext>
            </a:extLst>
          </p:cNvPr>
          <p:cNvSpPr txBox="1"/>
          <p:nvPr/>
        </p:nvSpPr>
        <p:spPr>
          <a:xfrm>
            <a:off x="3884086" y="1696202"/>
            <a:ext cx="3947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экспертов-методистов 24 советов по профессиональным квалификациям, прошедших обучение  по всему комплексу вопросов системы независимой оценки квалификации (2017)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2F07C0C-5413-4ACC-A72D-C4E40B00EE30}"/>
              </a:ext>
            </a:extLst>
          </p:cNvPr>
          <p:cNvCxnSpPr>
            <a:cxnSpLocks/>
            <a:stCxn id="3" idx="6"/>
            <a:endCxn id="27" idx="2"/>
          </p:cNvCxnSpPr>
          <p:nvPr/>
        </p:nvCxnSpPr>
        <p:spPr>
          <a:xfrm>
            <a:off x="2135912" y="1907349"/>
            <a:ext cx="1188571" cy="182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CAFA44C7-BEFB-4C4A-AF2B-A7B87E2BCD75}"/>
              </a:ext>
            </a:extLst>
          </p:cNvPr>
          <p:cNvSpPr/>
          <p:nvPr/>
        </p:nvSpPr>
        <p:spPr>
          <a:xfrm>
            <a:off x="2687177" y="2620060"/>
            <a:ext cx="716180" cy="7079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6600"/>
                </a:solidFill>
              </a:rPr>
              <a:t>198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8FF048B-948A-4FA6-AAEF-9D25168FDC85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038238" y="2288265"/>
            <a:ext cx="753821" cy="435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005F9393-B3A8-4DDE-9B3F-38E2E3921798}"/>
              </a:ext>
            </a:extLst>
          </p:cNvPr>
          <p:cNvSpPr/>
          <p:nvPr/>
        </p:nvSpPr>
        <p:spPr>
          <a:xfrm>
            <a:off x="3996787" y="927530"/>
            <a:ext cx="737155" cy="67765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</a:rPr>
              <a:t>200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AA55D62C-AF6F-4DC9-B66B-9A73A96DCE3B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2064516" y="1266358"/>
            <a:ext cx="1932271" cy="393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D2D8CB2-8F60-4952-A993-6991DBECFCBE}"/>
              </a:ext>
            </a:extLst>
          </p:cNvPr>
          <p:cNvSpPr txBox="1"/>
          <p:nvPr/>
        </p:nvSpPr>
        <p:spPr>
          <a:xfrm>
            <a:off x="4759376" y="897475"/>
            <a:ext cx="314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</a:rPr>
              <a:t>экспертов 14 советов по профессиональным квалификациям, прошедших обучение  по вопросам разработки и экспертизы оценочных средств (2016)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E07972A-C409-406F-845F-870518432059}"/>
              </a:ext>
            </a:extLst>
          </p:cNvPr>
          <p:cNvSpPr txBox="1"/>
          <p:nvPr/>
        </p:nvSpPr>
        <p:spPr>
          <a:xfrm>
            <a:off x="3453444" y="2702649"/>
            <a:ext cx="3681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6600"/>
                </a:solidFill>
              </a:rPr>
              <a:t>экспертов  ЦОК и экзаменационных центров, подготовленных по запросам крупных компаний и регионов (2017)</a:t>
            </a:r>
          </a:p>
        </p:txBody>
      </p:sp>
      <p:graphicFrame>
        <p:nvGraphicFramePr>
          <p:cNvPr id="46" name="Таблица 45">
            <a:extLst>
              <a:ext uri="{FF2B5EF4-FFF2-40B4-BE49-F238E27FC236}">
                <a16:creationId xmlns:a16="http://schemas.microsoft.com/office/drawing/2014/main" xmlns="" id="{597A4122-CF7C-4CB7-BC3D-DB81559FD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438357"/>
              </p:ext>
            </p:extLst>
          </p:nvPr>
        </p:nvGraphicFramePr>
        <p:xfrm>
          <a:off x="4100696" y="4394051"/>
          <a:ext cx="3568699" cy="2300407"/>
        </p:xfrm>
        <a:graphic>
          <a:graphicData uri="http://schemas.openxmlformats.org/drawingml/2006/table">
            <a:tbl>
              <a:tblPr/>
              <a:tblGrid>
                <a:gridCol w="1854199">
                  <a:extLst>
                    <a:ext uri="{9D8B030D-6E8A-4147-A177-3AD203B41FA5}">
                      <a16:colId xmlns:a16="http://schemas.microsoft.com/office/drawing/2014/main" xmlns="" val="3853020939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1387888761"/>
                    </a:ext>
                  </a:extLst>
                </a:gridCol>
              </a:tblGrid>
              <a:tr h="324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Алтайский край </a:t>
                      </a:r>
                    </a:p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Алтай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7092594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Белгородская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Ростовская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9947122"/>
                  </a:ext>
                </a:extLst>
              </a:tr>
              <a:tr h="157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Иркутская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Самарская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876420"/>
                  </a:ext>
                </a:extLst>
              </a:tr>
              <a:tr h="324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Калужская область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Санкт-Петербург</a:t>
                      </a:r>
                    </a:p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Ленинградская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8689843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Красноярский край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Свердловская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1711834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Курская область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Смоленская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3429542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Нижегородская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Тульская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0178915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Тюменская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0590818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Оренбургская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Ульяновская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4408195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</a:t>
                      </a:r>
                      <a:r>
                        <a:rPr lang="ru-RU" sz="11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Коми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Хабаровский край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9006174"/>
                  </a:ext>
                </a:extLst>
              </a:tr>
              <a:tr h="179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Республика Марий Эл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Челябинская область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8002383"/>
                  </a:ext>
                </a:extLst>
              </a:tr>
            </a:tbl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AED6EF9-1E5B-4793-AA3B-B85E1F2A2F03}"/>
              </a:ext>
            </a:extLst>
          </p:cNvPr>
          <p:cNvSpPr txBox="1"/>
          <p:nvPr/>
        </p:nvSpPr>
        <p:spPr>
          <a:xfrm>
            <a:off x="8507309" y="822856"/>
            <a:ext cx="3149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по состоянию на январь 2018</a:t>
            </a:r>
          </a:p>
        </p:txBody>
      </p:sp>
    </p:spTree>
    <p:extLst>
      <p:ext uri="{BB962C8B-B14F-4D97-AF65-F5344CB8AC3E}">
        <p14:creationId xmlns:p14="http://schemas.microsoft.com/office/powerpoint/2010/main" val="50137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xmlns="" id="{9BD2FD4B-DCA5-4473-B454-151E7F92A843}"/>
              </a:ext>
            </a:extLst>
          </p:cNvPr>
          <p:cNvSpPr txBox="1">
            <a:spLocks/>
          </p:cNvSpPr>
          <p:nvPr/>
        </p:nvSpPr>
        <p:spPr bwMode="auto">
          <a:xfrm>
            <a:off x="1965955" y="0"/>
            <a:ext cx="5944050" cy="5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ИНИЦИАТИВЫ УЧАСТНИКОВ 2017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0C44F6-EBD3-4A04-B78A-57FF3DECB50F}"/>
              </a:ext>
            </a:extLst>
          </p:cNvPr>
          <p:cNvSpPr/>
          <p:nvPr/>
        </p:nvSpPr>
        <p:spPr>
          <a:xfrm>
            <a:off x="102842" y="704321"/>
            <a:ext cx="12085983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МУЛЬТИОТРАСЛЕВОЙ ЭКЗАМЕНАЦИОННЫЙ ЦЕНТР </a:t>
            </a:r>
          </a:p>
          <a:p>
            <a:endParaRPr lang="ru-RU" sz="1050" b="1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-	экзаменационный центр, располагающий необходимыми материально-техническими и кадровыми ресурсами, организующий и проводящий профессиональные экзамены ДЛЯ РАЗЛИЧНЫХ ЦЕНТРОВ ОЦЕНКИ КВАЛИФИКАЦИЙ в различных видах и областях профессиональной деятельности. 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Впервые эта модель была предложена  в 2017 году командой экспертов ЦОК наноиндустрии 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г.Санкт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-Петербурге на базе ООО «Завод «КП»  – сотрудниками и руководством Санкт-Петербургского государственного электротехнического университета «ЛЭТИ» им. В.И. Ульянова (Ленина)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A25BEA2-B05B-431A-8D4B-A8B70B63F287}"/>
              </a:ext>
            </a:extLst>
          </p:cNvPr>
          <p:cNvSpPr/>
          <p:nvPr/>
        </p:nvSpPr>
        <p:spPr>
          <a:xfrm>
            <a:off x="184874" y="3350170"/>
            <a:ext cx="116701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ВИРТУАЛЬНЫЙ (ЦИФРОВОЙ) ЦОК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-	</a:t>
            </a:r>
            <a:r>
              <a:rPr lang="ru-RU" sz="2000" dirty="0">
                <a:solidFill>
                  <a:srgbClr val="002060"/>
                </a:solidFill>
              </a:rPr>
              <a:t>предлагаемый к внедрению программно-аппаратный комплекс, обеспечивающий цифровизацию  процедур и их документирования при реализации полного цикла (подготовительного, оценочного и заключительного этапов) профессионального экзамена – от приема и регистрации заявления до направления свидетельства о квалификации, хранения и обмена информацией.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99BD43-540A-443E-9948-096CB1BA6D5F}"/>
              </a:ext>
            </a:extLst>
          </p:cNvPr>
          <p:cNvSpPr txBox="1"/>
          <p:nvPr/>
        </p:nvSpPr>
        <p:spPr>
          <a:xfrm>
            <a:off x="184874" y="5207524"/>
            <a:ext cx="11670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C00000"/>
                </a:solidFill>
              </a:rPr>
              <a:t>Подобная модель полного цикла «документооборот + «онлайн»-экзамен» была предложена  в 2017 году командой экспертов ЦОК Фонда развития профессиональных квалификаций Торгово-промышленной палаты Российской Федерации.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94"/>
            <a:ext cx="12185651" cy="685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691970" y="85011"/>
            <a:ext cx="6719140" cy="6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kumimoji="0" lang="ru-RU" sz="1999" b="1" dirty="0">
                <a:solidFill>
                  <a:srgbClr val="003085"/>
                </a:solidFill>
              </a:rPr>
              <a:t>ПЕРСПЕКТИВА развития Национальной системы квалификаций (горизонт 2020+)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0186" y="1799578"/>
            <a:ext cx="10406973" cy="4678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99" b="1" dirty="0"/>
              <a:t>Система поддержки внедрения новых квалификаций в приоритетных секторах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6874" y="1348491"/>
            <a:ext cx="812015" cy="70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520067" y="2267455"/>
            <a:ext cx="10387793" cy="746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Обновление системы классификаторов  (создание единого классификатора профессий, видов профессиональной деятельности, профессиональных стандартов, квалификаций и др.)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0595" y="3013955"/>
            <a:ext cx="10406973" cy="46787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99" b="1" dirty="0"/>
              <a:t>Введение статистического наблюдения по основным компонентам НСК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0595" y="3570227"/>
            <a:ext cx="10406973" cy="63154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Интеграция взаимосвязанных элементов НСК (где это целесообразно) и создание полноценной НАЦИОНАЛЬНОЙ РАМКИ КВАЛИФИКАЦИЙ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11006" y="4291995"/>
            <a:ext cx="10406973" cy="40218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99" b="1" dirty="0"/>
              <a:t>Сокращение времени реакции системы подготовки кадров на изменения в  НСК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00886" y="4810805"/>
            <a:ext cx="10406973" cy="405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99" b="1" dirty="0"/>
              <a:t>Формирование рынка квалификаций и повышение престижа квалификации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11006" y="5279518"/>
            <a:ext cx="10406973" cy="5518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99" b="1" dirty="0"/>
              <a:t>Система двусторонних международных договоров о признании системы подтверждения квалификаций и документов о квалификации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30186" y="5867365"/>
            <a:ext cx="10406973" cy="4678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999" b="1" dirty="0"/>
              <a:t>Процедура признания международных квалификаций через российские эквиваленты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3163" y="5279518"/>
            <a:ext cx="1055725" cy="10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5"/>
          <p:cNvSpPr/>
          <p:nvPr/>
        </p:nvSpPr>
        <p:spPr>
          <a:xfrm>
            <a:off x="1530186" y="1260565"/>
            <a:ext cx="10406973" cy="5038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9" b="1"/>
              <a:t>Системная  оптимизация  правового  поля  НСК</a:t>
            </a:r>
            <a:endParaRPr lang="ru-RU" sz="2399" dirty="0"/>
          </a:p>
        </p:txBody>
      </p:sp>
      <p:sp>
        <p:nvSpPr>
          <p:cNvPr id="16" name="Скругленный прямоугольник 5"/>
          <p:cNvSpPr/>
          <p:nvPr/>
        </p:nvSpPr>
        <p:spPr>
          <a:xfrm>
            <a:off x="1511006" y="6389229"/>
            <a:ext cx="10406973" cy="4678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99" b="1" dirty="0"/>
              <a:t>Создание целостной экономической модели НСК с отлаженной мотивацией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27058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2482"/>
            <a:ext cx="12185651" cy="685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Название 1"/>
          <p:cNvSpPr>
            <a:spLocks noGrp="1"/>
          </p:cNvSpPr>
          <p:nvPr>
            <p:ph type="ctrTitle"/>
          </p:nvPr>
        </p:nvSpPr>
        <p:spPr>
          <a:xfrm>
            <a:off x="915750" y="2413266"/>
            <a:ext cx="10357327" cy="769241"/>
          </a:xfrm>
        </p:spPr>
        <p:txBody>
          <a:bodyPr/>
          <a:lstStyle/>
          <a:p>
            <a:pPr algn="ctr" eaLnBrk="1" hangingPunct="1"/>
            <a:r>
              <a:rPr lang="ru-RU" altLang="ru-RU" sz="4999" dirty="0">
                <a:solidFill>
                  <a:schemeClr val="bg1"/>
                </a:solidFill>
                <a:latin typeface="Pancetta Serif Pro SemiBold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8196" name="Название 1"/>
          <p:cNvSpPr txBox="1">
            <a:spLocks/>
          </p:cNvSpPr>
          <p:nvPr/>
        </p:nvSpPr>
        <p:spPr bwMode="auto">
          <a:xfrm>
            <a:off x="915750" y="3701980"/>
            <a:ext cx="10357327" cy="25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399">
                <a:solidFill>
                  <a:schemeClr val="bg1"/>
                </a:solidFill>
                <a:latin typeface="Pancetta Serif Pro Regular" charset="0"/>
              </a:rPr>
              <a:t>109240, Москва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399">
                <a:solidFill>
                  <a:schemeClr val="bg1"/>
                </a:solidFill>
                <a:latin typeface="Pancetta Serif Pro Regular" charset="0"/>
              </a:rPr>
              <a:t>Котельническая набережная, 17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399">
                <a:solidFill>
                  <a:schemeClr val="bg1"/>
                </a:solidFill>
                <a:latin typeface="Pancetta Serif Pro Regular" charset="0"/>
              </a:rPr>
              <a:t>Тел.: +7 (495) 966-16-86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399">
                <a:solidFill>
                  <a:schemeClr val="bg1"/>
                </a:solidFill>
                <a:latin typeface="Pancetta Serif Pro Regular" charset="0"/>
              </a:rPr>
              <a:t>E-mail: info@nark.ru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pl-PL" altLang="ru-RU" sz="2399">
                <a:solidFill>
                  <a:schemeClr val="bg1"/>
                </a:solidFill>
                <a:latin typeface="Pancetta Serif Pro Regular" charset="0"/>
              </a:rPr>
              <a:t>www.nark.ru</a:t>
            </a:r>
            <a:endParaRPr kumimoji="0" lang="ru-RU" altLang="ru-RU" sz="2399" dirty="0">
              <a:solidFill>
                <a:schemeClr val="bg1"/>
              </a:solidFill>
              <a:latin typeface="Pancetta Serif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0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4068"/>
            <a:ext cx="12185651" cy="685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1403" y="894"/>
            <a:ext cx="933816" cy="940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18571" y="2091663"/>
            <a:ext cx="10735519" cy="33486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4284">
              <a:lnSpc>
                <a:spcPct val="120000"/>
              </a:lnSpc>
            </a:pPr>
            <a:r>
              <a:rPr lang="ru-RU" sz="2800" dirty="0">
                <a:solidFill>
                  <a:srgbClr val="003085"/>
                </a:solidFill>
              </a:rPr>
              <a:t>В.В. Путин, Президент Российской Федерации:</a:t>
            </a:r>
          </a:p>
          <a:p>
            <a:pPr marL="14284">
              <a:lnSpc>
                <a:spcPct val="120000"/>
              </a:lnSpc>
            </a:pPr>
            <a:r>
              <a:rPr lang="ru-RU" sz="2800" dirty="0">
                <a:solidFill>
                  <a:srgbClr val="003085"/>
                </a:solidFill>
              </a:rPr>
              <a:t>«Опираясь на лучшие практики и опыт, нам нужно в короткие сроки провести модернизацию системы профессионального образования … а также организовать центры опережающей профессиональной переподготовки и повышения квалификации для уже работающих граждан».</a:t>
            </a:r>
          </a:p>
          <a:p>
            <a:endParaRPr lang="ru-RU" sz="1600" b="1" spc="55" dirty="0">
              <a:latin typeface="Arial" panose="020B0604020202020204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57080" y="84990"/>
            <a:ext cx="8151277" cy="2769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999" b="1" dirty="0">
                <a:solidFill>
                  <a:schemeClr val="tx2"/>
                </a:solidFill>
                <a:ea typeface="+mn-ea"/>
                <a:cs typeface="Times New Roman" pitchFamily="18" charset="0"/>
              </a:rPr>
              <a:t>Из послания Президента Российской Федерации </a:t>
            </a:r>
          </a:p>
          <a:p>
            <a:r>
              <a:rPr lang="ru-RU" altLang="ru-RU" sz="1999" b="1">
                <a:solidFill>
                  <a:schemeClr val="tx2"/>
                </a:solidFill>
                <a:ea typeface="+mn-ea"/>
                <a:cs typeface="Times New Roman" pitchFamily="18" charset="0"/>
              </a:rPr>
              <a:t>Федеральному Собранию </a:t>
            </a:r>
            <a:r>
              <a:rPr lang="ru-RU" altLang="ru-RU" sz="1999" b="1" dirty="0">
                <a:solidFill>
                  <a:schemeClr val="tx2"/>
                </a:solidFill>
                <a:ea typeface="+mn-ea"/>
                <a:cs typeface="Times New Roman" pitchFamily="18" charset="0"/>
              </a:rPr>
              <a:t>1 марта 2018 года</a:t>
            </a:r>
          </a:p>
        </p:txBody>
      </p:sp>
    </p:spTree>
    <p:extLst>
      <p:ext uri="{BB962C8B-B14F-4D97-AF65-F5344CB8AC3E}">
        <p14:creationId xmlns:p14="http://schemas.microsoft.com/office/powerpoint/2010/main" val="160490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893"/>
            <a:ext cx="12185651" cy="685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685621" y="149164"/>
            <a:ext cx="8227457" cy="40000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altLang="ru-RU" sz="1999" b="1" dirty="0">
                <a:solidFill>
                  <a:schemeClr val="tx2"/>
                </a:solidFill>
                <a:ea typeface="+mn-ea"/>
                <a:cs typeface="Times New Roman" pitchFamily="18" charset="0"/>
              </a:rPr>
              <a:t>Некоторые тенденции в сфере занятости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42810" y="860338"/>
            <a:ext cx="11122303" cy="73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трудоспособных возрастов сократилась на 3,6 млн. человек. Согласно прогнозу Росстата, к 2020 году население России снизится еще на 3,3 млн. человек трудоспособных возрастов. Одновременно опережающими темпами будет расти численность и доля лиц старших возрастов, продолжится процесс старения населения страны.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180" y="1657605"/>
            <a:ext cx="11655564" cy="6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Изменение численности и возрастной структуры населения Российской Федерации до 2020 года (прогноз), млн. человек</a:t>
            </a: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1295062" y="2449336"/>
          <a:ext cx="8710699" cy="323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4068"/>
            <a:ext cx="12185651" cy="685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625" t="21111" r="13125" b="15393"/>
          <a:stretch/>
        </p:blipFill>
        <p:spPr>
          <a:xfrm>
            <a:off x="1410919" y="1067416"/>
            <a:ext cx="9370159" cy="54640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6250" t="80000" r="20625" b="15556"/>
          <a:stretch/>
        </p:blipFill>
        <p:spPr>
          <a:xfrm>
            <a:off x="10400177" y="6226746"/>
            <a:ext cx="380901" cy="304721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57080" y="171795"/>
            <a:ext cx="8151277" cy="2769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999" b="1" kern="0" dirty="0">
                <a:solidFill>
                  <a:schemeClr val="tx2"/>
                </a:solidFill>
                <a:ea typeface="+mn-ea"/>
                <a:cs typeface="Times New Roman" pitchFamily="18" charset="0"/>
              </a:rPr>
              <a:t>Модель системы независимой оценки 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218675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4068"/>
            <a:ext cx="12185651" cy="685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10311403" y="894"/>
            <a:ext cx="933816" cy="940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133044" y="1627181"/>
            <a:ext cx="8436952" cy="38164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4284">
              <a:lnSpc>
                <a:spcPct val="120000"/>
              </a:lnSpc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ДОБРОВОЛЬНОСТЬ</a:t>
            </a:r>
          </a:p>
          <a:p>
            <a:pPr marL="14284">
              <a:lnSpc>
                <a:spcPct val="120000"/>
              </a:lnSpc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4">
              <a:lnSpc>
                <a:spcPct val="120000"/>
              </a:lnSpc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НЕЗАВИСИМОСТЬ ОЦЕНКИ</a:t>
            </a:r>
          </a:p>
          <a:p>
            <a:pPr marL="14284">
              <a:lnSpc>
                <a:spcPct val="120000"/>
              </a:lnSpc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4">
              <a:lnSpc>
                <a:spcPct val="120000"/>
              </a:lnSpc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ОТКРЫТОСТЬ</a:t>
            </a:r>
          </a:p>
          <a:p>
            <a:pPr marL="14284">
              <a:lnSpc>
                <a:spcPct val="120000"/>
              </a:lnSpc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4">
              <a:lnSpc>
                <a:spcPct val="120000"/>
              </a:lnSpc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ЛЕГИТИМНОСТЬ</a:t>
            </a:r>
          </a:p>
          <a:p>
            <a:pPr marL="14284">
              <a:lnSpc>
                <a:spcPct val="120000"/>
              </a:lnSpc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4284">
              <a:lnSpc>
                <a:spcPct val="120000"/>
              </a:lnSpc>
            </a:pPr>
            <a:r>
              <a:rPr lang="ru-RU" dirty="0">
                <a:solidFill>
                  <a:srgbClr val="00308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ЭКОНОМИЧЕСКАЯ ЦЕЛЕСООБРАЗНОСТЬ</a:t>
            </a:r>
          </a:p>
          <a:p>
            <a:pPr marL="14284">
              <a:lnSpc>
                <a:spcPct val="120000"/>
              </a:lnSpc>
            </a:pPr>
            <a:endParaRPr lang="ru-RU" dirty="0">
              <a:solidFill>
                <a:srgbClr val="00308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600" b="1" spc="55" dirty="0">
              <a:latin typeface="Arial" panose="020B0604020202020204" pitchFamily="34" charset="0"/>
            </a:endParaRPr>
          </a:p>
          <a:p>
            <a:endParaRPr lang="ru-RU" sz="1600" b="1" spc="55" dirty="0">
              <a:latin typeface="Arial" panose="020B0604020202020204" pitchFamily="34" charset="0"/>
            </a:endParaRPr>
          </a:p>
        </p:txBody>
      </p:sp>
      <p:sp>
        <p:nvSpPr>
          <p:cNvPr id="29" name="object 21"/>
          <p:cNvSpPr/>
          <p:nvPr/>
        </p:nvSpPr>
        <p:spPr>
          <a:xfrm>
            <a:off x="1142702" y="1627181"/>
            <a:ext cx="444384" cy="360586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0" name="object 21"/>
          <p:cNvSpPr/>
          <p:nvPr/>
        </p:nvSpPr>
        <p:spPr>
          <a:xfrm>
            <a:off x="1142702" y="2286298"/>
            <a:ext cx="444384" cy="360586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1" name="object 21"/>
          <p:cNvSpPr/>
          <p:nvPr/>
        </p:nvSpPr>
        <p:spPr>
          <a:xfrm>
            <a:off x="1142702" y="2945414"/>
            <a:ext cx="444384" cy="360586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4" name="object 21"/>
          <p:cNvSpPr/>
          <p:nvPr/>
        </p:nvSpPr>
        <p:spPr>
          <a:xfrm>
            <a:off x="1142702" y="3610882"/>
            <a:ext cx="444384" cy="360586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35" name="object 21"/>
          <p:cNvSpPr/>
          <p:nvPr/>
        </p:nvSpPr>
        <p:spPr>
          <a:xfrm>
            <a:off x="1142702" y="4276349"/>
            <a:ext cx="444384" cy="360586"/>
          </a:xfrm>
          <a:custGeom>
            <a:avLst/>
            <a:gdLst/>
            <a:ahLst/>
            <a:cxnLst/>
            <a:rect l="l" t="t" r="r" b="b"/>
            <a:pathLst>
              <a:path w="444500" h="360680">
                <a:moveTo>
                  <a:pt x="73063" y="152361"/>
                </a:moveTo>
                <a:lnTo>
                  <a:pt x="58013" y="152361"/>
                </a:lnTo>
                <a:lnTo>
                  <a:pt x="51650" y="154965"/>
                </a:lnTo>
                <a:lnTo>
                  <a:pt x="2603" y="204012"/>
                </a:lnTo>
                <a:lnTo>
                  <a:pt x="0" y="210388"/>
                </a:lnTo>
                <a:lnTo>
                  <a:pt x="0" y="225437"/>
                </a:lnTo>
                <a:lnTo>
                  <a:pt x="123710" y="352907"/>
                </a:lnTo>
                <a:lnTo>
                  <a:pt x="155105" y="360578"/>
                </a:lnTo>
                <a:lnTo>
                  <a:pt x="162775" y="358114"/>
                </a:lnTo>
                <a:lnTo>
                  <a:pt x="299726" y="221386"/>
                </a:lnTo>
                <a:lnTo>
                  <a:pt x="145846" y="221386"/>
                </a:lnTo>
                <a:lnTo>
                  <a:pt x="79438" y="154965"/>
                </a:lnTo>
                <a:lnTo>
                  <a:pt x="73063" y="152361"/>
                </a:lnTo>
                <a:close/>
              </a:path>
              <a:path w="444500" h="360680">
                <a:moveTo>
                  <a:pt x="386473" y="0"/>
                </a:moveTo>
                <a:lnTo>
                  <a:pt x="371424" y="0"/>
                </a:lnTo>
                <a:lnTo>
                  <a:pt x="365061" y="2603"/>
                </a:lnTo>
                <a:lnTo>
                  <a:pt x="145846" y="221386"/>
                </a:lnTo>
                <a:lnTo>
                  <a:pt x="299726" y="221386"/>
                </a:lnTo>
                <a:lnTo>
                  <a:pt x="436689" y="84645"/>
                </a:lnTo>
                <a:lnTo>
                  <a:pt x="441896" y="79146"/>
                </a:lnTo>
                <a:lnTo>
                  <a:pt x="444500" y="72707"/>
                </a:lnTo>
                <a:lnTo>
                  <a:pt x="444500" y="57950"/>
                </a:lnTo>
                <a:lnTo>
                  <a:pt x="441896" y="51511"/>
                </a:lnTo>
                <a:lnTo>
                  <a:pt x="436689" y="46012"/>
                </a:lnTo>
                <a:lnTo>
                  <a:pt x="398056" y="7810"/>
                </a:lnTo>
                <a:lnTo>
                  <a:pt x="392849" y="2603"/>
                </a:lnTo>
                <a:lnTo>
                  <a:pt x="386473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B0F0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57080" y="171795"/>
            <a:ext cx="8151277" cy="27692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999" b="1" dirty="0">
                <a:solidFill>
                  <a:schemeClr val="tx2"/>
                </a:solidFill>
                <a:ea typeface="+mn-ea"/>
                <a:cs typeface="Times New Roman" pitchFamily="18" charset="0"/>
              </a:rPr>
              <a:t>Основные принципы независимой оценки 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267591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8735324" y="6355590"/>
            <a:ext cx="2844059" cy="365030"/>
          </a:xfrm>
          <a:prstGeom prst="rect">
            <a:avLst/>
          </a:prstGeom>
        </p:spPr>
        <p:txBody>
          <a:bodyPr anchor="ctr"/>
          <a:lstStyle/>
          <a:p>
            <a:pPr algn="r" defTabSz="1218895" eaLnBrk="1" hangingPunct="1">
              <a:spcBef>
                <a:spcPct val="20000"/>
              </a:spcBef>
              <a:defRPr/>
            </a:pPr>
            <a:endParaRPr kumimoji="0" lang="ru-RU" sz="2399" dirty="0">
              <a:solidFill>
                <a:prstClr val="black">
                  <a:lumMod val="65000"/>
                  <a:lumOff val="35000"/>
                </a:prstClr>
              </a:solidFill>
              <a:latin typeface="Arial Black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74E05E-49C8-4F49-B3B2-4256215B7F85}"/>
              </a:ext>
            </a:extLst>
          </p:cNvPr>
          <p:cNvSpPr txBox="1"/>
          <p:nvPr/>
        </p:nvSpPr>
        <p:spPr>
          <a:xfrm>
            <a:off x="119270" y="164587"/>
            <a:ext cx="6765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НАЦИОНАЛЬНОЕ </a:t>
            </a:r>
            <a:r>
              <a:rPr lang="ru-RU" sz="2000" b="1" dirty="0">
                <a:solidFill>
                  <a:schemeClr val="tx2"/>
                </a:solidFill>
                <a:latin typeface="+mj-lt"/>
              </a:rPr>
              <a:t>АГЕНТСТВО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РАЗВИТИЯ КВАЛИФИКАЦИЙ</a:t>
            </a:r>
          </a:p>
        </p:txBody>
      </p:sp>
      <p:pic>
        <p:nvPicPr>
          <p:cNvPr id="10" name="Picture 6" descr="http://nark.ru/wp-content/uploads/logo-02-7.png">
            <a:extLst>
              <a:ext uri="{FF2B5EF4-FFF2-40B4-BE49-F238E27FC236}">
                <a16:creationId xmlns:a16="http://schemas.microsoft.com/office/drawing/2014/main" xmlns="" id="{6D2AF94E-9802-4003-8128-706A2805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512" y="705851"/>
            <a:ext cx="920442" cy="935783"/>
          </a:xfrm>
          <a:prstGeom prst="rect">
            <a:avLst/>
          </a:prstGeom>
          <a:noFill/>
        </p:spPr>
      </p:pic>
      <p:pic>
        <p:nvPicPr>
          <p:cNvPr id="4098" name="Picture 2" descr="http://intavrida.ru/wp-content/uploads/2016/04/4102_332806-180x135.png">
            <a:extLst>
              <a:ext uri="{FF2B5EF4-FFF2-40B4-BE49-F238E27FC236}">
                <a16:creationId xmlns:a16="http://schemas.microsoft.com/office/drawing/2014/main" xmlns="" id="{C263939D-4010-476B-9326-AF4A3969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81" y="3099827"/>
            <a:ext cx="1091585" cy="8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entreks.ru/images/img_4848f9bf0059f5be629f312c292dbf88.jpg">
            <a:extLst>
              <a:ext uri="{FF2B5EF4-FFF2-40B4-BE49-F238E27FC236}">
                <a16:creationId xmlns:a16="http://schemas.microsoft.com/office/drawing/2014/main" xmlns="" id="{91EE5B21-F294-4763-A7B3-995E9331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9" y="2419187"/>
            <a:ext cx="1480085" cy="8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4B159A3-FC6D-4793-B3E1-498FEA85F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883" y="3941590"/>
            <a:ext cx="764794" cy="818689"/>
          </a:xfrm>
          <a:prstGeom prst="rect">
            <a:avLst/>
          </a:prstGeom>
        </p:spPr>
      </p:pic>
      <p:pic>
        <p:nvPicPr>
          <p:cNvPr id="4102" name="Picture 6" descr="http://www.uverenniy.ru/v-ramkah-nedeli-rossijskogo-biznesa-sostoyalase-konferenciya-f/91470_html_m2eafa5a7.jpg">
            <a:extLst>
              <a:ext uri="{FF2B5EF4-FFF2-40B4-BE49-F238E27FC236}">
                <a16:creationId xmlns:a16="http://schemas.microsoft.com/office/drawing/2014/main" xmlns="" id="{1226B4D4-A222-4ADA-AEBF-FA503E0F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32" y="4768296"/>
            <a:ext cx="764794" cy="71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EF0830-69CC-4A42-A260-8988926741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28" y="5701038"/>
            <a:ext cx="764794" cy="776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2BFD9B-B135-4C67-A2A6-20F5814C8397}"/>
              </a:ext>
            </a:extLst>
          </p:cNvPr>
          <p:cNvSpPr txBox="1"/>
          <p:nvPr/>
        </p:nvSpPr>
        <p:spPr>
          <a:xfrm>
            <a:off x="1807375" y="2597047"/>
            <a:ext cx="518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Российская Федерация, от имени которой функции и полномочия учредителя осуществляют: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B06FD3-E7B6-41E8-B97E-8BA0ABBCEEAA}"/>
              </a:ext>
            </a:extLst>
          </p:cNvPr>
          <p:cNvSpPr txBox="1"/>
          <p:nvPr/>
        </p:nvSpPr>
        <p:spPr>
          <a:xfrm>
            <a:off x="2145677" y="3318153"/>
            <a:ext cx="389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Министерство труда и социальной защиты Российской Федерации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AB69653-B8DD-46D2-9CEC-E44BB7F14EA8}"/>
              </a:ext>
            </a:extLst>
          </p:cNvPr>
          <p:cNvSpPr txBox="1"/>
          <p:nvPr/>
        </p:nvSpPr>
        <p:spPr>
          <a:xfrm>
            <a:off x="2198091" y="4083167"/>
            <a:ext cx="389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Министерство образования и науки Российской Федерации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1659667-D7B2-47F7-A8D2-76E869DEE69D}"/>
              </a:ext>
            </a:extLst>
          </p:cNvPr>
          <p:cNvSpPr txBox="1"/>
          <p:nvPr/>
        </p:nvSpPr>
        <p:spPr>
          <a:xfrm>
            <a:off x="1763280" y="4936588"/>
            <a:ext cx="335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Российский союз промышленников и предпринимателей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1CA6C5E-9910-4D2F-99B3-E9C0E3225931}"/>
              </a:ext>
            </a:extLst>
          </p:cNvPr>
          <p:cNvSpPr txBox="1"/>
          <p:nvPr/>
        </p:nvSpPr>
        <p:spPr>
          <a:xfrm>
            <a:off x="1763280" y="5895062"/>
            <a:ext cx="335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Общероссийский союз «Федерация Независимых Профсоюзов России»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61B47D6-55D0-40CF-877A-83F46E27619D}"/>
              </a:ext>
            </a:extLst>
          </p:cNvPr>
          <p:cNvSpPr txBox="1"/>
          <p:nvPr/>
        </p:nvSpPr>
        <p:spPr>
          <a:xfrm>
            <a:off x="1622325" y="2169352"/>
            <a:ext cx="276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Учредители: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B65C60-C4ED-4209-9CB5-15854D034E93}"/>
              </a:ext>
            </a:extLst>
          </p:cNvPr>
          <p:cNvSpPr txBox="1"/>
          <p:nvPr/>
        </p:nvSpPr>
        <p:spPr>
          <a:xfrm>
            <a:off x="6884800" y="2446815"/>
            <a:ext cx="49767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утверждает наименования квалификаций и требования к квалификациям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осуществляет организационную, методическую, экспертно-аналитическую поддержку Национального совета при Президенте Российской Федерации по профессиональным квалификациям, советов по профессиональным квалификациям и центров оценки квалификации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организует формирование и ведение Реестра сведений о проведении независимой оценки квалификаций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информирует и консультирует участников независимой оценки квалификации по вопросам её проведения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B6B5822-30FB-49ED-8CA9-1A3B90BCA63E}"/>
              </a:ext>
            </a:extLst>
          </p:cNvPr>
          <p:cNvSpPr txBox="1"/>
          <p:nvPr/>
        </p:nvSpPr>
        <p:spPr>
          <a:xfrm>
            <a:off x="7229087" y="1749584"/>
            <a:ext cx="428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Функции в части независимой оценки квалификации: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7B166C-4994-498F-BBEF-8DE7953D8042}"/>
              </a:ext>
            </a:extLst>
          </p:cNvPr>
          <p:cNvSpPr txBox="1"/>
          <p:nvPr/>
        </p:nvSpPr>
        <p:spPr>
          <a:xfrm>
            <a:off x="3119154" y="852934"/>
            <a:ext cx="773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Оператор Национальной системы квалификаций Российской Федерации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Базовый центр профессиональной подготовки, переподготовки и повышения квалификации  рабочих кадров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39CDEFA-3691-4DCD-AFEC-1B791616CD5B}"/>
              </a:ext>
            </a:extLst>
          </p:cNvPr>
          <p:cNvSpPr txBox="1"/>
          <p:nvPr/>
        </p:nvSpPr>
        <p:spPr>
          <a:xfrm>
            <a:off x="1038311" y="1534855"/>
            <a:ext cx="244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www.nark.ru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4" name="Picture 30" descr="https://cdn1.img.ria.ru/images/41819/25/418192527.jpg">
            <a:extLst>
              <a:ext uri="{FF2B5EF4-FFF2-40B4-BE49-F238E27FC236}">
                <a16:creationId xmlns:a16="http://schemas.microsoft.com/office/drawing/2014/main" xmlns="" id="{4CC4C872-EEB6-48C6-86A7-57715E73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20" y="3346251"/>
            <a:ext cx="2004337" cy="113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6978B95-5C13-412B-B309-4E4D3498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007" y="1101705"/>
            <a:ext cx="1027791" cy="10277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ED203CF-8350-43FE-84E0-BB2DCE614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428" y="826874"/>
            <a:ext cx="2019173" cy="2019173"/>
          </a:xfrm>
          <a:prstGeom prst="rect">
            <a:avLst/>
          </a:prstGeom>
        </p:spPr>
      </p:pic>
      <p:pic>
        <p:nvPicPr>
          <p:cNvPr id="11326" name="Picture 62" descr="http://dubnainvest.com/sites/default/files/420084f3810a11025a64451cad8fad63.jpg">
            <a:extLst>
              <a:ext uri="{FF2B5EF4-FFF2-40B4-BE49-F238E27FC236}">
                <a16:creationId xmlns:a16="http://schemas.microsoft.com/office/drawing/2014/main" xmlns="" id="{9379412B-5B05-41F3-9BBF-8AAE7514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881" y="564167"/>
            <a:ext cx="1381449" cy="10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4" name="Picture 60" descr="http://1001tema.ru/sites/default/files/styles/big/public/field/image/logo_mcx_14.jpg?itok=FnSmeHNF">
            <a:extLst>
              <a:ext uri="{FF2B5EF4-FFF2-40B4-BE49-F238E27FC236}">
                <a16:creationId xmlns:a16="http://schemas.microsoft.com/office/drawing/2014/main" xmlns="" id="{E4D61BF5-0D0C-4079-BC18-DE9C103B7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38" y="744748"/>
            <a:ext cx="863066" cy="57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FBC847E-8539-459D-9996-809151330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177" y="2614765"/>
            <a:ext cx="1201016" cy="79864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8182A7C-39DD-45F9-BD31-AFD91F14D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3303" y="4115755"/>
            <a:ext cx="2432515" cy="1292464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>
          <a:xfrm>
            <a:off x="8735324" y="6355590"/>
            <a:ext cx="2844059" cy="36503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121889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9878246-BD42-4FCE-9AFC-9FCDB37454D6}"/>
              </a:ext>
            </a:extLst>
          </p:cNvPr>
          <p:cNvSpPr/>
          <p:nvPr/>
        </p:nvSpPr>
        <p:spPr>
          <a:xfrm>
            <a:off x="106532" y="126430"/>
            <a:ext cx="9219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defRPr/>
            </a:pPr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УЧАСТНИКИ РОССИЙСКОЙ СИСТЕМЫ НЕЗАВИСИМОЙ ОЦЕНКИ КВАЛИФИКАЦИИ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4EC98E-A508-4859-B143-F12585F8CA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5250" y="2419421"/>
            <a:ext cx="1542422" cy="11705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169F54-F772-4297-8DC0-4A84B23429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58" y="1763704"/>
            <a:ext cx="1792379" cy="9144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6475A1-D1F3-47BA-93DB-BB4C7572F0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2282" y="1467123"/>
            <a:ext cx="1469263" cy="7437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9AD52B-9264-4F02-8F15-6D9ABDFE8D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540" y="3596377"/>
            <a:ext cx="1423344" cy="6001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C7D7DBC-E3F4-45A4-AC33-2F77F5567F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98410" y="1429931"/>
            <a:ext cx="696047" cy="7749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0404CDE-791A-4861-8352-15A42A3513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82347" y="2405691"/>
            <a:ext cx="1307379" cy="5060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BFE6FA4-B232-43BD-A458-3E9303186B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29056" y="2895600"/>
            <a:ext cx="1123950" cy="533400"/>
          </a:xfrm>
          <a:prstGeom prst="rect">
            <a:avLst/>
          </a:prstGeom>
        </p:spPr>
      </p:pic>
      <p:pic>
        <p:nvPicPr>
          <p:cNvPr id="11272" name="Picture 8" descr="http://asprof.ru/site/public/elfinder/71.jpg">
            <a:extLst>
              <a:ext uri="{FF2B5EF4-FFF2-40B4-BE49-F238E27FC236}">
                <a16:creationId xmlns:a16="http://schemas.microsoft.com/office/drawing/2014/main" xmlns="" id="{9A979555-DEF7-4EB6-B1D3-8448FE83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715" y="3590832"/>
            <a:ext cx="2106685" cy="37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asprof.ru/site/public/elfinder/logo_uchastniki/Logo-RSA-1.jpg">
            <a:extLst>
              <a:ext uri="{FF2B5EF4-FFF2-40B4-BE49-F238E27FC236}">
                <a16:creationId xmlns:a16="http://schemas.microsoft.com/office/drawing/2014/main" xmlns="" id="{B128E93D-C14F-4FF1-AB13-2144A4F9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23" y="2335573"/>
            <a:ext cx="903864" cy="5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9769724-95FE-46AD-908A-E50C950A98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7105" y="3029126"/>
            <a:ext cx="1295400" cy="4572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87E44FD-DB76-4657-8852-9501DD97DA8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53667" y="3966668"/>
            <a:ext cx="1123950" cy="6953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01C3927-B3B9-4291-8936-D959B079D83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93494" y="4050356"/>
            <a:ext cx="853395" cy="5279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964059-87FF-4DB5-B0D7-93A7E240BF1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72495" y="4588656"/>
            <a:ext cx="1161021" cy="6001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D0AC0F9-EF01-4A88-AA2B-791E4BCE6B1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32938" y="1772355"/>
            <a:ext cx="879113" cy="6054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034248E-D1FE-4E7E-864A-9EE94F0B71B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93494" y="4570935"/>
            <a:ext cx="770691" cy="5127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65F7F50-AA14-4032-BFAD-105363A35C7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29492" y="3967737"/>
            <a:ext cx="893480" cy="55274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3028AD7-26ED-471D-AB5E-1E4BF67E37C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746400" y="5265262"/>
            <a:ext cx="1213209" cy="365792"/>
          </a:xfrm>
          <a:prstGeom prst="rect">
            <a:avLst/>
          </a:prstGeom>
        </p:spPr>
      </p:pic>
      <p:pic>
        <p:nvPicPr>
          <p:cNvPr id="11276" name="Picture 12" descr="https://www.vegaslex.ru/upload/iblock/a13/%D0%A0%D0%9E%D0%A1%D0%9D%D0%90%D0%9D%D0%9E.jpg">
            <a:extLst>
              <a:ext uri="{FF2B5EF4-FFF2-40B4-BE49-F238E27FC236}">
                <a16:creationId xmlns:a16="http://schemas.microsoft.com/office/drawing/2014/main" xmlns="" id="{B4A89B93-B698-41A3-AE01-FD6FAD2DE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36" y="2599611"/>
            <a:ext cx="1985023" cy="9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F2CAAE0-D6B7-429E-A1FD-9EFF0155105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31263" y="2259321"/>
            <a:ext cx="926345" cy="926345"/>
          </a:xfrm>
          <a:prstGeom prst="rect">
            <a:avLst/>
          </a:prstGeom>
        </p:spPr>
      </p:pic>
      <p:pic>
        <p:nvPicPr>
          <p:cNvPr id="11280" name="Picture 16" descr="http://www.newsrus.su/catalogs/main/images/preview/1364276890.jpg">
            <a:extLst>
              <a:ext uri="{FF2B5EF4-FFF2-40B4-BE49-F238E27FC236}">
                <a16:creationId xmlns:a16="http://schemas.microsoft.com/office/drawing/2014/main" xmlns="" id="{B6151AC0-8B1C-40E6-B86A-383377EC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152" y="1278348"/>
            <a:ext cx="853395" cy="8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://www.nais-russia.com/RXRU/RXRU_NAIS/images/federacia_logo.png?v=636396854771291887">
            <a:extLst>
              <a:ext uri="{FF2B5EF4-FFF2-40B4-BE49-F238E27FC236}">
                <a16:creationId xmlns:a16="http://schemas.microsoft.com/office/drawing/2014/main" xmlns="" id="{AD2D0EFE-1F98-4682-BF02-FADE68CAE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82" y="3490261"/>
            <a:ext cx="1481320" cy="86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http://infosystems.ru/assets/images/New%20Folder/logo.png">
            <a:extLst>
              <a:ext uri="{FF2B5EF4-FFF2-40B4-BE49-F238E27FC236}">
                <a16:creationId xmlns:a16="http://schemas.microsoft.com/office/drawing/2014/main" xmlns="" id="{99289333-69DA-4FD5-8C47-B964E5CA7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3" y="4183843"/>
            <a:ext cx="2952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67B8F50-69F0-4EC0-BAC3-32E2A659374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37552" y="1965444"/>
            <a:ext cx="1226583" cy="541978"/>
          </a:xfrm>
          <a:prstGeom prst="rect">
            <a:avLst/>
          </a:prstGeom>
        </p:spPr>
      </p:pic>
      <p:pic>
        <p:nvPicPr>
          <p:cNvPr id="11288" name="Picture 24" descr="ФЛП">
            <a:extLst>
              <a:ext uri="{FF2B5EF4-FFF2-40B4-BE49-F238E27FC236}">
                <a16:creationId xmlns:a16="http://schemas.microsoft.com/office/drawing/2014/main" xmlns="" id="{362988BA-5A02-4A04-98D5-AB23B56B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76" y="4299704"/>
            <a:ext cx="2019173" cy="5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http://www.nacmedpalata.ru/i/1.png">
            <a:extLst>
              <a:ext uri="{FF2B5EF4-FFF2-40B4-BE49-F238E27FC236}">
                <a16:creationId xmlns:a16="http://schemas.microsoft.com/office/drawing/2014/main" xmlns="" id="{43141A92-9160-4901-B34A-D285F7B7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558" y="4730966"/>
            <a:ext cx="922163" cy="9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3BC037C-F5BA-4F8D-9727-E970B4035F7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616879" y="2267717"/>
            <a:ext cx="1334072" cy="1268837"/>
          </a:xfrm>
          <a:prstGeom prst="rect">
            <a:avLst/>
          </a:prstGeom>
        </p:spPr>
      </p:pic>
      <p:pic>
        <p:nvPicPr>
          <p:cNvPr id="11292" name="Picture 28" descr="http://archive.li/vVJer/d16a8cb700d756110460794da4a5de3c3cd3f09b.jpg">
            <a:extLst>
              <a:ext uri="{FF2B5EF4-FFF2-40B4-BE49-F238E27FC236}">
                <a16:creationId xmlns:a16="http://schemas.microsoft.com/office/drawing/2014/main" xmlns="" id="{263BC158-B69F-40B0-8998-1799A9A0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85" y="2875919"/>
            <a:ext cx="1143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8" name="Picture 34" descr="http://razum21.ru/wp-content/uploads/2015/06/logo_roskosmos1.png">
            <a:extLst>
              <a:ext uri="{FF2B5EF4-FFF2-40B4-BE49-F238E27FC236}">
                <a16:creationId xmlns:a16="http://schemas.microsoft.com/office/drawing/2014/main" xmlns="" id="{D806B343-1905-448F-B7DA-679E830B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0" y="3753491"/>
            <a:ext cx="13906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http://www.oar-info.ru/images/logo.jpg">
            <a:extLst>
              <a:ext uri="{FF2B5EF4-FFF2-40B4-BE49-F238E27FC236}">
                <a16:creationId xmlns:a16="http://schemas.microsoft.com/office/drawing/2014/main" xmlns="" id="{82D1449E-1183-4C66-87B5-E38AC361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74" y="5258080"/>
            <a:ext cx="15525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" name="Рисунок 11263">
            <a:extLst>
              <a:ext uri="{FF2B5EF4-FFF2-40B4-BE49-F238E27FC236}">
                <a16:creationId xmlns:a16="http://schemas.microsoft.com/office/drawing/2014/main" xmlns="" id="{6E84234C-D198-468B-A798-BA932820F9E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956386" y="4791759"/>
            <a:ext cx="1040953" cy="886156"/>
          </a:xfrm>
          <a:prstGeom prst="rect">
            <a:avLst/>
          </a:prstGeom>
        </p:spPr>
      </p:pic>
      <p:pic>
        <p:nvPicPr>
          <p:cNvPr id="11306" name="Picture 42" descr="https://img.artlebedev.ru/everything/ancor/identity/ancor.gif">
            <a:extLst>
              <a:ext uri="{FF2B5EF4-FFF2-40B4-BE49-F238E27FC236}">
                <a16:creationId xmlns:a16="http://schemas.microsoft.com/office/drawing/2014/main" xmlns="" id="{2BA21E41-8043-40A1-9092-4E4BA2A4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5" y="5129719"/>
            <a:ext cx="1070774" cy="4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8" name="Picture 44" descr="http://nacpharmpalata.ru/images/main-logo.png">
            <a:extLst>
              <a:ext uri="{FF2B5EF4-FFF2-40B4-BE49-F238E27FC236}">
                <a16:creationId xmlns:a16="http://schemas.microsoft.com/office/drawing/2014/main" xmlns="" id="{35405C04-54C0-45BC-A6C3-7F77E27C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32" y="5255802"/>
            <a:ext cx="7048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0" name="Picture 46" descr="лого">
            <a:extLst>
              <a:ext uri="{FF2B5EF4-FFF2-40B4-BE49-F238E27FC236}">
                <a16:creationId xmlns:a16="http://schemas.microsoft.com/office/drawing/2014/main" xmlns="" id="{BC96AB98-8E14-40E4-BE27-14E986B7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13" y="5262577"/>
            <a:ext cx="770275" cy="88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2" name="Picture 48" descr="Российский союз химиков">
            <a:extLst>
              <a:ext uri="{FF2B5EF4-FFF2-40B4-BE49-F238E27FC236}">
                <a16:creationId xmlns:a16="http://schemas.microsoft.com/office/drawing/2014/main" xmlns="" id="{90BD7589-F343-4B5C-AF9D-D25B7172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1" y="5758954"/>
            <a:ext cx="1322167" cy="55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Рисунок 11264">
            <a:extLst>
              <a:ext uri="{FF2B5EF4-FFF2-40B4-BE49-F238E27FC236}">
                <a16:creationId xmlns:a16="http://schemas.microsoft.com/office/drawing/2014/main" xmlns="" id="{F5653445-CE91-422E-B6FF-159819256D8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339086" y="5202026"/>
            <a:ext cx="892990" cy="895735"/>
          </a:xfrm>
          <a:prstGeom prst="rect">
            <a:avLst/>
          </a:prstGeom>
        </p:spPr>
      </p:pic>
      <p:pic>
        <p:nvPicPr>
          <p:cNvPr id="11314" name="Picture 50" descr="Подведены итоги Международного конкурса  «Искусство печати» по регламенту «WorldSkills» по компетенциям: «Печатные технологии», «Графический дизайн», «Фотография»">
            <a:extLst>
              <a:ext uri="{FF2B5EF4-FFF2-40B4-BE49-F238E27FC236}">
                <a16:creationId xmlns:a16="http://schemas.microsoft.com/office/drawing/2014/main" xmlns="" id="{2EB2CD20-431D-44B7-94AD-E37CEAD1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4" y="5593701"/>
            <a:ext cx="2306036" cy="61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6" name="Picture 52" descr="СПКР">
            <a:extLst>
              <a:ext uri="{FF2B5EF4-FFF2-40B4-BE49-F238E27FC236}">
                <a16:creationId xmlns:a16="http://schemas.microsoft.com/office/drawing/2014/main" xmlns="" id="{69507EF4-AFB5-491C-9BC6-7D6ACC40D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38" y="5625809"/>
            <a:ext cx="977911" cy="97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8" name="Picture 54" descr="https://fadm.gov.ru/files/photo/e9892c71-ead8-4b53-8950-36739e262fe7/logo.png">
            <a:extLst>
              <a:ext uri="{FF2B5EF4-FFF2-40B4-BE49-F238E27FC236}">
                <a16:creationId xmlns:a16="http://schemas.microsoft.com/office/drawing/2014/main" xmlns="" id="{4688F8CA-6F64-4403-B0F3-7D3F9075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989" y="764866"/>
            <a:ext cx="1146563" cy="11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0" name="Picture 56" descr="http://www.uverenniy.ru/v-ramkah-nedeli-rossijskogo-biznesa-sostoyalase-konferenciya-f/91470_html_m2eafa5a7.jpg">
            <a:extLst>
              <a:ext uri="{FF2B5EF4-FFF2-40B4-BE49-F238E27FC236}">
                <a16:creationId xmlns:a16="http://schemas.microsoft.com/office/drawing/2014/main" xmlns="" id="{C7D7F83B-8FE8-47A0-9150-00B1C49C3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16" y="771482"/>
            <a:ext cx="1003471" cy="9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2" name="Picture 58" descr="logo_1000x120_new_1">
            <a:extLst>
              <a:ext uri="{FF2B5EF4-FFF2-40B4-BE49-F238E27FC236}">
                <a16:creationId xmlns:a16="http://schemas.microsoft.com/office/drawing/2014/main" xmlns="" id="{767F2204-5E3D-4114-A7A2-D0C2C149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35" y="6171369"/>
            <a:ext cx="4367129" cy="46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AA77D68-407C-4EA7-9E6A-77E195B6E5AE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2193471" y="838706"/>
            <a:ext cx="764794" cy="77670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D63ED68-FE7D-4954-8185-86005350D7C7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948558" y="931665"/>
            <a:ext cx="551895" cy="590787"/>
          </a:xfrm>
          <a:prstGeom prst="rect">
            <a:avLst/>
          </a:prstGeom>
        </p:spPr>
      </p:pic>
      <p:pic>
        <p:nvPicPr>
          <p:cNvPr id="11328" name="Picture 64" descr="http://ruinformer.com/uploads/_pages/6481/opora.jpg">
            <a:extLst>
              <a:ext uri="{FF2B5EF4-FFF2-40B4-BE49-F238E27FC236}">
                <a16:creationId xmlns:a16="http://schemas.microsoft.com/office/drawing/2014/main" xmlns="" id="{266F5764-01BA-4DC8-86E3-29AB6D5E0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56" y="794176"/>
            <a:ext cx="852584" cy="6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0" name="Picture 66" descr="http://www.rusfranch.ru/u/www/images/partners/3130fcaf1c7951874959cd0bb95f9030.png">
            <a:extLst>
              <a:ext uri="{FF2B5EF4-FFF2-40B4-BE49-F238E27FC236}">
                <a16:creationId xmlns:a16="http://schemas.microsoft.com/office/drawing/2014/main" xmlns="" id="{B38738BB-A0BD-4447-8198-AEA449ACD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69" y="876253"/>
            <a:ext cx="1027791" cy="4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4" name="Picture 70" descr="http://investrm.ru/upload/iblock/dd5/dd5f43e18fbd41cc7d9ae702156e52b2.jpg">
            <a:extLst>
              <a:ext uri="{FF2B5EF4-FFF2-40B4-BE49-F238E27FC236}">
                <a16:creationId xmlns:a16="http://schemas.microsoft.com/office/drawing/2014/main" xmlns="" id="{C0CA5C61-2D9B-4618-8ADE-683B0314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639" y="690378"/>
            <a:ext cx="1170696" cy="66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6" name="Picture 72" descr="https://gov-news.ru/wp-content/uploads/2017/04/Logo_WS_Russia_r300_184h_CMYK_wws.jpg">
            <a:extLst>
              <a:ext uri="{FF2B5EF4-FFF2-40B4-BE49-F238E27FC236}">
                <a16:creationId xmlns:a16="http://schemas.microsoft.com/office/drawing/2014/main" xmlns="" id="{B820C864-433F-474A-A9D5-7421CB561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928" y="1244107"/>
            <a:ext cx="845681" cy="7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/>
          </p:cNvSpPr>
          <p:nvPr/>
        </p:nvSpPr>
        <p:spPr bwMode="auto">
          <a:xfrm>
            <a:off x="553158" y="118694"/>
            <a:ext cx="10004144" cy="64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 bwMode="auto">
          <a:xfrm>
            <a:off x="261006" y="0"/>
            <a:ext cx="923336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8831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3085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Сведения о центрах оценки квалификаций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186" t="23741" r="32275" b="20589"/>
          <a:stretch/>
        </p:blipFill>
        <p:spPr>
          <a:xfrm>
            <a:off x="188988" y="1125277"/>
            <a:ext cx="7029974" cy="39622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6253" t="11013" r="34116" b="4956"/>
          <a:stretch/>
        </p:blipFill>
        <p:spPr>
          <a:xfrm>
            <a:off x="7124867" y="1773199"/>
            <a:ext cx="5001606" cy="49674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Прямоугольник: скругленные углы 1"/>
          <p:cNvSpPr/>
          <p:nvPr/>
        </p:nvSpPr>
        <p:spPr>
          <a:xfrm>
            <a:off x="7750812" y="837312"/>
            <a:ext cx="2367570" cy="7199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https://nok-nark.ru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t="10087" b="5750"/>
          <a:stretch/>
        </p:blipFill>
        <p:spPr>
          <a:xfrm>
            <a:off x="981179" y="4436879"/>
            <a:ext cx="5115978" cy="2421121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19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8735324" y="6355590"/>
            <a:ext cx="2844059" cy="36503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121889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99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vert="horz" lIns="121888" tIns="60944" rIns="121888" bIns="60944" rtlCol="0" anchor="ctr"/>
          <a:lstStyle/>
          <a:p>
            <a:pPr marL="0" marR="0" lvl="0" indent="0" algn="r" defTabSz="121889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FD445-9FF3-4C59-AC99-C2C11B0F3B48}" type="slidenum">
              <a:rPr kumimoji="0" lang="ru-RU" sz="2399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pPr marL="0" marR="0" lvl="0" indent="0" algn="r" defTabSz="1218895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399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6ECDA4C-9773-40A8-9E17-254A4457914E}"/>
              </a:ext>
            </a:extLst>
          </p:cNvPr>
          <p:cNvSpPr txBox="1"/>
          <p:nvPr/>
        </p:nvSpPr>
        <p:spPr>
          <a:xfrm>
            <a:off x="8119853" y="3245764"/>
            <a:ext cx="2988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КВАЛИФИКАЦИЙ, К КОТОРЫМ РАЗРАБОТАНЫ КОМПЛЕКТЫ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ОЦЕНОЧНЫХ СРЕДСТВ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kern="0" dirty="0">
                <a:solidFill>
                  <a:srgbClr val="006600"/>
                </a:solidFill>
              </a:rPr>
              <a:t>в электронных форматах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496D3CD-0BCE-4636-B236-63C975B768E8}"/>
              </a:ext>
            </a:extLst>
          </p:cNvPr>
          <p:cNvSpPr txBox="1"/>
          <p:nvPr/>
        </p:nvSpPr>
        <p:spPr>
          <a:xfrm>
            <a:off x="83890" y="186850"/>
            <a:ext cx="7055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ФОРМИРОВАНИЕ КВАЛИФИКАЦИЙ И ОЦЕНОЧНЫХ СРЕДСТВ 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E28E4FC7-7862-46FA-9392-86480DEF2D14}"/>
              </a:ext>
            </a:extLst>
          </p:cNvPr>
          <p:cNvSpPr/>
          <p:nvPr/>
        </p:nvSpPr>
        <p:spPr>
          <a:xfrm>
            <a:off x="8119853" y="4360114"/>
            <a:ext cx="3170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http://kos-nark.ru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6215041-B43B-4741-B982-BC43EA533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2" y="3984209"/>
            <a:ext cx="3383942" cy="1632885"/>
          </a:xfrm>
          <a:prstGeom prst="rect">
            <a:avLst/>
          </a:prstGeom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C8511BEB-E1D0-41B4-A3BB-ECBADFC3A546}"/>
              </a:ext>
            </a:extLst>
          </p:cNvPr>
          <p:cNvSpPr/>
          <p:nvPr/>
        </p:nvSpPr>
        <p:spPr>
          <a:xfrm>
            <a:off x="6782748" y="3115792"/>
            <a:ext cx="1303331" cy="130541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650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E5D9BFA-3F55-42E7-BAAA-832556970F07}"/>
              </a:ext>
            </a:extLst>
          </p:cNvPr>
          <p:cNvSpPr txBox="1"/>
          <p:nvPr/>
        </p:nvSpPr>
        <p:spPr>
          <a:xfrm>
            <a:off x="3372664" y="4083115"/>
            <a:ext cx="2936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ПМК «Оценка квалификаций» - инструмент автоматизации процессов  разработки и экспертизы оценочных средств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F1176D2F-ECAF-4F08-976D-B32F2DBA3D2D}"/>
              </a:ext>
            </a:extLst>
          </p:cNvPr>
          <p:cNvSpPr/>
          <p:nvPr/>
        </p:nvSpPr>
        <p:spPr>
          <a:xfrm>
            <a:off x="6047893" y="4926963"/>
            <a:ext cx="1303331" cy="130541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052F409-A694-4779-A7CF-283B9E13BCA6}"/>
              </a:ext>
            </a:extLst>
          </p:cNvPr>
          <p:cNvSpPr/>
          <p:nvPr/>
        </p:nvSpPr>
        <p:spPr>
          <a:xfrm>
            <a:off x="7511249" y="5916583"/>
            <a:ext cx="3170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https://nok-nark.ru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2A67FAEE-CED4-443E-9C4A-A2AFAC69E0B7}"/>
              </a:ext>
            </a:extLst>
          </p:cNvPr>
          <p:cNvSpPr/>
          <p:nvPr/>
        </p:nvSpPr>
        <p:spPr>
          <a:xfrm rot="1351028">
            <a:off x="6923759" y="4449899"/>
            <a:ext cx="347611" cy="42677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b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1A58CD8-BB16-4E13-9D7D-E447C20B87D2}"/>
              </a:ext>
            </a:extLst>
          </p:cNvPr>
          <p:cNvSpPr txBox="1"/>
          <p:nvPr/>
        </p:nvSpPr>
        <p:spPr>
          <a:xfrm>
            <a:off x="7511250" y="4856713"/>
            <a:ext cx="37072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ОЦЕНОЧНЫХ СРЕДСТВ</a:t>
            </a:r>
            <a:r>
              <a:rPr kumimoji="0" lang="ru-RU" sz="2000" b="1" kern="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kumimoji="0" lang="ru-RU" sz="1600" b="1" kern="0" dirty="0">
                <a:solidFill>
                  <a:schemeClr val="accent2">
                    <a:lumMod val="75000"/>
                  </a:schemeClr>
                </a:solidFill>
              </a:rPr>
              <a:t>сведения о которых размещены в реестре, и примеры заданий которых размещены на сайтах советов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3622699-EF1A-4913-9B38-87BC36AB6FA7}"/>
              </a:ext>
            </a:extLst>
          </p:cNvPr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49" y="1101719"/>
            <a:ext cx="9097304" cy="2404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41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400" b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19002</TotalTime>
  <Words>1235</Words>
  <Application>Microsoft Office PowerPoint</Application>
  <PresentationFormat>Произвольный</PresentationFormat>
  <Paragraphs>331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Pancetta Serif Pro Regular</vt:lpstr>
      <vt:lpstr>Pancetta Serif Pro SemiBold</vt:lpstr>
      <vt:lpstr>Times New Roman</vt:lpstr>
      <vt:lpstr>Wingdings</vt:lpstr>
      <vt:lpstr>1_Тема Office</vt:lpstr>
      <vt:lpstr>Тема Office</vt:lpstr>
      <vt:lpstr>3_Тема Office</vt:lpstr>
      <vt:lpstr>Презентация PowerPoint</vt:lpstr>
      <vt:lpstr>Презентация PowerPoint</vt:lpstr>
      <vt:lpstr>Некоторые тенденции в сфере занятости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slushnikov@nark.ru</dc:creator>
  <cp:lastModifiedBy>РК Союз Промышленников</cp:lastModifiedBy>
  <cp:revision>1246</cp:revision>
  <cp:lastPrinted>2018-02-27T11:17:51Z</cp:lastPrinted>
  <dcterms:created xsi:type="dcterms:W3CDTF">2016-10-11T05:36:50Z</dcterms:created>
  <dcterms:modified xsi:type="dcterms:W3CDTF">2018-03-06T06:31:12Z</dcterms:modified>
</cp:coreProperties>
</file>