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388" r:id="rId2"/>
    <p:sldId id="401" r:id="rId3"/>
    <p:sldId id="402" r:id="rId4"/>
    <p:sldId id="415" r:id="rId5"/>
    <p:sldId id="416" r:id="rId6"/>
    <p:sldId id="419" r:id="rId7"/>
    <p:sldId id="417" r:id="rId8"/>
    <p:sldId id="418" r:id="rId9"/>
    <p:sldId id="420" r:id="rId10"/>
    <p:sldId id="421" r:id="rId11"/>
    <p:sldId id="422" r:id="rId12"/>
    <p:sldId id="408" r:id="rId13"/>
    <p:sldId id="390" r:id="rId14"/>
    <p:sldId id="409" r:id="rId15"/>
    <p:sldId id="404" r:id="rId16"/>
    <p:sldId id="424" r:id="rId17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7B69"/>
    <a:srgbClr val="FFCCCC"/>
    <a:srgbClr val="800000"/>
    <a:srgbClr val="000099"/>
    <a:srgbClr val="660066"/>
    <a:srgbClr val="FFFFCC"/>
    <a:srgbClr val="FF0000"/>
    <a:srgbClr val="F4F2AC"/>
    <a:srgbClr val="CC0000"/>
    <a:srgbClr val="F3E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9" autoAdjust="0"/>
    <p:restoredTop sz="92881" autoAdjust="0"/>
  </p:normalViewPr>
  <p:slideViewPr>
    <p:cSldViewPr>
      <p:cViewPr varScale="1">
        <p:scale>
          <a:sx n="108" d="100"/>
          <a:sy n="108" d="100"/>
        </p:scale>
        <p:origin x="130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61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9" tIns="45990" rIns="91979" bIns="4599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9" tIns="45990" rIns="91979" bIns="4599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9" tIns="45990" rIns="91979" bIns="4599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1338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9" tIns="45990" rIns="91979" bIns="4599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991167C-2326-4EA7-A966-95DD1634BB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4094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9" tIns="45990" rIns="91979" bIns="4599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9" tIns="45990" rIns="91979" bIns="4599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9" tIns="45990" rIns="91979" bIns="459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9" tIns="45990" rIns="91979" bIns="4599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9" tIns="45990" rIns="91979" bIns="4599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09EDB06-CE4A-47C2-856E-7A32581AF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58148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28104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54727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95063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28104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48D7B-DB0C-4252-A899-13DB874D6C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13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2E3A9-0DCF-4B6A-8ECE-94A4DA2DA8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510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47884-C5B4-485C-88E7-BA591036DE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3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9C372-B367-4E63-BEB7-41793E78EB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15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09462-3071-4F57-A897-21C46BBF37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5286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808AE-7EA1-40C8-A7AA-E332882813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7543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69BD9-0388-4227-8D8B-60556CFDC2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303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233C2-105D-4C4B-A64E-4265782904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63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369BE-D80F-40B9-B28C-667843F59F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0657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4914D-2DBF-4757-9593-19CC916E0F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1058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6F319-C355-4A70-96F4-F2457FE90C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419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47B02-F5E1-45E4-BCF2-C2A230E7EB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4722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AB5E4"/>
            </a:gs>
            <a:gs pos="33000">
              <a:srgbClr val="E0E8F6"/>
            </a:gs>
            <a:gs pos="100000">
              <a:srgbClr val="E1E8F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E04A9A3-9BA6-4339-B2F0-91E9449921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  <a14:imgEffect>
                      <a14:sharpenSoften amount="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905000" y="1752600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endParaRPr lang="ru-RU" sz="4800" dirty="0">
              <a:solidFill>
                <a:schemeClr val="tx2"/>
              </a:solidFill>
              <a:latin typeface="Antigoni" pitchFamily="34" charset="0"/>
            </a:endParaRPr>
          </a:p>
        </p:txBody>
      </p:sp>
      <p:sp>
        <p:nvSpPr>
          <p:cNvPr id="2052" name="Прямоугольник 5"/>
          <p:cNvSpPr>
            <a:spLocks noChangeArrowheads="1"/>
          </p:cNvSpPr>
          <p:nvPr/>
        </p:nvSpPr>
        <p:spPr bwMode="auto">
          <a:xfrm>
            <a:off x="2286000" y="2828925"/>
            <a:ext cx="6429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i="1" dirty="0"/>
              <a:t/>
            </a:r>
            <a:br>
              <a:rPr lang="ru-RU" b="1" i="1" dirty="0"/>
            </a:br>
            <a:endParaRPr lang="ru-RU" dirty="0"/>
          </a:p>
        </p:txBody>
      </p:sp>
      <p:pic>
        <p:nvPicPr>
          <p:cNvPr id="2053" name="Picture 5" descr="Логотип_РК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813" y="0"/>
            <a:ext cx="150018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41"/>
          <p:cNvGrpSpPr>
            <a:grpSpLocks/>
          </p:cNvGrpSpPr>
          <p:nvPr/>
        </p:nvGrpSpPr>
        <p:grpSpPr bwMode="auto">
          <a:xfrm>
            <a:off x="-36512" y="-27384"/>
            <a:ext cx="1267114" cy="1636568"/>
            <a:chOff x="5715000" y="296069"/>
            <a:chExt cx="1668463" cy="2235200"/>
          </a:xfrm>
        </p:grpSpPr>
        <p:sp>
          <p:nvSpPr>
            <p:cNvPr id="8" name="Овал 7"/>
            <p:cNvSpPr/>
            <p:nvPr/>
          </p:nvSpPr>
          <p:spPr>
            <a:xfrm>
              <a:off x="5989638" y="731044"/>
              <a:ext cx="1066800" cy="1143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9" name="Picture 40" descr="C:\Documents and Settings\Алексей\Рабочий стол\Рабочий стол\КУДЕЛИН\ФОТО, КАРТИНКИ\Жетон Государственный НАДЗОР копия.jpg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296069"/>
              <a:ext cx="1668463" cy="223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0" y="840634"/>
            <a:ext cx="9144000" cy="64633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Главное управление МЧС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России по Республике Коми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4317" y="6392361"/>
            <a:ext cx="86477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г. Сыктывкар, 2018 год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2060848"/>
            <a:ext cx="7776864" cy="138499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«Требования пожарной безопасности при организации противопожарного режима на объектах торговли»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271" y="5258186"/>
            <a:ext cx="2064729" cy="158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5" y="5571879"/>
            <a:ext cx="1640615" cy="10974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6234" y="4653136"/>
            <a:ext cx="86477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1000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187624" y="4293096"/>
            <a:ext cx="65527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Рекомендации для предпринимателей и юридических лиц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763" y="-4763"/>
            <a:ext cx="323850" cy="6862763"/>
            <a:chOff x="0" y="0"/>
            <a:chExt cx="373" cy="4323"/>
          </a:xfrm>
        </p:grpSpPr>
        <p:sp>
          <p:nvSpPr>
            <p:cNvPr id="5" name="Rectangle 15"/>
            <p:cNvSpPr>
              <a:spLocks noChangeArrowheads="1"/>
            </p:cNvSpPr>
            <p:nvPr/>
          </p:nvSpPr>
          <p:spPr bwMode="auto">
            <a:xfrm>
              <a:off x="238" y="3"/>
              <a:ext cx="135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110" y="0"/>
              <a:ext cx="135" cy="432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7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113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 dirty="0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979712" y="260648"/>
            <a:ext cx="5670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Содержание систем вентиляции объектов защиты: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2432" y="4293096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эксплуатации систем вентиляции руководитель организации обеспечивает проверку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огнезадерживающих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устройств (заслонок, шиберов, клапанов и др.) в воздуховодах, устройств блокировки вентиляционных систем с автоматическими установками пожарной сигнализации или пожаротушения, автоматических устройств отключения вентиляции при пожаре в соответствии с инструкцией завода-изготовителя, а так же в соответствии с установленным порядком руководителя организации.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616" y="796163"/>
            <a:ext cx="5112568" cy="339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55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763" y="-4763"/>
            <a:ext cx="323850" cy="6862763"/>
            <a:chOff x="0" y="0"/>
            <a:chExt cx="373" cy="4323"/>
          </a:xfrm>
        </p:grpSpPr>
        <p:sp>
          <p:nvSpPr>
            <p:cNvPr id="5" name="Rectangle 15"/>
            <p:cNvSpPr>
              <a:spLocks noChangeArrowheads="1"/>
            </p:cNvSpPr>
            <p:nvPr/>
          </p:nvSpPr>
          <p:spPr bwMode="auto">
            <a:xfrm>
              <a:off x="238" y="3"/>
              <a:ext cx="135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110" y="0"/>
              <a:ext cx="135" cy="432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7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113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 dirty="0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586756" y="260648"/>
            <a:ext cx="8527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содержании систем противопожарного водоснабжения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976035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42265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Обеспечить исправность, своевременное обслуживание и ремонт источников наружного и внутреннего противопожарного водопровода не реже 2 раз в год.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265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Организовать утепление и очистку от снега и льда источников наружного противопожарного водоснабжения, а также доступность подъезда.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Обеспечить укомплектованность пожарных кранов.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6756" y="4414515"/>
            <a:ext cx="40572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Обеспечить помещения насосных станций схемами противопожарного водоснабжения и схемами обвязки насосов.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Обеспечить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исправное состояние и проведение проверок работоспособности задвижек с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электроприводом.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925160"/>
            <a:ext cx="3659888" cy="26918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56" y="1052736"/>
            <a:ext cx="3611893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88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48832"/>
            <a:ext cx="3515883" cy="2636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763" y="-4763"/>
            <a:ext cx="323850" cy="6862763"/>
            <a:chOff x="0" y="0"/>
            <a:chExt cx="373" cy="4323"/>
          </a:xfrm>
        </p:grpSpPr>
        <p:sp>
          <p:nvSpPr>
            <p:cNvPr id="5" name="Rectangle 15"/>
            <p:cNvSpPr>
              <a:spLocks noChangeArrowheads="1"/>
            </p:cNvSpPr>
            <p:nvPr/>
          </p:nvSpPr>
          <p:spPr bwMode="auto">
            <a:xfrm>
              <a:off x="238" y="3"/>
              <a:ext cx="135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110" y="0"/>
              <a:ext cx="135" cy="432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7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113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 dirty="0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85" y="404664"/>
            <a:ext cx="2271674" cy="3381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030" y="404664"/>
            <a:ext cx="3515883" cy="2636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438542" y="64831"/>
            <a:ext cx="8706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содержании автоматических систем противопожарной защиты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7142" y="4293096"/>
            <a:ext cx="855396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обеспечить 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исправное состояние систем и установок противопожарной защиты и организовать проведение 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проверок.</a:t>
            </a:r>
            <a:endParaRPr lang="ru-RU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организовать 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наличие на объекте защиты исполнительной 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документация.</a:t>
            </a:r>
            <a:endParaRPr lang="ru-RU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обеспечить 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соответствии с годовым планом-графиком, 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регламентных работ по техническому обслуживанию и планово-предупредительному 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ремонту.</a:t>
            </a:r>
            <a:endParaRPr lang="ru-RU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при 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выполнении работ 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принять 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необходимые меры по защите объекта от пожара.</a:t>
            </a:r>
            <a:endParaRPr lang="ru-RU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обеспечить 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наличие в помещении диспетчерского пункта (пожарного поста) инструкции о порядке действий дежурного 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персонала.</a:t>
            </a:r>
            <a:endParaRPr lang="ru-RU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588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4"/>
          <p:cNvGrpSpPr>
            <a:grpSpLocks/>
          </p:cNvGrpSpPr>
          <p:nvPr/>
        </p:nvGrpSpPr>
        <p:grpSpPr bwMode="auto">
          <a:xfrm>
            <a:off x="0" y="-4763"/>
            <a:ext cx="323850" cy="6862763"/>
            <a:chOff x="0" y="0"/>
            <a:chExt cx="373" cy="4323"/>
          </a:xfrm>
        </p:grpSpPr>
        <p:sp>
          <p:nvSpPr>
            <p:cNvPr id="4144" name="Rectangle 15"/>
            <p:cNvSpPr>
              <a:spLocks noChangeArrowheads="1"/>
            </p:cNvSpPr>
            <p:nvPr/>
          </p:nvSpPr>
          <p:spPr bwMode="auto">
            <a:xfrm>
              <a:off x="238" y="3"/>
              <a:ext cx="135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dirty="0"/>
            </a:p>
          </p:txBody>
        </p:sp>
        <p:sp>
          <p:nvSpPr>
            <p:cNvPr id="4145" name="Rectangle 16"/>
            <p:cNvSpPr>
              <a:spLocks noChangeArrowheads="1"/>
            </p:cNvSpPr>
            <p:nvPr/>
          </p:nvSpPr>
          <p:spPr bwMode="auto">
            <a:xfrm>
              <a:off x="113" y="0"/>
              <a:ext cx="135" cy="432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dirty="0"/>
            </a:p>
          </p:txBody>
        </p:sp>
        <p:sp>
          <p:nvSpPr>
            <p:cNvPr id="4146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113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dirty="0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12" y="1412776"/>
            <a:ext cx="3693049" cy="249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636" y="1412776"/>
            <a:ext cx="3693049" cy="249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899592" y="188640"/>
            <a:ext cx="8111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Оснащение объекта защиты первичными средствами пожаротушения: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412" y="4437112"/>
            <a:ext cx="78950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Руководитель организации обеспечивает объект защиты огнетушителями по нормам согласно требований настоящих Правил.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Обеспечивает соблюдение сроков их перезарядки, освидетельствования и своевременной замены, указанных в паспорте огнетушителя.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06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4763"/>
            <a:ext cx="323850" cy="6862763"/>
            <a:chOff x="0" y="0"/>
            <a:chExt cx="373" cy="4323"/>
          </a:xfrm>
        </p:grpSpPr>
        <p:sp>
          <p:nvSpPr>
            <p:cNvPr id="3" name="Rectangle 15"/>
            <p:cNvSpPr>
              <a:spLocks noChangeArrowheads="1"/>
            </p:cNvSpPr>
            <p:nvPr/>
          </p:nvSpPr>
          <p:spPr bwMode="auto">
            <a:xfrm>
              <a:off x="238" y="3"/>
              <a:ext cx="135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dirty="0"/>
            </a:p>
          </p:txBody>
        </p:sp>
        <p:sp>
          <p:nvSpPr>
            <p:cNvPr id="4" name="Rectangle 16"/>
            <p:cNvSpPr>
              <a:spLocks noChangeArrowheads="1"/>
            </p:cNvSpPr>
            <p:nvPr/>
          </p:nvSpPr>
          <p:spPr bwMode="auto">
            <a:xfrm>
              <a:off x="113" y="0"/>
              <a:ext cx="135" cy="432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dirty="0"/>
            </a:p>
          </p:txBody>
        </p:sp>
        <p:sp>
          <p:nvSpPr>
            <p:cNvPr id="5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113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dirty="0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791072" y="332656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содержании прилегающей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территории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объекту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защиты необходимо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27983" y="980728"/>
            <a:ext cx="45368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26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Обеспечить исправное содержание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дорог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проездов и подъездов к зданиям,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пожарным гидрантам.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26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проведении ремонтных работ дорог или проездов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предоставить в подразделение пожарной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охраны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информацию о сроках проведения этих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26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Обеспечить размещение временных строений на расстоянии не менее 15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метров.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2379" y="3861048"/>
            <a:ext cx="43556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26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Установить запрет на: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26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использование для стоянки автомобилей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разворотных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специальных площадок, предназначенные для установки пожарно-спасательной техники.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26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использование противопожарных расстояний между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зданиями для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складирования материалов,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стоянки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транспорта и строительства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зданий.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536" y="3864658"/>
            <a:ext cx="3852936" cy="2895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79" y="955159"/>
            <a:ext cx="3887075" cy="2632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9081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4"/>
          <p:cNvGrpSpPr>
            <a:grpSpLocks/>
          </p:cNvGrpSpPr>
          <p:nvPr/>
        </p:nvGrpSpPr>
        <p:grpSpPr bwMode="auto">
          <a:xfrm>
            <a:off x="0" y="-4763"/>
            <a:ext cx="323850" cy="6862763"/>
            <a:chOff x="0" y="0"/>
            <a:chExt cx="373" cy="4323"/>
          </a:xfrm>
        </p:grpSpPr>
        <p:sp>
          <p:nvSpPr>
            <p:cNvPr id="4144" name="Rectangle 15"/>
            <p:cNvSpPr>
              <a:spLocks noChangeArrowheads="1"/>
            </p:cNvSpPr>
            <p:nvPr/>
          </p:nvSpPr>
          <p:spPr bwMode="auto">
            <a:xfrm>
              <a:off x="238" y="3"/>
              <a:ext cx="135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dirty="0"/>
            </a:p>
          </p:txBody>
        </p:sp>
        <p:sp>
          <p:nvSpPr>
            <p:cNvPr id="4145" name="Rectangle 16"/>
            <p:cNvSpPr>
              <a:spLocks noChangeArrowheads="1"/>
            </p:cNvSpPr>
            <p:nvPr/>
          </p:nvSpPr>
          <p:spPr bwMode="auto">
            <a:xfrm>
              <a:off x="113" y="0"/>
              <a:ext cx="135" cy="432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dirty="0"/>
            </a:p>
          </p:txBody>
        </p:sp>
        <p:sp>
          <p:nvSpPr>
            <p:cNvPr id="4146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113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dirty="0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447714" y="332656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Административная ответственность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3402300" cy="42747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27782" y="2270075"/>
            <a:ext cx="43726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нарушение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пожарной безопасности, законодательством Российской Федерации предусмотрена административная ответственность в соответствии со статьей 20.4 Федерального закона от 30.12.2001 № 195-ФЗ «Кодекс Российской Федерации об административных правонарушениях».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8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  <a14:imgEffect>
                      <a14:sharpenSoften amount="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905000" y="1752600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endParaRPr lang="ru-RU" sz="4800" dirty="0">
              <a:solidFill>
                <a:schemeClr val="tx2"/>
              </a:solidFill>
              <a:latin typeface="Antigoni" pitchFamily="34" charset="0"/>
            </a:endParaRPr>
          </a:p>
        </p:txBody>
      </p:sp>
      <p:sp>
        <p:nvSpPr>
          <p:cNvPr id="2052" name="Прямоугольник 5"/>
          <p:cNvSpPr>
            <a:spLocks noChangeArrowheads="1"/>
          </p:cNvSpPr>
          <p:nvPr/>
        </p:nvSpPr>
        <p:spPr bwMode="auto">
          <a:xfrm>
            <a:off x="2286000" y="2828925"/>
            <a:ext cx="6429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i="1" dirty="0"/>
              <a:t/>
            </a:r>
            <a:br>
              <a:rPr lang="ru-RU" b="1" i="1" dirty="0"/>
            </a:br>
            <a:endParaRPr lang="ru-RU" dirty="0"/>
          </a:p>
        </p:txBody>
      </p:sp>
      <p:pic>
        <p:nvPicPr>
          <p:cNvPr id="2053" name="Picture 5" descr="Логотип_РК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813" y="0"/>
            <a:ext cx="150018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41"/>
          <p:cNvGrpSpPr>
            <a:grpSpLocks/>
          </p:cNvGrpSpPr>
          <p:nvPr/>
        </p:nvGrpSpPr>
        <p:grpSpPr bwMode="auto">
          <a:xfrm>
            <a:off x="-36512" y="-27384"/>
            <a:ext cx="1267114" cy="1636568"/>
            <a:chOff x="5715000" y="296069"/>
            <a:chExt cx="1668463" cy="2235200"/>
          </a:xfrm>
        </p:grpSpPr>
        <p:sp>
          <p:nvSpPr>
            <p:cNvPr id="8" name="Овал 7"/>
            <p:cNvSpPr/>
            <p:nvPr/>
          </p:nvSpPr>
          <p:spPr>
            <a:xfrm>
              <a:off x="5989638" y="731044"/>
              <a:ext cx="1066800" cy="1143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9" name="Picture 40" descr="C:\Documents and Settings\Алексей\Рабочий стол\Рабочий стол\КУДЕЛИН\ФОТО, КАРТИНКИ\Жетон Государственный НАДЗОР копия.jpg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296069"/>
              <a:ext cx="1668463" cy="223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0" y="840634"/>
            <a:ext cx="9144000" cy="64633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Главное управление МЧС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России по Республике Коми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4317" y="6392361"/>
            <a:ext cx="86477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г. Сыктывкар, 2018 год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2060848"/>
            <a:ext cx="7776864" cy="138499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«Требования пожарной безопасности при организации противопожарного режима на объектах торговли»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271" y="5258186"/>
            <a:ext cx="2064729" cy="158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5" y="5571879"/>
            <a:ext cx="1640615" cy="10974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6234" y="4653136"/>
            <a:ext cx="86477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1000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187624" y="4293096"/>
            <a:ext cx="65527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Рекомендации для предпринимателей и юридических лиц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3828" y="2278092"/>
            <a:ext cx="3057646" cy="4330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4140" y="1772816"/>
            <a:ext cx="3058491" cy="4321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4763" y="-4763"/>
            <a:ext cx="323850" cy="6862763"/>
            <a:chOff x="0" y="0"/>
            <a:chExt cx="373" cy="4323"/>
          </a:xfrm>
        </p:grpSpPr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238" y="3"/>
              <a:ext cx="135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110" y="0"/>
              <a:ext cx="135" cy="432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113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 dirty="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41975" y="1259010"/>
            <a:ext cx="3058491" cy="4330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Заголовок 3"/>
          <p:cNvSpPr txBox="1">
            <a:spLocks/>
          </p:cNvSpPr>
          <p:nvPr/>
        </p:nvSpPr>
        <p:spPr bwMode="auto">
          <a:xfrm>
            <a:off x="428625" y="115888"/>
            <a:ext cx="847248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Нормативные документы, определяющие основные положения технического регулирования в области пожарной безопасности</a:t>
            </a:r>
            <a:endParaRPr lang="ru-RU" sz="2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644819"/>
      </p:ext>
    </p:extLst>
  </p:cSld>
  <p:clrMapOvr>
    <a:masterClrMapping/>
  </p:clrMapOvr>
  <p:transition spd="med" advTm="2586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450" y="3111786"/>
            <a:ext cx="2184473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575" y="1984076"/>
            <a:ext cx="2193229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172" name="Group 14"/>
          <p:cNvGrpSpPr>
            <a:grpSpLocks/>
          </p:cNvGrpSpPr>
          <p:nvPr/>
        </p:nvGrpSpPr>
        <p:grpSpPr bwMode="auto">
          <a:xfrm>
            <a:off x="4763" y="-4763"/>
            <a:ext cx="323850" cy="6862763"/>
            <a:chOff x="0" y="0"/>
            <a:chExt cx="373" cy="4323"/>
          </a:xfrm>
        </p:grpSpPr>
        <p:sp>
          <p:nvSpPr>
            <p:cNvPr id="7175" name="Rectangle 15"/>
            <p:cNvSpPr>
              <a:spLocks noChangeArrowheads="1"/>
            </p:cNvSpPr>
            <p:nvPr/>
          </p:nvSpPr>
          <p:spPr bwMode="auto">
            <a:xfrm>
              <a:off x="238" y="3"/>
              <a:ext cx="135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7176" name="Rectangle 16"/>
            <p:cNvSpPr>
              <a:spLocks noChangeArrowheads="1"/>
            </p:cNvSpPr>
            <p:nvPr/>
          </p:nvSpPr>
          <p:spPr bwMode="auto">
            <a:xfrm>
              <a:off x="110" y="0"/>
              <a:ext cx="135" cy="432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7177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113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 dirty="0"/>
            </a:p>
          </p:txBody>
        </p:sp>
      </p:grpSp>
      <p:sp>
        <p:nvSpPr>
          <p:cNvPr id="717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dirty="0"/>
          </a:p>
          <a:p>
            <a:endParaRPr lang="ru-RU" alt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17" y="909984"/>
            <a:ext cx="2193229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389766" y="885080"/>
            <a:ext cx="347538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26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целях организации противопожарного режима на объекте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защиты руководителю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объекта необходимо: </a:t>
            </a:r>
          </a:p>
          <a:p>
            <a:pPr indent="342265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разработать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утвердить инструкцию о мерах пожарной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безопасности.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265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назначить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лицо, ответственное за пожарную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безопасность.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265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организовать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обучение лиц мерам пожарной безопасности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Разместить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складских, производственных, административных и общественных помещениях таблички с номером телефона для вызова пожарной охраны.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4432"/>
      </p:ext>
    </p:extLst>
  </p:cSld>
  <p:clrMapOvr>
    <a:masterClrMapping/>
  </p:clrMapOvr>
  <p:transition spd="med" advTm="2586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763" y="-4763"/>
            <a:ext cx="323850" cy="6862763"/>
            <a:chOff x="0" y="0"/>
            <a:chExt cx="373" cy="4323"/>
          </a:xfrm>
        </p:grpSpPr>
        <p:sp>
          <p:nvSpPr>
            <p:cNvPr id="5" name="Rectangle 15"/>
            <p:cNvSpPr>
              <a:spLocks noChangeArrowheads="1"/>
            </p:cNvSpPr>
            <p:nvPr/>
          </p:nvSpPr>
          <p:spPr bwMode="auto">
            <a:xfrm>
              <a:off x="238" y="3"/>
              <a:ext cx="135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110" y="0"/>
              <a:ext cx="135" cy="432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7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113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 dirty="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3816424" cy="25570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933056"/>
            <a:ext cx="3831637" cy="255640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710930" y="836712"/>
            <a:ext cx="41095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Обеспечить наличие планов эвакуации людей при пожаре, наличие инструкции о действиях персонала по эвакуации людей при пожаре, а также проведение не реже 1 раза в полугодие практических тренировок лиц, осуществляющих свою деятельность на объекте защиты.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3933056"/>
            <a:ext cx="40227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Обеспечить выполнение на объекте защиты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требований Федерального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закона «Об охране здоровья граждан от воздействия окружающего табачного дыма и последствий потребления табака» (запрещается курение на территории и в помещениях на объектах защиты торговли).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6536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763" y="-4763"/>
            <a:ext cx="323850" cy="6862763"/>
            <a:chOff x="0" y="0"/>
            <a:chExt cx="373" cy="4323"/>
          </a:xfrm>
        </p:grpSpPr>
        <p:sp>
          <p:nvSpPr>
            <p:cNvPr id="5" name="Rectangle 15"/>
            <p:cNvSpPr>
              <a:spLocks noChangeArrowheads="1"/>
            </p:cNvSpPr>
            <p:nvPr/>
          </p:nvSpPr>
          <p:spPr bwMode="auto">
            <a:xfrm>
              <a:off x="238" y="3"/>
              <a:ext cx="135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110" y="0"/>
              <a:ext cx="135" cy="432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7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113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 dirty="0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539552" y="188640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эксплуатации объектов защиты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запретить: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5353" y="4149080"/>
            <a:ext cx="82038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265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размещать и эксплуатировать в лифтовых холлах кладовые, киоски, ларьки и другие подобные помещения, а также хранить горючие материалы;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26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снимать предусмотренные проектной документацией двери эвакуационных выходов из поэтажных коридоров, холлов, фойе, тамбуров и лестничных клеток, другие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двери;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26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размещать мебель, оборудование и другие предметы на подходах к пожарным кранам внутреннего противопожарного водопровода и первичным средствам пожаротушения, у дверей эвакуационных выходов.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97180" y="783865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4226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хранить и применять на чердаках, в подвалах и цокольных этажах, зданий легковоспламеняющиеся и горючие жидкости и другие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пожаровзрывоопасные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вещества и материалы.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26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использовать чердаки, технические этажи, вентиляционные камеры и другие технические помещения для организации производственных участков, мастерских, а также для хранения продукции, оборудования, мебели и других предметов;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46" y="924776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4240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763" y="-4763"/>
            <a:ext cx="323850" cy="6862763"/>
            <a:chOff x="0" y="0"/>
            <a:chExt cx="373" cy="4323"/>
          </a:xfrm>
        </p:grpSpPr>
        <p:sp>
          <p:nvSpPr>
            <p:cNvPr id="5" name="Rectangle 15"/>
            <p:cNvSpPr>
              <a:spLocks noChangeArrowheads="1"/>
            </p:cNvSpPr>
            <p:nvPr/>
          </p:nvSpPr>
          <p:spPr bwMode="auto">
            <a:xfrm>
              <a:off x="238" y="3"/>
              <a:ext cx="135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110" y="0"/>
              <a:ext cx="135" cy="432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7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113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 dirty="0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539552" y="3933056"/>
            <a:ext cx="44644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265"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изменять (без проведения в установленном законодательством Российской Федерации о градостроительной деятельности и законодательством Российской Федерации о пожарной безопасности порядке экспертизы проектной документации)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предусмотренный документацией класс функциональной пожарной опасности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зданий.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764704"/>
            <a:ext cx="4464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265"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устраивать в лестничных клетках и поэтажных коридорах кладовые и другие подсобные помещения, а также хранить под лестничными маршами и на лестничных площадках вещи, мебель и другие горючие материалы;</a:t>
            </a:r>
          </a:p>
          <a:p>
            <a:pPr indent="342265"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устанавливать в лестничных клетках внешние блоки кондиционеров;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88" y="603833"/>
            <a:ext cx="3865612" cy="2899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45024"/>
            <a:ext cx="3865612" cy="2901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9804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763" y="-4763"/>
            <a:ext cx="323850" cy="6862763"/>
            <a:chOff x="0" y="0"/>
            <a:chExt cx="373" cy="4323"/>
          </a:xfrm>
        </p:grpSpPr>
        <p:sp>
          <p:nvSpPr>
            <p:cNvPr id="5" name="Rectangle 15"/>
            <p:cNvSpPr>
              <a:spLocks noChangeArrowheads="1"/>
            </p:cNvSpPr>
            <p:nvPr/>
          </p:nvSpPr>
          <p:spPr bwMode="auto">
            <a:xfrm>
              <a:off x="238" y="3"/>
              <a:ext cx="135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110" y="0"/>
              <a:ext cx="135" cy="432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7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113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 dirty="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12776"/>
            <a:ext cx="5327141" cy="355586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47564" y="5157192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265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осмотр помещений перед началом мероприятий в целях определения их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</a:p>
          <a:p>
            <a:pPr indent="34226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готовности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части соблюдения мер пожарной безопасности;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26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б) дежурство ответственных лиц на сцене и в зальных помещениях.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26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1909" y="440898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265" algn="ctr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проведении мероприятий с массовым пребыванием людей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руководитель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 обеспечивает: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644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763" y="-4763"/>
            <a:ext cx="323850" cy="6862763"/>
            <a:chOff x="0" y="0"/>
            <a:chExt cx="373" cy="4323"/>
          </a:xfrm>
        </p:grpSpPr>
        <p:sp>
          <p:nvSpPr>
            <p:cNvPr id="5" name="Rectangle 15"/>
            <p:cNvSpPr>
              <a:spLocks noChangeArrowheads="1"/>
            </p:cNvSpPr>
            <p:nvPr/>
          </p:nvSpPr>
          <p:spPr bwMode="auto">
            <a:xfrm>
              <a:off x="238" y="3"/>
              <a:ext cx="135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110" y="0"/>
              <a:ext cx="135" cy="432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7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113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 dirty="0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755576" y="188640"/>
            <a:ext cx="8100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эксплуатации эвакуационных путей и выходов руководителю организации необходимо: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48064" y="1115913"/>
            <a:ext cx="36822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265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обеспечить соблюдение проектных решений.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предусмотреть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запоры на дверях эвакуационных выходов, обеспечивающих свободное открывания изнутри без ключа.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обеспечить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наличие проходов к путям эвакуации и эвакуационным выходам.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1483" y="4005064"/>
            <a:ext cx="39125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обеспечить исправное состояние механизмов для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самозакрывания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противопожарных дверей.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26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обеспечить надежное закрепление к полу ковров, ковровых дорожек и других покрытий полов.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обеспечить исправное состояние знаков пожарной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безопасности.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41944"/>
            <a:ext cx="3456384" cy="25922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363" y="4259177"/>
            <a:ext cx="3565036" cy="178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46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763" y="-4763"/>
            <a:ext cx="323850" cy="6862763"/>
            <a:chOff x="0" y="0"/>
            <a:chExt cx="373" cy="4323"/>
          </a:xfrm>
        </p:grpSpPr>
        <p:sp>
          <p:nvSpPr>
            <p:cNvPr id="5" name="Rectangle 15"/>
            <p:cNvSpPr>
              <a:spLocks noChangeArrowheads="1"/>
            </p:cNvSpPr>
            <p:nvPr/>
          </p:nvSpPr>
          <p:spPr bwMode="auto">
            <a:xfrm>
              <a:off x="238" y="3"/>
              <a:ext cx="135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110" y="0"/>
              <a:ext cx="135" cy="432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7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113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 dirty="0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3419872" y="188640"/>
            <a:ext cx="1511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запрещается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7142" y="4005064"/>
            <a:ext cx="4752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265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устраивать в тамбурах выходов сушилки и вешалки для одежды,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также хранить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26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фиксировать самозакрывающиеся двери лестничных клеток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также снимать их;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26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заменять армированное стекло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обычным;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26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изменять направление открывания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дверей.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75752" y="988856"/>
            <a:ext cx="457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26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устанавливать раздвижные и подъемно-опускные двери и ворота без возможности вручную открыть их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изнутри,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вращающиеся двери 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турникеты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26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размещать (устанавливать) на путях эвакуации и эвакуационных выходах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различные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материалы, изделия, оборудование, и другие предметы, а также блокировать двери эвакуационных выходов;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67" y="794760"/>
            <a:ext cx="3317354" cy="2973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670" y="3797485"/>
            <a:ext cx="3625174" cy="2751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1384464"/>
      </p:ext>
    </p:extLst>
  </p:cSld>
  <p:clrMapOvr>
    <a:masterClrMapping/>
  </p:clrMapOvr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8517</TotalTime>
  <Words>1004</Words>
  <Application>Microsoft Office PowerPoint</Application>
  <PresentationFormat>Экран (4:3)</PresentationFormat>
  <Paragraphs>73</Paragraphs>
  <Slides>16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Antigoni</vt:lpstr>
      <vt:lpstr>Arial</vt:lpstr>
      <vt:lpstr>Times New Roman</vt:lpstr>
      <vt:lpstr>1_Оформление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ГУГПС МЧС России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Динамика пожаров в региональных центрах</dc:title>
  <dc:creator>Квач</dc:creator>
  <cp:lastModifiedBy>РК Союз Промышленников</cp:lastModifiedBy>
  <cp:revision>665</cp:revision>
  <cp:lastPrinted>2018-03-28T06:01:10Z</cp:lastPrinted>
  <dcterms:created xsi:type="dcterms:W3CDTF">2005-12-15T07:59:15Z</dcterms:created>
  <dcterms:modified xsi:type="dcterms:W3CDTF">2018-04-05T09:05:41Z</dcterms:modified>
</cp:coreProperties>
</file>