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64" r:id="rId2"/>
    <p:sldId id="268" r:id="rId3"/>
    <p:sldId id="267" r:id="rId4"/>
    <p:sldId id="258" r:id="rId5"/>
    <p:sldId id="266" r:id="rId6"/>
    <p:sldId id="269" r:id="rId7"/>
    <p:sldId id="261" r:id="rId8"/>
  </p:sldIdLst>
  <p:sldSz cx="12192000" cy="6858000"/>
  <p:notesSz cx="6772275" cy="99044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3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76" d="100"/>
          <a:sy n="76" d="100"/>
        </p:scale>
        <p:origin x="54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-3086" y="-58"/>
      </p:cViewPr>
      <p:guideLst>
        <p:guide orient="horz" pos="3120"/>
        <p:guide pos="21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7AFDFB-A35A-418D-A792-DF3AFC9FE969}" type="doc">
      <dgm:prSet loTypeId="urn:microsoft.com/office/officeart/2005/8/layout/vProcess5" loCatId="process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005DEA62-59C4-4524-B309-9C2B562AE97A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just" rtl="0"/>
          <a:r>
            <a:rPr lang="ru-RU" sz="1400" dirty="0" smtClean="0"/>
            <a:t>Застрахованное лицо обращается с заявлением и документами в региональное отделение Фонда лично или путем направления документов по почте, а по </a:t>
          </a:r>
          <a:r>
            <a:rPr lang="ru-RU" sz="1400" dirty="0" err="1" smtClean="0"/>
            <a:t>гос.услугам</a:t>
          </a:r>
          <a:r>
            <a:rPr lang="ru-RU" sz="1400" dirty="0" smtClean="0"/>
            <a:t> – еще и через МФЦ или </a:t>
          </a:r>
          <a:r>
            <a:rPr lang="ru-RU" sz="1400" dirty="0" err="1" smtClean="0"/>
            <a:t>электронно</a:t>
          </a:r>
          <a:r>
            <a:rPr lang="ru-RU" sz="1400" dirty="0" smtClean="0"/>
            <a:t> через единый портал </a:t>
          </a:r>
          <a:endParaRPr lang="ru-RU" sz="1400" dirty="0"/>
        </a:p>
      </dgm:t>
    </dgm:pt>
    <dgm:pt modelId="{7CDF19DD-93A8-4983-B416-4ACBF460C475}" type="parTrans" cxnId="{39ABA89A-343E-4C31-96E5-AC47783C021C}">
      <dgm:prSet/>
      <dgm:spPr/>
      <dgm:t>
        <a:bodyPr/>
        <a:lstStyle/>
        <a:p>
          <a:endParaRPr lang="ru-RU"/>
        </a:p>
      </dgm:t>
    </dgm:pt>
    <dgm:pt modelId="{ADA76A40-DB02-4666-9581-3F92C4EEFA2E}" type="sibTrans" cxnId="{39ABA89A-343E-4C31-96E5-AC47783C021C}">
      <dgm:prSet/>
      <dgm:spPr/>
      <dgm:t>
        <a:bodyPr/>
        <a:lstStyle/>
        <a:p>
          <a:endParaRPr lang="ru-RU"/>
        </a:p>
      </dgm:t>
    </dgm:pt>
    <dgm:pt modelId="{C264276F-2C22-4A92-843E-44269125B4F0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just" rtl="0"/>
          <a:r>
            <a:rPr lang="ru-RU" sz="1400" dirty="0" smtClean="0"/>
            <a:t>Региональное отделение Фонда в течение трех календарных дней со дня поступления заявления с документами от застрахованного лица при необходимости направляет запросы в банки, ИФНС, ПФ РФ, органы соцзащиты, УФССП и т.д.</a:t>
          </a:r>
          <a:endParaRPr lang="ru-RU" sz="1400" dirty="0"/>
        </a:p>
      </dgm:t>
    </dgm:pt>
    <dgm:pt modelId="{08E0862A-6E47-4A4A-933C-8F6CD9CB31B9}" type="parTrans" cxnId="{F7F8A392-2AAD-49A5-A664-10392C195D16}">
      <dgm:prSet/>
      <dgm:spPr/>
      <dgm:t>
        <a:bodyPr/>
        <a:lstStyle/>
        <a:p>
          <a:endParaRPr lang="ru-RU"/>
        </a:p>
      </dgm:t>
    </dgm:pt>
    <dgm:pt modelId="{75D9144A-683A-4923-B6C3-D3A694BD01F3}" type="sibTrans" cxnId="{F7F8A392-2AAD-49A5-A664-10392C195D16}">
      <dgm:prSet/>
      <dgm:spPr/>
      <dgm:t>
        <a:bodyPr/>
        <a:lstStyle/>
        <a:p>
          <a:endParaRPr lang="ru-RU"/>
        </a:p>
      </dgm:t>
    </dgm:pt>
    <dgm:pt modelId="{A81F821C-602D-44AC-A318-DB8D5A12F2B4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just" rtl="0"/>
          <a:r>
            <a:rPr lang="ru-RU" sz="1400" dirty="0" smtClean="0"/>
            <a:t>Региональное отделение Фонда назначает и выплачивает пособия в течение 10 календарных дней с даты получения всех необходимых документов</a:t>
          </a:r>
          <a:endParaRPr lang="ru-RU" sz="1400" dirty="0"/>
        </a:p>
      </dgm:t>
    </dgm:pt>
    <dgm:pt modelId="{EBBF8386-8E0B-4271-AC53-D06CB238A666}" type="parTrans" cxnId="{F6D8A57E-1BD7-4A0F-A4D6-BCC32E6C860B}">
      <dgm:prSet/>
      <dgm:spPr/>
      <dgm:t>
        <a:bodyPr/>
        <a:lstStyle/>
        <a:p>
          <a:endParaRPr lang="ru-RU"/>
        </a:p>
      </dgm:t>
    </dgm:pt>
    <dgm:pt modelId="{08F42774-248E-44AE-B923-73F3F1A51EE1}" type="sibTrans" cxnId="{F6D8A57E-1BD7-4A0F-A4D6-BCC32E6C860B}">
      <dgm:prSet/>
      <dgm:spPr/>
      <dgm:t>
        <a:bodyPr/>
        <a:lstStyle/>
        <a:p>
          <a:endParaRPr lang="ru-RU"/>
        </a:p>
      </dgm:t>
    </dgm:pt>
    <dgm:pt modelId="{08CF54A3-1BB5-42E0-B497-D4FC70D0AC7F}" type="pres">
      <dgm:prSet presAssocID="{067AFDFB-A35A-418D-A792-DF3AFC9FE969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101A63-D404-4E69-ACB0-1DCC2E97A6F9}" type="pres">
      <dgm:prSet presAssocID="{067AFDFB-A35A-418D-A792-DF3AFC9FE969}" presName="dummyMaxCanvas" presStyleCnt="0">
        <dgm:presLayoutVars/>
      </dgm:prSet>
      <dgm:spPr/>
    </dgm:pt>
    <dgm:pt modelId="{61E8B60F-70D7-4FEE-9C67-E3F203971C3A}" type="pres">
      <dgm:prSet presAssocID="{067AFDFB-A35A-418D-A792-DF3AFC9FE969}" presName="ThreeNodes_1" presStyleLbl="node1" presStyleIdx="0" presStyleCnt="3" custScaleY="81061" custLinFactNeighborX="470" custLinFactNeighborY="153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691F70-32CA-4036-A2EE-0AE0496FA431}" type="pres">
      <dgm:prSet presAssocID="{067AFDFB-A35A-418D-A792-DF3AFC9FE969}" presName="ThreeNodes_2" presStyleLbl="node1" presStyleIdx="1" presStyleCnt="3" custScaleY="80119" custLinFactNeighborX="-282" custLinFactNeighborY="-29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862C53-EF84-4369-A888-124C91151EB9}" type="pres">
      <dgm:prSet presAssocID="{067AFDFB-A35A-418D-A792-DF3AFC9FE969}" presName="ThreeNodes_3" presStyleLbl="node1" presStyleIdx="2" presStyleCnt="3" custScaleY="78042" custLinFactNeighborX="94" custLinFactNeighborY="-108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FAE98A-D22F-4E3B-8920-31BAFD362995}" type="pres">
      <dgm:prSet presAssocID="{067AFDFB-A35A-418D-A792-DF3AFC9FE969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3FB80A-332E-4F8F-8E23-56780B6470B4}" type="pres">
      <dgm:prSet presAssocID="{067AFDFB-A35A-418D-A792-DF3AFC9FE969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8AAC47-6E84-415E-8C11-185FAA9E83FA}" type="pres">
      <dgm:prSet presAssocID="{067AFDFB-A35A-418D-A792-DF3AFC9FE969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BC4164-0184-4537-9D35-049DAABDC018}" type="pres">
      <dgm:prSet presAssocID="{067AFDFB-A35A-418D-A792-DF3AFC9FE969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EE8D35-7799-4485-8F95-5647D7EB5611}" type="pres">
      <dgm:prSet presAssocID="{067AFDFB-A35A-418D-A792-DF3AFC9FE969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A4679B-A0A0-41D6-99E8-DF39321A4FED}" type="presOf" srcId="{ADA76A40-DB02-4666-9581-3F92C4EEFA2E}" destId="{96FAE98A-D22F-4E3B-8920-31BAFD362995}" srcOrd="0" destOrd="0" presId="urn:microsoft.com/office/officeart/2005/8/layout/vProcess5"/>
    <dgm:cxn modelId="{39ABA89A-343E-4C31-96E5-AC47783C021C}" srcId="{067AFDFB-A35A-418D-A792-DF3AFC9FE969}" destId="{005DEA62-59C4-4524-B309-9C2B562AE97A}" srcOrd="0" destOrd="0" parTransId="{7CDF19DD-93A8-4983-B416-4ACBF460C475}" sibTransId="{ADA76A40-DB02-4666-9581-3F92C4EEFA2E}"/>
    <dgm:cxn modelId="{009D85F4-0212-45AE-A1B8-CDFBBD743CB6}" type="presOf" srcId="{A81F821C-602D-44AC-A318-DB8D5A12F2B4}" destId="{37862C53-EF84-4369-A888-124C91151EB9}" srcOrd="0" destOrd="0" presId="urn:microsoft.com/office/officeart/2005/8/layout/vProcess5"/>
    <dgm:cxn modelId="{2ECCEF5A-3A81-4372-B43F-76AA08796B8D}" type="presOf" srcId="{067AFDFB-A35A-418D-A792-DF3AFC9FE969}" destId="{08CF54A3-1BB5-42E0-B497-D4FC70D0AC7F}" srcOrd="0" destOrd="0" presId="urn:microsoft.com/office/officeart/2005/8/layout/vProcess5"/>
    <dgm:cxn modelId="{FB5C8EDF-731B-4569-8C03-3B6711E088DA}" type="presOf" srcId="{75D9144A-683A-4923-B6C3-D3A694BD01F3}" destId="{BF3FB80A-332E-4F8F-8E23-56780B6470B4}" srcOrd="0" destOrd="0" presId="urn:microsoft.com/office/officeart/2005/8/layout/vProcess5"/>
    <dgm:cxn modelId="{FD3D294E-3C72-4E92-B707-413864A71624}" type="presOf" srcId="{C264276F-2C22-4A92-843E-44269125B4F0}" destId="{BDBC4164-0184-4537-9D35-049DAABDC018}" srcOrd="1" destOrd="0" presId="urn:microsoft.com/office/officeart/2005/8/layout/vProcess5"/>
    <dgm:cxn modelId="{730FC850-9681-4DC7-95D8-502303F0D48D}" type="presOf" srcId="{C264276F-2C22-4A92-843E-44269125B4F0}" destId="{04691F70-32CA-4036-A2EE-0AE0496FA431}" srcOrd="0" destOrd="0" presId="urn:microsoft.com/office/officeart/2005/8/layout/vProcess5"/>
    <dgm:cxn modelId="{EAB70AC4-0F16-44E4-98F7-ADEDD1A832DA}" type="presOf" srcId="{005DEA62-59C4-4524-B309-9C2B562AE97A}" destId="{4F8AAC47-6E84-415E-8C11-185FAA9E83FA}" srcOrd="1" destOrd="0" presId="urn:microsoft.com/office/officeart/2005/8/layout/vProcess5"/>
    <dgm:cxn modelId="{F6D8A57E-1BD7-4A0F-A4D6-BCC32E6C860B}" srcId="{067AFDFB-A35A-418D-A792-DF3AFC9FE969}" destId="{A81F821C-602D-44AC-A318-DB8D5A12F2B4}" srcOrd="2" destOrd="0" parTransId="{EBBF8386-8E0B-4271-AC53-D06CB238A666}" sibTransId="{08F42774-248E-44AE-B923-73F3F1A51EE1}"/>
    <dgm:cxn modelId="{6EA55E66-3C93-48FD-B360-3E5F4A6D1A3A}" type="presOf" srcId="{A81F821C-602D-44AC-A318-DB8D5A12F2B4}" destId="{AFEE8D35-7799-4485-8F95-5647D7EB5611}" srcOrd="1" destOrd="0" presId="urn:microsoft.com/office/officeart/2005/8/layout/vProcess5"/>
    <dgm:cxn modelId="{F7F8A392-2AAD-49A5-A664-10392C195D16}" srcId="{067AFDFB-A35A-418D-A792-DF3AFC9FE969}" destId="{C264276F-2C22-4A92-843E-44269125B4F0}" srcOrd="1" destOrd="0" parTransId="{08E0862A-6E47-4A4A-933C-8F6CD9CB31B9}" sibTransId="{75D9144A-683A-4923-B6C3-D3A694BD01F3}"/>
    <dgm:cxn modelId="{735D7760-A57B-4D1F-B300-FB7A12F5B953}" type="presOf" srcId="{005DEA62-59C4-4524-B309-9C2B562AE97A}" destId="{61E8B60F-70D7-4FEE-9C67-E3F203971C3A}" srcOrd="0" destOrd="0" presId="urn:microsoft.com/office/officeart/2005/8/layout/vProcess5"/>
    <dgm:cxn modelId="{5AA08968-30AA-475E-918D-546EDA0988AD}" type="presParOf" srcId="{08CF54A3-1BB5-42E0-B497-D4FC70D0AC7F}" destId="{3F101A63-D404-4E69-ACB0-1DCC2E97A6F9}" srcOrd="0" destOrd="0" presId="urn:microsoft.com/office/officeart/2005/8/layout/vProcess5"/>
    <dgm:cxn modelId="{C23AA5AB-C9A0-4FE5-B58D-CD6068D11AC8}" type="presParOf" srcId="{08CF54A3-1BB5-42E0-B497-D4FC70D0AC7F}" destId="{61E8B60F-70D7-4FEE-9C67-E3F203971C3A}" srcOrd="1" destOrd="0" presId="urn:microsoft.com/office/officeart/2005/8/layout/vProcess5"/>
    <dgm:cxn modelId="{315CA324-48E0-46C8-968B-1131714DA0FC}" type="presParOf" srcId="{08CF54A3-1BB5-42E0-B497-D4FC70D0AC7F}" destId="{04691F70-32CA-4036-A2EE-0AE0496FA431}" srcOrd="2" destOrd="0" presId="urn:microsoft.com/office/officeart/2005/8/layout/vProcess5"/>
    <dgm:cxn modelId="{9BFDCA86-68D3-49E8-93BE-A01522DAB95B}" type="presParOf" srcId="{08CF54A3-1BB5-42E0-B497-D4FC70D0AC7F}" destId="{37862C53-EF84-4369-A888-124C91151EB9}" srcOrd="3" destOrd="0" presId="urn:microsoft.com/office/officeart/2005/8/layout/vProcess5"/>
    <dgm:cxn modelId="{7FC170D7-C1B1-43E1-AF82-150B83A7D75E}" type="presParOf" srcId="{08CF54A3-1BB5-42E0-B497-D4FC70D0AC7F}" destId="{96FAE98A-D22F-4E3B-8920-31BAFD362995}" srcOrd="4" destOrd="0" presId="urn:microsoft.com/office/officeart/2005/8/layout/vProcess5"/>
    <dgm:cxn modelId="{BA00BFD0-2384-402C-9F95-AAFCAC11EA68}" type="presParOf" srcId="{08CF54A3-1BB5-42E0-B497-D4FC70D0AC7F}" destId="{BF3FB80A-332E-4F8F-8E23-56780B6470B4}" srcOrd="5" destOrd="0" presId="urn:microsoft.com/office/officeart/2005/8/layout/vProcess5"/>
    <dgm:cxn modelId="{2B971DB3-ECA2-4824-9089-E5AC5EC9820E}" type="presParOf" srcId="{08CF54A3-1BB5-42E0-B497-D4FC70D0AC7F}" destId="{4F8AAC47-6E84-415E-8C11-185FAA9E83FA}" srcOrd="6" destOrd="0" presId="urn:microsoft.com/office/officeart/2005/8/layout/vProcess5"/>
    <dgm:cxn modelId="{BDA38002-3C8B-4B70-8724-4B6A07D4516C}" type="presParOf" srcId="{08CF54A3-1BB5-42E0-B497-D4FC70D0AC7F}" destId="{BDBC4164-0184-4537-9D35-049DAABDC018}" srcOrd="7" destOrd="0" presId="urn:microsoft.com/office/officeart/2005/8/layout/vProcess5"/>
    <dgm:cxn modelId="{AE3174CF-C0DC-4842-9768-3EBC4AA026FD}" type="presParOf" srcId="{08CF54A3-1BB5-42E0-B497-D4FC70D0AC7F}" destId="{AFEE8D35-7799-4485-8F95-5647D7EB5611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CD6370-C8FD-48B7-907A-760E659B9413}" type="doc">
      <dgm:prSet loTypeId="urn:microsoft.com/office/officeart/2005/8/layout/process2" loCatId="process" qsTypeId="urn:microsoft.com/office/officeart/2005/8/quickstyle/simple3" qsCatId="simple" csTypeId="urn:microsoft.com/office/officeart/2005/8/colors/accent1_2" csCatId="accent1" phldr="1"/>
      <dgm:spPr/>
    </dgm:pt>
    <dgm:pt modelId="{0F19A32B-6548-42A5-975C-E1E4397325D7}">
      <dgm:prSet phldrT="[Текст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b="1" dirty="0" smtClean="0">
              <a:solidFill>
                <a:srgbClr val="0070C0"/>
              </a:solidFill>
            </a:rPr>
            <a:t>Очередность списания денежных средств со счета при их недостаточности для удовлетворения всех предъявленных к счету требований установлена статьей 855 Гражданского кодекса Российской Федерации. Вместе с тем на всех стадиях банкротства требования кредиторов удовлетворяются в соответствии со статьей 134 Федерального закона от 26.10.2002 № 127-ФЗ «О несостоятельности (банкротстве)». Следовательно, в случаях, когда организация находится в стадии банкротства, очередность списания денежных средств со счета при их недостаточности для удовлетворения всех предъявленных к счету требований, установленная статьей 855 Гражданского кодекса Российской Федерации, не применяется.</a:t>
          </a:r>
          <a:endParaRPr lang="ru-RU" b="1" dirty="0">
            <a:solidFill>
              <a:srgbClr val="0070C0"/>
            </a:solidFill>
          </a:endParaRPr>
        </a:p>
      </dgm:t>
    </dgm:pt>
    <dgm:pt modelId="{B8A4639C-4243-4DCA-A33F-D8E529B263AB}" type="parTrans" cxnId="{33914874-96D1-4298-9FDB-3F4826A5C1AA}">
      <dgm:prSet/>
      <dgm:spPr/>
      <dgm:t>
        <a:bodyPr/>
        <a:lstStyle/>
        <a:p>
          <a:endParaRPr lang="ru-RU"/>
        </a:p>
      </dgm:t>
    </dgm:pt>
    <dgm:pt modelId="{3EB3FA4F-E7B2-4A5D-9C58-94F731BAB213}" type="sibTrans" cxnId="{33914874-96D1-4298-9FDB-3F4826A5C1AA}">
      <dgm:prSet/>
      <dgm:spPr>
        <a:solidFill>
          <a:schemeClr val="accent2"/>
        </a:solidFill>
      </dgm:spPr>
      <dgm:t>
        <a:bodyPr/>
        <a:lstStyle/>
        <a:p>
          <a:endParaRPr lang="ru-RU"/>
        </a:p>
      </dgm:t>
    </dgm:pt>
    <dgm:pt modelId="{C3F9536E-B62B-4906-9DBA-46B7DD4CB1D8}">
      <dgm:prSet phldrT="[Текст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b="1" dirty="0" smtClean="0">
              <a:solidFill>
                <a:srgbClr val="0070C0"/>
              </a:solidFill>
            </a:rPr>
            <a:t>Таким образом, в случае банкротства организации основания для назначения и выплаты пособий по временной нетрудоспособности, по беременности и родам и ежемесячного пособия по уходу за ребенком застрахованному лицу непосредственно территориальным органом ФСС РФ в рамках части 4 статьи 13 Федерального закона № 255-ФЗ отсутствуют.</a:t>
          </a:r>
        </a:p>
        <a:p>
          <a:r>
            <a:rPr lang="ru-RU" b="1" dirty="0" smtClean="0">
              <a:solidFill>
                <a:srgbClr val="0070C0"/>
              </a:solidFill>
            </a:rPr>
            <a:t>В такой ситуации застрахованное лицо долгое время не имеет возможности получить пособия ни у своего работодателя, ни в территориальном органе ФСС РФ.</a:t>
          </a:r>
          <a:endParaRPr lang="ru-RU" b="1" dirty="0">
            <a:solidFill>
              <a:srgbClr val="0070C0"/>
            </a:solidFill>
          </a:endParaRPr>
        </a:p>
      </dgm:t>
    </dgm:pt>
    <dgm:pt modelId="{F06DB967-2CE8-4762-9E48-025C30649C7F}" type="parTrans" cxnId="{F1A5727D-CEBB-40CC-AF50-03272B26610D}">
      <dgm:prSet/>
      <dgm:spPr/>
      <dgm:t>
        <a:bodyPr/>
        <a:lstStyle/>
        <a:p>
          <a:endParaRPr lang="ru-RU"/>
        </a:p>
      </dgm:t>
    </dgm:pt>
    <dgm:pt modelId="{EE766A7A-7AFA-48BF-89D1-1D80E529D497}" type="sibTrans" cxnId="{F1A5727D-CEBB-40CC-AF50-03272B26610D}">
      <dgm:prSet/>
      <dgm:spPr>
        <a:solidFill>
          <a:schemeClr val="accent2"/>
        </a:solidFill>
      </dgm:spPr>
      <dgm:t>
        <a:bodyPr/>
        <a:lstStyle/>
        <a:p>
          <a:endParaRPr lang="ru-RU"/>
        </a:p>
      </dgm:t>
    </dgm:pt>
    <dgm:pt modelId="{CC47449D-3CCE-462B-A3C3-D9598CBDFEC8}">
      <dgm:prSet phldrT="[Текст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ru-RU" b="1" dirty="0" smtClean="0">
              <a:solidFill>
                <a:srgbClr val="0070C0"/>
              </a:solidFill>
            </a:rPr>
            <a:t>Указанная выше ситуация </a:t>
          </a:r>
          <a:r>
            <a:rPr lang="ru-RU" b="1" u="sng" dirty="0" smtClean="0">
              <a:solidFill>
                <a:srgbClr val="0070C0"/>
              </a:solidFill>
            </a:rPr>
            <a:t>может быть урегулирована :</a:t>
          </a:r>
          <a:endParaRPr lang="ru-RU" b="1" u="none" dirty="0" smtClean="0">
            <a:solidFill>
              <a:srgbClr val="0070C0"/>
            </a:solidFill>
          </a:endParaRPr>
        </a:p>
        <a:p>
          <a:pPr algn="l"/>
          <a:r>
            <a:rPr lang="ru-RU" b="1" u="none" dirty="0" smtClean="0">
              <a:solidFill>
                <a:srgbClr val="0070C0"/>
              </a:solidFill>
            </a:rPr>
            <a:t>- </a:t>
          </a:r>
          <a:r>
            <a:rPr lang="ru-RU" b="1" dirty="0" smtClean="0">
              <a:solidFill>
                <a:srgbClr val="0070C0"/>
              </a:solidFill>
            </a:rPr>
            <a:t>путем внесения изменений в Федеральный закон № 255-ФЗ </a:t>
          </a:r>
        </a:p>
        <a:p>
          <a:pPr algn="l"/>
          <a:r>
            <a:rPr lang="ru-RU" b="1" dirty="0" smtClean="0">
              <a:solidFill>
                <a:srgbClr val="0070C0"/>
              </a:solidFill>
            </a:rPr>
            <a:t>- или переходом на прямые выплаты по всей России. </a:t>
          </a:r>
        </a:p>
        <a:p>
          <a:pPr algn="l"/>
          <a:r>
            <a:rPr lang="ru-RU" b="1" dirty="0" smtClean="0">
              <a:solidFill>
                <a:srgbClr val="0070C0"/>
              </a:solidFill>
            </a:rPr>
            <a:t>На сегодняшний день Министерством труда и социальной защиты населения РФ подготовлен проект внесения изменения в ч. 4 ст. 13 Федерального закона № 255-ФЗ. Согласно проекту предполагается дополнить основания назначения и выплаты пособий непосредственно территориальным органом ФСС РФ случаем, когда в отношении организации проводятся процедуры банкротства. </a:t>
          </a:r>
          <a:endParaRPr lang="ru-RU" b="1" dirty="0">
            <a:solidFill>
              <a:srgbClr val="0070C0"/>
            </a:solidFill>
          </a:endParaRPr>
        </a:p>
      </dgm:t>
    </dgm:pt>
    <dgm:pt modelId="{1CF4FF9B-5615-4C64-8435-FFB6A0F181BA}" type="parTrans" cxnId="{DAAF19F2-EE15-441F-83BD-2239B0EA29B5}">
      <dgm:prSet/>
      <dgm:spPr/>
      <dgm:t>
        <a:bodyPr/>
        <a:lstStyle/>
        <a:p>
          <a:endParaRPr lang="ru-RU"/>
        </a:p>
      </dgm:t>
    </dgm:pt>
    <dgm:pt modelId="{4639532D-3BED-4FCF-AC67-8D7E8CB8B583}" type="sibTrans" cxnId="{DAAF19F2-EE15-441F-83BD-2239B0EA29B5}">
      <dgm:prSet/>
      <dgm:spPr/>
      <dgm:t>
        <a:bodyPr/>
        <a:lstStyle/>
        <a:p>
          <a:endParaRPr lang="ru-RU"/>
        </a:p>
      </dgm:t>
    </dgm:pt>
    <dgm:pt modelId="{6E9B29A8-BC67-4B5C-B623-92963025EE09}" type="pres">
      <dgm:prSet presAssocID="{8BCD6370-C8FD-48B7-907A-760E659B9413}" presName="linearFlow" presStyleCnt="0">
        <dgm:presLayoutVars>
          <dgm:resizeHandles val="exact"/>
        </dgm:presLayoutVars>
      </dgm:prSet>
      <dgm:spPr/>
    </dgm:pt>
    <dgm:pt modelId="{DA3C9D9E-73E9-46DC-94C4-2B3E6E673162}" type="pres">
      <dgm:prSet presAssocID="{0F19A32B-6548-42A5-975C-E1E4397325D7}" presName="node" presStyleLbl="node1" presStyleIdx="0" presStyleCnt="3" custScaleX="433629" custScaleY="93333" custLinFactNeighborX="346" custLinFactNeighborY="311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7B52B-9AD5-4CA7-9CFF-664C986B948D}" type="pres">
      <dgm:prSet presAssocID="{3EB3FA4F-E7B2-4A5D-9C58-94F731BAB213}" presName="sibTrans" presStyleLbl="sibTrans2D1" presStyleIdx="0" presStyleCnt="2" custScaleY="257011"/>
      <dgm:spPr/>
      <dgm:t>
        <a:bodyPr/>
        <a:lstStyle/>
        <a:p>
          <a:endParaRPr lang="ru-RU"/>
        </a:p>
      </dgm:t>
    </dgm:pt>
    <dgm:pt modelId="{5893A34A-8D8D-4087-BD87-3D95A5D3185F}" type="pres">
      <dgm:prSet presAssocID="{3EB3FA4F-E7B2-4A5D-9C58-94F731BAB213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0018320C-862B-4012-8FBE-A7E6D075FA23}" type="pres">
      <dgm:prSet presAssocID="{C3F9536E-B62B-4906-9DBA-46B7DD4CB1D8}" presName="node" presStyleLbl="node1" presStyleIdx="1" presStyleCnt="3" custScaleX="351047" custScaleY="84860" custLinFactNeighborX="-1333" custLinFactNeighborY="-244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E70703-2961-4A5E-9BBC-B116A45D080C}" type="pres">
      <dgm:prSet presAssocID="{EE766A7A-7AFA-48BF-89D1-1D80E529D497}" presName="sibTrans" presStyleLbl="sibTrans2D1" presStyleIdx="1" presStyleCnt="2" custScaleX="117413" custScaleY="238463"/>
      <dgm:spPr/>
      <dgm:t>
        <a:bodyPr/>
        <a:lstStyle/>
        <a:p>
          <a:endParaRPr lang="ru-RU"/>
        </a:p>
      </dgm:t>
    </dgm:pt>
    <dgm:pt modelId="{F484C4AF-EFE0-42B0-BAC1-315B319BE188}" type="pres">
      <dgm:prSet presAssocID="{EE766A7A-7AFA-48BF-89D1-1D80E529D497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00CE8EF1-D46A-48E1-9164-3EC777F92C29}" type="pres">
      <dgm:prSet presAssocID="{CC47449D-3CCE-462B-A3C3-D9598CBDFEC8}" presName="node" presStyleLbl="node1" presStyleIdx="2" presStyleCnt="3" custScaleX="387232" custScaleY="84700" custLinFactNeighborY="-519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28C576-B9DE-48E7-BEB9-85BEB09D0294}" type="presOf" srcId="{C3F9536E-B62B-4906-9DBA-46B7DD4CB1D8}" destId="{0018320C-862B-4012-8FBE-A7E6D075FA23}" srcOrd="0" destOrd="0" presId="urn:microsoft.com/office/officeart/2005/8/layout/process2"/>
    <dgm:cxn modelId="{F1A5727D-CEBB-40CC-AF50-03272B26610D}" srcId="{8BCD6370-C8FD-48B7-907A-760E659B9413}" destId="{C3F9536E-B62B-4906-9DBA-46B7DD4CB1D8}" srcOrd="1" destOrd="0" parTransId="{F06DB967-2CE8-4762-9E48-025C30649C7F}" sibTransId="{EE766A7A-7AFA-48BF-89D1-1D80E529D497}"/>
    <dgm:cxn modelId="{C5822511-4D1A-461B-85E9-5B0270AC292A}" type="presOf" srcId="{3EB3FA4F-E7B2-4A5D-9C58-94F731BAB213}" destId="{D577B52B-9AD5-4CA7-9CFF-664C986B948D}" srcOrd="0" destOrd="0" presId="urn:microsoft.com/office/officeart/2005/8/layout/process2"/>
    <dgm:cxn modelId="{DAAF19F2-EE15-441F-83BD-2239B0EA29B5}" srcId="{8BCD6370-C8FD-48B7-907A-760E659B9413}" destId="{CC47449D-3CCE-462B-A3C3-D9598CBDFEC8}" srcOrd="2" destOrd="0" parTransId="{1CF4FF9B-5615-4C64-8435-FFB6A0F181BA}" sibTransId="{4639532D-3BED-4FCF-AC67-8D7E8CB8B583}"/>
    <dgm:cxn modelId="{33914874-96D1-4298-9FDB-3F4826A5C1AA}" srcId="{8BCD6370-C8FD-48B7-907A-760E659B9413}" destId="{0F19A32B-6548-42A5-975C-E1E4397325D7}" srcOrd="0" destOrd="0" parTransId="{B8A4639C-4243-4DCA-A33F-D8E529B263AB}" sibTransId="{3EB3FA4F-E7B2-4A5D-9C58-94F731BAB213}"/>
    <dgm:cxn modelId="{7B15A4A9-511C-42C0-8EAA-E280549836A8}" type="presOf" srcId="{0F19A32B-6548-42A5-975C-E1E4397325D7}" destId="{DA3C9D9E-73E9-46DC-94C4-2B3E6E673162}" srcOrd="0" destOrd="0" presId="urn:microsoft.com/office/officeart/2005/8/layout/process2"/>
    <dgm:cxn modelId="{808CAB8F-F447-4BAA-B768-01C45D59A542}" type="presOf" srcId="{CC47449D-3CCE-462B-A3C3-D9598CBDFEC8}" destId="{00CE8EF1-D46A-48E1-9164-3EC777F92C29}" srcOrd="0" destOrd="0" presId="urn:microsoft.com/office/officeart/2005/8/layout/process2"/>
    <dgm:cxn modelId="{A9310BD7-93F2-46BD-A8F8-9E6D88FEA8BE}" type="presOf" srcId="{3EB3FA4F-E7B2-4A5D-9C58-94F731BAB213}" destId="{5893A34A-8D8D-4087-BD87-3D95A5D3185F}" srcOrd="1" destOrd="0" presId="urn:microsoft.com/office/officeart/2005/8/layout/process2"/>
    <dgm:cxn modelId="{95F5FD91-68B5-4257-8648-85DE52304C05}" type="presOf" srcId="{EE766A7A-7AFA-48BF-89D1-1D80E529D497}" destId="{F484C4AF-EFE0-42B0-BAC1-315B319BE188}" srcOrd="1" destOrd="0" presId="urn:microsoft.com/office/officeart/2005/8/layout/process2"/>
    <dgm:cxn modelId="{9005125A-A741-4C12-A703-7F73E33302C2}" type="presOf" srcId="{8BCD6370-C8FD-48B7-907A-760E659B9413}" destId="{6E9B29A8-BC67-4B5C-B623-92963025EE09}" srcOrd="0" destOrd="0" presId="urn:microsoft.com/office/officeart/2005/8/layout/process2"/>
    <dgm:cxn modelId="{59FB201D-CF5D-40CA-B2D0-60CDCCF76DE7}" type="presOf" srcId="{EE766A7A-7AFA-48BF-89D1-1D80E529D497}" destId="{44E70703-2961-4A5E-9BBC-B116A45D080C}" srcOrd="0" destOrd="0" presId="urn:microsoft.com/office/officeart/2005/8/layout/process2"/>
    <dgm:cxn modelId="{DAE2DDB5-D291-42F9-8965-161362044635}" type="presParOf" srcId="{6E9B29A8-BC67-4B5C-B623-92963025EE09}" destId="{DA3C9D9E-73E9-46DC-94C4-2B3E6E673162}" srcOrd="0" destOrd="0" presId="urn:microsoft.com/office/officeart/2005/8/layout/process2"/>
    <dgm:cxn modelId="{442E56B2-77D8-402E-AFE2-2D958EF92FC3}" type="presParOf" srcId="{6E9B29A8-BC67-4B5C-B623-92963025EE09}" destId="{D577B52B-9AD5-4CA7-9CFF-664C986B948D}" srcOrd="1" destOrd="0" presId="urn:microsoft.com/office/officeart/2005/8/layout/process2"/>
    <dgm:cxn modelId="{97E23CF8-B896-4837-AFD8-59E37B501A0B}" type="presParOf" srcId="{D577B52B-9AD5-4CA7-9CFF-664C986B948D}" destId="{5893A34A-8D8D-4087-BD87-3D95A5D3185F}" srcOrd="0" destOrd="0" presId="urn:microsoft.com/office/officeart/2005/8/layout/process2"/>
    <dgm:cxn modelId="{FFB2922D-B928-4C3D-B684-A31C2C244136}" type="presParOf" srcId="{6E9B29A8-BC67-4B5C-B623-92963025EE09}" destId="{0018320C-862B-4012-8FBE-A7E6D075FA23}" srcOrd="2" destOrd="0" presId="urn:microsoft.com/office/officeart/2005/8/layout/process2"/>
    <dgm:cxn modelId="{F5D077D5-1C2F-4EC5-9B90-89167481BA61}" type="presParOf" srcId="{6E9B29A8-BC67-4B5C-B623-92963025EE09}" destId="{44E70703-2961-4A5E-9BBC-B116A45D080C}" srcOrd="3" destOrd="0" presId="urn:microsoft.com/office/officeart/2005/8/layout/process2"/>
    <dgm:cxn modelId="{9ACE985C-0E65-4C63-9F80-3C6D9639833B}" type="presParOf" srcId="{44E70703-2961-4A5E-9BBC-B116A45D080C}" destId="{F484C4AF-EFE0-42B0-BAC1-315B319BE188}" srcOrd="0" destOrd="0" presId="urn:microsoft.com/office/officeart/2005/8/layout/process2"/>
    <dgm:cxn modelId="{2CA52320-B0EA-4249-99F1-8B09056088DB}" type="presParOf" srcId="{6E9B29A8-BC67-4B5C-B623-92963025EE09}" destId="{00CE8EF1-D46A-48E1-9164-3EC777F92C29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4653" cy="4952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36055" y="0"/>
            <a:ext cx="2934653" cy="4952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17F392-C24A-4F11-8B1D-2B75DD274871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07473"/>
            <a:ext cx="2934653" cy="4952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36055" y="9407473"/>
            <a:ext cx="2934653" cy="4952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F6896-7803-4002-91D3-6F8D4A01CF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76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60" units="1/cm"/>
          <inkml:channelProperty channel="Y" name="resolution" value="60" units="1/cm"/>
        </inkml:channelProperties>
      </inkml:inkSource>
      <inkml:timestamp xml:id="ts0" timeString="2015-02-25T16:03:55.718"/>
    </inkml:context>
    <inkml:brush xml:id="br0">
      <inkml:brushProperty name="width" value="0.05292" units="cm"/>
      <inkml:brushProperty name="height" value="0.05292" units="cm"/>
      <inkml:brushProperty name="color" value="#7030A0"/>
      <inkml:brushProperty name="fitToCurve" value="1"/>
    </inkml:brush>
  </inkml:definitions>
  <inkml:trace contextRef="#ctx0" brushRef="#br0">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4653" cy="4969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36055" y="0"/>
            <a:ext cx="2934653" cy="4969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7C9BDF-44B7-4291-9E14-29F8B5375D55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4338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7228" y="4766499"/>
            <a:ext cx="5417820" cy="38998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7474"/>
            <a:ext cx="2934653" cy="4969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36055" y="9407474"/>
            <a:ext cx="2934653" cy="4969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BD9C3-29C5-4A18-A72C-72EE8ABC65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748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5474C72-28DF-4F89-B055-6CF284AA44B3}" type="slidenum">
              <a:rPr lang="ru-RU"/>
              <a:pPr eaLnBrk="1" hangingPunct="1"/>
              <a:t>1</a:t>
            </a:fld>
            <a:endParaRPr lang="ru-RU"/>
          </a:p>
        </p:txBody>
      </p:sp>
      <p:sp>
        <p:nvSpPr>
          <p:cNvPr id="46083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4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panose="020B0604020202020204" pitchFamily="34" charset="0"/>
            </a:endParaRPr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>
          <a:xfrm>
            <a:off x="3787457" y="10189853"/>
            <a:ext cx="2898597" cy="536489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548E6474-68BE-4D59-9F1C-5E480A8097EA}" type="slidenum">
              <a:rPr lang="ru-RU" sz="1200">
                <a:latin typeface="Calibri" panose="020F0502020204030204" pitchFamily="34" charset="0"/>
              </a:rPr>
              <a:pPr algn="r" eaLnBrk="1" hangingPunct="1"/>
              <a:t>1</a:t>
            </a:fld>
            <a:endParaRPr lang="ru-RU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626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531F-C556-4AFB-9078-04C7FB274146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8E697-ACA3-4183-861F-57BF282B41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089220"/>
      </p:ext>
    </p:extLst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531F-C556-4AFB-9078-04C7FB274146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8E697-ACA3-4183-861F-57BF282B41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234040"/>
      </p:ext>
    </p:extLst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531F-C556-4AFB-9078-04C7FB274146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8E697-ACA3-4183-861F-57BF282B41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02922955"/>
      </p:ext>
    </p:extLst>
  </p:cSld>
  <p:clrMapOvr>
    <a:masterClrMapping/>
  </p:clrMapOvr>
  <p:transition spd="med"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531F-C556-4AFB-9078-04C7FB274146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8E697-ACA3-4183-861F-57BF282B41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82604"/>
      </p:ext>
    </p:extLst>
  </p:cSld>
  <p:clrMapOvr>
    <a:masterClrMapping/>
  </p:clrMapOvr>
  <p:transition spd="med"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531F-C556-4AFB-9078-04C7FB274146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8E697-ACA3-4183-861F-57BF282B41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2674858"/>
      </p:ext>
    </p:extLst>
  </p:cSld>
  <p:clrMapOvr>
    <a:masterClrMapping/>
  </p:clrMapOvr>
  <p:transition spd="med">
    <p:wedg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531F-C556-4AFB-9078-04C7FB274146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8E697-ACA3-4183-861F-57BF282B41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570308"/>
      </p:ext>
    </p:extLst>
  </p:cSld>
  <p:clrMapOvr>
    <a:masterClrMapping/>
  </p:clrMapOvr>
  <p:transition spd="med">
    <p:wedg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531F-C556-4AFB-9078-04C7FB274146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8E697-ACA3-4183-861F-57BF282B41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07115"/>
      </p:ext>
    </p:extLst>
  </p:cSld>
  <p:clrMapOvr>
    <a:masterClrMapping/>
  </p:clrMapOvr>
  <p:transition spd="med">
    <p:wedg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531F-C556-4AFB-9078-04C7FB274146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8E697-ACA3-4183-861F-57BF282B41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241609"/>
      </p:ext>
    </p:extLst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531F-C556-4AFB-9078-04C7FB274146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8E697-ACA3-4183-861F-57BF282B41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6679504"/>
      </p:ext>
    </p:extLst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531F-C556-4AFB-9078-04C7FB274146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8E697-ACA3-4183-861F-57BF282B41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497822"/>
      </p:ext>
    </p:extLst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531F-C556-4AFB-9078-04C7FB274146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8E697-ACA3-4183-861F-57BF282B41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1136950"/>
      </p:ext>
    </p:extLst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531F-C556-4AFB-9078-04C7FB274146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8E697-ACA3-4183-861F-57BF282B41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0317066"/>
      </p:ext>
    </p:extLst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531F-C556-4AFB-9078-04C7FB274146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8E697-ACA3-4183-861F-57BF282B41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46696"/>
      </p:ext>
    </p:extLst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531F-C556-4AFB-9078-04C7FB274146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8E697-ACA3-4183-861F-57BF282B41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4014174"/>
      </p:ext>
    </p:extLst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531F-C556-4AFB-9078-04C7FB274146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8E697-ACA3-4183-861F-57BF282B41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336567"/>
      </p:ext>
    </p:extLst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531F-C556-4AFB-9078-04C7FB274146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8E697-ACA3-4183-861F-57BF282B41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376579"/>
      </p:ext>
    </p:extLst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F531F-C556-4AFB-9078-04C7FB274146}" type="datetimeFigureOut">
              <a:rPr lang="ru-RU" smtClean="0"/>
              <a:pPr/>
              <a:t>22.10.2015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068E697-ACA3-4183-861F-57BF282B41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431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spd="med">
    <p:wedg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emf"/><Relationship Id="rId4" Type="http://schemas.openxmlformats.org/officeDocument/2006/relationships/customXml" Target="../ink/ink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consultantplus://offline/ref=0784CAB119C49680EDF2AA7A37EB252DC0B8EE7BBC11E5DE62314662649855377FEDC0617FE5497BSFZ1J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4"/>
          <p:cNvGrpSpPr>
            <a:grpSpLocks/>
          </p:cNvGrpSpPr>
          <p:nvPr/>
        </p:nvGrpSpPr>
        <p:grpSpPr bwMode="auto">
          <a:xfrm>
            <a:off x="461462" y="60142"/>
            <a:ext cx="9906000" cy="928545"/>
            <a:chOff x="0" y="27473"/>
            <a:chExt cx="9147175" cy="901197"/>
          </a:xfrm>
        </p:grpSpPr>
        <p:sp>
          <p:nvSpPr>
            <p:cNvPr id="15" name="Rectangle 4"/>
            <p:cNvSpPr>
              <a:spLocks noChangeArrowheads="1"/>
            </p:cNvSpPr>
            <p:nvPr/>
          </p:nvSpPr>
          <p:spPr bwMode="auto">
            <a:xfrm>
              <a:off x="1275095" y="27473"/>
              <a:ext cx="7696405" cy="459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400" b="1" dirty="0" smtClean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Государственное учреждение – региональное отделение Фонда  социального  страхования  Российской   Федерации по Республике Коми</a:t>
              </a:r>
              <a:endParaRPr lang="ru-RU" sz="1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Line 5"/>
            <p:cNvSpPr>
              <a:spLocks noChangeShapeType="1"/>
            </p:cNvSpPr>
            <p:nvPr/>
          </p:nvSpPr>
          <p:spPr bwMode="auto">
            <a:xfrm>
              <a:off x="1135233" y="533400"/>
              <a:ext cx="8001214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Line 6"/>
            <p:cNvSpPr>
              <a:spLocks noChangeShapeType="1"/>
            </p:cNvSpPr>
            <p:nvPr/>
          </p:nvSpPr>
          <p:spPr bwMode="auto">
            <a:xfrm flipV="1">
              <a:off x="1143031" y="568149"/>
              <a:ext cx="8004144" cy="1588"/>
            </a:xfrm>
            <a:prstGeom prst="line">
              <a:avLst/>
            </a:prstGeom>
            <a:noFill/>
            <a:ln w="12700">
              <a:solidFill>
                <a:srgbClr val="D5B12B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Line 8"/>
            <p:cNvSpPr>
              <a:spLocks noChangeShapeType="1"/>
            </p:cNvSpPr>
            <p:nvPr/>
          </p:nvSpPr>
          <p:spPr bwMode="auto">
            <a:xfrm>
              <a:off x="0" y="527050"/>
              <a:ext cx="288688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Line 9"/>
            <p:cNvSpPr>
              <a:spLocks noChangeShapeType="1"/>
            </p:cNvSpPr>
            <p:nvPr/>
          </p:nvSpPr>
          <p:spPr bwMode="auto">
            <a:xfrm>
              <a:off x="0" y="566561"/>
              <a:ext cx="288688" cy="0"/>
            </a:xfrm>
            <a:prstGeom prst="line">
              <a:avLst/>
            </a:prstGeom>
            <a:noFill/>
            <a:ln w="12700">
              <a:solidFill>
                <a:srgbClr val="D5B12B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20" name="Рисунок 10" descr="ЛОГОТИП_ФСС.jp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30000"/>
            </a:blip>
            <a:srcRect/>
            <a:stretch>
              <a:fillRect/>
            </a:stretch>
          </p:blipFill>
          <p:spPr bwMode="auto">
            <a:xfrm>
              <a:off x="271340" y="130745"/>
              <a:ext cx="907115" cy="797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Line 5"/>
            <p:cNvSpPr>
              <a:spLocks noChangeShapeType="1"/>
            </p:cNvSpPr>
            <p:nvPr/>
          </p:nvSpPr>
          <p:spPr bwMode="auto">
            <a:xfrm>
              <a:off x="1142786" y="496338"/>
              <a:ext cx="8001214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Line 8"/>
            <p:cNvSpPr>
              <a:spLocks noChangeShapeType="1"/>
            </p:cNvSpPr>
            <p:nvPr/>
          </p:nvSpPr>
          <p:spPr bwMode="auto">
            <a:xfrm>
              <a:off x="0" y="500042"/>
              <a:ext cx="288688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5" name="Заголовок 24"/>
          <p:cNvSpPr>
            <a:spLocks noGrp="1"/>
          </p:cNvSpPr>
          <p:nvPr>
            <p:ph type="title"/>
          </p:nvPr>
        </p:nvSpPr>
        <p:spPr>
          <a:xfrm>
            <a:off x="203202" y="981807"/>
            <a:ext cx="11734798" cy="1673469"/>
          </a:xfrm>
        </p:spPr>
        <p:txBody>
          <a:bodyPr>
            <a:noAutofit/>
          </a:bodyPr>
          <a:lstStyle/>
          <a:p>
            <a:pPr algn="ctr" defTabSz="914400">
              <a:spcBef>
                <a:spcPct val="50000"/>
              </a:spcBef>
            </a:pPr>
            <a:r>
              <a:rPr lang="ru-RU" sz="2000" b="1" dirty="0" smtClean="0">
                <a:solidFill>
                  <a:srgbClr val="0070C0"/>
                </a:solidFill>
              </a:rPr>
              <a:t>Обязательному социальному страхованию на случай временной нетрудоспособности и в связи с материнством подлежат </a:t>
            </a:r>
            <a:r>
              <a:rPr lang="ru-RU" sz="2000" b="1" dirty="0" smtClean="0">
                <a:solidFill>
                  <a:srgbClr val="00B050"/>
                </a:solidFill>
              </a:rPr>
              <a:t>1)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smtClean="0">
                <a:solidFill>
                  <a:srgbClr val="0070C0"/>
                </a:solidFill>
              </a:rPr>
              <a:t>граждане Российской Федерации</a:t>
            </a:r>
            <a:r>
              <a:rPr lang="ru-RU" sz="2000" b="1" dirty="0" smtClean="0">
                <a:solidFill>
                  <a:srgbClr val="0070C0"/>
                </a:solidFill>
              </a:rPr>
              <a:t>, </a:t>
            </a:r>
            <a:r>
              <a:rPr lang="ru-RU" sz="2000" b="1" dirty="0" smtClean="0">
                <a:solidFill>
                  <a:srgbClr val="00B050"/>
                </a:solidFill>
              </a:rPr>
              <a:t>2)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smtClean="0">
                <a:solidFill>
                  <a:srgbClr val="0070C0"/>
                </a:solidFill>
              </a:rPr>
              <a:t>постоянно или временно проживающие</a:t>
            </a:r>
            <a:r>
              <a:rPr lang="ru-RU" sz="2000" b="1" dirty="0" smtClean="0">
                <a:solidFill>
                  <a:srgbClr val="0070C0"/>
                </a:solidFill>
              </a:rPr>
              <a:t> на территории Российской Федерации </a:t>
            </a:r>
            <a:r>
              <a:rPr lang="ru-RU" sz="2000" b="1" i="1" dirty="0" smtClean="0">
                <a:solidFill>
                  <a:srgbClr val="0070C0"/>
                </a:solidFill>
              </a:rPr>
              <a:t>иностранные граждане </a:t>
            </a:r>
            <a:r>
              <a:rPr lang="ru-RU" sz="2000" b="1" dirty="0" smtClean="0">
                <a:solidFill>
                  <a:srgbClr val="0070C0"/>
                </a:solidFill>
              </a:rPr>
              <a:t>и </a:t>
            </a:r>
            <a:r>
              <a:rPr lang="ru-RU" sz="2000" b="1" i="1" dirty="0" smtClean="0">
                <a:solidFill>
                  <a:srgbClr val="0070C0"/>
                </a:solidFill>
              </a:rPr>
              <a:t>лица без гражданства</a:t>
            </a:r>
            <a:r>
              <a:rPr lang="ru-RU" sz="2000" b="1" dirty="0" smtClean="0">
                <a:solidFill>
                  <a:srgbClr val="0070C0"/>
                </a:solidFill>
              </a:rPr>
              <a:t>, а также </a:t>
            </a:r>
            <a:r>
              <a:rPr lang="ru-RU" sz="2000" b="1" dirty="0" smtClean="0">
                <a:solidFill>
                  <a:srgbClr val="00B050"/>
                </a:solidFill>
              </a:rPr>
              <a:t>3)</a:t>
            </a:r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 smtClean="0">
                <a:solidFill>
                  <a:srgbClr val="0070C0"/>
                </a:solidFill>
              </a:rPr>
              <a:t>иностранные граждане </a:t>
            </a:r>
            <a:r>
              <a:rPr lang="ru-RU" sz="2000" b="1" dirty="0" smtClean="0">
                <a:solidFill>
                  <a:srgbClr val="0070C0"/>
                </a:solidFill>
              </a:rPr>
              <a:t>и </a:t>
            </a:r>
            <a:r>
              <a:rPr lang="ru-RU" sz="2000" b="1" i="1" dirty="0" smtClean="0">
                <a:solidFill>
                  <a:srgbClr val="0070C0"/>
                </a:solidFill>
              </a:rPr>
              <a:t>лица без гражданства</a:t>
            </a:r>
            <a:r>
              <a:rPr lang="ru-RU" sz="2000" b="1" dirty="0" smtClean="0">
                <a:solidFill>
                  <a:srgbClr val="0070C0"/>
                </a:solidFill>
              </a:rPr>
              <a:t>, </a:t>
            </a:r>
            <a:r>
              <a:rPr lang="ru-RU" sz="2000" b="1" i="1" dirty="0" smtClean="0">
                <a:solidFill>
                  <a:srgbClr val="0070C0"/>
                </a:solidFill>
              </a:rPr>
              <a:t>временно пребывающие </a:t>
            </a:r>
            <a:r>
              <a:rPr lang="ru-RU" sz="2000" b="1" dirty="0" smtClean="0">
                <a:solidFill>
                  <a:srgbClr val="0070C0"/>
                </a:solidFill>
              </a:rPr>
              <a:t>в Российской Федерации:</a:t>
            </a:r>
            <a:endParaRPr lang="ru-RU" sz="2000" b="1" u="sng" dirty="0" smtClean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9" name="Содержимое 28"/>
          <p:cNvSpPr>
            <a:spLocks noGrp="1"/>
          </p:cNvSpPr>
          <p:nvPr>
            <p:ph sz="half" idx="2"/>
          </p:nvPr>
        </p:nvSpPr>
        <p:spPr>
          <a:xfrm>
            <a:off x="219808" y="2620107"/>
            <a:ext cx="11702561" cy="405325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1900" dirty="0" smtClean="0"/>
              <a:t>работающие по трудовым договорам, в том числе руководители организаций, являющиеся единственными участниками (учредителями), членами организаций, собственниками их имущества;</a:t>
            </a:r>
          </a:p>
          <a:p>
            <a:pPr algn="just"/>
            <a:r>
              <a:rPr lang="ru-RU" sz="1900" dirty="0" smtClean="0"/>
              <a:t>государственные гражданские служащие, муниципальные служащие;</a:t>
            </a:r>
          </a:p>
          <a:p>
            <a:pPr algn="just"/>
            <a:r>
              <a:rPr lang="ru-RU" sz="1900" dirty="0" smtClean="0"/>
              <a:t>лица, замещающие государственные должности Российской Федерации, государственные должности субъекта Российской Федерации, а также муниципальные должности, замещаемые на постоянной основе;</a:t>
            </a:r>
          </a:p>
          <a:p>
            <a:pPr algn="just"/>
            <a:r>
              <a:rPr lang="ru-RU" sz="1900" dirty="0" smtClean="0"/>
              <a:t>члены производственного кооператива, принимающие личное трудовое участие в его деятельности;</a:t>
            </a:r>
          </a:p>
          <a:p>
            <a:pPr algn="just"/>
            <a:r>
              <a:rPr lang="ru-RU" sz="1900" dirty="0" smtClean="0"/>
              <a:t>священнослужители;</a:t>
            </a:r>
          </a:p>
          <a:p>
            <a:pPr algn="just"/>
            <a:r>
              <a:rPr lang="ru-RU" sz="1900" dirty="0" smtClean="0"/>
              <a:t>лица, осужденные к лишению свободы и привлеченные к оплачиваемому труду.</a:t>
            </a:r>
          </a:p>
          <a:p>
            <a:pPr algn="just"/>
            <a:endParaRPr lang="ru-RU" sz="1400" dirty="0" smtClean="0"/>
          </a:p>
          <a:p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2200" b="1" dirty="0" smtClean="0">
                <a:solidFill>
                  <a:srgbClr val="0070C0"/>
                </a:solidFill>
              </a:rPr>
              <a:t>Застрахованные лица</a:t>
            </a:r>
            <a:endParaRPr lang="ru-RU" sz="2200" b="1" dirty="0">
              <a:solidFill>
                <a:srgbClr val="0070C0"/>
              </a:solidFill>
            </a:endParaRPr>
          </a:p>
        </p:txBody>
      </p:sp>
      <p:sp>
        <p:nvSpPr>
          <p:cNvPr id="35" name="Правая фигурная скобка 34"/>
          <p:cNvSpPr/>
          <p:nvPr/>
        </p:nvSpPr>
        <p:spPr>
          <a:xfrm rot="5400000">
            <a:off x="5799841" y="240478"/>
            <a:ext cx="445777" cy="11183814"/>
          </a:xfrm>
          <a:prstGeom prst="rightBrace">
            <a:avLst>
              <a:gd name="adj1" fmla="val 8333"/>
              <a:gd name="adj2" fmla="val 5000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11139854" y="6189785"/>
            <a:ext cx="483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ru-RU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029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0081200" y="246024400"/>
              <a:ext cx="0" cy="0"/>
            </p14:xfrm>
          </p:contentPart>
        </mc:Choice>
        <mc:Fallback>
          <p:pic>
            <p:nvPicPr>
              <p:cNvPr id="1029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081200" y="246024400"/>
                <a:ext cx="0" cy="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39260601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600" y="863598"/>
            <a:ext cx="11963400" cy="1888067"/>
          </a:xfrm>
        </p:spPr>
        <p:txBody>
          <a:bodyPr>
            <a:normAutofit fontScale="90000"/>
          </a:bodyPr>
          <a:lstStyle/>
          <a:p>
            <a:r>
              <a:rPr lang="ru-RU" sz="2000" b="1" i="1" dirty="0" smtClean="0">
                <a:solidFill>
                  <a:srgbClr val="0070C0"/>
                </a:solidFill>
              </a:rPr>
              <a:t>Видами страхового обеспечения по обязательному социальному страхованию на случай временной нетрудоспособности и в связи с материнством</a:t>
            </a:r>
            <a:r>
              <a:rPr lang="ru-RU" sz="2000" i="1" dirty="0" smtClean="0">
                <a:solidFill>
                  <a:srgbClr val="0070C0"/>
                </a:solidFill>
              </a:rPr>
              <a:t> </a:t>
            </a:r>
            <a:r>
              <a:rPr lang="ru-RU" sz="2000" b="1" i="1" dirty="0" smtClean="0">
                <a:solidFill>
                  <a:srgbClr val="0070C0"/>
                </a:solidFill>
              </a:rPr>
              <a:t>являются:</a:t>
            </a:r>
            <a:r>
              <a:rPr lang="ru-RU" sz="1300" dirty="0" smtClean="0">
                <a:solidFill>
                  <a:schemeClr val="tx1"/>
                </a:solidFill>
              </a:rPr>
              <a:t/>
            </a:r>
            <a:br>
              <a:rPr lang="ru-RU" sz="1300" dirty="0" smtClean="0">
                <a:solidFill>
                  <a:schemeClr val="tx1"/>
                </a:solidFill>
              </a:rPr>
            </a:br>
            <a:r>
              <a:rPr lang="ru-RU" sz="1300" dirty="0" smtClean="0">
                <a:solidFill>
                  <a:schemeClr val="tx1"/>
                </a:solidFill>
              </a:rPr>
              <a:t>1. Пособие по временной нетрудоспособности</a:t>
            </a:r>
            <a:br>
              <a:rPr lang="ru-RU" sz="1300" dirty="0" smtClean="0">
                <a:solidFill>
                  <a:schemeClr val="tx1"/>
                </a:solidFill>
              </a:rPr>
            </a:br>
            <a:r>
              <a:rPr lang="ru-RU" sz="1300" dirty="0" smtClean="0">
                <a:solidFill>
                  <a:schemeClr val="tx1"/>
                </a:solidFill>
              </a:rPr>
              <a:t>2. Единовременное пособие женщинам, вставшим на учет в медицинских организациях в ранние сроки беременности</a:t>
            </a:r>
            <a:br>
              <a:rPr lang="ru-RU" sz="1300" dirty="0" smtClean="0">
                <a:solidFill>
                  <a:schemeClr val="tx1"/>
                </a:solidFill>
              </a:rPr>
            </a:br>
            <a:r>
              <a:rPr lang="ru-RU" sz="1300" dirty="0" smtClean="0">
                <a:solidFill>
                  <a:schemeClr val="tx1"/>
                </a:solidFill>
              </a:rPr>
              <a:t>3. Пособие по беременности и родам</a:t>
            </a:r>
            <a:br>
              <a:rPr lang="ru-RU" sz="1300" dirty="0" smtClean="0">
                <a:solidFill>
                  <a:schemeClr val="tx1"/>
                </a:solidFill>
              </a:rPr>
            </a:br>
            <a:r>
              <a:rPr lang="ru-RU" sz="1300" dirty="0" smtClean="0">
                <a:solidFill>
                  <a:schemeClr val="tx1"/>
                </a:solidFill>
              </a:rPr>
              <a:t>4. Единовременное пособие при рождении ребенка</a:t>
            </a:r>
            <a:br>
              <a:rPr lang="ru-RU" sz="1300" dirty="0" smtClean="0">
                <a:solidFill>
                  <a:schemeClr val="tx1"/>
                </a:solidFill>
              </a:rPr>
            </a:br>
            <a:r>
              <a:rPr lang="ru-RU" sz="1300" dirty="0" smtClean="0">
                <a:solidFill>
                  <a:schemeClr val="tx1"/>
                </a:solidFill>
              </a:rPr>
              <a:t>5. Ежемесячное пособие по уходу за ребенком</a:t>
            </a:r>
            <a:br>
              <a:rPr lang="ru-RU" sz="1300" dirty="0" smtClean="0">
                <a:solidFill>
                  <a:schemeClr val="tx1"/>
                </a:solidFill>
              </a:rPr>
            </a:br>
            <a:r>
              <a:rPr lang="ru-RU" sz="1300" dirty="0" smtClean="0">
                <a:solidFill>
                  <a:schemeClr val="tx1"/>
                </a:solidFill>
              </a:rPr>
              <a:t>6. Социальное пособие на погребение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17" name="Содержимое 16"/>
          <p:cNvGraphicFramePr>
            <a:graphicFrameLocks noGrp="1"/>
          </p:cNvGraphicFramePr>
          <p:nvPr>
            <p:ph sz="quarter" idx="4"/>
          </p:nvPr>
        </p:nvGraphicFramePr>
        <p:xfrm>
          <a:off x="270934" y="2708805"/>
          <a:ext cx="10921999" cy="3686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307"/>
                <a:gridCol w="2462387"/>
                <a:gridCol w="2470305"/>
              </a:tblGrid>
              <a:tr h="339196">
                <a:tc gridSpan="3"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Расходы</a:t>
                      </a:r>
                      <a:r>
                        <a:rPr lang="ru-RU" sz="1300" baseline="0" dirty="0" smtClean="0"/>
                        <a:t> на выплату пособий по обязательному социальному страхованию на случай временной нетрудоспособности и в связи с материнством</a:t>
                      </a:r>
                      <a:endParaRPr lang="ru-RU" sz="13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1971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70C0"/>
                          </a:solidFill>
                        </a:rPr>
                        <a:t>Виды пособий</a:t>
                      </a:r>
                      <a:endParaRPr lang="ru-RU" sz="14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2014 </a:t>
                      </a:r>
                      <a:r>
                        <a:rPr lang="ru-RU" sz="1400" b="1" dirty="0" smtClean="0">
                          <a:solidFill>
                            <a:srgbClr val="0070C0"/>
                          </a:solidFill>
                        </a:rPr>
                        <a:t>год</a:t>
                      </a:r>
                      <a:endParaRPr lang="ru-RU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70C0"/>
                          </a:solidFill>
                        </a:rPr>
                        <a:t>1 полугодие 2015 года</a:t>
                      </a:r>
                      <a:endParaRPr lang="ru-RU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29387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Исполнение (тыс.руб.)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Исполнение (тыс.руб.)</a:t>
                      </a:r>
                      <a:endParaRPr lang="ru-RU" sz="1200" b="1" dirty="0"/>
                    </a:p>
                  </a:txBody>
                  <a:tcPr/>
                </a:tc>
              </a:tr>
              <a:tr h="36197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1. По временной нетрудоспособности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1 770 732,8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1 078 959,4</a:t>
                      </a:r>
                      <a:endParaRPr lang="ru-RU" sz="1200" dirty="0"/>
                    </a:p>
                  </a:txBody>
                  <a:tcPr anchor="ctr"/>
                </a:tc>
              </a:tr>
              <a:tr h="53549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2. Единовременное пособие женщинам, вставшим на учет в медицинских организациях в ранние сроки беременности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3 890,2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2 086,3</a:t>
                      </a:r>
                      <a:endParaRPr lang="ru-RU" sz="1200" dirty="0"/>
                    </a:p>
                  </a:txBody>
                  <a:tcPr anchor="ctr"/>
                </a:tc>
              </a:tr>
              <a:tr h="36197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3. Пособие по беременности и родам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682 745,7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398 631,6</a:t>
                      </a:r>
                      <a:endParaRPr lang="ru-RU" sz="1200" dirty="0"/>
                    </a:p>
                  </a:txBody>
                  <a:tcPr anchor="ctr"/>
                </a:tc>
              </a:tr>
              <a:tr h="39156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4. Единовременное пособие при рождении ребенка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151 259,8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75 671,6</a:t>
                      </a:r>
                      <a:endParaRPr lang="ru-RU" sz="1200" dirty="0"/>
                    </a:p>
                  </a:txBody>
                  <a:tcPr anchor="ctr"/>
                </a:tc>
              </a:tr>
              <a:tr h="28452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5. Ежемесячное пособие по уходу за ребенком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901 318,6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494 274,0</a:t>
                      </a:r>
                      <a:endParaRPr lang="ru-RU" sz="1200" dirty="0"/>
                    </a:p>
                  </a:txBody>
                  <a:tcPr anchor="ctr"/>
                </a:tc>
              </a:tr>
              <a:tr h="30355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6. Социальное пособие на погребение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3 820,8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1 929,5</a:t>
                      </a:r>
                      <a:endParaRPr lang="ru-RU" sz="1200" dirty="0"/>
                    </a:p>
                  </a:txBody>
                  <a:tcPr anchor="ctr"/>
                </a:tc>
              </a:tr>
              <a:tr h="30355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ИТОГО: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3 513 767,9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2 051 552,4</a:t>
                      </a:r>
                      <a:endParaRPr lang="ru-RU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842335" y="60142"/>
            <a:ext cx="8334878" cy="473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4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Государственное учреждение – региональное отделение Фонда  социального  страхования  Российской   Федерации по Республике Коми</a:t>
            </a:r>
            <a:endParaRPr lang="ru-RU" sz="14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Группа 4"/>
          <p:cNvGrpSpPr>
            <a:grpSpLocks/>
          </p:cNvGrpSpPr>
          <p:nvPr/>
        </p:nvGrpSpPr>
        <p:grpSpPr bwMode="auto">
          <a:xfrm>
            <a:off x="461462" y="60142"/>
            <a:ext cx="9906000" cy="928545"/>
            <a:chOff x="0" y="27473"/>
            <a:chExt cx="9147175" cy="901197"/>
          </a:xfrm>
        </p:grpSpPr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>
              <a:off x="1275095" y="27473"/>
              <a:ext cx="7696405" cy="459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400" b="1" dirty="0" smtClean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Государственное учреждение – региональное отделение Фонда  социального  страхования  Российской   Федерации по Республике Коми</a:t>
              </a:r>
              <a:endParaRPr lang="ru-RU" sz="1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1135233" y="533400"/>
              <a:ext cx="8001214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Line 6"/>
            <p:cNvSpPr>
              <a:spLocks noChangeShapeType="1"/>
            </p:cNvSpPr>
            <p:nvPr/>
          </p:nvSpPr>
          <p:spPr bwMode="auto">
            <a:xfrm flipV="1">
              <a:off x="1143031" y="568149"/>
              <a:ext cx="8004144" cy="1588"/>
            </a:xfrm>
            <a:prstGeom prst="line">
              <a:avLst/>
            </a:prstGeom>
            <a:noFill/>
            <a:ln w="12700">
              <a:solidFill>
                <a:srgbClr val="D5B12B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0" y="527050"/>
              <a:ext cx="288688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>
              <a:off x="0" y="566561"/>
              <a:ext cx="288688" cy="0"/>
            </a:xfrm>
            <a:prstGeom prst="line">
              <a:avLst/>
            </a:prstGeom>
            <a:noFill/>
            <a:ln w="12700">
              <a:solidFill>
                <a:srgbClr val="D5B12B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14" name="Рисунок 10" descr="ЛОГОТИП_ФСС.jpg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30000"/>
            </a:blip>
            <a:srcRect/>
            <a:stretch>
              <a:fillRect/>
            </a:stretch>
          </p:blipFill>
          <p:spPr bwMode="auto">
            <a:xfrm>
              <a:off x="271340" y="130745"/>
              <a:ext cx="907115" cy="797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Line 5"/>
            <p:cNvSpPr>
              <a:spLocks noChangeShapeType="1"/>
            </p:cNvSpPr>
            <p:nvPr/>
          </p:nvSpPr>
          <p:spPr bwMode="auto">
            <a:xfrm>
              <a:off x="1142786" y="496338"/>
              <a:ext cx="8001214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Line 8"/>
            <p:cNvSpPr>
              <a:spLocks noChangeShapeType="1"/>
            </p:cNvSpPr>
            <p:nvPr/>
          </p:nvSpPr>
          <p:spPr bwMode="auto">
            <a:xfrm>
              <a:off x="0" y="500042"/>
              <a:ext cx="288688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1430000" y="6366933"/>
            <a:ext cx="499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973667"/>
            <a:ext cx="10905067" cy="11006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Территориальный орган страховщика в случаях, установленных действующим законодательством, назначает и выплачивает застрахованным лицам пособия напрямую, </a:t>
            </a:r>
            <a:r>
              <a:rPr lang="ru-RU" sz="2400" b="1" u="sng" dirty="0" smtClean="0">
                <a:solidFill>
                  <a:srgbClr val="0070C0"/>
                </a:solidFill>
              </a:rPr>
              <a:t>минуя работодателя</a:t>
            </a:r>
            <a:r>
              <a:rPr lang="ru-RU" sz="2400" b="1" dirty="0" smtClean="0">
                <a:solidFill>
                  <a:srgbClr val="0070C0"/>
                </a:solidFill>
              </a:rPr>
              <a:t/>
            </a:r>
            <a:br>
              <a:rPr lang="ru-RU" sz="2400" b="1" dirty="0" smtClean="0">
                <a:solidFill>
                  <a:srgbClr val="0070C0"/>
                </a:solidFill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1" y="2108199"/>
            <a:ext cx="4861455" cy="425845"/>
          </a:xfrm>
        </p:spPr>
        <p:txBody>
          <a:bodyPr/>
          <a:lstStyle/>
          <a:p>
            <a:pPr algn="ctr"/>
            <a:r>
              <a:rPr lang="ru-RU" sz="1800" b="1" i="1" dirty="0" smtClean="0"/>
              <a:t>Виды выплачиваемых пособий:</a:t>
            </a:r>
            <a:endParaRPr lang="ru-RU" sz="1800" b="1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75745" y="2813445"/>
            <a:ext cx="4869922" cy="3815955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по временной нетрудоспособности</a:t>
            </a:r>
            <a:r>
              <a:rPr lang="ru-RU" dirty="0" smtClean="0"/>
              <a:t>, за исключением пособия, выплачиваемого за счет страхователя (первые три дня временной нетрудоспособности)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по беременности и родам</a:t>
            </a:r>
          </a:p>
          <a:p>
            <a:r>
              <a:rPr lang="ru-RU" dirty="0" smtClean="0"/>
              <a:t>единовременное пособие женщинам, вставшим на учет в медицинских организациях в ранние сроки беременности</a:t>
            </a:r>
          </a:p>
          <a:p>
            <a:r>
              <a:rPr lang="ru-RU" dirty="0" smtClean="0"/>
              <a:t>единовременное пособие при рождении ребенка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ежемесячное пособие по уходу за ребенком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17067" y="2220250"/>
            <a:ext cx="6477000" cy="576262"/>
          </a:xfrm>
        </p:spPr>
        <p:txBody>
          <a:bodyPr/>
          <a:lstStyle/>
          <a:p>
            <a:pPr algn="ctr"/>
            <a:r>
              <a:rPr lang="ru-RU" sz="1800" b="1" i="1" dirty="0" smtClean="0"/>
              <a:t>Случаи, при которых назначение и выплата производится напрямую:</a:t>
            </a:r>
            <a:endParaRPr lang="ru-RU" sz="1800" b="1" i="1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520267" y="2796511"/>
            <a:ext cx="6273800" cy="386675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прекращение деятельности страхователем на день обращения застрахованного лица за пособиями</a:t>
            </a:r>
          </a:p>
          <a:p>
            <a:r>
              <a:rPr lang="ru-RU" dirty="0" smtClean="0"/>
              <a:t>отсутствие возможности выплаты пособий страхователем в связи с недостаточностью денежных средств на его счетах в кредитных организациях и применением очередности списания денежных средств со счета, предусмотренной Гражданским кодексом Российской Федерации</a:t>
            </a:r>
          </a:p>
          <a:p>
            <a:r>
              <a:rPr lang="ru-RU" dirty="0" smtClean="0"/>
              <a:t>отсутствие возможности установления местонахождения страхователя и его имущества, на которое может быть обращено взыскание, при наличии вступившего в законную силу решения суда об установлении факта невыплаты таким страхователем пособий застрахованному лицу</a:t>
            </a:r>
          </a:p>
          <a:p>
            <a:endParaRPr lang="ru-RU" dirty="0" smtClean="0">
              <a:hlinkClick r:id="rId2"/>
            </a:endParaRPr>
          </a:p>
          <a:p>
            <a:endParaRPr lang="ru-RU" dirty="0"/>
          </a:p>
        </p:txBody>
      </p:sp>
      <p:grpSp>
        <p:nvGrpSpPr>
          <p:cNvPr id="7" name="Группа 4"/>
          <p:cNvGrpSpPr>
            <a:grpSpLocks/>
          </p:cNvGrpSpPr>
          <p:nvPr/>
        </p:nvGrpSpPr>
        <p:grpSpPr bwMode="auto">
          <a:xfrm>
            <a:off x="461462" y="60142"/>
            <a:ext cx="9906000" cy="928545"/>
            <a:chOff x="0" y="27473"/>
            <a:chExt cx="9147175" cy="901197"/>
          </a:xfrm>
        </p:grpSpPr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1275095" y="27473"/>
              <a:ext cx="7696405" cy="459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400" b="1" dirty="0" smtClean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Государственное учреждение – региональное отделение Фонда  социального  страхования  Российской   Федерации по Республике Коми</a:t>
              </a:r>
              <a:endParaRPr lang="ru-RU" sz="1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1135233" y="533400"/>
              <a:ext cx="8001214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V="1">
              <a:off x="1143031" y="568149"/>
              <a:ext cx="8004144" cy="1588"/>
            </a:xfrm>
            <a:prstGeom prst="line">
              <a:avLst/>
            </a:prstGeom>
            <a:noFill/>
            <a:ln w="12700">
              <a:solidFill>
                <a:srgbClr val="D5B12B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0" y="527050"/>
              <a:ext cx="288688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0" y="566561"/>
              <a:ext cx="288688" cy="0"/>
            </a:xfrm>
            <a:prstGeom prst="line">
              <a:avLst/>
            </a:prstGeom>
            <a:noFill/>
            <a:ln w="12700">
              <a:solidFill>
                <a:srgbClr val="D5B12B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13" name="Рисунок 10" descr="ЛОГОТИП_ФСС.jp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30000"/>
            </a:blip>
            <a:srcRect/>
            <a:stretch>
              <a:fillRect/>
            </a:stretch>
          </p:blipFill>
          <p:spPr bwMode="auto">
            <a:xfrm>
              <a:off x="271340" y="130745"/>
              <a:ext cx="907115" cy="797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Line 5"/>
            <p:cNvSpPr>
              <a:spLocks noChangeShapeType="1"/>
            </p:cNvSpPr>
            <p:nvPr/>
          </p:nvSpPr>
          <p:spPr bwMode="auto">
            <a:xfrm>
              <a:off x="1142786" y="496338"/>
              <a:ext cx="8001214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0" y="500042"/>
              <a:ext cx="288688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1404600" y="6383867"/>
            <a:ext cx="465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8933" y="829734"/>
            <a:ext cx="10261600" cy="55033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Обращения граждан за назначением и выплатой пособий</a:t>
            </a:r>
            <a:br>
              <a:rPr lang="ru-RU" sz="24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ru-RU" sz="24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   </a:t>
            </a:r>
            <a:endParaRPr lang="ru-RU" sz="2400" b="1" dirty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7" name="Группа 4"/>
          <p:cNvGrpSpPr>
            <a:grpSpLocks/>
          </p:cNvGrpSpPr>
          <p:nvPr/>
        </p:nvGrpSpPr>
        <p:grpSpPr bwMode="auto">
          <a:xfrm>
            <a:off x="558799" y="110067"/>
            <a:ext cx="9888621" cy="867917"/>
            <a:chOff x="0" y="47353"/>
            <a:chExt cx="9147175" cy="881317"/>
          </a:xfrm>
        </p:grpSpPr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1298365" y="47353"/>
              <a:ext cx="7696405" cy="419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400" b="1" dirty="0" smtClean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Государственное учреждение – региональное отделение Фонда  социального  страхования  Российской   Федерации по Республике Коми</a:t>
              </a:r>
              <a:endParaRPr lang="ru-RU" sz="1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1135233" y="533400"/>
              <a:ext cx="8001214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V="1">
              <a:off x="1143031" y="568149"/>
              <a:ext cx="8004144" cy="1588"/>
            </a:xfrm>
            <a:prstGeom prst="line">
              <a:avLst/>
            </a:prstGeom>
            <a:noFill/>
            <a:ln w="12700">
              <a:solidFill>
                <a:srgbClr val="D5B12B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0" y="527050"/>
              <a:ext cx="288688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0" y="566561"/>
              <a:ext cx="288688" cy="0"/>
            </a:xfrm>
            <a:prstGeom prst="line">
              <a:avLst/>
            </a:prstGeom>
            <a:noFill/>
            <a:ln w="12700">
              <a:solidFill>
                <a:srgbClr val="D5B12B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13" name="Рисунок 10" descr="ЛОГОТИП_ФСС.jpg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30000"/>
            </a:blip>
            <a:srcRect/>
            <a:stretch>
              <a:fillRect/>
            </a:stretch>
          </p:blipFill>
          <p:spPr bwMode="auto">
            <a:xfrm>
              <a:off x="271340" y="130745"/>
              <a:ext cx="856446" cy="797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Line 5"/>
            <p:cNvSpPr>
              <a:spLocks noChangeShapeType="1"/>
            </p:cNvSpPr>
            <p:nvPr/>
          </p:nvSpPr>
          <p:spPr bwMode="auto">
            <a:xfrm>
              <a:off x="1142786" y="496338"/>
              <a:ext cx="8001214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0" y="500042"/>
              <a:ext cx="288688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19" name="Содержимое 18"/>
          <p:cNvGraphicFramePr>
            <a:graphicFrameLocks noGrp="1"/>
          </p:cNvGraphicFramePr>
          <p:nvPr>
            <p:ph sz="half" idx="1"/>
          </p:nvPr>
        </p:nvGraphicFramePr>
        <p:xfrm>
          <a:off x="1447800" y="1295401"/>
          <a:ext cx="8619067" cy="2573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3477"/>
                <a:gridCol w="4225590"/>
              </a:tblGrid>
              <a:tr h="56187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9 месяцев 2014г.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9 месяцев 2015г.</a:t>
                      </a:r>
                      <a:endParaRPr lang="ru-RU" sz="2400" dirty="0"/>
                    </a:p>
                  </a:txBody>
                  <a:tcPr/>
                </a:tc>
              </a:tr>
              <a:tr h="1910387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111</a:t>
                      </a:r>
                      <a:r>
                        <a:rPr lang="ru-RU" sz="2400" dirty="0" smtClean="0"/>
                        <a:t>, </a:t>
                      </a:r>
                      <a:r>
                        <a:rPr lang="ru-RU" sz="1400" dirty="0" smtClean="0"/>
                        <a:t>в том числе </a:t>
                      </a:r>
                      <a:r>
                        <a:rPr lang="ru-RU" sz="2000" dirty="0" smtClean="0"/>
                        <a:t>92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1400" dirty="0" smtClean="0"/>
                        <a:t>обращения по</a:t>
                      </a:r>
                      <a:r>
                        <a:rPr lang="ru-RU" sz="1400" baseline="0" dirty="0" smtClean="0"/>
                        <a:t> предоставлению государственных услуг</a:t>
                      </a:r>
                    </a:p>
                    <a:p>
                      <a:pPr algn="ctr"/>
                      <a:endParaRPr lang="ru-RU" sz="800" baseline="0" dirty="0" smtClean="0"/>
                    </a:p>
                    <a:p>
                      <a:pPr algn="l"/>
                      <a:r>
                        <a:rPr lang="ru-RU" sz="1400" baseline="0" dirty="0" err="1" smtClean="0">
                          <a:solidFill>
                            <a:srgbClr val="FF0000"/>
                          </a:solidFill>
                        </a:rPr>
                        <a:t>Справочно</a:t>
                      </a:r>
                      <a:r>
                        <a:rPr lang="ru-RU" sz="1400" baseline="0" dirty="0" smtClean="0">
                          <a:solidFill>
                            <a:srgbClr val="FF0000"/>
                          </a:solidFill>
                        </a:rPr>
                        <a:t>: 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за</a:t>
                      </a:r>
                      <a:r>
                        <a:rPr lang="ru-RU" sz="1100" baseline="0" dirty="0" smtClean="0">
                          <a:solidFill>
                            <a:srgbClr val="0070C0"/>
                          </a:solidFill>
                        </a:rPr>
                        <a:t> 2014г. 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поступило</a:t>
                      </a:r>
                      <a:r>
                        <a:rPr lang="ru-RU" sz="11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ru-RU" sz="1100" u="sng" baseline="0" dirty="0" smtClean="0">
                          <a:solidFill>
                            <a:srgbClr val="0070C0"/>
                          </a:solidFill>
                        </a:rPr>
                        <a:t>145</a:t>
                      </a:r>
                      <a:r>
                        <a:rPr lang="ru-RU" sz="11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обращений (в том числе</a:t>
                      </a:r>
                      <a:r>
                        <a:rPr lang="ru-RU" sz="11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ru-RU" sz="1100" u="sng" baseline="0" dirty="0" smtClean="0">
                          <a:solidFill>
                            <a:srgbClr val="0070C0"/>
                          </a:solidFill>
                        </a:rPr>
                        <a:t>119</a:t>
                      </a:r>
                      <a:r>
                        <a:rPr lang="ru-RU" sz="1100" baseline="0" dirty="0" smtClean="0">
                          <a:solidFill>
                            <a:srgbClr val="0070C0"/>
                          </a:solidFill>
                        </a:rPr>
                        <a:t> по </a:t>
                      </a:r>
                      <a:r>
                        <a:rPr lang="ru-RU" sz="1100" baseline="0" dirty="0" err="1" smtClean="0">
                          <a:solidFill>
                            <a:srgbClr val="0070C0"/>
                          </a:solidFill>
                        </a:rPr>
                        <a:t>гос.услугам</a:t>
                      </a:r>
                      <a:r>
                        <a:rPr lang="ru-RU" sz="1100" baseline="0" dirty="0" smtClean="0">
                          <a:solidFill>
                            <a:srgbClr val="0070C0"/>
                          </a:solidFill>
                        </a:rPr>
                        <a:t>), 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из них по </a:t>
                      </a:r>
                      <a:r>
                        <a:rPr lang="ru-RU" sz="1100" baseline="0" dirty="0" smtClean="0">
                          <a:solidFill>
                            <a:srgbClr val="0070C0"/>
                          </a:solidFill>
                        </a:rPr>
                        <a:t>121 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обращению</a:t>
                      </a:r>
                      <a:r>
                        <a:rPr lang="ru-RU" sz="1100" baseline="0" dirty="0" smtClean="0">
                          <a:solidFill>
                            <a:srgbClr val="0070C0"/>
                          </a:solidFill>
                        </a:rPr>
                        <a:t> пособия выплачены, 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по</a:t>
                      </a:r>
                      <a:r>
                        <a:rPr lang="ru-RU" sz="1100" baseline="0" dirty="0" smtClean="0">
                          <a:solidFill>
                            <a:srgbClr val="0070C0"/>
                          </a:solidFill>
                        </a:rPr>
                        <a:t> 24 вынесены решения об отказе 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в назначении и выплате пособий по причине несоблюдения установленных законодательством условий (на счетах имеются денежные средства, введено конкурсное производство) 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159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в том числе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135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dirty="0" smtClean="0"/>
                        <a:t>обращений по</a:t>
                      </a:r>
                      <a:r>
                        <a:rPr lang="ru-RU" sz="1400" baseline="0" dirty="0" smtClean="0"/>
                        <a:t> предоставлению государственных услуг</a:t>
                      </a:r>
                    </a:p>
                    <a:p>
                      <a:pPr algn="ctr"/>
                      <a:endParaRPr lang="ru-RU" sz="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r>
                        <a:rPr lang="ru-RU" sz="1400" baseline="0" dirty="0" err="1" smtClean="0">
                          <a:solidFill>
                            <a:srgbClr val="FF0000"/>
                          </a:solidFill>
                        </a:rPr>
                        <a:t>Справочно</a:t>
                      </a:r>
                      <a:r>
                        <a:rPr lang="ru-RU" sz="1400" baseline="0" dirty="0" smtClean="0">
                          <a:solidFill>
                            <a:srgbClr val="FF0000"/>
                          </a:solidFill>
                        </a:rPr>
                        <a:t>: 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по </a:t>
                      </a:r>
                      <a:r>
                        <a:rPr lang="ru-RU" sz="1100" u="sng" baseline="0" dirty="0" smtClean="0">
                          <a:solidFill>
                            <a:srgbClr val="0070C0"/>
                          </a:solidFill>
                        </a:rPr>
                        <a:t>149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 обращениям </a:t>
                      </a:r>
                      <a:r>
                        <a:rPr lang="ru-RU" sz="1100" baseline="0" dirty="0" smtClean="0">
                          <a:solidFill>
                            <a:srgbClr val="0070C0"/>
                          </a:solidFill>
                        </a:rPr>
                        <a:t>пособия выплачены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по </a:t>
                      </a:r>
                      <a:r>
                        <a:rPr lang="ru-RU" sz="1100" u="sng" baseline="0" dirty="0" smtClean="0">
                          <a:solidFill>
                            <a:srgbClr val="0070C0"/>
                          </a:solidFill>
                        </a:rPr>
                        <a:t>6</a:t>
                      </a:r>
                      <a:r>
                        <a:rPr lang="ru-RU" sz="1100" u="none" baseline="0" dirty="0" smtClean="0">
                          <a:solidFill>
                            <a:srgbClr val="0070C0"/>
                          </a:solidFill>
                        </a:rPr>
                        <a:t> вынесены решения об отказе </a:t>
                      </a:r>
                      <a:r>
                        <a:rPr lang="ru-RU" sz="1100" u="none" baseline="0" dirty="0" smtClean="0">
                          <a:solidFill>
                            <a:schemeClr val="tx1"/>
                          </a:solidFill>
                        </a:rPr>
                        <a:t>в назначении и выплате пособий по причине  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несоблюдения установленных законодательством условий (на счетах имеются денежные средства)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по </a:t>
                      </a:r>
                      <a:r>
                        <a:rPr lang="ru-RU" sz="1100" u="sng" baseline="0" dirty="0" smtClean="0">
                          <a:solidFill>
                            <a:srgbClr val="0070C0"/>
                          </a:solidFill>
                        </a:rPr>
                        <a:t>4</a:t>
                      </a:r>
                      <a:r>
                        <a:rPr lang="ru-RU" sz="1100" u="none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ru-RU" sz="1100" u="none" baseline="0" dirty="0" smtClean="0">
                          <a:solidFill>
                            <a:schemeClr val="tx1"/>
                          </a:solidFill>
                        </a:rPr>
                        <a:t>в процессе рассмотрения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Схема 15"/>
          <p:cNvGraphicFramePr/>
          <p:nvPr/>
        </p:nvGraphicFramePr>
        <p:xfrm>
          <a:off x="821265" y="3776133"/>
          <a:ext cx="10600268" cy="2853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1540065" y="6290732"/>
            <a:ext cx="482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4495205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868" y="948267"/>
            <a:ext cx="11565466" cy="436359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Расходы по выплате пособий застрахованным гражданам в разрезе видов пособий </a:t>
            </a:r>
            <a:br>
              <a:rPr lang="ru-RU" sz="18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ru-RU" sz="18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за 9 месяцев 2014-2015гг. </a:t>
            </a:r>
            <a:endParaRPr lang="ru-RU" sz="1800" b="1" dirty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3" name="Группа 4"/>
          <p:cNvGrpSpPr>
            <a:grpSpLocks/>
          </p:cNvGrpSpPr>
          <p:nvPr/>
        </p:nvGrpSpPr>
        <p:grpSpPr bwMode="auto">
          <a:xfrm>
            <a:off x="558799" y="110067"/>
            <a:ext cx="9888621" cy="867917"/>
            <a:chOff x="0" y="47353"/>
            <a:chExt cx="9147175" cy="881317"/>
          </a:xfrm>
        </p:grpSpPr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1298365" y="47353"/>
              <a:ext cx="7696405" cy="419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400" b="1" dirty="0" smtClean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Государственное учреждение – региональное отделение Фонда  социального  страхования  Российской   Федерации по Республике Коми</a:t>
              </a:r>
              <a:endParaRPr lang="ru-RU" sz="1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1135233" y="533400"/>
              <a:ext cx="8001214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V="1">
              <a:off x="1143031" y="568149"/>
              <a:ext cx="8004144" cy="1588"/>
            </a:xfrm>
            <a:prstGeom prst="line">
              <a:avLst/>
            </a:prstGeom>
            <a:noFill/>
            <a:ln w="12700">
              <a:solidFill>
                <a:srgbClr val="D5B12B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0" y="527050"/>
              <a:ext cx="288688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0" y="566561"/>
              <a:ext cx="288688" cy="0"/>
            </a:xfrm>
            <a:prstGeom prst="line">
              <a:avLst/>
            </a:prstGeom>
            <a:noFill/>
            <a:ln w="12700">
              <a:solidFill>
                <a:srgbClr val="D5B12B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13" name="Рисунок 10" descr="ЛОГОТИП_ФСС.jpg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30000"/>
            </a:blip>
            <a:srcRect/>
            <a:stretch>
              <a:fillRect/>
            </a:stretch>
          </p:blipFill>
          <p:spPr bwMode="auto">
            <a:xfrm>
              <a:off x="271340" y="130745"/>
              <a:ext cx="856446" cy="797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Line 5"/>
            <p:cNvSpPr>
              <a:spLocks noChangeShapeType="1"/>
            </p:cNvSpPr>
            <p:nvPr/>
          </p:nvSpPr>
          <p:spPr bwMode="auto">
            <a:xfrm>
              <a:off x="1142786" y="496338"/>
              <a:ext cx="8001214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0" y="500042"/>
              <a:ext cx="288688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18" name="Содержимое 17"/>
          <p:cNvGraphicFramePr>
            <a:graphicFrameLocks noGrp="1"/>
          </p:cNvGraphicFramePr>
          <p:nvPr>
            <p:ph sz="half" idx="1"/>
          </p:nvPr>
        </p:nvGraphicFramePr>
        <p:xfrm>
          <a:off x="648555" y="1620741"/>
          <a:ext cx="11062146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5292"/>
                <a:gridCol w="2314124"/>
                <a:gridCol w="1810345"/>
                <a:gridCol w="2225325"/>
                <a:gridCol w="1987060"/>
              </a:tblGrid>
              <a:tr h="349011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Вид пособия</a:t>
                      </a:r>
                      <a:endParaRPr lang="ru-RU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 месяцев 2014 г.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 месяцев 2015 г.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9802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Кол-во обращений граждан, по которым выплачено</a:t>
                      </a:r>
                      <a:r>
                        <a:rPr lang="ru-RU" sz="1400" baseline="0" dirty="0" smtClean="0"/>
                        <a:t> пособие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Сумма (тыс.руб.)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Кол-во обращений граждан, по которым выплачено</a:t>
                      </a:r>
                      <a:r>
                        <a:rPr lang="ru-RU" sz="1400" baseline="0" dirty="0" smtClean="0"/>
                        <a:t> пособие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Сумма (тыс.руб.)</a:t>
                      </a:r>
                      <a:endParaRPr lang="ru-RU" sz="1400" dirty="0"/>
                    </a:p>
                  </a:txBody>
                  <a:tcPr/>
                </a:tc>
              </a:tr>
              <a:tr h="49443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 временной нетрудоспособности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302,7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672,4</a:t>
                      </a:r>
                      <a:endParaRPr lang="ru-RU" dirty="0"/>
                    </a:p>
                  </a:txBody>
                  <a:tcPr anchor="ctr"/>
                </a:tc>
              </a:tr>
              <a:tr h="90161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Единовременное пособие женщинам,</a:t>
                      </a:r>
                      <a:r>
                        <a:rPr lang="ru-RU" sz="1400" baseline="0" dirty="0" smtClean="0"/>
                        <a:t> вставшим на учет в медицинских организациях в ранние сроки беременности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6,6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7,8</a:t>
                      </a:r>
                      <a:endParaRPr lang="ru-RU" dirty="0"/>
                    </a:p>
                  </a:txBody>
                  <a:tcPr anchor="ctr"/>
                </a:tc>
              </a:tr>
              <a:tr h="34901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 беременности и родам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1 070,7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27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1 948,1</a:t>
                      </a:r>
                      <a:endParaRPr lang="ru-RU" dirty="0"/>
                    </a:p>
                  </a:txBody>
                  <a:tcPr anchor="ctr"/>
                </a:tc>
              </a:tr>
              <a:tr h="49443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Единовременное пособие при рождении ребенка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126,8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162,6</a:t>
                      </a:r>
                      <a:endParaRPr lang="ru-RU" dirty="0"/>
                    </a:p>
                  </a:txBody>
                  <a:tcPr anchor="ctr"/>
                </a:tc>
              </a:tr>
              <a:tr h="49443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Ежемесячное пособие по уходу за ребенком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37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1 729,2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3 230,2</a:t>
                      </a:r>
                      <a:endParaRPr lang="ru-RU" dirty="0"/>
                    </a:p>
                  </a:txBody>
                  <a:tcPr anchor="ctr"/>
                </a:tc>
              </a:tr>
              <a:tr h="378095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ИТОГО:</a:t>
                      </a:r>
                      <a:endParaRPr lang="ru-RU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70C0"/>
                          </a:solidFill>
                        </a:rPr>
                        <a:t>87</a:t>
                      </a:r>
                      <a:endParaRPr lang="ru-RU" sz="20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3 236,0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70C0"/>
                          </a:solidFill>
                        </a:rPr>
                        <a:t>149</a:t>
                      </a:r>
                      <a:endParaRPr lang="ru-RU" sz="20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6 021,1</a:t>
                      </a:r>
                      <a:endParaRPr lang="ru-RU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6" name="Скругленный прямоугольник 15"/>
          <p:cNvSpPr/>
          <p:nvPr/>
        </p:nvSpPr>
        <p:spPr>
          <a:xfrm>
            <a:off x="635000" y="6053667"/>
            <a:ext cx="10591800" cy="61806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ru-RU" sz="1400" u="sng" dirty="0" err="1" smtClean="0">
                <a:solidFill>
                  <a:srgbClr val="FF0000"/>
                </a:solidFill>
              </a:rPr>
              <a:t>Справочно</a:t>
            </a:r>
            <a:r>
              <a:rPr lang="ru-RU" sz="1400" u="sng" dirty="0" smtClean="0">
                <a:solidFill>
                  <a:srgbClr val="FF0000"/>
                </a:solidFill>
              </a:rPr>
              <a:t>:</a:t>
            </a:r>
            <a:r>
              <a:rPr lang="ru-RU" sz="1400" dirty="0" smtClean="0">
                <a:solidFill>
                  <a:srgbClr val="FF0000"/>
                </a:solidFill>
              </a:rPr>
              <a:t>  </a:t>
            </a:r>
            <a:r>
              <a:rPr lang="ru-RU" sz="1600" dirty="0" smtClean="0">
                <a:solidFill>
                  <a:srgbClr val="0070C0"/>
                </a:solidFill>
              </a:rPr>
              <a:t>расходы </a:t>
            </a:r>
            <a:r>
              <a:rPr lang="ru-RU" sz="1600" b="1" dirty="0" smtClean="0">
                <a:solidFill>
                  <a:srgbClr val="0070C0"/>
                </a:solidFill>
              </a:rPr>
              <a:t>в 2013г. </a:t>
            </a:r>
            <a:r>
              <a:rPr lang="ru-RU" sz="1600" dirty="0" smtClean="0">
                <a:solidFill>
                  <a:srgbClr val="0070C0"/>
                </a:solidFill>
              </a:rPr>
              <a:t>составили – </a:t>
            </a:r>
            <a:r>
              <a:rPr lang="ru-RU" sz="1600" b="1" u="sng" dirty="0" smtClean="0">
                <a:solidFill>
                  <a:srgbClr val="0070C0"/>
                </a:solidFill>
              </a:rPr>
              <a:t>2 981,5 </a:t>
            </a:r>
            <a:r>
              <a:rPr lang="ru-RU" sz="1600" b="1" dirty="0" smtClean="0">
                <a:solidFill>
                  <a:srgbClr val="0070C0"/>
                </a:solidFill>
              </a:rPr>
              <a:t>тыс.руб</a:t>
            </a:r>
            <a:r>
              <a:rPr lang="ru-RU" sz="1600" dirty="0" smtClean="0">
                <a:solidFill>
                  <a:srgbClr val="0070C0"/>
                </a:solidFill>
              </a:rPr>
              <a:t>., расходы </a:t>
            </a:r>
            <a:r>
              <a:rPr lang="ru-RU" sz="1600" b="1" dirty="0" smtClean="0">
                <a:solidFill>
                  <a:srgbClr val="0070C0"/>
                </a:solidFill>
              </a:rPr>
              <a:t>в 2014г. </a:t>
            </a:r>
            <a:r>
              <a:rPr lang="ru-RU" sz="1600" dirty="0" smtClean="0">
                <a:solidFill>
                  <a:srgbClr val="0070C0"/>
                </a:solidFill>
              </a:rPr>
              <a:t>составили – </a:t>
            </a:r>
            <a:r>
              <a:rPr lang="ru-RU" sz="1600" b="1" u="sng" dirty="0" smtClean="0">
                <a:solidFill>
                  <a:srgbClr val="0070C0"/>
                </a:solidFill>
              </a:rPr>
              <a:t>5 116,1 </a:t>
            </a:r>
            <a:r>
              <a:rPr lang="ru-RU" sz="1600" b="1" dirty="0" smtClean="0">
                <a:solidFill>
                  <a:srgbClr val="0070C0"/>
                </a:solidFill>
              </a:rPr>
              <a:t>тыс.руб</a:t>
            </a:r>
            <a:r>
              <a:rPr lang="ru-RU" sz="1600" dirty="0" smtClean="0">
                <a:solidFill>
                  <a:srgbClr val="0070C0"/>
                </a:solidFill>
              </a:rPr>
              <a:t>.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506200" y="6189133"/>
            <a:ext cx="474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4495205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868" y="948266"/>
            <a:ext cx="11565466" cy="436359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Расходы по выплате пособий застрахованным гражданам в разрезе оснований назначения </a:t>
            </a:r>
            <a:br>
              <a:rPr lang="ru-RU" sz="18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ru-RU" sz="18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за 9 месяцев 2014-2015гг. </a:t>
            </a:r>
            <a:endParaRPr lang="ru-RU" sz="1800" b="1" dirty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3" name="Группа 4"/>
          <p:cNvGrpSpPr>
            <a:grpSpLocks/>
          </p:cNvGrpSpPr>
          <p:nvPr/>
        </p:nvGrpSpPr>
        <p:grpSpPr bwMode="auto">
          <a:xfrm>
            <a:off x="558799" y="110067"/>
            <a:ext cx="9888621" cy="867917"/>
            <a:chOff x="0" y="47353"/>
            <a:chExt cx="9147175" cy="881317"/>
          </a:xfrm>
        </p:grpSpPr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1298365" y="47353"/>
              <a:ext cx="7696405" cy="419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400" b="1" dirty="0" smtClean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Государственное учреждение – региональное отделение Фонда  социального  страхования  Российской   Федерации по Республике Коми</a:t>
              </a:r>
              <a:endParaRPr lang="ru-RU" sz="1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1135233" y="533400"/>
              <a:ext cx="8001214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V="1">
              <a:off x="1143031" y="568149"/>
              <a:ext cx="8004144" cy="1588"/>
            </a:xfrm>
            <a:prstGeom prst="line">
              <a:avLst/>
            </a:prstGeom>
            <a:noFill/>
            <a:ln w="12700">
              <a:solidFill>
                <a:srgbClr val="D5B12B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0" y="527050"/>
              <a:ext cx="288688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0" y="566561"/>
              <a:ext cx="288688" cy="0"/>
            </a:xfrm>
            <a:prstGeom prst="line">
              <a:avLst/>
            </a:prstGeom>
            <a:noFill/>
            <a:ln w="12700">
              <a:solidFill>
                <a:srgbClr val="D5B12B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13" name="Рисунок 10" descr="ЛОГОТИП_ФСС.jpg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30000"/>
            </a:blip>
            <a:srcRect/>
            <a:stretch>
              <a:fillRect/>
            </a:stretch>
          </p:blipFill>
          <p:spPr bwMode="auto">
            <a:xfrm>
              <a:off x="271340" y="130745"/>
              <a:ext cx="856446" cy="797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Line 5"/>
            <p:cNvSpPr>
              <a:spLocks noChangeShapeType="1"/>
            </p:cNvSpPr>
            <p:nvPr/>
          </p:nvSpPr>
          <p:spPr bwMode="auto">
            <a:xfrm>
              <a:off x="1142786" y="496338"/>
              <a:ext cx="8001214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0" y="500042"/>
              <a:ext cx="288688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18" name="Содержимое 17"/>
          <p:cNvGraphicFramePr>
            <a:graphicFrameLocks noGrp="1"/>
          </p:cNvGraphicFramePr>
          <p:nvPr>
            <p:ph sz="half" idx="1"/>
          </p:nvPr>
        </p:nvGraphicFramePr>
        <p:xfrm>
          <a:off x="504621" y="1542847"/>
          <a:ext cx="11010046" cy="4976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1712"/>
                <a:gridCol w="2523067"/>
                <a:gridCol w="2345267"/>
              </a:tblGrid>
              <a:tr h="810886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Основание назначения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9 месяцев 2014 г.</a:t>
                      </a:r>
                    </a:p>
                    <a:p>
                      <a:pPr algn="ctr"/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9 месяцев 2015 г.</a:t>
                      </a:r>
                      <a:endParaRPr lang="ru-RU" sz="1800" dirty="0"/>
                    </a:p>
                  </a:txBody>
                  <a:tcPr anchor="ctr"/>
                </a:tc>
              </a:tr>
              <a:tr h="36384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Сумма (тыс.руб.)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Сумма (тыс.руб.)</a:t>
                      </a:r>
                      <a:endParaRPr lang="ru-RU" sz="1400" dirty="0"/>
                    </a:p>
                  </a:txBody>
                  <a:tcPr/>
                </a:tc>
              </a:tr>
              <a:tr h="45550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70C0"/>
                          </a:solidFill>
                        </a:rPr>
                        <a:t>прекращение деятельности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страхователем на день обращения застрахованного лица за пособиями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35,3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61,3</a:t>
                      </a:r>
                      <a:endParaRPr lang="ru-RU" dirty="0"/>
                    </a:p>
                  </a:txBody>
                  <a:tcPr anchor="ctr"/>
                </a:tc>
              </a:tr>
              <a:tr h="115654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отсутствие возможности выплаты пособий страхователем в связи с </a:t>
                      </a:r>
                      <a:r>
                        <a:rPr lang="ru-RU" sz="1400" dirty="0" smtClean="0">
                          <a:solidFill>
                            <a:srgbClr val="0070C0"/>
                          </a:solidFill>
                        </a:rPr>
                        <a:t>недостаточностью денежных средств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на его счетах в кредитных организациях и применением очередности списания денежных средств со счета, предусмотренной Гражданским кодексом Российской Федерации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2 762,0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5 916,2</a:t>
                      </a:r>
                      <a:endParaRPr lang="ru-RU" dirty="0"/>
                    </a:p>
                  </a:txBody>
                  <a:tcPr anchor="ctr"/>
                </a:tc>
              </a:tr>
              <a:tr h="15900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70C0"/>
                          </a:solidFill>
                        </a:rPr>
                        <a:t>отсутствие возможности установления местонахождения страхователя </a:t>
                      </a:r>
                      <a:r>
                        <a:rPr lang="ru-RU" sz="1400" dirty="0" smtClean="0"/>
                        <a:t>и его имущества, на которое может быть обращено взыскание, при наличии вступившего в законную силу решения суда об установлении факта невыплаты таким страхователем пособий застрахованному лицу</a:t>
                      </a:r>
                      <a:r>
                        <a:rPr lang="ru-RU" sz="1400" b="1" dirty="0" smtClean="0"/>
                        <a:t>*</a:t>
                      </a:r>
                    </a:p>
                    <a:p>
                      <a:endParaRPr lang="ru-RU" sz="800" b="0" dirty="0" smtClean="0"/>
                    </a:p>
                    <a:p>
                      <a:r>
                        <a:rPr lang="ru-RU" sz="1200" b="1" dirty="0" smtClean="0"/>
                        <a:t>*</a:t>
                      </a:r>
                      <a:r>
                        <a:rPr lang="ru-RU" sz="1200" b="0" dirty="0" smtClean="0"/>
                        <a:t>Данное основание вступило в силу с 30.12.2012г.</a:t>
                      </a:r>
                      <a:r>
                        <a:rPr lang="ru-RU" sz="1200" b="0" baseline="0" dirty="0" smtClean="0"/>
                        <a:t> и распространяется на решения судов по фактам невыплаты пособий, вступившим в силу до вышеуказанной даты</a:t>
                      </a:r>
                      <a:endParaRPr lang="ru-RU" sz="12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438,7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43,6</a:t>
                      </a:r>
                      <a:endParaRPr lang="ru-RU" dirty="0"/>
                    </a:p>
                  </a:txBody>
                  <a:tcPr anchor="ctr"/>
                </a:tc>
              </a:tr>
              <a:tr h="37592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ИТОГО:</a:t>
                      </a:r>
                      <a:endParaRPr lang="ru-RU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3 236,0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6 021,1</a:t>
                      </a:r>
                      <a:endParaRPr lang="ru-RU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1650133" y="6299200"/>
            <a:ext cx="397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4495205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28" name="Text Box 12"/>
          <p:cNvSpPr txBox="1">
            <a:spLocks noChangeArrowheads="1"/>
          </p:cNvSpPr>
          <p:nvPr/>
        </p:nvSpPr>
        <p:spPr bwMode="auto">
          <a:xfrm>
            <a:off x="731520" y="914401"/>
            <a:ext cx="105884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rgbClr val="0070C0"/>
                </a:solidFill>
              </a:rPr>
              <a:t>Текущая проблема по назначению пособий и возможные пути решения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Группа 4"/>
          <p:cNvGrpSpPr>
            <a:grpSpLocks/>
          </p:cNvGrpSpPr>
          <p:nvPr/>
        </p:nvGrpSpPr>
        <p:grpSpPr bwMode="auto">
          <a:xfrm>
            <a:off x="461462" y="60141"/>
            <a:ext cx="9906000" cy="871192"/>
            <a:chOff x="0" y="27472"/>
            <a:chExt cx="9147175" cy="845534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1275095" y="27472"/>
              <a:ext cx="7696405" cy="401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400" b="1" dirty="0" smtClean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Государственное учреждение – региональное отделение Фонда  социального  страхования  Российской   Федерации по Республике Коми</a:t>
              </a:r>
              <a:endParaRPr lang="ru-RU" sz="1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1135233" y="533400"/>
              <a:ext cx="8001214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 flipV="1">
              <a:off x="1143031" y="568149"/>
              <a:ext cx="8004144" cy="1588"/>
            </a:xfrm>
            <a:prstGeom prst="line">
              <a:avLst/>
            </a:prstGeom>
            <a:noFill/>
            <a:ln w="12700">
              <a:solidFill>
                <a:srgbClr val="D5B12B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0" y="527050"/>
              <a:ext cx="288688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0" y="566561"/>
              <a:ext cx="288688" cy="0"/>
            </a:xfrm>
            <a:prstGeom prst="line">
              <a:avLst/>
            </a:prstGeom>
            <a:noFill/>
            <a:ln w="12700">
              <a:solidFill>
                <a:srgbClr val="D5B12B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10" name="Рисунок 10" descr="ЛОГОТИП_ФСС.jpg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30000"/>
            </a:blip>
            <a:srcRect/>
            <a:stretch>
              <a:fillRect/>
            </a:stretch>
          </p:blipFill>
          <p:spPr bwMode="auto">
            <a:xfrm>
              <a:off x="271340" y="130745"/>
              <a:ext cx="834894" cy="742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Line 5"/>
            <p:cNvSpPr>
              <a:spLocks noChangeShapeType="1"/>
            </p:cNvSpPr>
            <p:nvPr/>
          </p:nvSpPr>
          <p:spPr bwMode="auto">
            <a:xfrm>
              <a:off x="1142786" y="496338"/>
              <a:ext cx="8001214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0" y="500042"/>
              <a:ext cx="288688" cy="0"/>
            </a:xfrm>
            <a:prstGeom prst="line">
              <a:avLst/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15" name="Содержимое 14"/>
          <p:cNvGraphicFramePr>
            <a:graphicFrameLocks noGrp="1"/>
          </p:cNvGraphicFramePr>
          <p:nvPr>
            <p:ph idx="1"/>
          </p:nvPr>
        </p:nvGraphicFramePr>
        <p:xfrm>
          <a:off x="334108" y="1424354"/>
          <a:ext cx="11011225" cy="52727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7355904" y="2989385"/>
            <a:ext cx="2116667" cy="400110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ПРОБЛЕМА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74934" y="4809068"/>
            <a:ext cx="30226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ПУТИ РЕШЕНИЯ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387667" y="6333067"/>
            <a:ext cx="524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5508783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1562</TotalTime>
  <Words>1274</Words>
  <Application>Microsoft Office PowerPoint</Application>
  <PresentationFormat>Широкоэкранный</PresentationFormat>
  <Paragraphs>152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Trebuchet MS</vt:lpstr>
      <vt:lpstr>Wingdings 3</vt:lpstr>
      <vt:lpstr>Грань</vt:lpstr>
      <vt:lpstr>Обязательному социальному страхованию на случай временной нетрудоспособности и в связи с материнством подлежат 1) граждане Российской Федерации, 2) постоянно или временно проживающие на территории Российской Федерации иностранные граждане и лица без гражданства, а также 3) иностранные граждане и лица без гражданства, временно пребывающие в Российской Федерации:</vt:lpstr>
      <vt:lpstr>Видами страхового обеспечения по обязательному социальному страхованию на случай временной нетрудоспособности и в связи с материнством являются: 1. Пособие по временной нетрудоспособности 2. Единовременное пособие женщинам, вставшим на учет в медицинских организациях в ранние сроки беременности 3. Пособие по беременности и родам 4. Единовременное пособие при рождении ребенка 5. Ежемесячное пособие по уходу за ребенком 6. Социальное пособие на погребение </vt:lpstr>
      <vt:lpstr>Территориальный орган страховщика в случаях, установленных действующим законодательством, назначает и выплачивает застрахованным лицам пособия напрямую, минуя работодателя  </vt:lpstr>
      <vt:lpstr>Обращения граждан за назначением и выплатой пособий    </vt:lpstr>
      <vt:lpstr>Расходы по выплате пособий застрахованным гражданам в разрезе видов пособий  за 9 месяцев 2014-2015гг. </vt:lpstr>
      <vt:lpstr>Расходы по выплате пособий застрахованным гражданам в разрезе оснований назначения  за 9 месяцев 2014-2015гг.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работы: «Совершенствование механизма формирования и использования средств Фонда социального страхования Российской Федерации»</dc:title>
  <dc:creator>Елена Пацаган</dc:creator>
  <cp:lastModifiedBy>РК Союз Промышленников</cp:lastModifiedBy>
  <cp:revision>145</cp:revision>
  <dcterms:created xsi:type="dcterms:W3CDTF">2013-12-08T18:04:04Z</dcterms:created>
  <dcterms:modified xsi:type="dcterms:W3CDTF">2015-10-22T09:02:21Z</dcterms:modified>
</cp:coreProperties>
</file>