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58" r:id="rId4"/>
    <p:sldId id="259" r:id="rId5"/>
    <p:sldId id="257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3" autoAdjust="0"/>
    <p:restoredTop sz="75224" autoAdjust="0"/>
  </p:normalViewPr>
  <p:slideViewPr>
    <p:cSldViewPr snapToGrid="0">
      <p:cViewPr varScale="1">
        <p:scale>
          <a:sx n="87" d="100"/>
          <a:sy n="87" d="100"/>
        </p:scale>
        <p:origin x="8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Намерены продолжить обучение</c:v>
                </c:pt>
                <c:pt idx="1">
                  <c:v>Подлежат призыву в армию</c:v>
                </c:pt>
                <c:pt idx="2">
                  <c:v>Планируют трудоустроиться</c:v>
                </c:pt>
                <c:pt idx="3">
                  <c:v>Планируют уйти в отпуск по уходу за ребенком</c:v>
                </c:pt>
                <c:pt idx="4">
                  <c:v>Не определились с трудоустройством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0.21</c:v>
                </c:pt>
                <c:pt idx="1">
                  <c:v>0.14000000000000001</c:v>
                </c:pt>
                <c:pt idx="2">
                  <c:v>0.48</c:v>
                </c:pt>
                <c:pt idx="3">
                  <c:v>0.03</c:v>
                </c:pt>
                <c:pt idx="4">
                  <c:v>0.14000000000000001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Намерены продолжить обучение</c:v>
                </c:pt>
                <c:pt idx="1">
                  <c:v>Подлежат призыву в армию</c:v>
                </c:pt>
                <c:pt idx="2">
                  <c:v>Планируют трудоустроиться</c:v>
                </c:pt>
                <c:pt idx="3">
                  <c:v>Планируют уйти в отпуск по уходу за ребенком</c:v>
                </c:pt>
                <c:pt idx="4">
                  <c:v>Не определились с трудоустройством</c:v>
                </c:pt>
              </c:strCache>
            </c:strRef>
          </c:cat>
          <c:val>
            <c:numRef>
              <c:f>Лист1!$C$2:$C$6</c:f>
              <c:numCache>
                <c:formatCode>0%</c:formatCode>
                <c:ptCount val="5"/>
                <c:pt idx="0">
                  <c:v>0.2</c:v>
                </c:pt>
                <c:pt idx="1">
                  <c:v>0.15</c:v>
                </c:pt>
                <c:pt idx="2">
                  <c:v>0.53</c:v>
                </c:pt>
                <c:pt idx="3">
                  <c:v>0.02</c:v>
                </c:pt>
                <c:pt idx="4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4318160"/>
        <c:axId val="154317768"/>
      </c:barChart>
      <c:catAx>
        <c:axId val="154318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4317768"/>
        <c:crosses val="autoZero"/>
        <c:auto val="1"/>
        <c:lblAlgn val="ctr"/>
        <c:lblOffset val="100"/>
        <c:noMultiLvlLbl val="0"/>
      </c:catAx>
      <c:valAx>
        <c:axId val="154317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4318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ПОО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Намерены продолжить обучение</c:v>
                </c:pt>
                <c:pt idx="1">
                  <c:v>Подлежат призыву в армию</c:v>
                </c:pt>
                <c:pt idx="2">
                  <c:v>Планируют трудоустройство</c:v>
                </c:pt>
                <c:pt idx="3">
                  <c:v>Планируют уйти в отпуск по уходу за ребёнком</c:v>
                </c:pt>
                <c:pt idx="4">
                  <c:v>Не определились с трудоустройством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0.17</c:v>
                </c:pt>
                <c:pt idx="1">
                  <c:v>0.15</c:v>
                </c:pt>
                <c:pt idx="2">
                  <c:v>0.59</c:v>
                </c:pt>
                <c:pt idx="3">
                  <c:v>0.02</c:v>
                </c:pt>
                <c:pt idx="4">
                  <c:v>7.0000000000000007E-2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ООВО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Намерены продолжить обучение</c:v>
                </c:pt>
                <c:pt idx="1">
                  <c:v>Подлежат призыву в армию</c:v>
                </c:pt>
                <c:pt idx="2">
                  <c:v>Планируют трудоустройство</c:v>
                </c:pt>
                <c:pt idx="3">
                  <c:v>Планируют уйти в отпуск по уходу за ребёнком</c:v>
                </c:pt>
                <c:pt idx="4">
                  <c:v>Не определились с трудоустройством</c:v>
                </c:pt>
              </c:strCache>
            </c:strRef>
          </c:cat>
          <c:val>
            <c:numRef>
              <c:f>Лист1!$C$2:$C$6</c:f>
              <c:numCache>
                <c:formatCode>0%</c:formatCode>
                <c:ptCount val="5"/>
                <c:pt idx="0">
                  <c:v>0.27</c:v>
                </c:pt>
                <c:pt idx="1">
                  <c:v>0.15</c:v>
                </c:pt>
                <c:pt idx="2">
                  <c:v>0.4</c:v>
                </c:pt>
                <c:pt idx="3">
                  <c:v>0.03</c:v>
                </c:pt>
                <c:pt idx="4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9303216"/>
        <c:axId val="489302824"/>
      </c:barChart>
      <c:catAx>
        <c:axId val="489303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9302824"/>
        <c:crosses val="autoZero"/>
        <c:auto val="1"/>
        <c:lblAlgn val="ctr"/>
        <c:lblOffset val="100"/>
        <c:noMultiLvlLbl val="0"/>
      </c:catAx>
      <c:valAx>
        <c:axId val="489302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9303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917408421773367"/>
          <c:y val="0.89357480388790744"/>
          <c:w val="0.17252139678192396"/>
          <c:h val="0.100079636577609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02.00.00. Компьютерные и информационные науки</c:v>
                </c:pt>
                <c:pt idx="1">
                  <c:v>54.00.00. Изобразительное и прикладные виды искусств</c:v>
                </c:pt>
                <c:pt idx="2">
                  <c:v>43.00.00. Сервис и туризм</c:v>
                </c:pt>
                <c:pt idx="3">
                  <c:v>49.00.00. Физическая культура и спорт</c:v>
                </c:pt>
                <c:pt idx="4">
                  <c:v>11.00.00. Электроника, радиотехника и системы связи </c:v>
                </c:pt>
                <c:pt idx="5">
                  <c:v>51.00.00. Культуроведение и социокультурные проекты</c:v>
                </c:pt>
                <c:pt idx="6">
                  <c:v>39.00.00. Социология и социальная работа</c:v>
                </c:pt>
                <c:pt idx="7">
                  <c:v>34.00.00. Сестринское дело</c:v>
                </c:pt>
                <c:pt idx="8">
                  <c:v>29.00.00. Технологии легкой промышленности</c:v>
                </c:pt>
                <c:pt idx="9">
                  <c:v>31.00.00. Клиническая медицина</c:v>
                </c:pt>
              </c:strCache>
            </c:strRef>
          </c:cat>
          <c:val>
            <c:numRef>
              <c:f>Лист1!$B$2:$B$11</c:f>
              <c:numCache>
                <c:formatCode>0%</c:formatCode>
                <c:ptCount val="10"/>
                <c:pt idx="0">
                  <c:v>0.6</c:v>
                </c:pt>
                <c:pt idx="1">
                  <c:v>0.6</c:v>
                </c:pt>
                <c:pt idx="2">
                  <c:v>0.6</c:v>
                </c:pt>
                <c:pt idx="3">
                  <c:v>0.67</c:v>
                </c:pt>
                <c:pt idx="4">
                  <c:v>0.72</c:v>
                </c:pt>
                <c:pt idx="5">
                  <c:v>0.74</c:v>
                </c:pt>
                <c:pt idx="6">
                  <c:v>0.87</c:v>
                </c:pt>
                <c:pt idx="7">
                  <c:v>0.87</c:v>
                </c:pt>
                <c:pt idx="8">
                  <c:v>0.87</c:v>
                </c:pt>
                <c:pt idx="9">
                  <c:v>0.94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89304392"/>
        <c:axId val="489304784"/>
      </c:barChart>
      <c:catAx>
        <c:axId val="489304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9304784"/>
        <c:crosses val="autoZero"/>
        <c:auto val="1"/>
        <c:lblAlgn val="ctr"/>
        <c:lblOffset val="100"/>
        <c:noMultiLvlLbl val="0"/>
      </c:catAx>
      <c:valAx>
        <c:axId val="4893047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9304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определились с трудоустройством</c:v>
                </c:pt>
              </c:strCache>
            </c:strRef>
          </c:tx>
          <c:spPr>
            <a:solidFill>
              <a:srgbClr val="FF4F4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43.00.00. Сервис и туризм</c:v>
                </c:pt>
                <c:pt idx="1">
                  <c:v>06.00.00. Биологические науки</c:v>
                </c:pt>
                <c:pt idx="2">
                  <c:v>42.00.00. Средства массовой информации и информационно-библиотечное дело</c:v>
                </c:pt>
                <c:pt idx="3">
                  <c:v>52.00.00. Сценические искусства и литературное творчество </c:v>
                </c:pt>
                <c:pt idx="4">
                  <c:v>54.00.00. Изобразительное и прикладные виды искусств </c:v>
                </c:pt>
                <c:pt idx="5">
                  <c:v>40.00.00. Юриспруденция </c:v>
                </c:pt>
                <c:pt idx="6">
                  <c:v>36.00.00. Ветеринария и зоотехния </c:v>
                </c:pt>
                <c:pt idx="7">
                  <c:v>20.00.00. Техносферная безопасность и природообустройство</c:v>
                </c:pt>
                <c:pt idx="8">
                  <c:v>07.00.00. Архитектура </c:v>
                </c:pt>
                <c:pt idx="9">
                  <c:v>41.00.00. Политические науки и регионоведение</c:v>
                </c:pt>
              </c:strCache>
            </c:strRef>
          </c:cat>
          <c:val>
            <c:numRef>
              <c:f>Лист1!$B$2:$B$11</c:f>
              <c:numCache>
                <c:formatCode>0%</c:formatCode>
                <c:ptCount val="10"/>
                <c:pt idx="0">
                  <c:v>0.16</c:v>
                </c:pt>
                <c:pt idx="1">
                  <c:v>0.16</c:v>
                </c:pt>
                <c:pt idx="2">
                  <c:v>0.17</c:v>
                </c:pt>
                <c:pt idx="3">
                  <c:v>0.17</c:v>
                </c:pt>
                <c:pt idx="4">
                  <c:v>0.23</c:v>
                </c:pt>
                <c:pt idx="5">
                  <c:v>0.25</c:v>
                </c:pt>
                <c:pt idx="6">
                  <c:v>0.28999999999999998</c:v>
                </c:pt>
                <c:pt idx="7">
                  <c:v>0.31</c:v>
                </c:pt>
                <c:pt idx="8">
                  <c:v>0.31</c:v>
                </c:pt>
                <c:pt idx="9">
                  <c:v>0.34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89305568"/>
        <c:axId val="489305960"/>
      </c:barChart>
      <c:catAx>
        <c:axId val="489305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9305960"/>
        <c:crosses val="autoZero"/>
        <c:auto val="1"/>
        <c:lblAlgn val="ctr"/>
        <c:lblOffset val="100"/>
        <c:noMultiLvlLbl val="0"/>
      </c:catAx>
      <c:valAx>
        <c:axId val="4893059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9305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04.00.00. Химия</c:v>
                </c:pt>
                <c:pt idx="1">
                  <c:v>45.00.00. Языкознание и литературоведение</c:v>
                </c:pt>
                <c:pt idx="2">
                  <c:v>46.00.00. История и археология</c:v>
                </c:pt>
                <c:pt idx="3">
                  <c:v>07.00.00. Архитектура</c:v>
                </c:pt>
                <c:pt idx="4">
                  <c:v>37.00.00. Психологические науки</c:v>
                </c:pt>
                <c:pt idx="5">
                  <c:v>42.00.00. Средства массовой информации и информационно-библиотечное дело</c:v>
                </c:pt>
                <c:pt idx="6">
                  <c:v>03.00.00. Физика и астрономия</c:v>
                </c:pt>
                <c:pt idx="7">
                  <c:v>52.00.00. Сценические искусства и литературное творчество</c:v>
                </c:pt>
                <c:pt idx="8">
                  <c:v>40.00.00. Юриспруденция</c:v>
                </c:pt>
                <c:pt idx="9">
                  <c:v>01.00.00. Математика и механика</c:v>
                </c:pt>
              </c:strCache>
            </c:strRef>
          </c:cat>
          <c:val>
            <c:numRef>
              <c:f>Лист1!$B$2:$B$11</c:f>
              <c:numCache>
                <c:formatCode>0%</c:formatCode>
                <c:ptCount val="10"/>
                <c:pt idx="0">
                  <c:v>0.42</c:v>
                </c:pt>
                <c:pt idx="1">
                  <c:v>0.43</c:v>
                </c:pt>
                <c:pt idx="2">
                  <c:v>0.45</c:v>
                </c:pt>
                <c:pt idx="3">
                  <c:v>0.46</c:v>
                </c:pt>
                <c:pt idx="4">
                  <c:v>0.46</c:v>
                </c:pt>
                <c:pt idx="5">
                  <c:v>0.46</c:v>
                </c:pt>
                <c:pt idx="6">
                  <c:v>0.48</c:v>
                </c:pt>
                <c:pt idx="7">
                  <c:v>0.5</c:v>
                </c:pt>
                <c:pt idx="8">
                  <c:v>0.5</c:v>
                </c:pt>
                <c:pt idx="9">
                  <c:v>0.69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7108872"/>
        <c:axId val="490161872"/>
      </c:barChart>
      <c:catAx>
        <c:axId val="117108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0161872"/>
        <c:crosses val="autoZero"/>
        <c:auto val="1"/>
        <c:lblAlgn val="ctr"/>
        <c:lblOffset val="100"/>
        <c:noMultiLvlLbl val="0"/>
      </c:catAx>
      <c:valAx>
        <c:axId val="4901618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108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13.00.00. Электро- и теплоэнергетика</c:v>
                </c:pt>
                <c:pt idx="1">
                  <c:v>22.00.00. Технологии материалов</c:v>
                </c:pt>
                <c:pt idx="2">
                  <c:v>35.00.00. Сельское, лесное и рыбное хозяйство</c:v>
                </c:pt>
                <c:pt idx="3">
                  <c:v>15.00.00. Машиностроение</c:v>
                </c:pt>
                <c:pt idx="4">
                  <c:v>03.00.00. Физика и астрономия</c:v>
                </c:pt>
                <c:pt idx="5">
                  <c:v>18.00.00. Химические технологии</c:v>
                </c:pt>
                <c:pt idx="6">
                  <c:v>23.00.00. Техника и технологии наземного транспорта</c:v>
                </c:pt>
                <c:pt idx="7">
                  <c:v>10.00.00. Информационная безопасность</c:v>
                </c:pt>
                <c:pt idx="8">
                  <c:v>05.00.00. Науки о земле</c:v>
                </c:pt>
                <c:pt idx="9">
                  <c:v>27.00.00. Управление в технических системах</c:v>
                </c:pt>
              </c:strCache>
            </c:strRef>
          </c:cat>
          <c:val>
            <c:numRef>
              <c:f>Лист1!$B$2:$B$11</c:f>
              <c:numCache>
                <c:formatCode>0%</c:formatCode>
                <c:ptCount val="10"/>
                <c:pt idx="0">
                  <c:v>0.22</c:v>
                </c:pt>
                <c:pt idx="1">
                  <c:v>0.23</c:v>
                </c:pt>
                <c:pt idx="2">
                  <c:v>0.27</c:v>
                </c:pt>
                <c:pt idx="3">
                  <c:v>0.28000000000000003</c:v>
                </c:pt>
                <c:pt idx="4">
                  <c:v>0.3</c:v>
                </c:pt>
                <c:pt idx="5">
                  <c:v>0.3</c:v>
                </c:pt>
                <c:pt idx="6">
                  <c:v>0.3</c:v>
                </c:pt>
                <c:pt idx="7">
                  <c:v>0.33</c:v>
                </c:pt>
                <c:pt idx="8">
                  <c:v>0.33</c:v>
                </c:pt>
                <c:pt idx="9">
                  <c:v>0.73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90162656"/>
        <c:axId val="490163048"/>
      </c:barChart>
      <c:catAx>
        <c:axId val="490162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0163048"/>
        <c:crosses val="autoZero"/>
        <c:auto val="1"/>
        <c:lblAlgn val="ctr"/>
        <c:lblOffset val="100"/>
        <c:noMultiLvlLbl val="0"/>
      </c:catAx>
      <c:valAx>
        <c:axId val="490163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0162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45.00.00. Языкознание и литературоведение</c:v>
                </c:pt>
                <c:pt idx="1">
                  <c:v>19.00.00. Промышленная экология и биотехнологии</c:v>
                </c:pt>
                <c:pt idx="2">
                  <c:v>36.00.00. Ветеринария и зоотехния</c:v>
                </c:pt>
                <c:pt idx="3">
                  <c:v>44.00.00. Образование и педагогические науки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0.08</c:v>
                </c:pt>
                <c:pt idx="1">
                  <c:v>0.06</c:v>
                </c:pt>
                <c:pt idx="2">
                  <c:v>0.06</c:v>
                </c:pt>
                <c:pt idx="3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90163832"/>
        <c:axId val="490164224"/>
      </c:barChart>
      <c:catAx>
        <c:axId val="490163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0164224"/>
        <c:crosses val="autoZero"/>
        <c:auto val="1"/>
        <c:lblAlgn val="ctr"/>
        <c:lblOffset val="100"/>
        <c:noMultiLvlLbl val="0"/>
      </c:catAx>
      <c:valAx>
        <c:axId val="4901642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0163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189671133890517"/>
          <c:y val="3.0674765800249085E-2"/>
          <c:w val="0.60673207678530805"/>
          <c:h val="0.7749201182548451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Намерены продолжить обучение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27.00.00 УПРАВЛЕНИЕ В ТЕХНИЧЕСКИХ СИСТЕМАХ</c:v>
                </c:pt>
                <c:pt idx="1">
                  <c:v>15.00.00 МАШИНОСТРОЕНИЕ</c:v>
                </c:pt>
                <c:pt idx="2">
                  <c:v>23.00.00 ТЕХНИКА И ТЕХНОЛОГИИ НАЗЕМНОГО ТРАНСПОРТА</c:v>
                </c:pt>
                <c:pt idx="3">
                  <c:v>09.00.00 ИНФОРМАТИКА И ВЫЧИСЛИТЕЛЬНАЯ ТЕХНИКА</c:v>
                </c:pt>
                <c:pt idx="4">
                  <c:v>08.00.00 ТЕХНИКА И ТЕХНОЛОГИИ СТРОИТЕЛЬСТВА</c:v>
                </c:pt>
                <c:pt idx="5">
                  <c:v>35.00.00 СЕЛЬСКОЕ, ЛЕСНОЕ И РЫБНОЕ ХОЗЯЙСТВО</c:v>
                </c:pt>
                <c:pt idx="6">
                  <c:v>54.00.00 ИЗОБРАЗИТЕЛЬНОЕ И ПРИКЛАДНЫЕ ВИДЫ ИСКУССТВ</c:v>
                </c:pt>
                <c:pt idx="7">
                  <c:v>43.00.00 СЕРВИС И ТУРИЗМ</c:v>
                </c:pt>
                <c:pt idx="8">
                  <c:v>11.00.00 ЭЛЕКТРОНИКА, РАДИОТЕХНИКА И СИСТЕМЫ СВЯЗИ</c:v>
                </c:pt>
              </c:strCache>
            </c:strRef>
          </c:cat>
          <c:val>
            <c:numRef>
              <c:f>Лист1!$B$2:$B$10</c:f>
              <c:numCache>
                <c:formatCode>0%</c:formatCode>
                <c:ptCount val="9"/>
                <c:pt idx="0">
                  <c:v>0</c:v>
                </c:pt>
                <c:pt idx="1">
                  <c:v>0.14728682170542601</c:v>
                </c:pt>
                <c:pt idx="2">
                  <c:v>0.11640211640211599</c:v>
                </c:pt>
                <c:pt idx="3">
                  <c:v>0.24836601307189499</c:v>
                </c:pt>
                <c:pt idx="4">
                  <c:v>0.186440677966102</c:v>
                </c:pt>
                <c:pt idx="5">
                  <c:v>0.17475728155339801</c:v>
                </c:pt>
                <c:pt idx="6">
                  <c:v>0.22222222222222199</c:v>
                </c:pt>
                <c:pt idx="7">
                  <c:v>0.17777777777777801</c:v>
                </c:pt>
                <c:pt idx="8">
                  <c:v>0.161764705882353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Подлежат призыву 
в армию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27.00.00 УПРАВЛЕНИЕ В ТЕХНИЧЕСКИХ СИСТЕМАХ</c:v>
                </c:pt>
                <c:pt idx="1">
                  <c:v>15.00.00 МАШИНОСТРОЕНИЕ</c:v>
                </c:pt>
                <c:pt idx="2">
                  <c:v>23.00.00 ТЕХНИКА И ТЕХНОЛОГИИ НАЗЕМНОГО ТРАНСПОРТА</c:v>
                </c:pt>
                <c:pt idx="3">
                  <c:v>09.00.00 ИНФОРМАТИКА И ВЫЧИСЛИТЕЛЬНАЯ ТЕХНИКА</c:v>
                </c:pt>
                <c:pt idx="4">
                  <c:v>08.00.00 ТЕХНИКА И ТЕХНОЛОГИИ СТРОИТЕЛЬСТВА</c:v>
                </c:pt>
                <c:pt idx="5">
                  <c:v>35.00.00 СЕЛЬСКОЕ, ЛЕСНОЕ И РЫБНОЕ ХОЗЯЙСТВО</c:v>
                </c:pt>
                <c:pt idx="6">
                  <c:v>54.00.00 ИЗОБРАЗИТЕЛЬНОЕ И ПРИКЛАДНЫЕ ВИДЫ ИСКУССТВ</c:v>
                </c:pt>
                <c:pt idx="7">
                  <c:v>43.00.00 СЕРВИС И ТУРИЗМ</c:v>
                </c:pt>
                <c:pt idx="8">
                  <c:v>11.00.00 ЭЛЕКТРОНИКА, РАДИОТЕХНИКА И СИСТЕМЫ СВЯЗИ</c:v>
                </c:pt>
              </c:strCache>
            </c:strRef>
          </c:cat>
          <c:val>
            <c:numRef>
              <c:f>Лист1!$C$2:$C$10</c:f>
              <c:numCache>
                <c:formatCode>0%</c:formatCode>
                <c:ptCount val="9"/>
                <c:pt idx="0">
                  <c:v>0.72727272727272696</c:v>
                </c:pt>
                <c:pt idx="1">
                  <c:v>0.28682170542635699</c:v>
                </c:pt>
                <c:pt idx="2">
                  <c:v>0.28571428571428598</c:v>
                </c:pt>
                <c:pt idx="3">
                  <c:v>0.15686274509803899</c:v>
                </c:pt>
                <c:pt idx="4">
                  <c:v>0.15677966101694901</c:v>
                </c:pt>
                <c:pt idx="5">
                  <c:v>0.25242718446601897</c:v>
                </c:pt>
                <c:pt idx="6">
                  <c:v>0</c:v>
                </c:pt>
                <c:pt idx="7">
                  <c:v>1.6666666666666701E-2</c:v>
                </c:pt>
                <c:pt idx="8">
                  <c:v>7.3529411764705899E-2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Планируют 
трудоустроиться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27.00.00 УПРАВЛЕНИЕ В ТЕХНИЧЕСКИХ СИСТЕМАХ</c:v>
                </c:pt>
                <c:pt idx="1">
                  <c:v>15.00.00 МАШИНОСТРОЕНИЕ</c:v>
                </c:pt>
                <c:pt idx="2">
                  <c:v>23.00.00 ТЕХНИКА И ТЕХНОЛОГИИ НАЗЕМНОГО ТРАНСПОРТА</c:v>
                </c:pt>
                <c:pt idx="3">
                  <c:v>09.00.00 ИНФОРМАТИКА И ВЫЧИСЛИТЕЛЬНАЯ ТЕХНИКА</c:v>
                </c:pt>
                <c:pt idx="4">
                  <c:v>08.00.00 ТЕХНИКА И ТЕХНОЛОГИИ СТРОИТЕЛЬСТВА</c:v>
                </c:pt>
                <c:pt idx="5">
                  <c:v>35.00.00 СЕЛЬСКОЕ, ЛЕСНОЕ И РЫБНОЕ ХОЗЯЙСТВО</c:v>
                </c:pt>
                <c:pt idx="6">
                  <c:v>54.00.00 ИЗОБРАЗИТЕЛЬНОЕ И ПРИКЛАДНЫЕ ВИДЫ ИСКУССТВ</c:v>
                </c:pt>
                <c:pt idx="7">
                  <c:v>43.00.00 СЕРВИС И ТУРИЗМ</c:v>
                </c:pt>
                <c:pt idx="8">
                  <c:v>11.00.00 ЭЛЕКТРОНИКА, РАДИОТЕХНИКА И СИСТЕМЫ СВЯЗИ</c:v>
                </c:pt>
              </c:strCache>
            </c:strRef>
          </c:cat>
          <c:val>
            <c:numRef>
              <c:f>Лист1!$D$2:$D$10</c:f>
              <c:numCache>
                <c:formatCode>0%</c:formatCode>
                <c:ptCount val="9"/>
                <c:pt idx="0">
                  <c:v>0.27272727272727298</c:v>
                </c:pt>
                <c:pt idx="1">
                  <c:v>0.5</c:v>
                </c:pt>
                <c:pt idx="2">
                  <c:v>0.53439153439153397</c:v>
                </c:pt>
                <c:pt idx="3">
                  <c:v>0.53594771241830097</c:v>
                </c:pt>
                <c:pt idx="4">
                  <c:v>0.53813559322033899</c:v>
                </c:pt>
                <c:pt idx="5">
                  <c:v>0.55339805825242705</c:v>
                </c:pt>
                <c:pt idx="6">
                  <c:v>0.55555555555555602</c:v>
                </c:pt>
                <c:pt idx="7">
                  <c:v>0.66111111111111098</c:v>
                </c:pt>
                <c:pt idx="8">
                  <c:v>0.72058823529411797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 определились
с трудоустройством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27.00.00 УПРАВЛЕНИЕ В ТЕХНИЧЕСКИХ СИСТЕМАХ</c:v>
                </c:pt>
                <c:pt idx="1">
                  <c:v>15.00.00 МАШИНОСТРОЕНИЕ</c:v>
                </c:pt>
                <c:pt idx="2">
                  <c:v>23.00.00 ТЕХНИКА И ТЕХНОЛОГИИ НАЗЕМНОГО ТРАНСПОРТА</c:v>
                </c:pt>
                <c:pt idx="3">
                  <c:v>09.00.00 ИНФОРМАТИКА И ВЫЧИСЛИТЕЛЬНАЯ ТЕХНИКА</c:v>
                </c:pt>
                <c:pt idx="4">
                  <c:v>08.00.00 ТЕХНИКА И ТЕХНОЛОГИИ СТРОИТЕЛЬСТВА</c:v>
                </c:pt>
                <c:pt idx="5">
                  <c:v>35.00.00 СЕЛЬСКОЕ, ЛЕСНОЕ И РЫБНОЕ ХОЗЯЙСТВО</c:v>
                </c:pt>
                <c:pt idx="6">
                  <c:v>54.00.00 ИЗОБРАЗИТЕЛЬНОЕ И ПРИКЛАДНЫЕ ВИДЫ ИСКУССТВ</c:v>
                </c:pt>
                <c:pt idx="7">
                  <c:v>43.00.00 СЕРВИС И ТУРИЗМ</c:v>
                </c:pt>
                <c:pt idx="8">
                  <c:v>11.00.00 ЭЛЕКТРОНИКА, РАДИОТЕХНИКА И СИСТЕМЫ СВЯЗИ</c:v>
                </c:pt>
              </c:strCache>
            </c:strRef>
          </c:cat>
          <c:val>
            <c:numRef>
              <c:f>Лист1!$E$2:$E$10</c:f>
              <c:numCache>
                <c:formatCode>0%</c:formatCode>
                <c:ptCount val="9"/>
                <c:pt idx="0">
                  <c:v>0</c:v>
                </c:pt>
                <c:pt idx="1">
                  <c:v>6.5891472868217102E-2</c:v>
                </c:pt>
                <c:pt idx="2">
                  <c:v>5.9964726631393302E-2</c:v>
                </c:pt>
                <c:pt idx="3">
                  <c:v>5.22875816993464E-2</c:v>
                </c:pt>
                <c:pt idx="4">
                  <c:v>0.101694915254237</c:v>
                </c:pt>
                <c:pt idx="5">
                  <c:v>1.94174757281553E-2</c:v>
                </c:pt>
                <c:pt idx="6">
                  <c:v>0.22222222222222199</c:v>
                </c:pt>
                <c:pt idx="7">
                  <c:v>0.105555555555556</c:v>
                </c:pt>
                <c:pt idx="8">
                  <c:v>3.6764705882352901E-2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Планируют уйти в отпуск по уходу за ребенком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Лист1!$A$2:$A$10</c:f>
              <c:strCache>
                <c:ptCount val="9"/>
                <c:pt idx="0">
                  <c:v>27.00.00 УПРАВЛЕНИЕ В ТЕХНИЧЕСКИХ СИСТЕМАХ</c:v>
                </c:pt>
                <c:pt idx="1">
                  <c:v>15.00.00 МАШИНОСТРОЕНИЕ</c:v>
                </c:pt>
                <c:pt idx="2">
                  <c:v>23.00.00 ТЕХНИКА И ТЕХНОЛОГИИ НАЗЕМНОГО ТРАНСПОРТА</c:v>
                </c:pt>
                <c:pt idx="3">
                  <c:v>09.00.00 ИНФОРМАТИКА И ВЫЧИСЛИТЕЛЬНАЯ ТЕХНИКА</c:v>
                </c:pt>
                <c:pt idx="4">
                  <c:v>08.00.00 ТЕХНИКА И ТЕХНОЛОГИИ СТРОИТЕЛЬСТВА</c:v>
                </c:pt>
                <c:pt idx="5">
                  <c:v>35.00.00 СЕЛЬСКОЕ, ЛЕСНОЕ И РЫБНОЕ ХОЗЯЙСТВО</c:v>
                </c:pt>
                <c:pt idx="6">
                  <c:v>54.00.00 ИЗОБРАЗИТЕЛЬНОЕ И ПРИКЛАДНЫЕ ВИДЫ ИСКУССТВ</c:v>
                </c:pt>
                <c:pt idx="7">
                  <c:v>43.00.00 СЕРВИС И ТУРИЗМ</c:v>
                </c:pt>
                <c:pt idx="8">
                  <c:v>11.00.00 ЭЛЕКТРОНИКА, РАДИОТЕХНИКА И СИСТЕМЫ СВЯЗИ</c:v>
                </c:pt>
              </c:strCache>
            </c:strRef>
          </c:cat>
          <c:val>
            <c:numRef>
              <c:f>Лист1!$F$2:$F$10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3.5273368606701899E-3</c:v>
                </c:pt>
                <c:pt idx="3">
                  <c:v>6.5359477124183E-3</c:v>
                </c:pt>
                <c:pt idx="4">
                  <c:v>1.6949152542372899E-2</c:v>
                </c:pt>
                <c:pt idx="5">
                  <c:v>0</c:v>
                </c:pt>
                <c:pt idx="6">
                  <c:v>0</c:v>
                </c:pt>
                <c:pt idx="7">
                  <c:v>3.8888888888888903E-2</c:v>
                </c:pt>
                <c:pt idx="8">
                  <c:v>7.3529411764705899E-3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0165008"/>
        <c:axId val="490165400"/>
      </c:barChart>
      <c:catAx>
        <c:axId val="490165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0165400"/>
        <c:crosses val="autoZero"/>
        <c:auto val="1"/>
        <c:lblAlgn val="ctr"/>
        <c:lblOffset val="100"/>
        <c:noMultiLvlLbl val="0"/>
      </c:catAx>
      <c:valAx>
        <c:axId val="490165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0165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7F3B1-DFD3-4959-91CC-92286D428AEF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03FAA-A4D2-4CFD-BE03-C74E7622E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73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Цель исследования: анализ перспектив на продолжение образования и трудоустройство выпускников профессиональных образовательных организаций (выявить прогнозируемое распределение выпускников по каналам занятости).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качестве основного метода использовался массовый опосредованный анкетный опрос студентов-выпускников (студентов последнего года обучения).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03FAA-A4D2-4CFD-BE03-C74E7622E29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030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Выборку составили студенты всех специальностей 33 образовательных организаций (ПОО и ООВО). Общий объем составил 5254 человека. Таким образом, можно говорить о надежности результатов.</a:t>
            </a:r>
          </a:p>
          <a:p>
            <a:endParaRPr lang="ru-RU" dirty="0" smtClean="0"/>
          </a:p>
          <a:p>
            <a:r>
              <a:rPr lang="ru-RU" dirty="0" smtClean="0"/>
              <a:t>В профессиональных образовательных организациях (СПО) обучаются 3559 человека (68% от общего количества выпускников). В образовательных организациях высшего образования - 1695 студентов, что составляет 32%. </a:t>
            </a:r>
          </a:p>
          <a:p>
            <a:endParaRPr lang="ru-RU" dirty="0" smtClean="0"/>
          </a:p>
          <a:p>
            <a:r>
              <a:rPr lang="ru-RU" dirty="0" smtClean="0"/>
              <a:t>Информацию о прогнозируемом распределении выпускников по каналам занятости представили 33 образовательных организаций Республики Коми: 29 профессиональные образовательные организации и 4 образовательные организации высшего образования по состоянию на 01.08.2018 года.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03FAA-A4D2-4CFD-BE03-C74E7622E29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432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 соответствии с Федеральной целевой программой развития образования на 2017-2020 годы показатель трудоустройства выпускников в течение первого года после выпуска, с учетом выпускников, призванных в ряды Вооруженных Сил Российской Федерации, должен составлять не менее 74%.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Доля планирующих трудоустроиться выпускников по состоянию на 01.08.2018 года составляет 53%, подлежащих призыву в Армию – 15%, что в совокупности составляет 68%, что ниже нормы (74%) на 6%. По сравнению с 2017 годом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этот показатель улучшился на 6%.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dirty="0" smtClean="0"/>
              <a:t>Оценивая в целом готовность выпускников к планированию профессиональной карьеры, можно отметить, что подавляющее количество выпускников с карьерными планами определилось. </a:t>
            </a:r>
          </a:p>
          <a:p>
            <a:endParaRPr lang="ru-RU" dirty="0" smtClean="0"/>
          </a:p>
          <a:p>
            <a:r>
              <a:rPr lang="ru-RU" dirty="0" smtClean="0"/>
              <a:t>Также</a:t>
            </a:r>
            <a:r>
              <a:rPr lang="ru-RU" baseline="0" dirty="0" smtClean="0"/>
              <a:t> м</a:t>
            </a:r>
            <a:r>
              <a:rPr lang="ru-RU" dirty="0" smtClean="0"/>
              <a:t>ожно констатировать, что основные показатели прогнозируемого распределения выпускников по каналам занятости значительных изменений не претерпели, оставаясь в рамках оптимальных значений.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03FAA-A4D2-4CFD-BE03-C74E7622E29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933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 результатам</a:t>
            </a:r>
            <a:r>
              <a:rPr lang="ru-RU" baseline="0" dirty="0" smtClean="0"/>
              <a:t> мониторинга видно, что доля выпускников, намеренных продолжить обучение, в образовательных организациях высшего образования на 10 % выше, чем в профессиональных образовательных организация.</a:t>
            </a:r>
          </a:p>
          <a:p>
            <a:r>
              <a:rPr lang="ru-RU" baseline="0" dirty="0" smtClean="0"/>
              <a:t>В ООВО выпускники имеют больший риск остаться нетрудоустроенными. 15 % выпускников ООВО не определились с трудоустройством, тогда как в профессиональных образовательных организациях этот показатель в два раза ниже и составляет 7%.</a:t>
            </a:r>
          </a:p>
          <a:p>
            <a:r>
              <a:rPr lang="ru-RU" baseline="0" dirty="0" smtClean="0"/>
              <a:t>Также в ООВО гораздо ниже доля выпускников, планирующих трудоустройство, чем в ПОО (на 19 %).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03FAA-A4D2-4CFD-BE03-C74E7622E29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439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31.00.00. Клиническая медицина (94% от общего количества выпускников);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39.00.00. Социология и социальная работа (87%);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34.00.00. Сестринское дело (87%);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29.00.00. Технологии легкой промышленности (87%);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51.00.00. Культуроведение и социокультурные проекты (74%);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11.00.00. Электроника, радиотехника и системы связи (72%);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49.00.00. Физическая культура и спорт (67%);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02.00.00. Компьютерные и информационные науки (60%);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54.00.00. Изобразительное и прикладные виды искусств (60%);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43.00.00. Сервис и туризм (60%).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03FAA-A4D2-4CFD-BE03-C74E7622E29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500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эти группы специальностей и</a:t>
            </a:r>
            <a:r>
              <a:rPr lang="ru-RU" baseline="0" dirty="0" smtClean="0"/>
              <a:t> направлений подготовки необходимо обратить особое внимание, так как они находятся в группе риска. У них наибольшая доля выпускников, которые не определились с трудоустройством и имеют риск быть нетрудоустроенными.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ru-RU" dirty="0" smtClean="0"/>
              <a:t>41.00.00. Политические науки и регионоведение (34% от общего количества выпускников);</a:t>
            </a:r>
          </a:p>
          <a:p>
            <a:r>
              <a:rPr lang="ru-RU" dirty="0" smtClean="0"/>
              <a:t>20.00.00. Техносферная безопасность и природообустройство (31%);</a:t>
            </a:r>
          </a:p>
          <a:p>
            <a:r>
              <a:rPr lang="ru-RU" dirty="0" smtClean="0"/>
              <a:t>07.00.00. Архитектура (31%);</a:t>
            </a:r>
          </a:p>
          <a:p>
            <a:r>
              <a:rPr lang="ru-RU" dirty="0" smtClean="0"/>
              <a:t>36.00.00. Ветеринария и зоотехния (29%);</a:t>
            </a:r>
          </a:p>
          <a:p>
            <a:r>
              <a:rPr lang="ru-RU" dirty="0" smtClean="0"/>
              <a:t>40.00.00. Юриспруденция (25%);</a:t>
            </a:r>
          </a:p>
          <a:p>
            <a:r>
              <a:rPr lang="ru-RU" dirty="0" smtClean="0"/>
              <a:t>54.00.00. Изобразительное и прикладные виды искусств (23%);</a:t>
            </a:r>
          </a:p>
          <a:p>
            <a:r>
              <a:rPr lang="ru-RU" dirty="0" smtClean="0"/>
              <a:t>42.00.00. Средства массовой информации и информационно-библиотечное дело (17%);</a:t>
            </a:r>
          </a:p>
          <a:p>
            <a:r>
              <a:rPr lang="ru-RU" dirty="0" smtClean="0"/>
              <a:t>52.00.00. Сценические искусства и литературное творчество (17%);</a:t>
            </a:r>
          </a:p>
          <a:p>
            <a:r>
              <a:rPr lang="ru-RU" dirty="0" smtClean="0"/>
              <a:t>43.00.00. Сервис и туризм (16%);</a:t>
            </a:r>
          </a:p>
          <a:p>
            <a:r>
              <a:rPr lang="ru-RU" dirty="0" smtClean="0"/>
              <a:t>06.00.00. Биологические науки (16%).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03FAA-A4D2-4CFD-BE03-C74E7622E29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930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Обучение по очной форме намерены продолжить 21 % выпускников: ПОО - 549 студентов (17% от общего количества выпускников), ООВО – 599 студентов (27% от общего количества выпускников).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Наибольшие показатели:</a:t>
            </a:r>
          </a:p>
          <a:p>
            <a:r>
              <a:rPr lang="ru-RU" dirty="0" smtClean="0"/>
              <a:t>01.00.00. Математика и механика (69% от общего количества выпускников);</a:t>
            </a:r>
          </a:p>
          <a:p>
            <a:r>
              <a:rPr lang="ru-RU" dirty="0" smtClean="0"/>
              <a:t>52.00.00. Сценические искусства и литературное творчество (50%);</a:t>
            </a:r>
          </a:p>
          <a:p>
            <a:r>
              <a:rPr lang="ru-RU" dirty="0" smtClean="0"/>
              <a:t>40.00.00. Юриспруденция (50%);</a:t>
            </a:r>
          </a:p>
          <a:p>
            <a:r>
              <a:rPr lang="ru-RU" dirty="0" smtClean="0"/>
              <a:t>03.00.00. Физика и астрономия (48%);</a:t>
            </a:r>
          </a:p>
          <a:p>
            <a:r>
              <a:rPr lang="ru-RU" dirty="0" smtClean="0"/>
              <a:t>07.00.00. Архитектура (46%);</a:t>
            </a:r>
          </a:p>
          <a:p>
            <a:r>
              <a:rPr lang="ru-RU" dirty="0" smtClean="0"/>
              <a:t>37.00.00. Психологические науки (46%);</a:t>
            </a:r>
          </a:p>
          <a:p>
            <a:r>
              <a:rPr lang="ru-RU" dirty="0" smtClean="0"/>
              <a:t>42.00.00. Средства массовой информации и информационно-библиотечное дело (46%);</a:t>
            </a:r>
          </a:p>
          <a:p>
            <a:r>
              <a:rPr lang="ru-RU" dirty="0" smtClean="0"/>
              <a:t>46.00.00. История и археология (45%);</a:t>
            </a:r>
          </a:p>
          <a:p>
            <a:r>
              <a:rPr lang="ru-RU" dirty="0" smtClean="0"/>
              <a:t>45.00.00. Языкознание и литературоведение (43%);</a:t>
            </a:r>
          </a:p>
          <a:p>
            <a:r>
              <a:rPr lang="ru-RU" dirty="0" smtClean="0"/>
              <a:t>04.00.00. Химия (42%).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03FAA-A4D2-4CFD-BE03-C74E7622E29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844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Планирующих призыв в ряды Вооруженных сил РФ выпускников наибольшее число последующим укрупнённым группам специальностей и направлений подготовки:</a:t>
            </a:r>
          </a:p>
          <a:p>
            <a:r>
              <a:rPr lang="ru-RU" dirty="0" smtClean="0"/>
              <a:t>27.00.00. Управление в технических системах (73% от общего количества выпускников);</a:t>
            </a:r>
          </a:p>
          <a:p>
            <a:r>
              <a:rPr lang="ru-RU" dirty="0" smtClean="0"/>
              <a:t>10.00.00. Информационная безопасность (33%);</a:t>
            </a:r>
          </a:p>
          <a:p>
            <a:r>
              <a:rPr lang="ru-RU" dirty="0" smtClean="0"/>
              <a:t>05.00.00. Науки о земле (33%);</a:t>
            </a:r>
          </a:p>
          <a:p>
            <a:r>
              <a:rPr lang="ru-RU" dirty="0" smtClean="0"/>
              <a:t>03.00.00. Физика и астрономия (30%);</a:t>
            </a:r>
          </a:p>
          <a:p>
            <a:r>
              <a:rPr lang="ru-RU" dirty="0" smtClean="0"/>
              <a:t>18.00.00. Химические технологии (30%);</a:t>
            </a:r>
          </a:p>
          <a:p>
            <a:r>
              <a:rPr lang="ru-RU" dirty="0" smtClean="0"/>
              <a:t>23.00.00. Техника и технологии наземного транспорта (30%);</a:t>
            </a:r>
          </a:p>
          <a:p>
            <a:r>
              <a:rPr lang="ru-RU" dirty="0" smtClean="0"/>
              <a:t>15.00.00. Машиностроение (28%);</a:t>
            </a:r>
          </a:p>
          <a:p>
            <a:r>
              <a:rPr lang="ru-RU" dirty="0" smtClean="0"/>
              <a:t>35.00.00. Сельское, лесное и рыбное хозяйство (27%);</a:t>
            </a:r>
          </a:p>
          <a:p>
            <a:r>
              <a:rPr lang="ru-RU" dirty="0" smtClean="0"/>
              <a:t>22.00.00. Технологии материалов (23%);</a:t>
            </a:r>
          </a:p>
          <a:p>
            <a:r>
              <a:rPr lang="ru-RU" dirty="0" smtClean="0"/>
              <a:t>13.00.00. Электро- и теплоэнергетика (22%).</a:t>
            </a:r>
          </a:p>
          <a:p>
            <a:endParaRPr lang="en-US" dirty="0" smtClean="0"/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Доля выпускников, планирующих уйти в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отпуск по уходу за ребёнком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 общего числа выпускников составляет 2%.  Наибольшие количественные данные от общего количества студентов ожидаемого выпуска по следующим укрупнённым группам специальностей и направлений подготовки: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45.00.00. Языкознание и литературоведение (8% от общего количества выпускников);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19.00.00. Промышленная экология и биотехнологии (6%);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36.00.00. Ветеринария и зоотехния (6%);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44.00.00. Образование и педагогические науки (5%).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03FAA-A4D2-4CFD-BE03-C74E7622E29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1025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целом подавляющее количество выпускников укрупнённых групп специальностей и направлений подготовки, в которые входят специальности из ТОП-50, с карьерными планами определилось.</a:t>
            </a:r>
            <a:endParaRPr lang="en-US" dirty="0" smtClean="0"/>
          </a:p>
          <a:p>
            <a:endParaRPr lang="en-US" smtClean="0"/>
          </a:p>
          <a:p>
            <a:r>
              <a:rPr lang="ru-RU" smtClean="0"/>
              <a:t>Наибольший</a:t>
            </a:r>
            <a:r>
              <a:rPr lang="ru-RU" baseline="0" smtClean="0"/>
              <a:t> </a:t>
            </a:r>
            <a:r>
              <a:rPr lang="ru-RU" baseline="0" dirty="0" smtClean="0"/>
              <a:t>риск для выпускников оказаться нетрудоустроенными наблюдается по УГС 54.00.00 Изобразительное и прикладные виды искусств (22% выпускников не определились со своими дальнейшими планами), 43.00.00 Сервис и туризм (11 % выпускников не определились), 08.00.00 Техника и технология строительства (10 % выпускников не определились).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03FAA-A4D2-4CFD-BE03-C74E7622E29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849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/>
          <p:cNvGrpSpPr/>
          <p:nvPr/>
        </p:nvGrpSpPr>
        <p:grpSpPr>
          <a:xfrm>
            <a:off x="2005227" y="6497999"/>
            <a:ext cx="10186770" cy="360000"/>
            <a:chOff x="2005227" y="6497999"/>
            <a:chExt cx="10186770" cy="360000"/>
          </a:xfrm>
        </p:grpSpPr>
        <p:sp>
          <p:nvSpPr>
            <p:cNvPr id="23" name="Блок-схема: процесс 22"/>
            <p:cNvSpPr/>
            <p:nvPr/>
          </p:nvSpPr>
          <p:spPr>
            <a:xfrm rot="10800000">
              <a:off x="2158056" y="6497999"/>
              <a:ext cx="10033941" cy="360000"/>
            </a:xfrm>
            <a:prstGeom prst="flowChartProcess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ый треугольник 23"/>
            <p:cNvSpPr/>
            <p:nvPr/>
          </p:nvSpPr>
          <p:spPr>
            <a:xfrm rot="10800000">
              <a:off x="2005227" y="6497999"/>
              <a:ext cx="152830" cy="360000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1" y="6497999"/>
            <a:ext cx="1953249" cy="360001"/>
            <a:chOff x="1" y="6497999"/>
            <a:chExt cx="1953249" cy="360001"/>
          </a:xfrm>
        </p:grpSpPr>
        <p:sp>
          <p:nvSpPr>
            <p:cNvPr id="26" name="Блок-схема: процесс 25"/>
            <p:cNvSpPr/>
            <p:nvPr/>
          </p:nvSpPr>
          <p:spPr>
            <a:xfrm>
              <a:off x="1" y="6498000"/>
              <a:ext cx="1800419" cy="360000"/>
            </a:xfrm>
            <a:prstGeom prst="flowChart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ый треугольник 26"/>
            <p:cNvSpPr/>
            <p:nvPr/>
          </p:nvSpPr>
          <p:spPr>
            <a:xfrm>
              <a:off x="1800421" y="6497999"/>
              <a:ext cx="152829" cy="360000"/>
            </a:xfrm>
            <a:prstGeom prst="rtTriangl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2414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721146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AC70-5EEC-401B-9F74-B61C2250507D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C326-B17D-46C0-AB7F-F55B968D297A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0" y="0"/>
            <a:ext cx="8797381" cy="2175080"/>
            <a:chOff x="0" y="4682920"/>
            <a:chExt cx="8797381" cy="2175080"/>
          </a:xfrm>
        </p:grpSpPr>
        <p:sp>
          <p:nvSpPr>
            <p:cNvPr id="13" name="Блок-схема: процесс 12"/>
            <p:cNvSpPr/>
            <p:nvPr/>
          </p:nvSpPr>
          <p:spPr>
            <a:xfrm>
              <a:off x="0" y="4682920"/>
              <a:ext cx="7874000" cy="2175080"/>
            </a:xfrm>
            <a:prstGeom prst="flowChartProcess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ый треугольник 13"/>
            <p:cNvSpPr/>
            <p:nvPr/>
          </p:nvSpPr>
          <p:spPr>
            <a:xfrm>
              <a:off x="7874000" y="4682920"/>
              <a:ext cx="923381" cy="2175080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9" name="Picture 2" descr="http://distant.kriro.ru/pluginfile.php/1/theme_klass/logo/1488473550/full_logo_mood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387452"/>
            <a:ext cx="715327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Группа 9"/>
          <p:cNvGrpSpPr/>
          <p:nvPr/>
        </p:nvGrpSpPr>
        <p:grpSpPr>
          <a:xfrm>
            <a:off x="8048081" y="1"/>
            <a:ext cx="4143917" cy="2175080"/>
            <a:chOff x="8048081" y="4682921"/>
            <a:chExt cx="4143917" cy="2175080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11" name="Блок-схема: процесс 10"/>
            <p:cNvSpPr/>
            <p:nvPr/>
          </p:nvSpPr>
          <p:spPr>
            <a:xfrm rot="10800000">
              <a:off x="8971461" y="4682921"/>
              <a:ext cx="3220537" cy="2175080"/>
            </a:xfrm>
            <a:prstGeom prst="flowChartProcess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ый треугольник 11"/>
            <p:cNvSpPr/>
            <p:nvPr/>
          </p:nvSpPr>
          <p:spPr>
            <a:xfrm rot="10800000">
              <a:off x="8048081" y="4682921"/>
              <a:ext cx="923381" cy="217508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651275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AC70-5EEC-401B-9F74-B61C2250507D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C326-B17D-46C0-AB7F-F55B968D2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76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485899"/>
            <a:ext cx="7734300" cy="46910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AC70-5EEC-401B-9F74-B61C2250507D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C326-B17D-46C0-AB7F-F55B968D2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015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AC70-5EEC-401B-9F74-B61C2250507D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C326-B17D-46C0-AB7F-F55B968D2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02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AC70-5EEC-401B-9F74-B61C2250507D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C326-B17D-46C0-AB7F-F55B968D2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677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AC70-5EEC-401B-9F74-B61C2250507D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C326-B17D-46C0-AB7F-F55B968D2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357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7384" y="460989"/>
            <a:ext cx="9158400" cy="88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AC70-5EEC-401B-9F74-B61C2250507D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C326-B17D-46C0-AB7F-F55B968D2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35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AC70-5EEC-401B-9F74-B61C2250507D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C326-B17D-46C0-AB7F-F55B968D2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446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AC70-5EEC-401B-9F74-B61C2250507D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C326-B17D-46C0-AB7F-F55B968D2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46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7" y="174085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3341050"/>
            <a:ext cx="3932237" cy="252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AC70-5EEC-401B-9F74-B61C2250507D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C326-B17D-46C0-AB7F-F55B968D2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892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7" y="174085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7" y="3341050"/>
            <a:ext cx="3932237" cy="252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AC70-5EEC-401B-9F74-B61C2250507D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C326-B17D-46C0-AB7F-F55B968D2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989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/>
          <p:cNvGrpSpPr/>
          <p:nvPr/>
        </p:nvGrpSpPr>
        <p:grpSpPr>
          <a:xfrm>
            <a:off x="2005227" y="6497999"/>
            <a:ext cx="10186770" cy="360000"/>
            <a:chOff x="2005227" y="6497999"/>
            <a:chExt cx="10186770" cy="360000"/>
          </a:xfrm>
        </p:grpSpPr>
        <p:sp>
          <p:nvSpPr>
            <p:cNvPr id="14" name="Блок-схема: процесс 13"/>
            <p:cNvSpPr/>
            <p:nvPr/>
          </p:nvSpPr>
          <p:spPr>
            <a:xfrm rot="10800000">
              <a:off x="2158056" y="6497999"/>
              <a:ext cx="10033941" cy="360000"/>
            </a:xfrm>
            <a:prstGeom prst="flowChartProcess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ый треугольник 14"/>
            <p:cNvSpPr/>
            <p:nvPr/>
          </p:nvSpPr>
          <p:spPr>
            <a:xfrm rot="10800000">
              <a:off x="2005227" y="6497999"/>
              <a:ext cx="152830" cy="360000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" name="Блок-схема: процесс 16"/>
          <p:cNvSpPr/>
          <p:nvPr/>
        </p:nvSpPr>
        <p:spPr>
          <a:xfrm>
            <a:off x="1" y="6498000"/>
            <a:ext cx="1800419" cy="360000"/>
          </a:xfrm>
          <a:prstGeom prst="flowChartProcess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ый треугольник 17"/>
          <p:cNvSpPr/>
          <p:nvPr/>
        </p:nvSpPr>
        <p:spPr>
          <a:xfrm>
            <a:off x="1800421" y="6497999"/>
            <a:ext cx="152829" cy="360000"/>
          </a:xfrm>
          <a:prstGeom prst="rtTriangl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8763" y="459538"/>
            <a:ext cx="9157361" cy="8907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31800" y="6492874"/>
            <a:ext cx="1368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1F4E79"/>
                </a:solidFill>
              </a:defRPr>
            </a:lvl1pPr>
          </a:lstStyle>
          <a:p>
            <a:fld id="{E1ABAC70-5EEC-401B-9F74-B61C2250507D}" type="datetimeFigureOut">
              <a:rPr lang="ru-RU" smtClean="0"/>
              <a:pPr/>
              <a:t>12.09.2018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454400" y="647064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B4C7E7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070350" y="64706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4C7E7"/>
                </a:solidFill>
              </a:defRPr>
            </a:lvl1pPr>
          </a:lstStyle>
          <a:p>
            <a:fld id="{A84DC326-B17D-46C0-AB7F-F55B968D29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Блок-схема: процесс 10"/>
          <p:cNvSpPr/>
          <p:nvPr/>
        </p:nvSpPr>
        <p:spPr>
          <a:xfrm rot="10800000">
            <a:off x="1908682" y="-2"/>
            <a:ext cx="10283316" cy="360000"/>
          </a:xfrm>
          <a:prstGeom prst="flowChartProcess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ый треугольник 11"/>
          <p:cNvSpPr/>
          <p:nvPr/>
        </p:nvSpPr>
        <p:spPr>
          <a:xfrm rot="10800000">
            <a:off x="1755853" y="0"/>
            <a:ext cx="152829" cy="359999"/>
          </a:xfrm>
          <a:prstGeom prst="rtTriangl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0" name="Группа 19"/>
          <p:cNvGrpSpPr/>
          <p:nvPr/>
        </p:nvGrpSpPr>
        <p:grpSpPr>
          <a:xfrm>
            <a:off x="0" y="-1"/>
            <a:ext cx="2148553" cy="1490060"/>
            <a:chOff x="0" y="-1"/>
            <a:chExt cx="2148553" cy="1490060"/>
          </a:xfrm>
        </p:grpSpPr>
        <p:sp>
          <p:nvSpPr>
            <p:cNvPr id="8" name="Блок-схема: процесс 7"/>
            <p:cNvSpPr/>
            <p:nvPr/>
          </p:nvSpPr>
          <p:spPr>
            <a:xfrm>
              <a:off x="0" y="0"/>
              <a:ext cx="1515982" cy="1490059"/>
            </a:xfrm>
            <a:prstGeom prst="flowChartProcess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ый треугольник 8"/>
            <p:cNvSpPr/>
            <p:nvPr/>
          </p:nvSpPr>
          <p:spPr>
            <a:xfrm>
              <a:off x="1515982" y="-1"/>
              <a:ext cx="632571" cy="1490059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9" name="Picture 2" descr="http://distant.kriro.ru/pluginfile.php/1/theme_klass/logo/1488473550/full_logo_moodle.png"/>
            <p:cNvPicPr>
              <a:picLocks noChangeAspect="1" noChangeArrowheads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497"/>
            <a:stretch/>
          </p:blipFill>
          <p:spPr bwMode="auto">
            <a:xfrm>
              <a:off x="80210" y="97953"/>
              <a:ext cx="1355562" cy="12941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5178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5976" y="2167466"/>
            <a:ext cx="9144000" cy="22493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Результаты мониторинга трудоустройства выпускников ПОО и ООВО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367867" y="4416808"/>
            <a:ext cx="6553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Республиканский методический центр по развитию национальной системы квалификаций в Республике Коми</a:t>
            </a:r>
          </a:p>
          <a:p>
            <a:r>
              <a:rPr lang="ru-RU" sz="2400" dirty="0" smtClean="0"/>
              <a:t>Руководитель: Рудой В.П.</a:t>
            </a:r>
          </a:p>
          <a:p>
            <a:r>
              <a:rPr lang="ru-RU" sz="2400" dirty="0" smtClean="0"/>
              <a:t>Дронова А.С.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86792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8763" y="459538"/>
            <a:ext cx="9555406" cy="890716"/>
          </a:xfrm>
        </p:spPr>
        <p:txBody>
          <a:bodyPr>
            <a:noAutofit/>
          </a:bodyPr>
          <a:lstStyle/>
          <a:p>
            <a:r>
              <a:rPr lang="ru-RU" sz="2800" dirty="0" smtClean="0"/>
              <a:t>Укрупнённые группы </a:t>
            </a:r>
            <a:r>
              <a:rPr lang="ru-RU" sz="2800" dirty="0"/>
              <a:t>специальностей и направлений </a:t>
            </a:r>
            <a:r>
              <a:rPr lang="ru-RU" sz="2800" dirty="0" smtClean="0"/>
              <a:t>подготовки, в которые входят специальности из ТОП-50</a:t>
            </a:r>
            <a:endParaRPr lang="ru-RU" sz="2800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952057480"/>
              </p:ext>
            </p:extLst>
          </p:nvPr>
        </p:nvGraphicFramePr>
        <p:xfrm>
          <a:off x="360608" y="1584101"/>
          <a:ext cx="11513713" cy="4554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0610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332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</a:t>
            </a:r>
            <a:r>
              <a:rPr lang="ru-RU" dirty="0" smtClean="0"/>
              <a:t>етодика </a:t>
            </a:r>
            <a:r>
              <a:rPr lang="ru-RU" dirty="0"/>
              <a:t>мониторинга трудоустройства выпускников</a:t>
            </a:r>
          </a:p>
        </p:txBody>
      </p:sp>
      <p:sp>
        <p:nvSpPr>
          <p:cNvPr id="4" name="Параллелограмм 3"/>
          <p:cNvSpPr/>
          <p:nvPr/>
        </p:nvSpPr>
        <p:spPr>
          <a:xfrm>
            <a:off x="303333" y="1657980"/>
            <a:ext cx="11606727" cy="1175028"/>
          </a:xfrm>
          <a:prstGeom prst="parallelogram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02165" rIns="0" bIns="102165" numCol="1" spcCol="127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dirty="0" smtClean="0">
                <a:latin typeface="+mj-lt"/>
                <a:ea typeface="Times New Roman" panose="02020603050405020304" pitchFamily="18" charset="0"/>
              </a:rPr>
              <a:t>Разработана </a:t>
            </a:r>
            <a:r>
              <a:rPr lang="ru-RU" sz="2400" dirty="0">
                <a:latin typeface="+mj-lt"/>
                <a:ea typeface="Times New Roman" panose="02020603050405020304" pitchFamily="18" charset="0"/>
              </a:rPr>
              <a:t>Координационно-аналитическим центром содействия трудоустройству выпускников по заданию Минобрнауки РФ, Технический университет имени Баумана, г. Москва</a:t>
            </a:r>
            <a:endParaRPr lang="ru-RU" sz="2400" dirty="0">
              <a:latin typeface="+mj-lt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303333" y="3140734"/>
            <a:ext cx="8505816" cy="3028246"/>
            <a:chOff x="481449" y="2456571"/>
            <a:chExt cx="8058150" cy="2705979"/>
          </a:xfrm>
        </p:grpSpPr>
        <p:sp>
          <p:nvSpPr>
            <p:cNvPr id="9" name="Параллелограмм 8"/>
            <p:cNvSpPr/>
            <p:nvPr/>
          </p:nvSpPr>
          <p:spPr>
            <a:xfrm>
              <a:off x="481449" y="2456571"/>
              <a:ext cx="8058150" cy="971550"/>
            </a:xfrm>
            <a:prstGeom prst="parallelogram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tx1"/>
                  </a:solidFill>
                </a:rPr>
                <a:t>Четыре </a:t>
              </a:r>
              <a:r>
                <a:rPr lang="ru-RU" sz="2000" dirty="0">
                  <a:solidFill>
                    <a:schemeClr val="tx1"/>
                  </a:solidFill>
                </a:rPr>
                <a:t>основных канала занятости выпускников образовательных организаций профессионального образования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81449" y="3428121"/>
              <a:ext cx="8058150" cy="173442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трудоустройство </a:t>
              </a:r>
              <a:r>
                <a:rPr lang="ru-RU" sz="2400" dirty="0"/>
                <a:t>на </a:t>
              </a:r>
              <a:r>
                <a:rPr lang="ru-RU" sz="2400" dirty="0" smtClean="0"/>
                <a:t>работу</a:t>
              </a:r>
              <a:endParaRPr lang="ru-RU" sz="2400" dirty="0"/>
            </a:p>
            <a:p>
              <a:pPr algn="ctr"/>
              <a:r>
                <a:rPr lang="ru-RU" sz="2400" dirty="0" smtClean="0"/>
                <a:t>продолжение обучения</a:t>
              </a:r>
              <a:endParaRPr lang="ru-RU" sz="2400" dirty="0"/>
            </a:p>
            <a:p>
              <a:pPr algn="ctr"/>
              <a:r>
                <a:rPr lang="ru-RU" sz="2400" dirty="0" smtClean="0"/>
                <a:t>призыв </a:t>
              </a:r>
              <a:r>
                <a:rPr lang="ru-RU" sz="2400" dirty="0"/>
                <a:t>в ряды Вооруженных Сил Российской </a:t>
              </a:r>
              <a:r>
                <a:rPr lang="ru-RU" sz="2400" dirty="0" smtClean="0"/>
                <a:t>Федерации</a:t>
              </a:r>
              <a:endParaRPr lang="ru-RU" sz="2400" dirty="0"/>
            </a:p>
            <a:p>
              <a:pPr algn="ctr"/>
              <a:r>
                <a:rPr lang="ru-RU" sz="2400" dirty="0" smtClean="0"/>
                <a:t>отпуск </a:t>
              </a:r>
              <a:r>
                <a:rPr lang="ru-RU" sz="2400" dirty="0"/>
                <a:t>по уходу за </a:t>
              </a:r>
              <a:r>
                <a:rPr lang="ru-RU" sz="2400" dirty="0" smtClean="0"/>
                <a:t>ребенком</a:t>
              </a:r>
              <a:endParaRPr lang="ru-RU" sz="2400" dirty="0"/>
            </a:p>
          </p:txBody>
        </p:sp>
        <p:sp>
          <p:nvSpPr>
            <p:cNvPr id="11" name="Прямоугольный треугольник 10"/>
            <p:cNvSpPr/>
            <p:nvPr/>
          </p:nvSpPr>
          <p:spPr>
            <a:xfrm flipH="1">
              <a:off x="8291513" y="2456571"/>
              <a:ext cx="248086" cy="971550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ый треугольник 11"/>
            <p:cNvSpPr/>
            <p:nvPr/>
          </p:nvSpPr>
          <p:spPr>
            <a:xfrm flipH="1">
              <a:off x="8291513" y="4191000"/>
              <a:ext cx="248086" cy="97155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9066727" y="3140734"/>
            <a:ext cx="2843333" cy="10872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Выпускники, не относящиеся ни к одному из </a:t>
            </a:r>
            <a:r>
              <a:rPr lang="ru-RU" sz="1400" dirty="0" smtClean="0">
                <a:solidFill>
                  <a:schemeClr val="tx1"/>
                </a:solidFill>
              </a:rPr>
              <a:t>каналов </a:t>
            </a:r>
            <a:r>
              <a:rPr lang="ru-RU" sz="1400" dirty="0">
                <a:solidFill>
                  <a:schemeClr val="tx1"/>
                </a:solidFill>
              </a:rPr>
              <a:t>занятости, считаются нетрудоустроенными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9029" y="4590252"/>
            <a:ext cx="1578728" cy="1578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47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данные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80" y="4116586"/>
            <a:ext cx="1636383" cy="163638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80" y="1838783"/>
            <a:ext cx="1636383" cy="1636383"/>
          </a:xfrm>
          <a:prstGeom prst="rect">
            <a:avLst/>
          </a:prstGeom>
        </p:spPr>
      </p:pic>
      <p:sp>
        <p:nvSpPr>
          <p:cNvPr id="8" name="Параллелограмм 7"/>
          <p:cNvSpPr/>
          <p:nvPr/>
        </p:nvSpPr>
        <p:spPr>
          <a:xfrm>
            <a:off x="2795073" y="2069460"/>
            <a:ext cx="5828227" cy="1175028"/>
          </a:xfrm>
          <a:prstGeom prst="parallelogram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02165" rIns="0" bIns="102165" numCol="1" spcCol="127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33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образовательные организации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(ПОО и ООВО) </a:t>
            </a:r>
            <a:endParaRPr lang="ru-RU" sz="2800" dirty="0"/>
          </a:p>
        </p:txBody>
      </p:sp>
      <p:sp>
        <p:nvSpPr>
          <p:cNvPr id="9" name="Параллелограмм 8"/>
          <p:cNvSpPr/>
          <p:nvPr/>
        </p:nvSpPr>
        <p:spPr>
          <a:xfrm>
            <a:off x="2795073" y="4347263"/>
            <a:ext cx="5828227" cy="1175028"/>
          </a:xfrm>
          <a:prstGeom prst="parallelogram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02165" rIns="0" bIns="102165" numCol="1" spcCol="127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5254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выпускника</a:t>
            </a:r>
            <a:endParaRPr lang="ru-RU" sz="2800" dirty="0"/>
          </a:p>
        </p:txBody>
      </p:sp>
      <p:sp>
        <p:nvSpPr>
          <p:cNvPr id="10" name="Параллелограмм 9"/>
          <p:cNvSpPr/>
          <p:nvPr/>
        </p:nvSpPr>
        <p:spPr>
          <a:xfrm>
            <a:off x="8319611" y="2069460"/>
            <a:ext cx="3300890" cy="1175028"/>
          </a:xfrm>
          <a:prstGeom prst="parallelogram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02165" rIns="0" bIns="102165" numCol="1" spcCol="127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29 ПОО</a:t>
            </a:r>
          </a:p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4 ООВО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Параллелограмм 10"/>
          <p:cNvSpPr/>
          <p:nvPr/>
        </p:nvSpPr>
        <p:spPr>
          <a:xfrm>
            <a:off x="8319611" y="4347263"/>
            <a:ext cx="3300890" cy="1175028"/>
          </a:xfrm>
          <a:prstGeom prst="parallelogram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02165" rIns="0" bIns="102165" numCol="1" spcCol="127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ПОО – 3559 (68%)</a:t>
            </a:r>
          </a:p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ООВО – 1695 (32%)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77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8763" y="459538"/>
            <a:ext cx="9221709" cy="890716"/>
          </a:xfrm>
        </p:spPr>
        <p:txBody>
          <a:bodyPr>
            <a:noAutofit/>
          </a:bodyPr>
          <a:lstStyle/>
          <a:p>
            <a:r>
              <a:rPr lang="ru-RU" sz="2800" dirty="0"/>
              <a:t>Прогноз распределения выпускников образовательных учреждений профессионального образования по каналам </a:t>
            </a:r>
            <a:r>
              <a:rPr lang="ru-RU" sz="2800" dirty="0" smtClean="0"/>
              <a:t>занятости в 2017 и в 2018 годах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714512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519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Прогноз распределения выпускников ПОО И ООВО по каналам занятости</a:t>
            </a:r>
            <a:endParaRPr lang="ru-RU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1389265"/>
              </p:ext>
            </p:extLst>
          </p:nvPr>
        </p:nvGraphicFramePr>
        <p:xfrm>
          <a:off x="838200" y="1825624"/>
          <a:ext cx="10515600" cy="4549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556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Рейтинг укрупнённых групп специальностей и направлений подготовки по количеству выпускников, планирующих трудоустроиться</a:t>
            </a:r>
            <a:endParaRPr lang="ru-RU" sz="28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0977542"/>
              </p:ext>
            </p:extLst>
          </p:nvPr>
        </p:nvGraphicFramePr>
        <p:xfrm>
          <a:off x="838200" y="1569493"/>
          <a:ext cx="10707806" cy="4607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0108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У</a:t>
            </a:r>
            <a:r>
              <a:rPr lang="ru-RU" sz="2800" dirty="0" smtClean="0"/>
              <a:t>крупнённые группы </a:t>
            </a:r>
            <a:r>
              <a:rPr lang="ru-RU" sz="2800" dirty="0"/>
              <a:t>специальностей </a:t>
            </a:r>
            <a:r>
              <a:rPr lang="ru-RU" sz="2800" dirty="0" smtClean="0"/>
              <a:t>и направлений подготовки, выпускники которых имеют риск быть нетрудоустроенными</a:t>
            </a:r>
            <a:endParaRPr lang="ru-RU" sz="28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2587679"/>
              </p:ext>
            </p:extLst>
          </p:nvPr>
        </p:nvGraphicFramePr>
        <p:xfrm>
          <a:off x="838200" y="1555844"/>
          <a:ext cx="10515600" cy="4749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45621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Рейтинг укрупнённых групп специальностей и направлений подготовки по количеству выпускников, планирующих </a:t>
            </a:r>
            <a:r>
              <a:rPr lang="ru-RU" sz="2800" dirty="0" smtClean="0"/>
              <a:t>продолжить обучение</a:t>
            </a:r>
            <a:endParaRPr lang="ru-RU" sz="2800" dirty="0"/>
          </a:p>
        </p:txBody>
      </p:sp>
      <p:graphicFrame>
        <p:nvGraphicFramePr>
          <p:cNvPr id="4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5150310"/>
              </p:ext>
            </p:extLst>
          </p:nvPr>
        </p:nvGraphicFramePr>
        <p:xfrm>
          <a:off x="838200" y="1555844"/>
          <a:ext cx="10515600" cy="4749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8558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Рейтинг укрупнённых групп специальностей и направлений подготовки</a:t>
            </a:r>
          </a:p>
        </p:txBody>
      </p:sp>
      <p:sp>
        <p:nvSpPr>
          <p:cNvPr id="4" name="Параллелограмм 3"/>
          <p:cNvSpPr/>
          <p:nvPr/>
        </p:nvSpPr>
        <p:spPr>
          <a:xfrm>
            <a:off x="242941" y="1660027"/>
            <a:ext cx="5828227" cy="741979"/>
          </a:xfrm>
          <a:prstGeom prst="parallelogram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02165" rIns="0" bIns="102165" numCol="1" spcCol="127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dirty="0" smtClean="0">
                <a:latin typeface="+mj-lt"/>
              </a:rPr>
              <a:t>Показатель «Призыв в ряды Вооружённых сил РФ»</a:t>
            </a:r>
            <a:endParaRPr lang="ru-RU" sz="2400" dirty="0">
              <a:latin typeface="+mj-lt"/>
            </a:endParaRPr>
          </a:p>
        </p:txBody>
      </p:sp>
      <p:sp>
        <p:nvSpPr>
          <p:cNvPr id="5" name="Параллелограмм 4"/>
          <p:cNvSpPr/>
          <p:nvPr/>
        </p:nvSpPr>
        <p:spPr>
          <a:xfrm>
            <a:off x="6071168" y="1660026"/>
            <a:ext cx="5828227" cy="741979"/>
          </a:xfrm>
          <a:prstGeom prst="parallelogram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02165" rIns="0" bIns="102165" numCol="1" spcCol="127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</a:rPr>
              <a:t>Показатель «Отпуск по уходу за ребёнком»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6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1141400"/>
              </p:ext>
            </p:extLst>
          </p:nvPr>
        </p:nvGraphicFramePr>
        <p:xfrm>
          <a:off x="242941" y="2497540"/>
          <a:ext cx="5828227" cy="3794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3775569"/>
              </p:ext>
            </p:extLst>
          </p:nvPr>
        </p:nvGraphicFramePr>
        <p:xfrm>
          <a:off x="5963627" y="2402005"/>
          <a:ext cx="5639243" cy="3794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225356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презентаций">
  <a:themeElements>
    <a:clrScheme name="КРИРО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Макет 2" id="{632115FF-CFAE-4518-9C90-C3DFDB46C784}" vid="{9BF05BC9-006D-4562-8B98-36A9A7C2CCE5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Макет 2 (16 к 9)</Template>
  <TotalTime>3346</TotalTime>
  <Words>1163</Words>
  <Application>Microsoft Office PowerPoint</Application>
  <PresentationFormat>Широкоэкранный</PresentationFormat>
  <Paragraphs>111</Paragraphs>
  <Slides>11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презентаций</vt:lpstr>
      <vt:lpstr>Результаты мониторинга трудоустройства выпускников ПОО и ООВО</vt:lpstr>
      <vt:lpstr>Методика мониторинга трудоустройства выпускников</vt:lpstr>
      <vt:lpstr>Общие данные</vt:lpstr>
      <vt:lpstr>Прогноз распределения выпускников образовательных учреждений профессионального образования по каналам занятости в 2017 и в 2018 годах</vt:lpstr>
      <vt:lpstr>Прогноз распределения выпускников ПОО И ООВО по каналам занятости</vt:lpstr>
      <vt:lpstr>Рейтинг укрупнённых групп специальностей и направлений подготовки по количеству выпускников, планирующих трудоустроиться</vt:lpstr>
      <vt:lpstr>Укрупнённые группы специальностей и направлений подготовки, выпускники которых имеют риск быть нетрудоустроенными</vt:lpstr>
      <vt:lpstr>Рейтинг укрупнённых групп специальностей и направлений подготовки по количеству выпускников, планирующих продолжить обучение</vt:lpstr>
      <vt:lpstr>Рейтинг укрупнённых групп специальностей и направлений подготовки</vt:lpstr>
      <vt:lpstr>Укрупнённые группы специальностей и направлений подготовки, в которые входят специальности из ТОП-50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Ангелина Сергеевна Божкова</dc:creator>
  <cp:lastModifiedBy>РК Союз Промышленников</cp:lastModifiedBy>
  <cp:revision>31</cp:revision>
  <dcterms:created xsi:type="dcterms:W3CDTF">2018-09-03T09:45:00Z</dcterms:created>
  <dcterms:modified xsi:type="dcterms:W3CDTF">2018-09-12T12:28:39Z</dcterms:modified>
</cp:coreProperties>
</file>