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FE73E30-DCE4-4AD1-B57E-D5654E203E67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544B953-6CAA-469C-8CFD-38E556D2B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7F0BF9-7949-45AD-A7FC-DAC82B305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02" y="559562"/>
            <a:ext cx="8857397" cy="26476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ambria" pitchFamily="18" charset="0"/>
              </a:rPr>
              <a:t>Инвестиционный проект </a:t>
            </a: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000" b="1" dirty="0">
                <a:latin typeface="Cambria" pitchFamily="18" charset="0"/>
              </a:rPr>
              <a:t/>
            </a:r>
            <a:br>
              <a:rPr lang="ru-RU" sz="2000" b="1" dirty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«Завод </a:t>
            </a:r>
            <a:r>
              <a:rPr lang="ru-RU" sz="2000" b="1" dirty="0">
                <a:latin typeface="Cambria" pitchFamily="18" charset="0"/>
              </a:rPr>
              <a:t>по производству </a:t>
            </a:r>
            <a:r>
              <a:rPr lang="ru-RU" sz="2000" b="1" dirty="0" smtClean="0">
                <a:latin typeface="Cambria" pitchFamily="18" charset="0"/>
              </a:rPr>
              <a:t>биотоплива (</a:t>
            </a:r>
            <a:r>
              <a:rPr lang="ru-RU" sz="2000" b="1" dirty="0" err="1" smtClean="0">
                <a:latin typeface="Cambria" pitchFamily="18" charset="0"/>
              </a:rPr>
              <a:t>пеллеты</a:t>
            </a:r>
            <a:r>
              <a:rPr lang="ru-RU" sz="2000" b="1" dirty="0" smtClean="0">
                <a:latin typeface="Cambria" pitchFamily="18" charset="0"/>
              </a:rPr>
              <a:t>, </a:t>
            </a:r>
            <a:r>
              <a:rPr lang="ru-RU" sz="2000" b="1" dirty="0" err="1" smtClean="0">
                <a:latin typeface="Cambria" pitchFamily="18" charset="0"/>
              </a:rPr>
              <a:t>биоэтанол</a:t>
            </a:r>
            <a:r>
              <a:rPr lang="ru-RU" sz="2000" b="1" dirty="0" smtClean="0">
                <a:latin typeface="Cambria" pitchFamily="18" charset="0"/>
              </a:rPr>
              <a:t>) </a:t>
            </a:r>
            <a:r>
              <a:rPr lang="ru-RU" sz="2000" b="1" dirty="0">
                <a:latin typeface="Cambria" pitchFamily="18" charset="0"/>
              </a:rPr>
              <a:t>из естественно возобновляемого  непищевого сырья </a:t>
            </a:r>
            <a:br>
              <a:rPr lang="ru-RU" sz="2000" b="1" dirty="0">
                <a:latin typeface="Cambria" pitchFamily="18" charset="0"/>
              </a:rPr>
            </a:br>
            <a:r>
              <a:rPr lang="ru-RU" sz="2000" b="1" dirty="0">
                <a:latin typeface="Cambria" pitchFamily="18" charset="0"/>
              </a:rPr>
              <a:t>(лиственная, неделовая древесина, а также отходы </a:t>
            </a:r>
            <a:r>
              <a:rPr lang="ru-RU" sz="2000" b="1" dirty="0" smtClean="0">
                <a:latin typeface="Cambria" pitchFamily="18" charset="0"/>
              </a:rPr>
              <a:t>лесопиления и деревопереработки)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9D67ED5-BDFF-48B2-8688-A206DF0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740" y="6074986"/>
            <a:ext cx="3234520" cy="68065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Республика Коми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2018 г</a:t>
            </a:r>
            <a:r>
              <a:rPr lang="ru-RU" sz="1600" b="1" dirty="0">
                <a:latin typeface="Cambria" pitchFamily="18" charset="0"/>
              </a:rPr>
              <a:t>.</a:t>
            </a:r>
          </a:p>
        </p:txBody>
      </p:sp>
      <p:pic>
        <p:nvPicPr>
          <p:cNvPr id="12290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476" y="5128027"/>
            <a:ext cx="757048" cy="87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241" y="464025"/>
            <a:ext cx="3629452" cy="54591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Экономика проекта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075" y="1351130"/>
            <a:ext cx="8529851" cy="522709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Инвестиционная составляющая проекта: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Общая стоимость проекта – не более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110  млн.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EUR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lvl="2" algn="just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пеллеты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из отходов деревопереработки 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5 – 10 млн. 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EUR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;</a:t>
            </a:r>
          </a:p>
          <a:p>
            <a:pPr lvl="2" algn="just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 и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пеллеты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из лигнина 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100  млн.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EUR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6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Для </a:t>
            </a:r>
            <a:r>
              <a:rPr lang="ru-RU" sz="16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реализации </a:t>
            </a:r>
            <a:r>
              <a:rPr lang="ru-RU" sz="16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проекта </a:t>
            </a:r>
            <a:r>
              <a:rPr lang="ru-RU" sz="16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будет создана отдельная проектная компания на базе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ООО "ПЕЧОРАЭНЕРГОРЕСУРС"</a:t>
            </a:r>
            <a:r>
              <a:rPr lang="ru-RU" sz="1600" spc="-4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, в которой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ООО "ПЕЧОРАЭНЕРГОРЕСУРС" будет являться основным стратегическим партнером проекта. </a:t>
            </a:r>
          </a:p>
          <a:p>
            <a:pPr algn="just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Проект будет реализован поэтапно: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Стадия № 1  - Строительство завода по производству пеллет из отходов деревопереработки;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Стадия № 2 – Строительство завода по производству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 пеллет из лигнина.</a:t>
            </a:r>
          </a:p>
          <a:p>
            <a:pPr lvl="1" algn="just">
              <a:buFont typeface="Wingdings" pitchFamily="2" charset="2"/>
              <a:buChar char="Ø"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600" spc="-4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Общий срок окупаемости всего проекта  - не более 5 лет. </a:t>
            </a:r>
          </a:p>
          <a:p>
            <a:pPr algn="just"/>
            <a:endParaRPr lang="ru-RU" sz="1600" spc="-5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/>
            <a:r>
              <a:rPr lang="ru-RU" sz="1600" spc="-4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Проект является высокорентабельным  и инвестиционно  привлекательным. </a:t>
            </a:r>
          </a:p>
          <a:p>
            <a:pPr algn="just">
              <a:buNone/>
            </a:pPr>
            <a:endParaRPr lang="ru-RU" sz="1600" spc="-4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>
              <a:buNone/>
            </a:pPr>
            <a:endParaRPr lang="ru-RU" sz="1600" spc="-4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>
              <a:buNone/>
            </a:pPr>
            <a:endParaRPr lang="ru-RU" sz="1600" spc="-4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</p:txBody>
      </p:sp>
      <p:pic>
        <p:nvPicPr>
          <p:cNvPr id="5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F5E3C1-D3F6-4E48-AFE8-633DAE031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01" y="487959"/>
            <a:ext cx="4885046" cy="4821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Резюме инвестиционного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063FCF-1EA0-40D4-BEE3-7AC6808C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1125335"/>
            <a:ext cx="8679977" cy="509804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6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Проект предполагает создание на базе ООО "ПЕЧОРАЭНЕРГОРЕСУРС" завода по производству биотоплива, состоящего из производства пеллет из отходов деревопереработки, а так же производство </a:t>
            </a: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биоэтанола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2-го поколения и пеллет из лигнина из </a:t>
            </a:r>
            <a:r>
              <a:rPr lang="ru-RU" sz="6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естественно возобновляемого непищевого сырья (лиственная, неделовая древесина, а также отходы лесопиления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) в Республике Коми, при поддержке Правительства и органов исполнительной власти Республики Коми.</a:t>
            </a:r>
          </a:p>
          <a:p>
            <a:pPr algn="just"/>
            <a:endParaRPr lang="ru-RU" sz="6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6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Мощность предприятия 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составит: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пеллеты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из отходов деревопереработки – более 15 000 тонн в год;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2-го поколения – 50 000 тонн в год;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пеллеты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из лигнина – более 15 000 тонн в год. </a:t>
            </a:r>
          </a:p>
          <a:p>
            <a:pPr algn="just">
              <a:buNone/>
            </a:pPr>
            <a:endParaRPr lang="ru-RU" sz="6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Технологическая составляющая проекта: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пеллеты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из отходов деревопереработки – технологическое оборудование произведенное в Германии/Австрии/Швеции/Чехии/Венгрии (по согласованию);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 </a:t>
            </a: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пеллеты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из лигнина - технологическое оборудование произведенное в Швеции.</a:t>
            </a:r>
          </a:p>
          <a:p>
            <a:pPr lvl="1" algn="just">
              <a:buFont typeface="Wingdings" pitchFamily="2" charset="2"/>
              <a:buChar char="Ø"/>
            </a:pPr>
            <a:endParaRPr lang="ru-RU" sz="60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Завод представляет собой практически безотходное и экологически чистое производство. </a:t>
            </a:r>
          </a:p>
          <a:p>
            <a:pPr algn="just"/>
            <a:endParaRPr lang="ru-RU" sz="6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6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В настоящий момент проект 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рассматривается как приоритетный </a:t>
            </a:r>
            <a:r>
              <a:rPr lang="ru-RU" sz="6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для Республики Коми. </a:t>
            </a:r>
            <a:endParaRPr lang="ru-RU" sz="60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endParaRPr lang="ru-RU" sz="60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Производство </a:t>
            </a:r>
            <a:r>
              <a:rPr lang="ru-RU" sz="6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является высокорентабельным, срок окупаемости 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завода </a:t>
            </a:r>
            <a:r>
              <a:rPr lang="ru-RU" sz="6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не превышает 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5 </a:t>
            </a:r>
            <a:r>
              <a:rPr lang="ru-RU" sz="6000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лет.</a:t>
            </a:r>
          </a:p>
          <a:p>
            <a:endParaRPr lang="ru-RU" sz="6000" dirty="0"/>
          </a:p>
        </p:txBody>
      </p:sp>
      <p:pic>
        <p:nvPicPr>
          <p:cNvPr id="5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8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81" y="447015"/>
            <a:ext cx="2715051" cy="54927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786" y="1269242"/>
            <a:ext cx="8352429" cy="5418162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Обычный этанол, получаемый в процессе переработки растительного сырья для использования в качестве биотоплива (биоэтанол, биодизель).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Этанол можно производить в больших количествах из целлюлозы. Сырьём могут быть различные отходы сельского и лесного хозяйства.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Движущими факторами для распространения биотоплива, являются угрозы, связанные с энергетической безопасностью, изменением климата и экономическим спадом.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Биотопливо является альтернативой традиционным видам топлива, получаемым из нефти. В долгосрочной перспективе постоянно растущий спрос на биотопливо со стороны наземного, воздушного и морского транспорта может сильно изменить сложившуюся ситуацию на мировом рынке энергоносителей.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Объем мирового производства биотоплива с 2000 года увеличился в семь раз – с 16 млрд. литров в 2000 году, до 110 млрд. литров в 2012 году.  Мировое производство биотоплива к 2019 году должно увеличиться, и составить около 140 млрд. литров. 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Мировой оборот биоэтанола в год – более 50 млрд. 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EUR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 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В настоящее время примерно 85% мирового производства жидкого биотоплива приходится на биоэтанол. Два крупнейших производителя биоэтанола – Бразилия и Соединенные Штаты Америки – обеспечивают почти 90% от совокупного производства, а остальная часть приходится главным образом на Канаду, Китай, ЕС (в основном на Францию и Германию) и Индию. Биоэтанол является одним из самым динамично развивающихся продуктов. В ближайшей перспективе рост мирового рынка биоэтанола составит около 10% в год.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511" y="474260"/>
            <a:ext cx="2286000" cy="4674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Сбыт продукции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74" y="1594332"/>
            <a:ext cx="8359253" cy="400125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Экспорт </a:t>
            </a:r>
          </a:p>
          <a:p>
            <a:pPr algn="just">
              <a:buNone/>
            </a:pPr>
            <a:endParaRPr lang="ru-RU" sz="1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К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закупке </a:t>
            </a:r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продукции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 </a:t>
            </a:r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полном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объеме </a:t>
            </a:r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выпуска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проявляют интерес</a:t>
            </a:r>
            <a:r>
              <a:rPr lang="ru-RU" sz="1900" spc="9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многие крупные мировые потребители. </a:t>
            </a:r>
            <a:endParaRPr lang="ru-RU" sz="1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endParaRPr lang="ru-RU" sz="1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/>
            <a:endParaRPr lang="ru-RU" sz="1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>
              <a:buNone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Внутренний рынок</a:t>
            </a:r>
          </a:p>
          <a:p>
            <a:pPr algn="just">
              <a:buNone/>
            </a:pPr>
            <a:endParaRPr lang="ru-RU" sz="1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/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Потенциал российского рынка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(по </a:t>
            </a:r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оценке экспертов технологической  платформы «Биоэнергетика»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при </a:t>
            </a:r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Правительстве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РФ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) составит </a:t>
            </a:r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более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3 </a:t>
            </a:r>
            <a:r>
              <a:rPr lang="ru-RU" sz="1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млрд.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л.  </a:t>
            </a:r>
            <a:r>
              <a:rPr lang="ru-RU" sz="1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этанола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 </a:t>
            </a:r>
            <a:r>
              <a:rPr lang="ru-RU" sz="1900" spc="-2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год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к 2022</a:t>
            </a:r>
            <a:r>
              <a:rPr lang="ru-RU" sz="1900" spc="27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г;</a:t>
            </a:r>
          </a:p>
          <a:p>
            <a:pPr algn="just"/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Спрос на </a:t>
            </a:r>
            <a:r>
              <a:rPr lang="ru-RU" sz="1900" spc="-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пеллеты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1900" spc="-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на</a:t>
            </a:r>
            <a:r>
              <a:rPr lang="ru-RU" sz="1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российском рынке стабильный, с ежегодным увеличением на 8%.</a:t>
            </a:r>
            <a:endParaRPr lang="ru-RU" sz="1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>
              <a:buNone/>
            </a:pPr>
            <a:endParaRPr lang="ru-RU" dirty="0" smtClean="0">
              <a:cs typeface="Calibri"/>
            </a:endParaRPr>
          </a:p>
          <a:p>
            <a:endParaRPr lang="ru-RU" dirty="0"/>
          </a:p>
        </p:txBody>
      </p:sp>
      <p:pic>
        <p:nvPicPr>
          <p:cNvPr id="5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924" y="417414"/>
            <a:ext cx="2791444" cy="593767"/>
          </a:xfrm>
        </p:spPr>
        <p:txBody>
          <a:bodyPr>
            <a:normAutofit/>
          </a:bodyPr>
          <a:lstStyle/>
          <a:p>
            <a:r>
              <a:rPr lang="ru-RU" sz="1800" b="1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Сырье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и</a:t>
            </a:r>
            <a:r>
              <a:rPr lang="ru-RU" sz="1800" b="1" spc="-7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логистика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388" y="1258780"/>
            <a:ext cx="8203225" cy="4845137"/>
          </a:xfrm>
        </p:spPr>
        <p:txBody>
          <a:bodyPr>
            <a:normAutofit fontScale="55000" lnSpcReduction="20000"/>
          </a:bodyPr>
          <a:lstStyle/>
          <a:p>
            <a:pPr marL="295910" marR="6350" indent="-283210" algn="just">
              <a:spcBef>
                <a:spcPts val="95"/>
              </a:spcBef>
              <a:buClr>
                <a:srgbClr val="3891A7"/>
              </a:buClr>
              <a:buSzPct val="100000"/>
              <a:tabLst>
                <a:tab pos="296545" algn="l"/>
              </a:tabLst>
            </a:pP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Для размещения 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завода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по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производству биоэтанола 2-го поколения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мощностью 50 000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тонн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 год,  правительство Республики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Коми выделило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площадку,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расположенную 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 </a:t>
            </a:r>
            <a:r>
              <a:rPr lang="ru-RU" sz="2900" spc="-1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пгт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.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Троицко-Печорск.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Площадка  представляет из себя ровный распланированный участок в 7 км. по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автодороге Сосногорск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– </a:t>
            </a:r>
            <a:r>
              <a:rPr lang="ru-RU" sz="2900" spc="-2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Троицко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-  </a:t>
            </a:r>
            <a:r>
              <a:rPr lang="ru-RU" sz="2900" spc="-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Печорск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. По границе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участка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идет ж/</a:t>
            </a:r>
            <a:r>
              <a:rPr lang="ru-RU" sz="2900" spc="-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ветка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(ж/</a:t>
            </a:r>
            <a:r>
              <a:rPr lang="ru-RU" sz="2900" spc="-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Сосногорск-Троицко-Печорск 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длиной 165</a:t>
            </a:r>
            <a:r>
              <a:rPr lang="ru-RU" sz="2900" spc="2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км).</a:t>
            </a: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>
              <a:spcBef>
                <a:spcPts val="45"/>
              </a:spcBef>
              <a:buClr>
                <a:srgbClr val="3891A7"/>
              </a:buClr>
            </a:pP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/>
            </a:endParaRPr>
          </a:p>
          <a:p>
            <a:pPr marL="295910" marR="5715" indent="-283210" algn="just">
              <a:buClr>
                <a:srgbClr val="3891A7"/>
              </a:buClr>
              <a:buSzPct val="100000"/>
              <a:tabLst>
                <a:tab pos="296545" algn="l"/>
              </a:tabLst>
            </a:pP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Производство относится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к 3 классу опасности, санитарная зона 300 м. 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Необходимая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для  функционирования энергия 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будет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вырабатываться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самостоятельно. Предприятие экологически</a:t>
            </a:r>
            <a:r>
              <a:rPr lang="ru-RU" sz="2900" spc="15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безопасно.</a:t>
            </a: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>
              <a:spcBef>
                <a:spcPts val="50"/>
              </a:spcBef>
              <a:buClr>
                <a:srgbClr val="3891A7"/>
              </a:buClr>
            </a:pP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/>
            </a:endParaRPr>
          </a:p>
          <a:p>
            <a:pPr marL="295910" marR="6350" indent="-283210" algn="just">
              <a:buClr>
                <a:srgbClr val="3891A7"/>
              </a:buClr>
              <a:buSzPct val="100000"/>
              <a:tabLst>
                <a:tab pos="296545" algn="l"/>
                <a:tab pos="7376159" algn="l"/>
              </a:tabLst>
            </a:pP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Троицко-Печорск 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находится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центре лесозаготовок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объемом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более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1 </a:t>
            </a:r>
            <a:r>
              <a:rPr lang="ru-RU" sz="2900" spc="-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млн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м3 в год. Для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производства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биоэтанола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2-го поколения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по заявленной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технологии 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ис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</a:t>
            </a:r>
            <a:r>
              <a:rPr lang="ru-RU" sz="2900" spc="-3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льз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у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т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ся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114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ес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т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еств</a:t>
            </a:r>
            <a:r>
              <a:rPr lang="ru-RU" sz="2900" spc="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н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но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1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возобно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в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ля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мо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8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непи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щ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ев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10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2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ц</a:t>
            </a:r>
            <a:r>
              <a:rPr lang="ru-RU" sz="2900" spc="-3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лл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ю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ло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з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ос</a:t>
            </a:r>
            <a:r>
              <a:rPr lang="ru-RU" sz="2900" spc="-4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р</a:t>
            </a:r>
            <a:r>
              <a:rPr lang="ru-RU" sz="2900" spc="-2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ж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а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щ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ее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1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с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ырь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е, а  именно – балансовая,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неделовая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древесина, 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отходы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лесопиления. Для функционирования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завода  потребуется до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350 </a:t>
            </a:r>
            <a:r>
              <a:rPr lang="ru-RU" sz="2900" spc="-5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000 кубометров</a:t>
            </a:r>
            <a:r>
              <a:rPr lang="ru-RU" sz="2900" spc="-1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сырья в</a:t>
            </a:r>
            <a:r>
              <a:rPr lang="ru-RU" sz="2900" spc="1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</a:t>
            </a:r>
            <a:r>
              <a:rPr lang="ru-RU" sz="2900" spc="-1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год.</a:t>
            </a: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>
              <a:spcBef>
                <a:spcPts val="50"/>
              </a:spcBef>
              <a:buClr>
                <a:srgbClr val="3891A7"/>
              </a:buClr>
            </a:pP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/>
            </a:endParaRPr>
          </a:p>
          <a:p>
            <a:pPr marL="295910" marR="8255" indent="-283210" algn="just">
              <a:buClr>
                <a:srgbClr val="3891A7"/>
              </a:buClr>
              <a:buSzPct val="100000"/>
              <a:tabLst>
                <a:tab pos="296545" algn="l"/>
              </a:tabLst>
            </a:pP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Поставка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сырья обеспечивается силами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ООО "ПЕЧОРАЭНЕРГОРЕСУРС", а так же действующими лесозаготовительными,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деревообрабатывающими 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предприятиями Республики Коми.</a:t>
            </a: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>
              <a:spcBef>
                <a:spcPts val="45"/>
              </a:spcBef>
              <a:buClr>
                <a:srgbClr val="3891A7"/>
              </a:buClr>
            </a:pP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/>
            </a:endParaRPr>
          </a:p>
          <a:p>
            <a:pPr marL="295910" marR="5080" indent="-283210" algn="just">
              <a:buClr>
                <a:srgbClr val="3891A7"/>
              </a:buClr>
              <a:buSzPct val="100000"/>
              <a:tabLst>
                <a:tab pos="296545" algn="l"/>
              </a:tabLst>
            </a:pP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Отгрузка продукции потребителям </a:t>
            </a:r>
            <a:r>
              <a:rPr lang="ru-RU" sz="2900" spc="-2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будет </a:t>
            </a:r>
            <a:r>
              <a:rPr lang="ru-RU" sz="2900" spc="-1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осуществляться 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ж/</a:t>
            </a:r>
            <a:r>
              <a:rPr lang="ru-RU" sz="2900" spc="-5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д</a:t>
            </a:r>
            <a:r>
              <a:rPr lang="ru-RU" sz="2900" spc="-5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Calibri"/>
              </a:rPr>
              <a:t> транспортом.</a:t>
            </a: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Calibri"/>
            </a:endParaRPr>
          </a:p>
          <a:p>
            <a:pPr algn="just">
              <a:spcBef>
                <a:spcPts val="45"/>
              </a:spcBef>
              <a:buClr>
                <a:srgbClr val="3891A7"/>
              </a:buClr>
            </a:pPr>
            <a:endParaRPr lang="ru-RU" sz="29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/>
          <p:cNvSpPr/>
          <p:nvPr/>
        </p:nvSpPr>
        <p:spPr>
          <a:xfrm>
            <a:off x="-23749" y="1128156"/>
            <a:ext cx="4619500" cy="2897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softEdge rad="635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45" y="514180"/>
            <a:ext cx="5522767" cy="46614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Примеры действующих заводов по производству 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биоэтанола по всему миру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5" name="Picture 7" descr="Картинки по запросу завод по производству биоэтанола С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68" y="3952875"/>
            <a:ext cx="4593156" cy="293480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1" name="Picture 13" descr="Картинки по запросу завод по производству биоэтанола СШ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223" y="4101688"/>
            <a:ext cx="4678868" cy="278476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Картинки по запросу завод по производству биоэтано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3901" y="1133234"/>
            <a:ext cx="4624312" cy="304794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и по запросу завод по производству биоэтанола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82639"/>
            <a:ext cx="4804013" cy="31569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11" descr="Картинки по запросу завод по производству биоэтанола С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80681"/>
            <a:ext cx="4790364" cy="27773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15" descr="http://www.cz-realty.ru/i/katalog/00027/003_l_prodazha-s-torgov-po-bankrotstvu-krupnogo-zavoda-po-proizvodstvu-bioetan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070" y="968991"/>
            <a:ext cx="4380934" cy="30781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1506" name="Picture 2" descr="Картинки по запросу завод по производству биоэтанола северная осетия"/>
          <p:cNvPicPr>
            <a:picLocks noChangeAspect="1" noChangeArrowheads="1"/>
          </p:cNvPicPr>
          <p:nvPr/>
        </p:nvPicPr>
        <p:blipFill>
          <a:blip r:embed="rId5" cstate="print"/>
          <a:srcRect l="4511"/>
          <a:stretch>
            <a:fillRect/>
          </a:stretch>
        </p:blipFill>
        <p:spPr bwMode="auto">
          <a:xfrm>
            <a:off x="4763069" y="4012442"/>
            <a:ext cx="4408228" cy="287285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1145" y="459588"/>
            <a:ext cx="5522767" cy="46614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Примеры действующих заводов по производству 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биоэтанола по всему миру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354842" y="504967"/>
            <a:ext cx="8789158" cy="6168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327546"/>
            <a:ext cx="8557147" cy="1446661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Площадка.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x-none" sz="2000" b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Промышленная площадка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-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пгт. Троицко-Печорск,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7 км по правой стороне автодороги Троицко-Печорск - Ухта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- 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ЛЭП 110 кВ. Ухта-Троицко-Печорск.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- ж/</a:t>
            </a:r>
            <a:r>
              <a:rPr lang="ru-RU" sz="13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ветка связанная с 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сетью железных дорог России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(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тупиков</a:t>
            </a:r>
            <a:r>
              <a:rPr lang="ru-RU" sz="1300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ая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железнодорожной лини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я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Сосногорск-Троицко-Печорск длиной 165 км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)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-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автомобильная дорога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до Сыктывкара 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длиной 512 км,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до 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г. Ухта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-</a:t>
            </a:r>
            <a:r>
              <a:rPr lang="x-none" sz="130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182 км.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</a:br>
            <a:endParaRPr lang="ru-RU" sz="1300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0" y="1869742"/>
            <a:ext cx="9144000" cy="4988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softEdge rad="63500"/>
          </a:effectLst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Картинки по запросу герб ко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360"/>
            <a:ext cx="353427" cy="4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rgbClr val="005390"/>
      </a:dk1>
      <a:lt1>
        <a:sysClr val="window" lastClr="FFFFFF"/>
      </a:lt1>
      <a:dk2>
        <a:srgbClr val="005390"/>
      </a:dk2>
      <a:lt2>
        <a:srgbClr val="DEDEDE"/>
      </a:lt2>
      <a:accent1>
        <a:srgbClr val="53548A"/>
      </a:accent1>
      <a:accent2>
        <a:srgbClr val="00B050"/>
      </a:accent2>
      <a:accent3>
        <a:srgbClr val="0070C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526</TotalTime>
  <Words>531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Cambria</vt:lpstr>
      <vt:lpstr>Georgia</vt:lpstr>
      <vt:lpstr>Times New Roman</vt:lpstr>
      <vt:lpstr>Trebuchet MS</vt:lpstr>
      <vt:lpstr>Wingdings</vt:lpstr>
      <vt:lpstr>Wingdings 2</vt:lpstr>
      <vt:lpstr>Городская</vt:lpstr>
      <vt:lpstr>Инвестиционный проект    «Завод по производству биотоплива (пеллеты, биоэтанол) из естественно возобновляемого  непищевого сырья  (лиственная, неделовая древесина, а также отходы лесопиления и деревопереработки)</vt:lpstr>
      <vt:lpstr>Резюме инвестиционного проекта</vt:lpstr>
      <vt:lpstr>Биоэтанол</vt:lpstr>
      <vt:lpstr>Сбыт продукции</vt:lpstr>
      <vt:lpstr>Сырье и логистика</vt:lpstr>
      <vt:lpstr>Примеры действующих заводов по производству  биоэтанола по всему миру</vt:lpstr>
      <vt:lpstr>Примеры действующих заводов по производству  биоэтанола по всему миру</vt:lpstr>
      <vt:lpstr>Презентация PowerPoint</vt:lpstr>
      <vt:lpstr>Площадка.   Промышленная площадка   - пгт. Троицко-Печорск, 7 км по правой стороне автодороги Троицко-Печорск - Ухта. - ЛЭП 110 кВ. Ухта-Троицко-Печорск.  - ж/д ветка связанная с сетью железных дорог России (тупиковая железнодорожной линия Сосногорск-Троицко-Печорск длиной 165 км).  -автомобильная дорога до Сыктывкара длиной 512 км, до  г. Ухта - 182 км.  </vt:lpstr>
      <vt:lpstr>Экономика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проект  Завод по производству биоэтанола  мощностью 100 тыс. т/год .</dc:title>
  <dc:creator>Пользователь</dc:creator>
  <cp:lastModifiedBy>РК Союз Промышленников</cp:lastModifiedBy>
  <cp:revision>74</cp:revision>
  <dcterms:created xsi:type="dcterms:W3CDTF">2017-07-14T11:56:37Z</dcterms:created>
  <dcterms:modified xsi:type="dcterms:W3CDTF">2018-09-13T11:36:01Z</dcterms:modified>
</cp:coreProperties>
</file>