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9" r:id="rId4"/>
    <p:sldId id="274" r:id="rId5"/>
    <p:sldId id="270" r:id="rId6"/>
    <p:sldId id="271" r:id="rId7"/>
    <p:sldId id="272" r:id="rId8"/>
    <p:sldId id="261" r:id="rId9"/>
    <p:sldId id="260" r:id="rId10"/>
    <p:sldId id="264" r:id="rId11"/>
    <p:sldId id="263" r:id="rId12"/>
    <p:sldId id="265" r:id="rId13"/>
    <p:sldId id="266" r:id="rId14"/>
    <p:sldId id="273" r:id="rId15"/>
    <p:sldId id="259" r:id="rId16"/>
    <p:sldId id="267" r:id="rId17"/>
    <p:sldId id="25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  <a:srgbClr val="FF99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55" autoAdjust="0"/>
  </p:normalViewPr>
  <p:slideViewPr>
    <p:cSldViewPr>
      <p:cViewPr varScale="1">
        <p:scale>
          <a:sx n="111" d="100"/>
          <a:sy n="111" d="100"/>
        </p:scale>
        <p:origin x="9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10B09-BE0C-43E0-8253-FB35E486F8C2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53FDAEA9-EB62-4F49-9D4A-D3C22EA8D1A7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algn="just"/>
          <a:r>
            <a:rPr lang="ru-RU" altLang="ru-RU" sz="1400" dirty="0" smtClean="0">
              <a:solidFill>
                <a:schemeClr val="tx1"/>
              </a:solidFill>
              <a:latin typeface="+mn-lt"/>
            </a:rPr>
            <a:t>рассматриваться при проведении государственной аккредитации (ч.8 ст.96 Федерального закона «Об образовании в Российской Федерации»)</a:t>
          </a:r>
        </a:p>
      </dgm:t>
    </dgm:pt>
    <dgm:pt modelId="{6B752AFF-3407-4666-8AB6-6FC01C0EAC51}" type="parTrans" cxnId="{F7E9F8CA-7F4C-4997-9536-3E3341594CC1}">
      <dgm:prSet/>
      <dgm:spPr/>
      <dgm:t>
        <a:bodyPr/>
        <a:lstStyle/>
        <a:p>
          <a:endParaRPr lang="ru-RU"/>
        </a:p>
      </dgm:t>
    </dgm:pt>
    <dgm:pt modelId="{0455CBBA-C560-4BFE-9333-1C81A5A92699}" type="sibTrans" cxnId="{F7E9F8CA-7F4C-4997-9536-3E3341594CC1}">
      <dgm:prSet/>
      <dgm:spPr/>
      <dgm:t>
        <a:bodyPr/>
        <a:lstStyle/>
        <a:p>
          <a:endParaRPr lang="ru-RU"/>
        </a:p>
      </dgm:t>
    </dgm:pt>
    <dgm:pt modelId="{87D90DE3-A840-4267-9754-2BD59752DFD1}">
      <dgm:prSet custT="1"/>
      <dgm:spPr>
        <a:solidFill>
          <a:schemeClr val="accent5">
            <a:lumMod val="60000"/>
            <a:lumOff val="40000"/>
            <a:alpha val="77000"/>
          </a:schemeClr>
        </a:solidFill>
      </dgm:spPr>
      <dgm:t>
        <a:bodyPr/>
        <a:lstStyle/>
        <a:p>
          <a:pPr algn="just"/>
          <a:r>
            <a:rPr lang="ru-RU" altLang="ru-RU" sz="1400" dirty="0" smtClean="0">
              <a:solidFill>
                <a:schemeClr val="tx1"/>
              </a:solidFill>
              <a:latin typeface="+mn-lt"/>
            </a:rPr>
            <a:t>использоваться работодателями, их объединениями или уполномоченными ими организациями при формировании рейтингов аккредитованных ими образовательных программ и реализующих их организаций, осуществляющих образовательную деятельность (ч.5 ст.96 Федерального закона «Об образовании в Российской Федерации»)</a:t>
          </a:r>
        </a:p>
      </dgm:t>
    </dgm:pt>
    <dgm:pt modelId="{1B0E0045-B5BA-4DC3-A845-49B528ABB422}" type="parTrans" cxnId="{0634A544-BE4C-44F1-A3F5-28DBF6B8FB01}">
      <dgm:prSet/>
      <dgm:spPr/>
      <dgm:t>
        <a:bodyPr/>
        <a:lstStyle/>
        <a:p>
          <a:endParaRPr lang="ru-RU"/>
        </a:p>
      </dgm:t>
    </dgm:pt>
    <dgm:pt modelId="{A8D11EE0-33E4-4461-A6E3-10B3F2FAC088}" type="sibTrans" cxnId="{0634A544-BE4C-44F1-A3F5-28DBF6B8FB01}">
      <dgm:prSet/>
      <dgm:spPr/>
      <dgm:t>
        <a:bodyPr/>
        <a:lstStyle/>
        <a:p>
          <a:endParaRPr lang="ru-RU"/>
        </a:p>
      </dgm:t>
    </dgm:pt>
    <dgm:pt modelId="{8E5D80CB-8BF8-4909-9ACB-AF94548AA773}">
      <dgm:prSet custT="1"/>
      <dgm:spPr>
        <a:solidFill>
          <a:schemeClr val="accent5">
            <a:lumMod val="60000"/>
            <a:lumOff val="40000"/>
            <a:alpha val="63000"/>
          </a:schemeClr>
        </a:solidFill>
      </dgm:spPr>
      <dgm:t>
        <a:bodyPr/>
        <a:lstStyle/>
        <a:p>
          <a:pPr algn="just"/>
          <a:r>
            <a:rPr lang="ru-RU" altLang="ru-RU" sz="1400" dirty="0" smtClean="0">
              <a:solidFill>
                <a:schemeClr val="tx1"/>
              </a:solidFill>
              <a:latin typeface="+mn-lt"/>
            </a:rPr>
            <a:t>учитываться в процедурах распределения контрольных цифр приема на обучение за счет бюджетных ассигнований (Приказ </a:t>
          </a:r>
          <a:r>
            <a:rPr lang="ru-RU" altLang="ru-RU" sz="1400" dirty="0" err="1" smtClean="0">
              <a:solidFill>
                <a:schemeClr val="tx1"/>
              </a:solidFill>
              <a:latin typeface="+mn-lt"/>
            </a:rPr>
            <a:t>Минобрнауки</a:t>
          </a:r>
          <a:r>
            <a:rPr lang="ru-RU" altLang="ru-RU" sz="1400" dirty="0" smtClean="0">
              <a:solidFill>
                <a:schemeClr val="tx1"/>
              </a:solidFill>
              <a:latin typeface="+mn-lt"/>
            </a:rPr>
            <a:t> России от 15.07.2013 №560 «Об утверждении Порядка проведения конкурса на распределение контрольных цифр приема граждан…»)</a:t>
          </a:r>
        </a:p>
      </dgm:t>
    </dgm:pt>
    <dgm:pt modelId="{46C163A9-B1EE-4DDC-9052-EAA05E629968}" type="parTrans" cxnId="{6A4E7F7C-F0C8-4177-9C24-95BEF283EFFF}">
      <dgm:prSet/>
      <dgm:spPr/>
      <dgm:t>
        <a:bodyPr/>
        <a:lstStyle/>
        <a:p>
          <a:endParaRPr lang="ru-RU"/>
        </a:p>
      </dgm:t>
    </dgm:pt>
    <dgm:pt modelId="{25126FF6-6496-4943-9E5E-779FBECEF081}" type="sibTrans" cxnId="{6A4E7F7C-F0C8-4177-9C24-95BEF283EFFF}">
      <dgm:prSet/>
      <dgm:spPr/>
      <dgm:t>
        <a:bodyPr/>
        <a:lstStyle/>
        <a:p>
          <a:endParaRPr lang="ru-RU"/>
        </a:p>
      </dgm:t>
    </dgm:pt>
    <dgm:pt modelId="{06543AE9-7FF2-4014-8E92-588EB928232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altLang="ru-RU" sz="1400" dirty="0" smtClean="0">
              <a:solidFill>
                <a:schemeClr val="tx1"/>
              </a:solidFill>
              <a:latin typeface="+mn-lt"/>
            </a:rPr>
            <a:t>использоваться в процедурах межвузовского и международного сотрудничества, а также для усиления имиджа организации, осуществляющей образовательную деятельность.</a:t>
          </a:r>
        </a:p>
      </dgm:t>
    </dgm:pt>
    <dgm:pt modelId="{20993BB1-D89A-497D-9E60-02FA0A1ADBCD}" type="parTrans" cxnId="{0250DA30-BA7F-4976-B26B-CC176111307D}">
      <dgm:prSet/>
      <dgm:spPr/>
      <dgm:t>
        <a:bodyPr/>
        <a:lstStyle/>
        <a:p>
          <a:endParaRPr lang="ru-RU"/>
        </a:p>
      </dgm:t>
    </dgm:pt>
    <dgm:pt modelId="{E7122411-3A6B-4B07-9D65-FC423A70DF9D}" type="sibTrans" cxnId="{0250DA30-BA7F-4976-B26B-CC176111307D}">
      <dgm:prSet/>
      <dgm:spPr/>
      <dgm:t>
        <a:bodyPr/>
        <a:lstStyle/>
        <a:p>
          <a:endParaRPr lang="ru-RU"/>
        </a:p>
      </dgm:t>
    </dgm:pt>
    <dgm:pt modelId="{59D98679-3DAB-4B2C-8136-8AA47694122E}" type="pres">
      <dgm:prSet presAssocID="{1B110B09-BE0C-43E0-8253-FB35E486F8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88CDFC1-781F-45A0-A9EF-4809F85AEBA4}" type="pres">
      <dgm:prSet presAssocID="{1B110B09-BE0C-43E0-8253-FB35E486F8C2}" presName="Name1" presStyleCnt="0"/>
      <dgm:spPr/>
    </dgm:pt>
    <dgm:pt modelId="{D3B0C55E-708E-4CAD-9B4A-FECA2F5951BE}" type="pres">
      <dgm:prSet presAssocID="{1B110B09-BE0C-43E0-8253-FB35E486F8C2}" presName="cycle" presStyleCnt="0"/>
      <dgm:spPr/>
    </dgm:pt>
    <dgm:pt modelId="{5DF2A871-A865-4404-8428-6B152B30ADF8}" type="pres">
      <dgm:prSet presAssocID="{1B110B09-BE0C-43E0-8253-FB35E486F8C2}" presName="srcNode" presStyleLbl="node1" presStyleIdx="0" presStyleCnt="4"/>
      <dgm:spPr/>
    </dgm:pt>
    <dgm:pt modelId="{7FA81889-D481-4BD8-A31D-D169DF420B74}" type="pres">
      <dgm:prSet presAssocID="{1B110B09-BE0C-43E0-8253-FB35E486F8C2}" presName="conn" presStyleLbl="parChTrans1D2" presStyleIdx="0" presStyleCnt="1"/>
      <dgm:spPr/>
      <dgm:t>
        <a:bodyPr/>
        <a:lstStyle/>
        <a:p>
          <a:endParaRPr lang="ru-RU"/>
        </a:p>
      </dgm:t>
    </dgm:pt>
    <dgm:pt modelId="{75EBDCFB-DCCC-475B-900D-5750CEBC1DF7}" type="pres">
      <dgm:prSet presAssocID="{1B110B09-BE0C-43E0-8253-FB35E486F8C2}" presName="extraNode" presStyleLbl="node1" presStyleIdx="0" presStyleCnt="4"/>
      <dgm:spPr/>
    </dgm:pt>
    <dgm:pt modelId="{6C8DBBC0-4AF3-4FB0-8938-A0D2D2324F85}" type="pres">
      <dgm:prSet presAssocID="{1B110B09-BE0C-43E0-8253-FB35E486F8C2}" presName="dstNode" presStyleLbl="node1" presStyleIdx="0" presStyleCnt="4"/>
      <dgm:spPr/>
    </dgm:pt>
    <dgm:pt modelId="{279F242C-FD80-47D2-B003-54B964F998B7}" type="pres">
      <dgm:prSet presAssocID="{53FDAEA9-EB62-4F49-9D4A-D3C22EA8D1A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A0726-B138-4906-B2C6-6F7C295988FE}" type="pres">
      <dgm:prSet presAssocID="{53FDAEA9-EB62-4F49-9D4A-D3C22EA8D1A7}" presName="accent_1" presStyleCnt="0"/>
      <dgm:spPr/>
    </dgm:pt>
    <dgm:pt modelId="{4F458BE4-2454-4636-B7E3-FD003B6B761E}" type="pres">
      <dgm:prSet presAssocID="{53FDAEA9-EB62-4F49-9D4A-D3C22EA8D1A7}" presName="accentRepeatNode" presStyleLbl="solidFgAcc1" presStyleIdx="0" presStyleCnt="4"/>
      <dgm:spPr/>
    </dgm:pt>
    <dgm:pt modelId="{54B38A86-E8E1-4C3D-9020-171BFAD915DA}" type="pres">
      <dgm:prSet presAssocID="{87D90DE3-A840-4267-9754-2BD59752DFD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26E62-0BF9-4260-9606-0CBDDEEAD220}" type="pres">
      <dgm:prSet presAssocID="{87D90DE3-A840-4267-9754-2BD59752DFD1}" presName="accent_2" presStyleCnt="0"/>
      <dgm:spPr/>
    </dgm:pt>
    <dgm:pt modelId="{F8B5ED9F-FC51-4D1A-8BAA-4021E26024FC}" type="pres">
      <dgm:prSet presAssocID="{87D90DE3-A840-4267-9754-2BD59752DFD1}" presName="accentRepeatNode" presStyleLbl="solidFgAcc1" presStyleIdx="1" presStyleCnt="4"/>
      <dgm:spPr/>
    </dgm:pt>
    <dgm:pt modelId="{6CC2B3B0-E40B-4CD5-9FD6-2DBAB0C9D2C7}" type="pres">
      <dgm:prSet presAssocID="{8E5D80CB-8BF8-4909-9ACB-AF94548AA77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9CEA4-2899-4AD8-8C2B-C639D8CAD99C}" type="pres">
      <dgm:prSet presAssocID="{8E5D80CB-8BF8-4909-9ACB-AF94548AA773}" presName="accent_3" presStyleCnt="0"/>
      <dgm:spPr/>
    </dgm:pt>
    <dgm:pt modelId="{F0C68C41-BC49-448C-9BEE-2FF07722BBA0}" type="pres">
      <dgm:prSet presAssocID="{8E5D80CB-8BF8-4909-9ACB-AF94548AA773}" presName="accentRepeatNode" presStyleLbl="solidFgAcc1" presStyleIdx="2" presStyleCnt="4"/>
      <dgm:spPr/>
    </dgm:pt>
    <dgm:pt modelId="{B223192A-F948-45F9-B2E2-AA8C4886C541}" type="pres">
      <dgm:prSet presAssocID="{06543AE9-7FF2-4014-8E92-588EB9282324}" presName="text_4" presStyleLbl="node1" presStyleIdx="3" presStyleCnt="4" custLinFactNeighborX="185" custLinFactNeighborY="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7DD7E-1D79-4117-8240-E5239613826D}" type="pres">
      <dgm:prSet presAssocID="{06543AE9-7FF2-4014-8E92-588EB9282324}" presName="accent_4" presStyleCnt="0"/>
      <dgm:spPr/>
    </dgm:pt>
    <dgm:pt modelId="{F34C7457-66DD-463A-B1D8-0290A7C3B029}" type="pres">
      <dgm:prSet presAssocID="{06543AE9-7FF2-4014-8E92-588EB9282324}" presName="accentRepeatNode" presStyleLbl="solidFgAcc1" presStyleIdx="3" presStyleCnt="4"/>
      <dgm:spPr/>
    </dgm:pt>
  </dgm:ptLst>
  <dgm:cxnLst>
    <dgm:cxn modelId="{0250DA30-BA7F-4976-B26B-CC176111307D}" srcId="{1B110B09-BE0C-43E0-8253-FB35E486F8C2}" destId="{06543AE9-7FF2-4014-8E92-588EB9282324}" srcOrd="3" destOrd="0" parTransId="{20993BB1-D89A-497D-9E60-02FA0A1ADBCD}" sibTransId="{E7122411-3A6B-4B07-9D65-FC423A70DF9D}"/>
    <dgm:cxn modelId="{2F8C2E01-E993-4BD1-9538-7C63076041A1}" type="presOf" srcId="{06543AE9-7FF2-4014-8E92-588EB9282324}" destId="{B223192A-F948-45F9-B2E2-AA8C4886C541}" srcOrd="0" destOrd="0" presId="urn:microsoft.com/office/officeart/2008/layout/VerticalCurvedList"/>
    <dgm:cxn modelId="{51836D87-3097-40BA-8EB9-8952264A51CF}" type="presOf" srcId="{8E5D80CB-8BF8-4909-9ACB-AF94548AA773}" destId="{6CC2B3B0-E40B-4CD5-9FD6-2DBAB0C9D2C7}" srcOrd="0" destOrd="0" presId="urn:microsoft.com/office/officeart/2008/layout/VerticalCurvedList"/>
    <dgm:cxn modelId="{6A4E7F7C-F0C8-4177-9C24-95BEF283EFFF}" srcId="{1B110B09-BE0C-43E0-8253-FB35E486F8C2}" destId="{8E5D80CB-8BF8-4909-9ACB-AF94548AA773}" srcOrd="2" destOrd="0" parTransId="{46C163A9-B1EE-4DDC-9052-EAA05E629968}" sibTransId="{25126FF6-6496-4943-9E5E-779FBECEF081}"/>
    <dgm:cxn modelId="{0634A544-BE4C-44F1-A3F5-28DBF6B8FB01}" srcId="{1B110B09-BE0C-43E0-8253-FB35E486F8C2}" destId="{87D90DE3-A840-4267-9754-2BD59752DFD1}" srcOrd="1" destOrd="0" parTransId="{1B0E0045-B5BA-4DC3-A845-49B528ABB422}" sibTransId="{A8D11EE0-33E4-4461-A6E3-10B3F2FAC088}"/>
    <dgm:cxn modelId="{E7A7A6A4-8229-45FA-91C0-1098D8D8EF5A}" type="presOf" srcId="{0455CBBA-C560-4BFE-9333-1C81A5A92699}" destId="{7FA81889-D481-4BD8-A31D-D169DF420B74}" srcOrd="0" destOrd="0" presId="urn:microsoft.com/office/officeart/2008/layout/VerticalCurvedList"/>
    <dgm:cxn modelId="{85578063-95C7-4D32-ACDF-2B9CA5F55A24}" type="presOf" srcId="{87D90DE3-A840-4267-9754-2BD59752DFD1}" destId="{54B38A86-E8E1-4C3D-9020-171BFAD915DA}" srcOrd="0" destOrd="0" presId="urn:microsoft.com/office/officeart/2008/layout/VerticalCurvedList"/>
    <dgm:cxn modelId="{9BEE5AC6-5066-4654-B370-522F7C007796}" type="presOf" srcId="{1B110B09-BE0C-43E0-8253-FB35E486F8C2}" destId="{59D98679-3DAB-4B2C-8136-8AA47694122E}" srcOrd="0" destOrd="0" presId="urn:microsoft.com/office/officeart/2008/layout/VerticalCurvedList"/>
    <dgm:cxn modelId="{2CCA456B-2CDC-40F2-A79D-6AAE2696C324}" type="presOf" srcId="{53FDAEA9-EB62-4F49-9D4A-D3C22EA8D1A7}" destId="{279F242C-FD80-47D2-B003-54B964F998B7}" srcOrd="0" destOrd="0" presId="urn:microsoft.com/office/officeart/2008/layout/VerticalCurvedList"/>
    <dgm:cxn modelId="{F7E9F8CA-7F4C-4997-9536-3E3341594CC1}" srcId="{1B110B09-BE0C-43E0-8253-FB35E486F8C2}" destId="{53FDAEA9-EB62-4F49-9D4A-D3C22EA8D1A7}" srcOrd="0" destOrd="0" parTransId="{6B752AFF-3407-4666-8AB6-6FC01C0EAC51}" sibTransId="{0455CBBA-C560-4BFE-9333-1C81A5A92699}"/>
    <dgm:cxn modelId="{10A70288-083D-4E66-A7F8-548100D4E9F2}" type="presParOf" srcId="{59D98679-3DAB-4B2C-8136-8AA47694122E}" destId="{388CDFC1-781F-45A0-A9EF-4809F85AEBA4}" srcOrd="0" destOrd="0" presId="urn:microsoft.com/office/officeart/2008/layout/VerticalCurvedList"/>
    <dgm:cxn modelId="{EBE38706-09C1-4EAE-8DBA-F23560EF4783}" type="presParOf" srcId="{388CDFC1-781F-45A0-A9EF-4809F85AEBA4}" destId="{D3B0C55E-708E-4CAD-9B4A-FECA2F5951BE}" srcOrd="0" destOrd="0" presId="urn:microsoft.com/office/officeart/2008/layout/VerticalCurvedList"/>
    <dgm:cxn modelId="{AA472403-A648-45CC-9E58-0D139C152C32}" type="presParOf" srcId="{D3B0C55E-708E-4CAD-9B4A-FECA2F5951BE}" destId="{5DF2A871-A865-4404-8428-6B152B30ADF8}" srcOrd="0" destOrd="0" presId="urn:microsoft.com/office/officeart/2008/layout/VerticalCurvedList"/>
    <dgm:cxn modelId="{A3074169-9A8F-4301-B6E9-60B2AC7FD77E}" type="presParOf" srcId="{D3B0C55E-708E-4CAD-9B4A-FECA2F5951BE}" destId="{7FA81889-D481-4BD8-A31D-D169DF420B74}" srcOrd="1" destOrd="0" presId="urn:microsoft.com/office/officeart/2008/layout/VerticalCurvedList"/>
    <dgm:cxn modelId="{766F3DEB-420F-4FBD-84DD-C975A1795DB6}" type="presParOf" srcId="{D3B0C55E-708E-4CAD-9B4A-FECA2F5951BE}" destId="{75EBDCFB-DCCC-475B-900D-5750CEBC1DF7}" srcOrd="2" destOrd="0" presId="urn:microsoft.com/office/officeart/2008/layout/VerticalCurvedList"/>
    <dgm:cxn modelId="{5062272F-C792-4818-8A9B-13EBEE4CB427}" type="presParOf" srcId="{D3B0C55E-708E-4CAD-9B4A-FECA2F5951BE}" destId="{6C8DBBC0-4AF3-4FB0-8938-A0D2D2324F85}" srcOrd="3" destOrd="0" presId="urn:microsoft.com/office/officeart/2008/layout/VerticalCurvedList"/>
    <dgm:cxn modelId="{887B7EC0-E424-4F83-924A-66DAFBF84792}" type="presParOf" srcId="{388CDFC1-781F-45A0-A9EF-4809F85AEBA4}" destId="{279F242C-FD80-47D2-B003-54B964F998B7}" srcOrd="1" destOrd="0" presId="urn:microsoft.com/office/officeart/2008/layout/VerticalCurvedList"/>
    <dgm:cxn modelId="{28930740-41F3-4173-9D62-75699B05E032}" type="presParOf" srcId="{388CDFC1-781F-45A0-A9EF-4809F85AEBA4}" destId="{404A0726-B138-4906-B2C6-6F7C295988FE}" srcOrd="2" destOrd="0" presId="urn:microsoft.com/office/officeart/2008/layout/VerticalCurvedList"/>
    <dgm:cxn modelId="{B3B35D42-11E2-409D-AF01-DEFC32F70F9F}" type="presParOf" srcId="{404A0726-B138-4906-B2C6-6F7C295988FE}" destId="{4F458BE4-2454-4636-B7E3-FD003B6B761E}" srcOrd="0" destOrd="0" presId="urn:microsoft.com/office/officeart/2008/layout/VerticalCurvedList"/>
    <dgm:cxn modelId="{6F7D7324-C259-4773-B497-FE09242445F7}" type="presParOf" srcId="{388CDFC1-781F-45A0-A9EF-4809F85AEBA4}" destId="{54B38A86-E8E1-4C3D-9020-171BFAD915DA}" srcOrd="3" destOrd="0" presId="urn:microsoft.com/office/officeart/2008/layout/VerticalCurvedList"/>
    <dgm:cxn modelId="{AEF57353-B902-4B45-BB66-0C68AF1E3911}" type="presParOf" srcId="{388CDFC1-781F-45A0-A9EF-4809F85AEBA4}" destId="{C4826E62-0BF9-4260-9606-0CBDDEEAD220}" srcOrd="4" destOrd="0" presId="urn:microsoft.com/office/officeart/2008/layout/VerticalCurvedList"/>
    <dgm:cxn modelId="{B470638A-8BC2-4B4E-9B65-118585ECAA60}" type="presParOf" srcId="{C4826E62-0BF9-4260-9606-0CBDDEEAD220}" destId="{F8B5ED9F-FC51-4D1A-8BAA-4021E26024FC}" srcOrd="0" destOrd="0" presId="urn:microsoft.com/office/officeart/2008/layout/VerticalCurvedList"/>
    <dgm:cxn modelId="{2D372CC2-8C2A-45F4-A4E8-25CF32D3AC8E}" type="presParOf" srcId="{388CDFC1-781F-45A0-A9EF-4809F85AEBA4}" destId="{6CC2B3B0-E40B-4CD5-9FD6-2DBAB0C9D2C7}" srcOrd="5" destOrd="0" presId="urn:microsoft.com/office/officeart/2008/layout/VerticalCurvedList"/>
    <dgm:cxn modelId="{855155F8-B5DA-402E-BAA6-4230BB28CF77}" type="presParOf" srcId="{388CDFC1-781F-45A0-A9EF-4809F85AEBA4}" destId="{BE09CEA4-2899-4AD8-8C2B-C639D8CAD99C}" srcOrd="6" destOrd="0" presId="urn:microsoft.com/office/officeart/2008/layout/VerticalCurvedList"/>
    <dgm:cxn modelId="{D87220DF-B58B-411A-9A1D-37A456FA4183}" type="presParOf" srcId="{BE09CEA4-2899-4AD8-8C2B-C639D8CAD99C}" destId="{F0C68C41-BC49-448C-9BEE-2FF07722BBA0}" srcOrd="0" destOrd="0" presId="urn:microsoft.com/office/officeart/2008/layout/VerticalCurvedList"/>
    <dgm:cxn modelId="{2322EC21-A213-46F6-8870-7275DAA4AD5F}" type="presParOf" srcId="{388CDFC1-781F-45A0-A9EF-4809F85AEBA4}" destId="{B223192A-F948-45F9-B2E2-AA8C4886C541}" srcOrd="7" destOrd="0" presId="urn:microsoft.com/office/officeart/2008/layout/VerticalCurvedList"/>
    <dgm:cxn modelId="{0E7FD25A-B65C-4DA9-98B4-47D933C2A8D3}" type="presParOf" srcId="{388CDFC1-781F-45A0-A9EF-4809F85AEBA4}" destId="{7667DD7E-1D79-4117-8240-E5239613826D}" srcOrd="8" destOrd="0" presId="urn:microsoft.com/office/officeart/2008/layout/VerticalCurvedList"/>
    <dgm:cxn modelId="{EAC6DFA1-6949-4ADD-AE24-72015070837E}" type="presParOf" srcId="{7667DD7E-1D79-4117-8240-E5239613826D}" destId="{F34C7457-66DD-463A-B1D8-0290A7C3B029}" srcOrd="0" destOrd="0" presId="urn:microsoft.com/office/officeart/2008/layout/VerticalCurvedList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A96BBF-DC6B-46F1-8153-1DD98E4A0A38}" type="doc">
      <dgm:prSet loTypeId="urn:microsoft.com/office/officeart/2008/layout/PictureStrips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C6F1ED29-527B-46DC-AA89-999045AC9C73}">
      <dgm:prSet phldrT="[Текст]"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качество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подготовки (результаты независимой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оценки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качества)</a:t>
          </a:r>
          <a:endParaRPr lang="ru-RU" dirty="0"/>
        </a:p>
      </dgm:t>
    </dgm:pt>
    <dgm:pt modelId="{8E0BA0CD-D0C9-4BF1-A383-BADC0B8ED30D}" type="parTrans" cxnId="{E2AA5701-6077-4A2E-AB7E-54F70E9108EE}">
      <dgm:prSet/>
      <dgm:spPr/>
      <dgm:t>
        <a:bodyPr/>
        <a:lstStyle/>
        <a:p>
          <a:endParaRPr lang="ru-RU"/>
        </a:p>
      </dgm:t>
    </dgm:pt>
    <dgm:pt modelId="{46C8E09F-5930-4579-949D-B9320B7FF577}" type="sibTrans" cxnId="{E2AA5701-6077-4A2E-AB7E-54F70E9108EE}">
      <dgm:prSet/>
      <dgm:spPr/>
      <dgm:t>
        <a:bodyPr/>
        <a:lstStyle/>
        <a:p>
          <a:endParaRPr lang="ru-RU"/>
        </a:p>
      </dgm:t>
    </dgm:pt>
    <dgm:pt modelId="{61591F8A-AFEB-4087-986E-6BDC84C8C4F7}">
      <dgm:prSet phldrT="[Текст]"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соответствие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планируемых результатов обучения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требованиям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профессиональных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стандартов</a:t>
          </a:r>
          <a:endParaRPr lang="ru-RU" dirty="0"/>
        </a:p>
      </dgm:t>
    </dgm:pt>
    <dgm:pt modelId="{C05893A3-0CCF-4544-AD4F-789F9B532CC2}" type="parTrans" cxnId="{7D44FB5D-16FD-4EFA-B5E6-82AC255BA52A}">
      <dgm:prSet/>
      <dgm:spPr/>
      <dgm:t>
        <a:bodyPr/>
        <a:lstStyle/>
        <a:p>
          <a:endParaRPr lang="ru-RU"/>
        </a:p>
      </dgm:t>
    </dgm:pt>
    <dgm:pt modelId="{3636CAA3-A10D-4399-9754-2C9F8217B2A6}" type="sibTrans" cxnId="{7D44FB5D-16FD-4EFA-B5E6-82AC255BA52A}">
      <dgm:prSet/>
      <dgm:spPr/>
      <dgm:t>
        <a:bodyPr/>
        <a:lstStyle/>
        <a:p>
          <a:endParaRPr lang="ru-RU"/>
        </a:p>
      </dgm:t>
    </dgm:pt>
    <dgm:pt modelId="{C6318E47-6B91-4114-A7F9-F3CB4A98FB0E}">
      <dgm:prSet phldrT="[Текст]"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соответствие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учебных планов, рабочих программ, оценочных материалов и процедур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запланированным результатам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обучения</a:t>
          </a:r>
          <a:endParaRPr lang="ru-RU" dirty="0"/>
        </a:p>
      </dgm:t>
    </dgm:pt>
    <dgm:pt modelId="{30625A55-929F-4FC3-AD02-FCDA7EA73DFA}" type="parTrans" cxnId="{53C56125-5714-4786-8D60-F2D96082256B}">
      <dgm:prSet/>
      <dgm:spPr/>
      <dgm:t>
        <a:bodyPr/>
        <a:lstStyle/>
        <a:p>
          <a:endParaRPr lang="ru-RU"/>
        </a:p>
      </dgm:t>
    </dgm:pt>
    <dgm:pt modelId="{054F43B8-6F89-44EB-B7B6-6089B7926A9E}" type="sibTrans" cxnId="{53C56125-5714-4786-8D60-F2D96082256B}">
      <dgm:prSet/>
      <dgm:spPr/>
      <dgm:t>
        <a:bodyPr/>
        <a:lstStyle/>
        <a:p>
          <a:endParaRPr lang="ru-RU"/>
        </a:p>
      </dgm:t>
    </dgm:pt>
    <dgm:pt modelId="{F659223D-CC23-4721-BFB2-F9AC48B60559}">
      <dgm:prSet phldrT="[Текст]"/>
      <dgm:spPr/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соответствие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ресурсов содержанию профессиональной деятельности и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профессиональным задачам</a:t>
          </a:r>
          <a:endParaRPr lang="ru-RU" dirty="0"/>
        </a:p>
      </dgm:t>
    </dgm:pt>
    <dgm:pt modelId="{C65D551F-8025-4317-830D-4DD23288A274}" type="parTrans" cxnId="{D6EC8710-2051-4021-85C5-ECC0D8FB064A}">
      <dgm:prSet/>
      <dgm:spPr/>
      <dgm:t>
        <a:bodyPr/>
        <a:lstStyle/>
        <a:p>
          <a:endParaRPr lang="ru-RU"/>
        </a:p>
      </dgm:t>
    </dgm:pt>
    <dgm:pt modelId="{0504057D-D6FF-4BA7-AD55-79A7B3081983}" type="sibTrans" cxnId="{D6EC8710-2051-4021-85C5-ECC0D8FB064A}">
      <dgm:prSet/>
      <dgm:spPr/>
      <dgm:t>
        <a:bodyPr/>
        <a:lstStyle/>
        <a:p>
          <a:endParaRPr lang="ru-RU"/>
        </a:p>
      </dgm:t>
    </dgm:pt>
    <dgm:pt modelId="{59601C6D-418F-448D-89A6-AEE83118D2B4}">
      <dgm:prSet phldrT="[Текст]"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наличие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спроса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на образовательную программу</a:t>
          </a:r>
          <a:endParaRPr lang="ru-RU" dirty="0"/>
        </a:p>
      </dgm:t>
    </dgm:pt>
    <dgm:pt modelId="{84B23209-6C29-4660-9FD8-D5ED201548DB}" type="parTrans" cxnId="{75CF0603-9885-44E9-8F23-001BC8FFF3DC}">
      <dgm:prSet/>
      <dgm:spPr/>
      <dgm:t>
        <a:bodyPr/>
        <a:lstStyle/>
        <a:p>
          <a:endParaRPr lang="ru-RU"/>
        </a:p>
      </dgm:t>
    </dgm:pt>
    <dgm:pt modelId="{05002EA5-AD54-4E21-A05D-C2C409CF16BC}" type="sibTrans" cxnId="{75CF0603-9885-44E9-8F23-001BC8FFF3DC}">
      <dgm:prSet/>
      <dgm:spPr/>
      <dgm:t>
        <a:bodyPr/>
        <a:lstStyle/>
        <a:p>
          <a:endParaRPr lang="ru-RU"/>
        </a:p>
      </dgm:t>
    </dgm:pt>
    <dgm:pt modelId="{D4EFAC47-5B8C-453F-A485-BD638EE0BD4A}">
      <dgm:prSet phldrT="[Текст]"/>
      <dgm:spPr/>
      <dgm:t>
        <a:bodyPr/>
        <a:lstStyle/>
        <a:p>
          <a:pPr rtl="0"/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подтвержденное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участие работодателей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в проектировании и реализации образовательной программы</a:t>
          </a:r>
          <a:endParaRPr lang="ru-RU" dirty="0"/>
        </a:p>
      </dgm:t>
    </dgm:pt>
    <dgm:pt modelId="{E860C634-6A1A-4DF0-BC96-CDD995BCA9A9}" type="parTrans" cxnId="{56E1E7B7-F1B4-49A8-9883-9EFB055A6663}">
      <dgm:prSet/>
      <dgm:spPr/>
      <dgm:t>
        <a:bodyPr/>
        <a:lstStyle/>
        <a:p>
          <a:endParaRPr lang="ru-RU"/>
        </a:p>
      </dgm:t>
    </dgm:pt>
    <dgm:pt modelId="{F5492794-F815-4253-90A5-6651D54375CE}" type="sibTrans" cxnId="{56E1E7B7-F1B4-49A8-9883-9EFB055A6663}">
      <dgm:prSet/>
      <dgm:spPr/>
      <dgm:t>
        <a:bodyPr/>
        <a:lstStyle/>
        <a:p>
          <a:endParaRPr lang="ru-RU"/>
        </a:p>
      </dgm:t>
    </dgm:pt>
    <dgm:pt modelId="{8F38DEDA-F13F-46D0-BB99-324835AF1AAB}" type="pres">
      <dgm:prSet presAssocID="{82A96BBF-DC6B-46F1-8153-1DD98E4A0A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8E1BA4-67A0-43E1-A854-EBD8A59BF8E8}" type="pres">
      <dgm:prSet presAssocID="{C6F1ED29-527B-46DC-AA89-999045AC9C73}" presName="composite" presStyleCnt="0"/>
      <dgm:spPr/>
    </dgm:pt>
    <dgm:pt modelId="{C780B130-1D5A-4074-B590-CDF21506714A}" type="pres">
      <dgm:prSet presAssocID="{C6F1ED29-527B-46DC-AA89-999045AC9C73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BFF2B-326D-4755-8AEF-6994473FF631}" type="pres">
      <dgm:prSet presAssocID="{C6F1ED29-527B-46DC-AA89-999045AC9C73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A849716-CC55-4FD3-94C0-DAD454796A45}" type="pres">
      <dgm:prSet presAssocID="{46C8E09F-5930-4579-949D-B9320B7FF577}" presName="sibTrans" presStyleCnt="0"/>
      <dgm:spPr/>
    </dgm:pt>
    <dgm:pt modelId="{454CEBC5-04A4-4DEA-AB7F-797488C5E294}" type="pres">
      <dgm:prSet presAssocID="{61591F8A-AFEB-4087-986E-6BDC84C8C4F7}" presName="composite" presStyleCnt="0"/>
      <dgm:spPr/>
    </dgm:pt>
    <dgm:pt modelId="{D50F019A-00E1-4FE0-9582-1FB626F18516}" type="pres">
      <dgm:prSet presAssocID="{61591F8A-AFEB-4087-986E-6BDC84C8C4F7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4BCF3-D95B-4798-A774-38E559CA93FE}" type="pres">
      <dgm:prSet presAssocID="{61591F8A-AFEB-4087-986E-6BDC84C8C4F7}" presName="rect2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DCB392B-33B9-46A1-9D86-998BBC0B3804}" type="pres">
      <dgm:prSet presAssocID="{3636CAA3-A10D-4399-9754-2C9F8217B2A6}" presName="sibTrans" presStyleCnt="0"/>
      <dgm:spPr/>
    </dgm:pt>
    <dgm:pt modelId="{932F6033-C515-47C3-918D-F6BE5B323F5A}" type="pres">
      <dgm:prSet presAssocID="{C6318E47-6B91-4114-A7F9-F3CB4A98FB0E}" presName="composite" presStyleCnt="0"/>
      <dgm:spPr/>
    </dgm:pt>
    <dgm:pt modelId="{E20DB388-3CE6-4DC6-B612-B8929AA5E56E}" type="pres">
      <dgm:prSet presAssocID="{C6318E47-6B91-4114-A7F9-F3CB4A98FB0E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43C96-AC06-4A8D-A214-9C9949033FB0}" type="pres">
      <dgm:prSet presAssocID="{C6318E47-6B91-4114-A7F9-F3CB4A98FB0E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AED1730-2C36-4000-9A87-631EBF8B1AB3}" type="pres">
      <dgm:prSet presAssocID="{054F43B8-6F89-44EB-B7B6-6089B7926A9E}" presName="sibTrans" presStyleCnt="0"/>
      <dgm:spPr/>
    </dgm:pt>
    <dgm:pt modelId="{7D60AAE3-267F-42C6-A8DA-E92FE08709EB}" type="pres">
      <dgm:prSet presAssocID="{F659223D-CC23-4721-BFB2-F9AC48B60559}" presName="composite" presStyleCnt="0"/>
      <dgm:spPr/>
    </dgm:pt>
    <dgm:pt modelId="{2A357F5F-1F13-4753-8D3C-152B3EBD7CEF}" type="pres">
      <dgm:prSet presAssocID="{F659223D-CC23-4721-BFB2-F9AC48B60559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EDAE7-29FC-411B-BB5A-05A8FAE128CF}" type="pres">
      <dgm:prSet presAssocID="{F659223D-CC23-4721-BFB2-F9AC48B60559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2876E94-9AD2-400C-AA05-C22822A14956}" type="pres">
      <dgm:prSet presAssocID="{0504057D-D6FF-4BA7-AD55-79A7B3081983}" presName="sibTrans" presStyleCnt="0"/>
      <dgm:spPr/>
    </dgm:pt>
    <dgm:pt modelId="{F3AEBADB-BA86-4679-8F8C-91E3125C8CD1}" type="pres">
      <dgm:prSet presAssocID="{59601C6D-418F-448D-89A6-AEE83118D2B4}" presName="composite" presStyleCnt="0"/>
      <dgm:spPr/>
    </dgm:pt>
    <dgm:pt modelId="{5B3B8769-73BC-455D-B91F-462AEB40CB59}" type="pres">
      <dgm:prSet presAssocID="{59601C6D-418F-448D-89A6-AEE83118D2B4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E92B1-7E40-4247-B68F-FCDDD433BF72}" type="pres">
      <dgm:prSet presAssocID="{59601C6D-418F-448D-89A6-AEE83118D2B4}" presName="rect2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FF660A8-C727-4A7A-AECE-DF9D60FC48A4}" type="pres">
      <dgm:prSet presAssocID="{05002EA5-AD54-4E21-A05D-C2C409CF16BC}" presName="sibTrans" presStyleCnt="0"/>
      <dgm:spPr/>
    </dgm:pt>
    <dgm:pt modelId="{6A1E6AA3-1E21-4663-B644-C76EFF76F05D}" type="pres">
      <dgm:prSet presAssocID="{D4EFAC47-5B8C-453F-A485-BD638EE0BD4A}" presName="composite" presStyleCnt="0"/>
      <dgm:spPr/>
    </dgm:pt>
    <dgm:pt modelId="{B8F9BAF2-A7CC-419F-AADF-A76B655AAE88}" type="pres">
      <dgm:prSet presAssocID="{D4EFAC47-5B8C-453F-A485-BD638EE0BD4A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EACB2-035C-402B-9170-42BFA1CFCFF3}" type="pres">
      <dgm:prSet presAssocID="{D4EFAC47-5B8C-453F-A485-BD638EE0BD4A}" presName="rect2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9046D234-D45A-4ECF-AF19-D7BE97D9CF44}" type="presOf" srcId="{D4EFAC47-5B8C-453F-A485-BD638EE0BD4A}" destId="{B8F9BAF2-A7CC-419F-AADF-A76B655AAE88}" srcOrd="0" destOrd="0" presId="urn:microsoft.com/office/officeart/2008/layout/PictureStrips"/>
    <dgm:cxn modelId="{D6EC8710-2051-4021-85C5-ECC0D8FB064A}" srcId="{82A96BBF-DC6B-46F1-8153-1DD98E4A0A38}" destId="{F659223D-CC23-4721-BFB2-F9AC48B60559}" srcOrd="3" destOrd="0" parTransId="{C65D551F-8025-4317-830D-4DD23288A274}" sibTransId="{0504057D-D6FF-4BA7-AD55-79A7B3081983}"/>
    <dgm:cxn modelId="{53C56125-5714-4786-8D60-F2D96082256B}" srcId="{82A96BBF-DC6B-46F1-8153-1DD98E4A0A38}" destId="{C6318E47-6B91-4114-A7F9-F3CB4A98FB0E}" srcOrd="2" destOrd="0" parTransId="{30625A55-929F-4FC3-AD02-FCDA7EA73DFA}" sibTransId="{054F43B8-6F89-44EB-B7B6-6089B7926A9E}"/>
    <dgm:cxn modelId="{75CF0603-9885-44E9-8F23-001BC8FFF3DC}" srcId="{82A96BBF-DC6B-46F1-8153-1DD98E4A0A38}" destId="{59601C6D-418F-448D-89A6-AEE83118D2B4}" srcOrd="4" destOrd="0" parTransId="{84B23209-6C29-4660-9FD8-D5ED201548DB}" sibTransId="{05002EA5-AD54-4E21-A05D-C2C409CF16BC}"/>
    <dgm:cxn modelId="{6B7532C9-B0E3-4991-89E7-63A2A93E3B17}" type="presOf" srcId="{C6318E47-6B91-4114-A7F9-F3CB4A98FB0E}" destId="{E20DB388-3CE6-4DC6-B612-B8929AA5E56E}" srcOrd="0" destOrd="0" presId="urn:microsoft.com/office/officeart/2008/layout/PictureStrips"/>
    <dgm:cxn modelId="{97F02553-5CBF-42C9-947F-277E6F4D3FAA}" type="presOf" srcId="{59601C6D-418F-448D-89A6-AEE83118D2B4}" destId="{5B3B8769-73BC-455D-B91F-462AEB40CB59}" srcOrd="0" destOrd="0" presId="urn:microsoft.com/office/officeart/2008/layout/PictureStrips"/>
    <dgm:cxn modelId="{56E1E7B7-F1B4-49A8-9883-9EFB055A6663}" srcId="{82A96BBF-DC6B-46F1-8153-1DD98E4A0A38}" destId="{D4EFAC47-5B8C-453F-A485-BD638EE0BD4A}" srcOrd="5" destOrd="0" parTransId="{E860C634-6A1A-4DF0-BC96-CDD995BCA9A9}" sibTransId="{F5492794-F815-4253-90A5-6651D54375CE}"/>
    <dgm:cxn modelId="{7D44FB5D-16FD-4EFA-B5E6-82AC255BA52A}" srcId="{82A96BBF-DC6B-46F1-8153-1DD98E4A0A38}" destId="{61591F8A-AFEB-4087-986E-6BDC84C8C4F7}" srcOrd="1" destOrd="0" parTransId="{C05893A3-0CCF-4544-AD4F-789F9B532CC2}" sibTransId="{3636CAA3-A10D-4399-9754-2C9F8217B2A6}"/>
    <dgm:cxn modelId="{0CEFBBE7-36EB-4F5F-8DDB-EDFBF0645BD8}" type="presOf" srcId="{82A96BBF-DC6B-46F1-8153-1DD98E4A0A38}" destId="{8F38DEDA-F13F-46D0-BB99-324835AF1AAB}" srcOrd="0" destOrd="0" presId="urn:microsoft.com/office/officeart/2008/layout/PictureStrips"/>
    <dgm:cxn modelId="{E2AA5701-6077-4A2E-AB7E-54F70E9108EE}" srcId="{82A96BBF-DC6B-46F1-8153-1DD98E4A0A38}" destId="{C6F1ED29-527B-46DC-AA89-999045AC9C73}" srcOrd="0" destOrd="0" parTransId="{8E0BA0CD-D0C9-4BF1-A383-BADC0B8ED30D}" sibTransId="{46C8E09F-5930-4579-949D-B9320B7FF577}"/>
    <dgm:cxn modelId="{1D243610-3E1D-47E1-9078-6F3490785FDB}" type="presOf" srcId="{C6F1ED29-527B-46DC-AA89-999045AC9C73}" destId="{C780B130-1D5A-4074-B590-CDF21506714A}" srcOrd="0" destOrd="0" presId="urn:microsoft.com/office/officeart/2008/layout/PictureStrips"/>
    <dgm:cxn modelId="{B159C0EC-8843-4788-BD06-9D7F4977D005}" type="presOf" srcId="{F659223D-CC23-4721-BFB2-F9AC48B60559}" destId="{2A357F5F-1F13-4753-8D3C-152B3EBD7CEF}" srcOrd="0" destOrd="0" presId="urn:microsoft.com/office/officeart/2008/layout/PictureStrips"/>
    <dgm:cxn modelId="{5ADDD400-5850-4DDF-A1A4-72F1A11BD357}" type="presOf" srcId="{61591F8A-AFEB-4087-986E-6BDC84C8C4F7}" destId="{D50F019A-00E1-4FE0-9582-1FB626F18516}" srcOrd="0" destOrd="0" presId="urn:microsoft.com/office/officeart/2008/layout/PictureStrips"/>
    <dgm:cxn modelId="{52EBE192-9BA6-4F2D-8594-75FCFB18B56F}" type="presParOf" srcId="{8F38DEDA-F13F-46D0-BB99-324835AF1AAB}" destId="{A08E1BA4-67A0-43E1-A854-EBD8A59BF8E8}" srcOrd="0" destOrd="0" presId="urn:microsoft.com/office/officeart/2008/layout/PictureStrips"/>
    <dgm:cxn modelId="{DB1C39B7-7A00-480A-B2A4-DDC42ECA756E}" type="presParOf" srcId="{A08E1BA4-67A0-43E1-A854-EBD8A59BF8E8}" destId="{C780B130-1D5A-4074-B590-CDF21506714A}" srcOrd="0" destOrd="0" presId="urn:microsoft.com/office/officeart/2008/layout/PictureStrips"/>
    <dgm:cxn modelId="{13492C90-A0C0-48FB-9EB7-0DF10E41C36A}" type="presParOf" srcId="{A08E1BA4-67A0-43E1-A854-EBD8A59BF8E8}" destId="{2F5BFF2B-326D-4755-8AEF-6994473FF631}" srcOrd="1" destOrd="0" presId="urn:microsoft.com/office/officeart/2008/layout/PictureStrips"/>
    <dgm:cxn modelId="{A356A4C1-A3EB-4294-B22E-903508327D7E}" type="presParOf" srcId="{8F38DEDA-F13F-46D0-BB99-324835AF1AAB}" destId="{7A849716-CC55-4FD3-94C0-DAD454796A45}" srcOrd="1" destOrd="0" presId="urn:microsoft.com/office/officeart/2008/layout/PictureStrips"/>
    <dgm:cxn modelId="{72359E25-52DE-41D6-B6E1-9E2F603FEB7F}" type="presParOf" srcId="{8F38DEDA-F13F-46D0-BB99-324835AF1AAB}" destId="{454CEBC5-04A4-4DEA-AB7F-797488C5E294}" srcOrd="2" destOrd="0" presId="urn:microsoft.com/office/officeart/2008/layout/PictureStrips"/>
    <dgm:cxn modelId="{A7E46C54-57D3-4B82-85BA-AADDDA2DEE5C}" type="presParOf" srcId="{454CEBC5-04A4-4DEA-AB7F-797488C5E294}" destId="{D50F019A-00E1-4FE0-9582-1FB626F18516}" srcOrd="0" destOrd="0" presId="urn:microsoft.com/office/officeart/2008/layout/PictureStrips"/>
    <dgm:cxn modelId="{F23F47A3-0D87-42E9-A5D9-CB2E5B002FB0}" type="presParOf" srcId="{454CEBC5-04A4-4DEA-AB7F-797488C5E294}" destId="{0034BCF3-D95B-4798-A774-38E559CA93FE}" srcOrd="1" destOrd="0" presId="urn:microsoft.com/office/officeart/2008/layout/PictureStrips"/>
    <dgm:cxn modelId="{9635FBBC-94F4-483F-90FA-3115B76EBAC5}" type="presParOf" srcId="{8F38DEDA-F13F-46D0-BB99-324835AF1AAB}" destId="{9DCB392B-33B9-46A1-9D86-998BBC0B3804}" srcOrd="3" destOrd="0" presId="urn:microsoft.com/office/officeart/2008/layout/PictureStrips"/>
    <dgm:cxn modelId="{07431680-7BAA-4868-BA2B-2D387E935319}" type="presParOf" srcId="{8F38DEDA-F13F-46D0-BB99-324835AF1AAB}" destId="{932F6033-C515-47C3-918D-F6BE5B323F5A}" srcOrd="4" destOrd="0" presId="urn:microsoft.com/office/officeart/2008/layout/PictureStrips"/>
    <dgm:cxn modelId="{F345FEDC-121F-4B98-AC99-7EE46637D73A}" type="presParOf" srcId="{932F6033-C515-47C3-918D-F6BE5B323F5A}" destId="{E20DB388-3CE6-4DC6-B612-B8929AA5E56E}" srcOrd="0" destOrd="0" presId="urn:microsoft.com/office/officeart/2008/layout/PictureStrips"/>
    <dgm:cxn modelId="{D6834522-FFE3-47E2-A8E8-AECF56D7A834}" type="presParOf" srcId="{932F6033-C515-47C3-918D-F6BE5B323F5A}" destId="{06443C96-AC06-4A8D-A214-9C9949033FB0}" srcOrd="1" destOrd="0" presId="urn:microsoft.com/office/officeart/2008/layout/PictureStrips"/>
    <dgm:cxn modelId="{40C57CEB-E8E3-464F-8312-941FE5057289}" type="presParOf" srcId="{8F38DEDA-F13F-46D0-BB99-324835AF1AAB}" destId="{AAED1730-2C36-4000-9A87-631EBF8B1AB3}" srcOrd="5" destOrd="0" presId="urn:microsoft.com/office/officeart/2008/layout/PictureStrips"/>
    <dgm:cxn modelId="{7082048C-A2FC-4E09-8521-073EDAB2EDDC}" type="presParOf" srcId="{8F38DEDA-F13F-46D0-BB99-324835AF1AAB}" destId="{7D60AAE3-267F-42C6-A8DA-E92FE08709EB}" srcOrd="6" destOrd="0" presId="urn:microsoft.com/office/officeart/2008/layout/PictureStrips"/>
    <dgm:cxn modelId="{B3E5BB72-A9E1-4919-9338-5617240915EE}" type="presParOf" srcId="{7D60AAE3-267F-42C6-A8DA-E92FE08709EB}" destId="{2A357F5F-1F13-4753-8D3C-152B3EBD7CEF}" srcOrd="0" destOrd="0" presId="urn:microsoft.com/office/officeart/2008/layout/PictureStrips"/>
    <dgm:cxn modelId="{6025D84D-1962-4256-967A-025E7BE2AF04}" type="presParOf" srcId="{7D60AAE3-267F-42C6-A8DA-E92FE08709EB}" destId="{D10EDAE7-29FC-411B-BB5A-05A8FAE128CF}" srcOrd="1" destOrd="0" presId="urn:microsoft.com/office/officeart/2008/layout/PictureStrips"/>
    <dgm:cxn modelId="{CEEE5151-ED78-42D0-9462-83726650421B}" type="presParOf" srcId="{8F38DEDA-F13F-46D0-BB99-324835AF1AAB}" destId="{72876E94-9AD2-400C-AA05-C22822A14956}" srcOrd="7" destOrd="0" presId="urn:microsoft.com/office/officeart/2008/layout/PictureStrips"/>
    <dgm:cxn modelId="{727FA360-0254-4FAC-A807-5A3F619E1F96}" type="presParOf" srcId="{8F38DEDA-F13F-46D0-BB99-324835AF1AAB}" destId="{F3AEBADB-BA86-4679-8F8C-91E3125C8CD1}" srcOrd="8" destOrd="0" presId="urn:microsoft.com/office/officeart/2008/layout/PictureStrips"/>
    <dgm:cxn modelId="{8D89D672-5053-4D42-BE9B-5D3A32CB841F}" type="presParOf" srcId="{F3AEBADB-BA86-4679-8F8C-91E3125C8CD1}" destId="{5B3B8769-73BC-455D-B91F-462AEB40CB59}" srcOrd="0" destOrd="0" presId="urn:microsoft.com/office/officeart/2008/layout/PictureStrips"/>
    <dgm:cxn modelId="{BB749F90-01A5-4F6E-A7EA-A4DB12F081AC}" type="presParOf" srcId="{F3AEBADB-BA86-4679-8F8C-91E3125C8CD1}" destId="{CFEE92B1-7E40-4247-B68F-FCDDD433BF72}" srcOrd="1" destOrd="0" presId="urn:microsoft.com/office/officeart/2008/layout/PictureStrips"/>
    <dgm:cxn modelId="{937EF0BE-FD04-4F36-8AA2-7E337F65D7DA}" type="presParOf" srcId="{8F38DEDA-F13F-46D0-BB99-324835AF1AAB}" destId="{FFF660A8-C727-4A7A-AECE-DF9D60FC48A4}" srcOrd="9" destOrd="0" presId="urn:microsoft.com/office/officeart/2008/layout/PictureStrips"/>
    <dgm:cxn modelId="{53CD1D04-2A41-4509-9BAF-623F825D7131}" type="presParOf" srcId="{8F38DEDA-F13F-46D0-BB99-324835AF1AAB}" destId="{6A1E6AA3-1E21-4663-B644-C76EFF76F05D}" srcOrd="10" destOrd="0" presId="urn:microsoft.com/office/officeart/2008/layout/PictureStrips"/>
    <dgm:cxn modelId="{468B5E70-0729-4D39-BD13-1817B6901E4E}" type="presParOf" srcId="{6A1E6AA3-1E21-4663-B644-C76EFF76F05D}" destId="{B8F9BAF2-A7CC-419F-AADF-A76B655AAE88}" srcOrd="0" destOrd="0" presId="urn:microsoft.com/office/officeart/2008/layout/PictureStrips"/>
    <dgm:cxn modelId="{20DFAB2A-E233-46BD-B8BB-64376E398DD3}" type="presParOf" srcId="{6A1E6AA3-1E21-4663-B644-C76EFF76F05D}" destId="{7F2EACB2-035C-402B-9170-42BFA1CFCFF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7C4786-B3E9-48A9-A8BA-E4B2E80235CD}" type="doc">
      <dgm:prSet loTypeId="urn:microsoft.com/office/officeart/2005/8/layout/vList6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CF695182-6D3E-49CF-8FB6-FD1A2B0F058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Направление (подпрограмма) "Реализация образовательных программ профессионального образования"</a:t>
          </a:r>
        </a:p>
        <a:p>
          <a:pPr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3E92A08-6B31-4001-BCBD-D4167172A933}" type="parTrans" cxnId="{8A9203AC-D0AD-4F9B-99D1-C644E1FE9297}">
      <dgm:prSet/>
      <dgm:spPr/>
      <dgm:t>
        <a:bodyPr/>
        <a:lstStyle/>
        <a:p>
          <a:endParaRPr lang="ru-RU"/>
        </a:p>
      </dgm:t>
    </dgm:pt>
    <dgm:pt modelId="{404FBE72-7A06-42CA-9057-AC17C2184F80}" type="sibTrans" cxnId="{8A9203AC-D0AD-4F9B-99D1-C644E1FE9297}">
      <dgm:prSet/>
      <dgm:spPr/>
      <dgm:t>
        <a:bodyPr/>
        <a:lstStyle/>
        <a:p>
          <a:endParaRPr lang="ru-RU"/>
        </a:p>
      </dgm:t>
    </dgm:pt>
    <dgm:pt modelId="{7F4C1A41-1CE6-478E-9E09-6F8B073D7D66}">
      <dgm:prSet phldrT="[Текст]" custT="1"/>
      <dgm:spPr/>
      <dgm:t>
        <a:bodyPr/>
        <a:lstStyle/>
        <a:p>
          <a:r>
            <a:rPr lang="ru-RU" sz="1200" dirty="0" smtClean="0"/>
            <a:t>мероприятие «Реализация образовательных программ высшего образования»</a:t>
          </a:r>
          <a:endParaRPr lang="ru-RU" sz="1200" dirty="0"/>
        </a:p>
      </dgm:t>
    </dgm:pt>
    <dgm:pt modelId="{AE7E77F2-82E2-4D75-A839-0A4588B78038}" type="parTrans" cxnId="{D62CE994-BDAD-4C93-9D77-6FEA98256415}">
      <dgm:prSet/>
      <dgm:spPr/>
      <dgm:t>
        <a:bodyPr/>
        <a:lstStyle/>
        <a:p>
          <a:endParaRPr lang="ru-RU"/>
        </a:p>
      </dgm:t>
    </dgm:pt>
    <dgm:pt modelId="{C71E8474-5BFF-48A0-B3B7-F5ADA38E6A55}" type="sibTrans" cxnId="{D62CE994-BDAD-4C93-9D77-6FEA98256415}">
      <dgm:prSet/>
      <dgm:spPr/>
      <dgm:t>
        <a:bodyPr/>
        <a:lstStyle/>
        <a:p>
          <a:endParaRPr lang="ru-RU"/>
        </a:p>
      </dgm:t>
    </dgm:pt>
    <dgm:pt modelId="{63FAF412-A634-4416-9C8D-B12E69141B01}">
      <dgm:prSet phldrT="[Текст]"/>
      <dgm:spPr/>
      <dgm:t>
        <a:bodyPr/>
        <a:lstStyle/>
        <a:p>
          <a:r>
            <a:rPr lang="ru-RU" dirty="0" smtClean="0"/>
            <a:t>Направление (подпрограмма) "Совершенствование управления системой образования"</a:t>
          </a:r>
          <a:endParaRPr lang="ru-RU" dirty="0"/>
        </a:p>
      </dgm:t>
    </dgm:pt>
    <dgm:pt modelId="{97FE51FC-830E-4A27-9852-BB8D0E9318EE}" type="parTrans" cxnId="{493746C3-FDF1-407F-8E5B-A9E18A1FFD1B}">
      <dgm:prSet/>
      <dgm:spPr/>
      <dgm:t>
        <a:bodyPr/>
        <a:lstStyle/>
        <a:p>
          <a:endParaRPr lang="ru-RU"/>
        </a:p>
      </dgm:t>
    </dgm:pt>
    <dgm:pt modelId="{1AE3E497-768C-45FD-B605-DBB23FD439D9}" type="sibTrans" cxnId="{493746C3-FDF1-407F-8E5B-A9E18A1FFD1B}">
      <dgm:prSet/>
      <dgm:spPr/>
      <dgm:t>
        <a:bodyPr/>
        <a:lstStyle/>
        <a:p>
          <a:endParaRPr lang="ru-RU"/>
        </a:p>
      </dgm:t>
    </dgm:pt>
    <dgm:pt modelId="{5EE5E921-AEC8-4D6C-9B3D-EBF0897433D8}">
      <dgm:prSet phldrT="[Текст]" custT="1"/>
      <dgm:spPr/>
      <dgm:t>
        <a:bodyPr/>
        <a:lstStyle/>
        <a:p>
          <a:r>
            <a:rPr lang="ru-RU" sz="1200" dirty="0" smtClean="0"/>
            <a:t>мероприятие «Совершенствование механизмов управления в системе среднего профессионального и высшего образования»</a:t>
          </a:r>
          <a:endParaRPr lang="ru-RU" sz="1200" dirty="0"/>
        </a:p>
      </dgm:t>
    </dgm:pt>
    <dgm:pt modelId="{4A27AEB3-1C40-4ED4-B582-5D59218C4817}" type="parTrans" cxnId="{9FA131E7-AFDE-48FE-B36B-23E378F56D95}">
      <dgm:prSet/>
      <dgm:spPr/>
      <dgm:t>
        <a:bodyPr/>
        <a:lstStyle/>
        <a:p>
          <a:endParaRPr lang="ru-RU"/>
        </a:p>
      </dgm:t>
    </dgm:pt>
    <dgm:pt modelId="{0CAD2CBC-3110-4CFD-A054-547651A1B7DB}" type="sibTrans" cxnId="{9FA131E7-AFDE-48FE-B36B-23E378F56D95}">
      <dgm:prSet/>
      <dgm:spPr/>
      <dgm:t>
        <a:bodyPr/>
        <a:lstStyle/>
        <a:p>
          <a:endParaRPr lang="ru-RU"/>
        </a:p>
      </dgm:t>
    </dgm:pt>
    <dgm:pt modelId="{4261F8B9-D26B-4FBE-94B1-D2848CA44667}">
      <dgm:prSet phldrT="[Текст]" custT="1"/>
      <dgm:spPr/>
      <dgm:t>
        <a:bodyPr/>
        <a:lstStyle/>
        <a:p>
          <a:r>
            <a:rPr lang="ru-RU" sz="1200" dirty="0" smtClean="0"/>
            <a:t>Показатель: Удельный вес числа специальностей и направлений подготовки, на которых проводятся процедуры профессионально-общественной аккредитации основных образовательных программ профессионального образования, в общем числе специальностей и направлений подготовки:                                                                                  в 2018 году - 25 процентов;     в 2019 году - 27,5 процента;                                                                               в 2020 году - 30 процентов</a:t>
          </a:r>
          <a:r>
            <a:rPr lang="ru-RU" sz="1000" dirty="0" smtClean="0"/>
            <a:t>.</a:t>
          </a:r>
          <a:endParaRPr lang="ru-RU" sz="1200" dirty="0"/>
        </a:p>
      </dgm:t>
    </dgm:pt>
    <dgm:pt modelId="{C8C119AF-8A8A-461A-BA65-D54D9DF228D7}" type="parTrans" cxnId="{681BD4C5-41A8-4F5B-839D-9F536AF12B75}">
      <dgm:prSet/>
      <dgm:spPr/>
      <dgm:t>
        <a:bodyPr/>
        <a:lstStyle/>
        <a:p>
          <a:endParaRPr lang="ru-RU"/>
        </a:p>
      </dgm:t>
    </dgm:pt>
    <dgm:pt modelId="{AC433A6C-3D2E-4C54-B517-2478DF596B55}" type="sibTrans" cxnId="{681BD4C5-41A8-4F5B-839D-9F536AF12B75}">
      <dgm:prSet/>
      <dgm:spPr/>
      <dgm:t>
        <a:bodyPr/>
        <a:lstStyle/>
        <a:p>
          <a:endParaRPr lang="ru-RU"/>
        </a:p>
      </dgm:t>
    </dgm:pt>
    <dgm:pt modelId="{EABDEF7D-A4C5-4903-9F7F-C46D3D6DD32C}">
      <dgm:prSet phldrT="[Текст]" custT="1"/>
      <dgm:spPr/>
      <dgm:t>
        <a:bodyPr/>
        <a:lstStyle/>
        <a:p>
          <a:r>
            <a:rPr lang="ru-RU" sz="1200" dirty="0" smtClean="0"/>
            <a:t>Показатель: Количество основных образовательных программ, прошедших процедуры профессионально-общественной аккредитации:</a:t>
          </a:r>
        </a:p>
        <a:p>
          <a:r>
            <a:rPr lang="ru-RU" sz="1200" dirty="0" smtClean="0"/>
            <a:t>в 2018 году - 1100 единиц;</a:t>
          </a:r>
        </a:p>
        <a:p>
          <a:r>
            <a:rPr lang="ru-RU" sz="1200" dirty="0" smtClean="0"/>
            <a:t>в 2019 году - 1200 единиц;</a:t>
          </a:r>
        </a:p>
        <a:p>
          <a:r>
            <a:rPr lang="ru-RU" sz="1200" dirty="0" smtClean="0"/>
            <a:t>в 2020 году - 1300 единиц.</a:t>
          </a:r>
          <a:endParaRPr lang="ru-RU" sz="1200" dirty="0"/>
        </a:p>
      </dgm:t>
    </dgm:pt>
    <dgm:pt modelId="{DFD8D333-BC31-4181-9C6F-DF13B65B8117}" type="parTrans" cxnId="{F8D129BD-9451-441E-ABA7-835CB93D3CA0}">
      <dgm:prSet/>
      <dgm:spPr/>
      <dgm:t>
        <a:bodyPr/>
        <a:lstStyle/>
        <a:p>
          <a:endParaRPr lang="ru-RU"/>
        </a:p>
      </dgm:t>
    </dgm:pt>
    <dgm:pt modelId="{30DC4EC7-298B-4C92-8464-4F9D883090CE}" type="sibTrans" cxnId="{F8D129BD-9451-441E-ABA7-835CB93D3CA0}">
      <dgm:prSet/>
      <dgm:spPr/>
      <dgm:t>
        <a:bodyPr/>
        <a:lstStyle/>
        <a:p>
          <a:endParaRPr lang="ru-RU"/>
        </a:p>
      </dgm:t>
    </dgm:pt>
    <dgm:pt modelId="{C486373C-8406-44FA-9A0A-2D7A68B0F95D}" type="pres">
      <dgm:prSet presAssocID="{F57C4786-B3E9-48A9-A8BA-E4B2E80235C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960219-8933-4236-9444-118C0259755B}" type="pres">
      <dgm:prSet presAssocID="{CF695182-6D3E-49CF-8FB6-FD1A2B0F0581}" presName="linNode" presStyleCnt="0"/>
      <dgm:spPr/>
    </dgm:pt>
    <dgm:pt modelId="{2F0EC0C9-7343-4DD5-8BA0-7B91CDA520F2}" type="pres">
      <dgm:prSet presAssocID="{CF695182-6D3E-49CF-8FB6-FD1A2B0F058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EB56C-866A-445A-BFB5-C96F5B73B4D0}" type="pres">
      <dgm:prSet presAssocID="{CF695182-6D3E-49CF-8FB6-FD1A2B0F0581}" presName="childShp" presStyleLbl="bgAccFollowNode1" presStyleIdx="0" presStyleCnt="2" custLinFactNeighborX="405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C37AE-4EA7-4BD7-B1FE-97DE5926D7A4}" type="pres">
      <dgm:prSet presAssocID="{404FBE72-7A06-42CA-9057-AC17C2184F80}" presName="spacing" presStyleCnt="0"/>
      <dgm:spPr/>
    </dgm:pt>
    <dgm:pt modelId="{0D7120A8-DDC0-4C7A-ABD9-F679BAEB066B}" type="pres">
      <dgm:prSet presAssocID="{63FAF412-A634-4416-9C8D-B12E69141B01}" presName="linNode" presStyleCnt="0"/>
      <dgm:spPr/>
    </dgm:pt>
    <dgm:pt modelId="{A6C875D2-FC68-4AEF-8564-F5A652AED24C}" type="pres">
      <dgm:prSet presAssocID="{63FAF412-A634-4416-9C8D-B12E69141B0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42DE6-9A84-4CB5-A8A7-31FC5C7BEAB9}" type="pres">
      <dgm:prSet presAssocID="{63FAF412-A634-4416-9C8D-B12E69141B0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B4682-CD93-4746-9A45-461199794CEF}" type="presOf" srcId="{EABDEF7D-A4C5-4903-9F7F-C46D3D6DD32C}" destId="{9CFEB56C-866A-445A-BFB5-C96F5B73B4D0}" srcOrd="0" destOrd="1" presId="urn:microsoft.com/office/officeart/2005/8/layout/vList6"/>
    <dgm:cxn modelId="{15E4B7C4-C040-4A31-B087-A01346861E48}" type="presOf" srcId="{CF695182-6D3E-49CF-8FB6-FD1A2B0F0581}" destId="{2F0EC0C9-7343-4DD5-8BA0-7B91CDA520F2}" srcOrd="0" destOrd="0" presId="urn:microsoft.com/office/officeart/2005/8/layout/vList6"/>
    <dgm:cxn modelId="{681BD4C5-41A8-4F5B-839D-9F536AF12B75}" srcId="{63FAF412-A634-4416-9C8D-B12E69141B01}" destId="{4261F8B9-D26B-4FBE-94B1-D2848CA44667}" srcOrd="1" destOrd="0" parTransId="{C8C119AF-8A8A-461A-BA65-D54D9DF228D7}" sibTransId="{AC433A6C-3D2E-4C54-B517-2478DF596B55}"/>
    <dgm:cxn modelId="{493746C3-FDF1-407F-8E5B-A9E18A1FFD1B}" srcId="{F57C4786-B3E9-48A9-A8BA-E4B2E80235CD}" destId="{63FAF412-A634-4416-9C8D-B12E69141B01}" srcOrd="1" destOrd="0" parTransId="{97FE51FC-830E-4A27-9852-BB8D0E9318EE}" sibTransId="{1AE3E497-768C-45FD-B605-DBB23FD439D9}"/>
    <dgm:cxn modelId="{D62CE994-BDAD-4C93-9D77-6FEA98256415}" srcId="{CF695182-6D3E-49CF-8FB6-FD1A2B0F0581}" destId="{7F4C1A41-1CE6-478E-9E09-6F8B073D7D66}" srcOrd="0" destOrd="0" parTransId="{AE7E77F2-82E2-4D75-A839-0A4588B78038}" sibTransId="{C71E8474-5BFF-48A0-B3B7-F5ADA38E6A55}"/>
    <dgm:cxn modelId="{8A9203AC-D0AD-4F9B-99D1-C644E1FE9297}" srcId="{F57C4786-B3E9-48A9-A8BA-E4B2E80235CD}" destId="{CF695182-6D3E-49CF-8FB6-FD1A2B0F0581}" srcOrd="0" destOrd="0" parTransId="{F3E92A08-6B31-4001-BCBD-D4167172A933}" sibTransId="{404FBE72-7A06-42CA-9057-AC17C2184F80}"/>
    <dgm:cxn modelId="{4B860595-8BA5-4E4F-A652-F40405B2227F}" type="presOf" srcId="{5EE5E921-AEC8-4D6C-9B3D-EBF0897433D8}" destId="{A9F42DE6-9A84-4CB5-A8A7-31FC5C7BEAB9}" srcOrd="0" destOrd="0" presId="urn:microsoft.com/office/officeart/2005/8/layout/vList6"/>
    <dgm:cxn modelId="{F76086DE-BC43-4EFD-A03D-05C798CC6D3E}" type="presOf" srcId="{7F4C1A41-1CE6-478E-9E09-6F8B073D7D66}" destId="{9CFEB56C-866A-445A-BFB5-C96F5B73B4D0}" srcOrd="0" destOrd="0" presId="urn:microsoft.com/office/officeart/2005/8/layout/vList6"/>
    <dgm:cxn modelId="{F8D129BD-9451-441E-ABA7-835CB93D3CA0}" srcId="{CF695182-6D3E-49CF-8FB6-FD1A2B0F0581}" destId="{EABDEF7D-A4C5-4903-9F7F-C46D3D6DD32C}" srcOrd="1" destOrd="0" parTransId="{DFD8D333-BC31-4181-9C6F-DF13B65B8117}" sibTransId="{30DC4EC7-298B-4C92-8464-4F9D883090CE}"/>
    <dgm:cxn modelId="{571EAA40-FE13-40C2-93DF-C0941987BA8A}" type="presOf" srcId="{F57C4786-B3E9-48A9-A8BA-E4B2E80235CD}" destId="{C486373C-8406-44FA-9A0A-2D7A68B0F95D}" srcOrd="0" destOrd="0" presId="urn:microsoft.com/office/officeart/2005/8/layout/vList6"/>
    <dgm:cxn modelId="{493C6520-72EE-4EFF-83F5-345864FA37E2}" type="presOf" srcId="{4261F8B9-D26B-4FBE-94B1-D2848CA44667}" destId="{A9F42DE6-9A84-4CB5-A8A7-31FC5C7BEAB9}" srcOrd="0" destOrd="1" presId="urn:microsoft.com/office/officeart/2005/8/layout/vList6"/>
    <dgm:cxn modelId="{0B00E104-123D-40A6-8DB7-81516BA77110}" type="presOf" srcId="{63FAF412-A634-4416-9C8D-B12E69141B01}" destId="{A6C875D2-FC68-4AEF-8564-F5A652AED24C}" srcOrd="0" destOrd="0" presId="urn:microsoft.com/office/officeart/2005/8/layout/vList6"/>
    <dgm:cxn modelId="{9FA131E7-AFDE-48FE-B36B-23E378F56D95}" srcId="{63FAF412-A634-4416-9C8D-B12E69141B01}" destId="{5EE5E921-AEC8-4D6C-9B3D-EBF0897433D8}" srcOrd="0" destOrd="0" parTransId="{4A27AEB3-1C40-4ED4-B582-5D59218C4817}" sibTransId="{0CAD2CBC-3110-4CFD-A054-547651A1B7DB}"/>
    <dgm:cxn modelId="{C7F1E29D-5F09-4D20-8AA4-099F6EF6F815}" type="presParOf" srcId="{C486373C-8406-44FA-9A0A-2D7A68B0F95D}" destId="{D5960219-8933-4236-9444-118C0259755B}" srcOrd="0" destOrd="0" presId="urn:microsoft.com/office/officeart/2005/8/layout/vList6"/>
    <dgm:cxn modelId="{F95F912C-0A47-47B6-96C9-BBDD83226715}" type="presParOf" srcId="{D5960219-8933-4236-9444-118C0259755B}" destId="{2F0EC0C9-7343-4DD5-8BA0-7B91CDA520F2}" srcOrd="0" destOrd="0" presId="urn:microsoft.com/office/officeart/2005/8/layout/vList6"/>
    <dgm:cxn modelId="{7829DF07-8557-4236-80E6-0A2E1265F85D}" type="presParOf" srcId="{D5960219-8933-4236-9444-118C0259755B}" destId="{9CFEB56C-866A-445A-BFB5-C96F5B73B4D0}" srcOrd="1" destOrd="0" presId="urn:microsoft.com/office/officeart/2005/8/layout/vList6"/>
    <dgm:cxn modelId="{4E846274-8709-49ED-908E-62D0F9A805C2}" type="presParOf" srcId="{C486373C-8406-44FA-9A0A-2D7A68B0F95D}" destId="{2A0C37AE-4EA7-4BD7-B1FE-97DE5926D7A4}" srcOrd="1" destOrd="0" presId="urn:microsoft.com/office/officeart/2005/8/layout/vList6"/>
    <dgm:cxn modelId="{B4A8A40B-2E9E-479A-B5DC-E632FE37F725}" type="presParOf" srcId="{C486373C-8406-44FA-9A0A-2D7A68B0F95D}" destId="{0D7120A8-DDC0-4C7A-ABD9-F679BAEB066B}" srcOrd="2" destOrd="0" presId="urn:microsoft.com/office/officeart/2005/8/layout/vList6"/>
    <dgm:cxn modelId="{ED3D70E5-877C-4E16-96EA-21949ABCCEA1}" type="presParOf" srcId="{0D7120A8-DDC0-4C7A-ABD9-F679BAEB066B}" destId="{A6C875D2-FC68-4AEF-8564-F5A652AED24C}" srcOrd="0" destOrd="0" presId="urn:microsoft.com/office/officeart/2005/8/layout/vList6"/>
    <dgm:cxn modelId="{4C2BCAC4-FDFB-4DE8-9650-3E2E34C62B43}" type="presParOf" srcId="{0D7120A8-DDC0-4C7A-ABD9-F679BAEB066B}" destId="{A9F42DE6-9A84-4CB5-A8A7-31FC5C7BEA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B7300-D86C-4504-ADD4-464A6A8F3988}" type="datetimeFigureOut">
              <a:rPr lang="ru-RU" smtClean="0"/>
              <a:t>23.10.2018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832EF-4DDD-44FB-8499-E6F3C045ED3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t>23.10.2018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78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t>23.10.2018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77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t>23.10.2018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51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t>23.10.2018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77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t>23.10.2018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52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t>23.10.2018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8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t>23.10.2018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t>23.10.2018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3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t>23.10.2018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36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t>23.10.2018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92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38FF-9E75-469C-9B90-E02893A6242F}" type="datetimeFigureOut">
              <a:rPr lang="ru-RU" smtClean="0"/>
              <a:t>23.10.2018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EAB4-D77D-42BE-97AF-0C0710C0E9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96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938FF-9E75-469C-9B90-E02893A6242F}" type="datetimeFigureOut">
              <a:rPr lang="ru-RU" smtClean="0"/>
              <a:t>23.10.2018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9EAB4-D77D-42BE-97AF-0C0710C0E9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7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8" y="-3411"/>
            <a:ext cx="91063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484784"/>
            <a:ext cx="8928992" cy="147002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  <a:t>О ПРОВЕДЕНИИ ДОБРОВОЛЬНОЙ ПРОФЕССИОНАЛЬНО-ОБЩЕСТВЕННОЙ АККРЕДИТАЦИИ ОБРАЗОВАТЕЛЬНЫХ ПРОГРАММ ВЫСШЕГО ОБРАЗОВАНИЯ</a:t>
            </a:r>
            <a:endParaRPr lang="ru-RU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4048" y="5373216"/>
            <a:ext cx="403244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Яковлева </a:t>
            </a:r>
            <a:r>
              <a:rPr lang="ru-RU" sz="1600" b="1" dirty="0">
                <a:solidFill>
                  <a:srgbClr val="002060"/>
                </a:solidFill>
                <a:latin typeface="Book Antiqua" pitchFamily="18" charset="0"/>
              </a:rPr>
              <a:t>Е</a:t>
            </a: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лена Васильевна,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заместитель начальника учебного управления</a:t>
            </a:r>
            <a:b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ru-RU" sz="14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4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9" b="-410"/>
          <a:stretch/>
        </p:blipFill>
        <p:spPr>
          <a:xfrm>
            <a:off x="0" y="5690117"/>
            <a:ext cx="9144000" cy="1734644"/>
          </a:xfrm>
          <a:prstGeom prst="rect">
            <a:avLst/>
          </a:prstGeom>
        </p:spPr>
      </p:pic>
      <p:sp>
        <p:nvSpPr>
          <p:cNvPr id="29" name="Стрелка углом вверх 28"/>
          <p:cNvSpPr/>
          <p:nvPr/>
        </p:nvSpPr>
        <p:spPr>
          <a:xfrm rot="5400000" flipV="1">
            <a:off x="7173119" y="3452020"/>
            <a:ext cx="665162" cy="1651000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 flipH="1">
            <a:off x="2214564" y="3924300"/>
            <a:ext cx="1357313" cy="633413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dirty="0"/>
          </a:p>
        </p:txBody>
      </p:sp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285750" y="3227388"/>
            <a:ext cx="5143500" cy="6969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latin typeface="Arial Black" pitchFamily="34" charset="0"/>
              </a:rPr>
              <a:t>Советы по профессиональным квалификациям (СПК)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1514475" y="960458"/>
            <a:ext cx="489664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latin typeface="Arial Black" pitchFamily="34" charset="0"/>
              </a:rPr>
              <a:t>Национальный совет при Президенте РФ по профессиональным квалификациям</a:t>
            </a:r>
            <a:r>
              <a:rPr lang="en-US" altLang="ru-RU" sz="2000" b="1" dirty="0">
                <a:latin typeface="Arial Black" pitchFamily="34" charset="0"/>
              </a:rPr>
              <a:t> (</a:t>
            </a:r>
            <a:r>
              <a:rPr lang="ru-RU" altLang="ru-RU" sz="2000" b="1" dirty="0">
                <a:latin typeface="Arial Black" pitchFamily="34" charset="0"/>
              </a:rPr>
              <a:t>НСПК)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41375" y="5519738"/>
            <a:ext cx="3857625" cy="7667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latin typeface="Arial Black" pitchFamily="34" charset="0"/>
              </a:rPr>
              <a:t>Аккредитующие организации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2214564" y="2211387"/>
            <a:ext cx="1357312" cy="56038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ru-RU" dirty="0"/>
          </a:p>
        </p:txBody>
      </p:sp>
      <p:sp>
        <p:nvSpPr>
          <p:cNvPr id="13321" name="TextBox 25"/>
          <p:cNvSpPr txBox="1">
            <a:spLocks noChangeArrowheads="1"/>
          </p:cNvSpPr>
          <p:nvPr/>
        </p:nvSpPr>
        <p:spPr bwMode="auto">
          <a:xfrm>
            <a:off x="3714750" y="2211388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1600" b="1" dirty="0">
                <a:solidFill>
                  <a:srgbClr val="002060"/>
                </a:solidFill>
                <a:latin typeface="Arial Black" pitchFamily="34" charset="0"/>
              </a:rPr>
              <a:t>Наделение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1600" b="1" dirty="0">
                <a:solidFill>
                  <a:srgbClr val="002060"/>
                </a:solidFill>
                <a:latin typeface="Arial Black" pitchFamily="34" charset="0"/>
              </a:rPr>
              <a:t>полномочиями</a:t>
            </a:r>
          </a:p>
        </p:txBody>
      </p:sp>
      <p:sp>
        <p:nvSpPr>
          <p:cNvPr id="13322" name="TextBox 26"/>
          <p:cNvSpPr txBox="1">
            <a:spLocks noChangeArrowheads="1"/>
          </p:cNvSpPr>
          <p:nvPr/>
        </p:nvSpPr>
        <p:spPr bwMode="auto">
          <a:xfrm>
            <a:off x="3773489" y="3924300"/>
            <a:ext cx="2298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Arial Black" pitchFamily="34" charset="0"/>
              </a:rPr>
              <a:t>Наделение</a:t>
            </a:r>
          </a:p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Arial Black" pitchFamily="34" charset="0"/>
              </a:rPr>
              <a:t>полномочиями  (на 5 лет) и мониторинг деятельности АО, ведение реестра экспертов ПОА</a:t>
            </a:r>
          </a:p>
        </p:txBody>
      </p:sp>
      <p:sp>
        <p:nvSpPr>
          <p:cNvPr id="13323" name="TextBox 29"/>
          <p:cNvSpPr txBox="1">
            <a:spLocks noChangeArrowheads="1"/>
          </p:cNvSpPr>
          <p:nvPr/>
        </p:nvSpPr>
        <p:spPr bwMode="auto">
          <a:xfrm>
            <a:off x="6357938" y="4926015"/>
            <a:ext cx="2735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  <a:latin typeface="Arial Black" pitchFamily="34" charset="0"/>
              </a:rPr>
              <a:t>Методическая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Arial Black" pitchFamily="34" charset="0"/>
              </a:rPr>
              <a:t>поддержка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Arial Black" pitchFamily="34" charset="0"/>
              </a:rPr>
              <a:t>СПК и АО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715251" y="1000127"/>
            <a:ext cx="1000125" cy="2936875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Н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А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Р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К</a:t>
            </a:r>
          </a:p>
        </p:txBody>
      </p:sp>
      <p:sp>
        <p:nvSpPr>
          <p:cNvPr id="13325" name="TextBox 17"/>
          <p:cNvSpPr txBox="1">
            <a:spLocks noChangeArrowheads="1"/>
          </p:cNvSpPr>
          <p:nvPr/>
        </p:nvSpPr>
        <p:spPr bwMode="auto">
          <a:xfrm>
            <a:off x="71439" y="4044951"/>
            <a:ext cx="20716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>
                <a:solidFill>
                  <a:srgbClr val="002060"/>
                </a:solidFill>
                <a:latin typeface="Arial Black" pitchFamily="34" charset="0"/>
              </a:rPr>
              <a:t>Установление порядка проведения и критериев оценки образовательных программ</a:t>
            </a:r>
          </a:p>
        </p:txBody>
      </p:sp>
      <p:sp>
        <p:nvSpPr>
          <p:cNvPr id="13326" name="TextBox 21"/>
          <p:cNvSpPr txBox="1">
            <a:spLocks noChangeArrowheads="1"/>
          </p:cNvSpPr>
          <p:nvPr/>
        </p:nvSpPr>
        <p:spPr bwMode="auto">
          <a:xfrm>
            <a:off x="142876" y="2047877"/>
            <a:ext cx="2071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rgbClr val="002060"/>
                </a:solidFill>
                <a:latin typeface="Arial Black" pitchFamily="34" charset="0"/>
              </a:rPr>
              <a:t>Установление общих требований к процедуре ПОА</a:t>
            </a:r>
          </a:p>
        </p:txBody>
      </p:sp>
      <p:sp>
        <p:nvSpPr>
          <p:cNvPr id="13327" name="Rectangle 10"/>
          <p:cNvSpPr>
            <a:spLocks noChangeArrowheads="1"/>
          </p:cNvSpPr>
          <p:nvPr/>
        </p:nvSpPr>
        <p:spPr bwMode="auto">
          <a:xfrm>
            <a:off x="0" y="34637"/>
            <a:ext cx="9143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МОДЕЛЬ ПОА НАЦИОНАЛЬНОГО СОВЕТА ПО ПРОФЕССИОНАЛЬНЫМ КВАЛИФИКАЦИЯМ</a:t>
            </a:r>
            <a:endParaRPr lang="ru-RU" altLang="ru-RU" sz="1600" b="1" dirty="0">
              <a:solidFill>
                <a:srgbClr val="00206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3328" name="TextBox 29"/>
          <p:cNvSpPr txBox="1">
            <a:spLocks noChangeArrowheads="1"/>
          </p:cNvSpPr>
          <p:nvPr/>
        </p:nvSpPr>
        <p:spPr bwMode="auto">
          <a:xfrm>
            <a:off x="857251" y="6357940"/>
            <a:ext cx="378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Проведение ПОА</a:t>
            </a:r>
          </a:p>
        </p:txBody>
      </p:sp>
      <p:sp>
        <p:nvSpPr>
          <p:cNvPr id="13329" name="TextBox 1"/>
          <p:cNvSpPr txBox="1">
            <a:spLocks noChangeArrowheads="1"/>
          </p:cNvSpPr>
          <p:nvPr/>
        </p:nvSpPr>
        <p:spPr bwMode="auto">
          <a:xfrm>
            <a:off x="5940426" y="1052515"/>
            <a:ext cx="164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dirty="0">
                <a:solidFill>
                  <a:srgbClr val="C00000"/>
                </a:solidFill>
                <a:latin typeface="Arial Black" pitchFamily="34" charset="0"/>
              </a:rPr>
              <a:t>регулятор</a:t>
            </a:r>
          </a:p>
        </p:txBody>
      </p:sp>
      <p:sp>
        <p:nvSpPr>
          <p:cNvPr id="13330" name="TextBox 17"/>
          <p:cNvSpPr txBox="1">
            <a:spLocks noChangeArrowheads="1"/>
          </p:cNvSpPr>
          <p:nvPr/>
        </p:nvSpPr>
        <p:spPr bwMode="auto">
          <a:xfrm>
            <a:off x="5508626" y="3419475"/>
            <a:ext cx="207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dirty="0">
                <a:solidFill>
                  <a:srgbClr val="C00000"/>
                </a:solidFill>
                <a:latin typeface="Arial Black" pitchFamily="34" charset="0"/>
              </a:rPr>
              <a:t>организаторы</a:t>
            </a:r>
          </a:p>
        </p:txBody>
      </p:sp>
      <p:sp>
        <p:nvSpPr>
          <p:cNvPr id="13331" name="TextBox 18"/>
          <p:cNvSpPr txBox="1">
            <a:spLocks noChangeArrowheads="1"/>
          </p:cNvSpPr>
          <p:nvPr/>
        </p:nvSpPr>
        <p:spPr bwMode="auto">
          <a:xfrm>
            <a:off x="4787900" y="5795965"/>
            <a:ext cx="1963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dirty="0">
                <a:solidFill>
                  <a:srgbClr val="C00000"/>
                </a:solidFill>
                <a:latin typeface="Arial Black" pitchFamily="34" charset="0"/>
              </a:rPr>
              <a:t>исполнители</a:t>
            </a:r>
          </a:p>
        </p:txBody>
      </p:sp>
    </p:spTree>
    <p:extLst>
      <p:ext uri="{BB962C8B-B14F-4D97-AF65-F5344CB8AC3E}">
        <p14:creationId xmlns:p14="http://schemas.microsoft.com/office/powerpoint/2010/main" val="8024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9" b="-410"/>
          <a:stretch/>
        </p:blipFill>
        <p:spPr>
          <a:xfrm>
            <a:off x="-12867" y="5690117"/>
            <a:ext cx="9144000" cy="1734644"/>
          </a:xfrm>
          <a:prstGeom prst="rect">
            <a:avLst/>
          </a:prstGeom>
        </p:spPr>
      </p:pic>
      <p:pic>
        <p:nvPicPr>
          <p:cNvPr id="13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2"/>
          <a:stretch/>
        </p:blipFill>
        <p:spPr>
          <a:xfrm>
            <a:off x="1250156" y="0"/>
            <a:ext cx="6858000" cy="8994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9071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УЧАСТНИКИ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НЕЗАВИСИМОЙ ОЦЕНКИ ПРОГРАММ</a:t>
            </a:r>
            <a:endParaRPr lang="ru-RU" sz="1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83783" y="3257549"/>
            <a:ext cx="7376433" cy="3169332"/>
          </a:xfrm>
          <a:prstGeom prst="rightArrow">
            <a:avLst>
              <a:gd name="adj1" fmla="val 71028"/>
              <a:gd name="adj2" fmla="val 5255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326437" y="3971948"/>
            <a:ext cx="1770438" cy="1697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76" tIns="126876" rIns="126876" bIns="126876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solidFill>
                  <a:schemeClr val="tx1"/>
                </a:solidFill>
              </a:rPr>
              <a:t>НАРК</a:t>
            </a:r>
            <a:endParaRPr lang="ru-RU" sz="2000" kern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1801" y="3971948"/>
            <a:ext cx="1868410" cy="1740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76" tIns="126876" rIns="126876" bIns="126876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chemeClr val="accent1">
                    <a:lumMod val="50000"/>
                  </a:schemeClr>
                </a:solidFill>
              </a:rPr>
              <a:t>Советы по профессиональным </a:t>
            </a:r>
            <a:r>
              <a:rPr lang="ru-RU" kern="1200" dirty="0" smtClean="0">
                <a:solidFill>
                  <a:schemeClr val="tx1"/>
                </a:solidFill>
              </a:rPr>
              <a:t>квалификациям</a:t>
            </a:r>
            <a:r>
              <a:rPr lang="ru-RU" kern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kern="1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kern="1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5137" y="3971948"/>
            <a:ext cx="2721233" cy="1740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76" tIns="126876" rIns="126876" bIns="126876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Организации, получившие по </a:t>
            </a:r>
          </a:p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1"/>
                </a:solidFill>
              </a:rPr>
              <a:t>решению Национального Совета при Президенте Российской Федерации по профессиональным квалификациям </a:t>
            </a:r>
            <a:r>
              <a:rPr lang="ru-RU" sz="1400" b="1" kern="1200" dirty="0" smtClean="0">
                <a:solidFill>
                  <a:schemeClr val="tx1"/>
                </a:solidFill>
              </a:rPr>
              <a:t>право на проведение </a:t>
            </a:r>
            <a:r>
              <a:rPr lang="ru-RU" sz="1400" kern="1200" dirty="0" smtClean="0">
                <a:solidFill>
                  <a:schemeClr val="tx1"/>
                </a:solidFill>
              </a:rPr>
              <a:t>профессионально-общественной </a:t>
            </a:r>
            <a:r>
              <a:rPr lang="ru-RU" sz="1400" b="1" kern="1200" dirty="0" smtClean="0">
                <a:solidFill>
                  <a:schemeClr val="tx1"/>
                </a:solidFill>
              </a:rPr>
              <a:t>аккредитации</a:t>
            </a:r>
            <a:r>
              <a:rPr lang="ru-RU" sz="1400" kern="1200" dirty="0" smtClean="0">
                <a:solidFill>
                  <a:schemeClr val="tx1"/>
                </a:solidFill>
              </a:rPr>
              <a:t> профессиональных </a:t>
            </a:r>
            <a:r>
              <a:rPr lang="ru-RU" sz="1500" kern="1200" dirty="0" smtClean="0">
                <a:solidFill>
                  <a:schemeClr val="tx1"/>
                </a:solidFill>
              </a:rPr>
              <a:t>образовательных программ</a:t>
            </a:r>
            <a:endParaRPr lang="ru-RU" sz="1500" kern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71296" y="3971947"/>
            <a:ext cx="1770438" cy="1740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76" tIns="126876" rIns="126876" bIns="126876" numCol="1" spcCol="1270" anchor="ctr" anchorCtr="0">
            <a:noAutofit/>
          </a:bodyPr>
          <a:lstStyle/>
          <a:p>
            <a:pPr lvl="0" algn="ctr" defTabSz="488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kern="1200" dirty="0" smtClean="0">
                <a:solidFill>
                  <a:schemeClr val="accent1">
                    <a:lumMod val="50000"/>
                  </a:schemeClr>
                </a:solidFill>
              </a:rPr>
              <a:t>Региональные </a:t>
            </a:r>
            <a:r>
              <a:rPr lang="ru-RU" kern="1200" dirty="0" smtClean="0">
                <a:solidFill>
                  <a:schemeClr val="tx1"/>
                </a:solidFill>
              </a:rPr>
              <a:t>сообщества</a:t>
            </a:r>
            <a:r>
              <a:rPr lang="ru-RU" kern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ttp://www.cok-niime.ru/images/news/full/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8" t="19000" r="27322" b="17500"/>
          <a:stretch/>
        </p:blipFill>
        <p:spPr bwMode="auto">
          <a:xfrm>
            <a:off x="674181" y="2355725"/>
            <a:ext cx="1074950" cy="11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26" y="2132491"/>
            <a:ext cx="1074950" cy="14332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278" y="2193082"/>
            <a:ext cx="1074950" cy="14332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92" y="2259419"/>
            <a:ext cx="975445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9" b="-410"/>
          <a:stretch/>
        </p:blipFill>
        <p:spPr>
          <a:xfrm>
            <a:off x="0" y="5690117"/>
            <a:ext cx="9144000" cy="1734644"/>
          </a:xfrm>
          <a:prstGeom prst="rect">
            <a:avLst/>
          </a:prstGeom>
        </p:spPr>
      </p:pic>
      <p:pic>
        <p:nvPicPr>
          <p:cNvPr id="16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2"/>
          <a:stretch/>
        </p:blipFill>
        <p:spPr>
          <a:xfrm>
            <a:off x="1143000" y="12971"/>
            <a:ext cx="6858000" cy="899482"/>
          </a:xfrm>
          <a:prstGeom prst="rect">
            <a:avLst/>
          </a:prstGeom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85749" y="5535791"/>
            <a:ext cx="4056063" cy="7518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ПС: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400" dirty="0" smtClean="0"/>
              <a:t>Требования к квалификации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654980" y="5535709"/>
            <a:ext cx="4056063" cy="10895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ФГОС: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400" dirty="0" smtClean="0"/>
              <a:t>Требования к результатам образования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1056"/>
            <a:ext cx="9144000" cy="67500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РАЗРАБОТКА ОСНОВНЫХ ПРОФЕССИОНАЛЬНЫХ ОБРАЗОВАТЕЛЬНЫХ ПРОГРАММ: НОВЫЙ ТРЕНД</a:t>
            </a:r>
            <a:endParaRPr lang="ru-RU" sz="1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07504" y="1789341"/>
            <a:ext cx="8603539" cy="3307200"/>
            <a:chOff x="-85260" y="1617396"/>
            <a:chExt cx="11471384" cy="330720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85260" y="1617396"/>
              <a:ext cx="3598925" cy="3307200"/>
              <a:chOff x="-85260" y="1617396"/>
              <a:chExt cx="3598925" cy="3307200"/>
            </a:xfrm>
          </p:grpSpPr>
          <p:sp>
            <p:nvSpPr>
              <p:cNvPr id="23554" name="AutoShape 3"/>
              <p:cNvSpPr>
                <a:spLocks noChangeArrowheads="1"/>
              </p:cNvSpPr>
              <p:nvPr/>
            </p:nvSpPr>
            <p:spPr bwMode="auto">
              <a:xfrm>
                <a:off x="-85260" y="3239379"/>
                <a:ext cx="3598925" cy="1685217"/>
              </a:xfrm>
              <a:prstGeom prst="rightArrow">
                <a:avLst>
                  <a:gd name="adj1" fmla="val 50000"/>
                  <a:gd name="adj2" fmla="val 33941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28575" algn="ctr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1pPr>
                <a:lvl2pPr marL="742950" indent="-285750"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2pPr>
                <a:lvl3pPr marL="1143000" indent="-228600"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3pPr>
                <a:lvl4pPr marL="1600200" indent="-228600"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4pPr>
                <a:lvl5pPr marL="2057400" indent="-228600"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9pPr>
              </a:lstStyle>
              <a:p>
                <a:pPr marL="0" lvl="7" inden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1600" dirty="0" smtClean="0">
                    <a:solidFill>
                      <a:schemeClr val="tx1"/>
                    </a:solidFill>
                    <a:latin typeface="+mn-lt"/>
                  </a:rPr>
                  <a:t>Уровни квалификации в целях </a:t>
                </a:r>
              </a:p>
              <a:p>
                <a:pPr marL="0" lvl="7" indent="0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1600" dirty="0" smtClean="0">
                    <a:solidFill>
                      <a:schemeClr val="tx1"/>
                    </a:solidFill>
                    <a:latin typeface="+mn-lt"/>
                  </a:rPr>
                  <a:t>разработки проектов ПС</a:t>
                </a:r>
                <a:endParaRPr lang="ru-RU" altLang="ru-RU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3563" name="AutoShape 3"/>
              <p:cNvSpPr>
                <a:spLocks noChangeArrowheads="1"/>
              </p:cNvSpPr>
              <p:nvPr/>
            </p:nvSpPr>
            <p:spPr bwMode="auto">
              <a:xfrm>
                <a:off x="-85260" y="1617396"/>
                <a:ext cx="3598925" cy="1689100"/>
              </a:xfrm>
              <a:prstGeom prst="rightArrow">
                <a:avLst>
                  <a:gd name="adj1" fmla="val 50000"/>
                  <a:gd name="adj2" fmla="val 3394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28575" algn="ctr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1pPr>
                <a:lvl2pPr marL="742950" indent="-285750"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2pPr>
                <a:lvl3pPr marL="1143000" indent="-228600"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3pPr>
                <a:lvl4pPr marL="1600200" indent="-228600"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4pPr>
                <a:lvl5pPr marL="2057400" indent="-228600"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A50021"/>
                    </a:solidFill>
                    <a:latin typeface="Verdana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1600" dirty="0" smtClean="0">
                    <a:solidFill>
                      <a:schemeClr val="tx1"/>
                    </a:solidFill>
                    <a:latin typeface="+mn-lt"/>
                  </a:rPr>
                  <a:t>Требования к квалификации</a:t>
                </a:r>
                <a:endParaRPr lang="ru-RU" altLang="ru-RU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3" name="Прямоугольник 2"/>
            <p:cNvSpPr/>
            <p:nvPr/>
          </p:nvSpPr>
          <p:spPr bwMode="auto">
            <a:xfrm>
              <a:off x="8941071" y="1907994"/>
              <a:ext cx="2445053" cy="272600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bIns="108000" anchor="b"/>
            <a:lstStyle/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solidFill>
                    <a:srgbClr val="000000"/>
                  </a:solidFill>
                </a:rPr>
                <a:t>Основная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solidFill>
                    <a:srgbClr val="000000"/>
                  </a:solidFill>
                </a:rPr>
                <a:t>профессиональная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solidFill>
                    <a:srgbClr val="000000"/>
                  </a:solidFill>
                </a:rPr>
                <a:t>образовательная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solidFill>
                    <a:srgbClr val="000000"/>
                  </a:solidFill>
                </a:rPr>
                <a:t>программа</a:t>
              </a:r>
              <a:endParaRPr lang="ru-RU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3513665" y="2045444"/>
              <a:ext cx="4288368" cy="2451104"/>
              <a:chOff x="3867148" y="2000413"/>
              <a:chExt cx="4288368" cy="2451104"/>
            </a:xfrm>
          </p:grpSpPr>
          <p:sp>
            <p:nvSpPr>
              <p:cNvPr id="70670" name="Text Box 14"/>
              <p:cNvSpPr txBox="1">
                <a:spLocks noChangeArrowheads="1"/>
              </p:cNvSpPr>
              <p:nvPr/>
            </p:nvSpPr>
            <p:spPr bwMode="auto">
              <a:xfrm>
                <a:off x="3867149" y="2000413"/>
                <a:ext cx="4288367" cy="245110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 algn="ctr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ru-RU" sz="2200" dirty="0" smtClean="0"/>
              </a:p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ru-RU" sz="2200" dirty="0" smtClean="0"/>
                  <a:t>Профессиональный </a:t>
                </a:r>
                <a:r>
                  <a:rPr lang="ru-RU" sz="2200" dirty="0"/>
                  <a:t>стандарт (ПС)</a:t>
                </a:r>
              </a:p>
              <a:p>
                <a:pPr algn="ctr" eaLnBrk="1" hangingPunct="1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ru-RU" sz="2200" dirty="0" smtClean="0"/>
                  <a:t>Федеральный </a:t>
                </a:r>
                <a:r>
                  <a:rPr lang="ru-RU" sz="2200" dirty="0"/>
                  <a:t>государственный образовательный стандарт (ФГОС)</a:t>
                </a:r>
              </a:p>
            </p:txBody>
          </p:sp>
          <p:sp>
            <p:nvSpPr>
              <p:cNvPr id="23560" name="Line 13"/>
              <p:cNvSpPr>
                <a:spLocks noChangeShapeType="1"/>
              </p:cNvSpPr>
              <p:nvPr/>
            </p:nvSpPr>
            <p:spPr bwMode="auto">
              <a:xfrm>
                <a:off x="3867148" y="3225965"/>
                <a:ext cx="4288368" cy="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cxnSp>
          <p:nvCxnSpPr>
            <p:cNvPr id="20" name="Прямая со стрелкой 19"/>
            <p:cNvCxnSpPr>
              <a:endCxn id="3" idx="1"/>
            </p:cNvCxnSpPr>
            <p:nvPr/>
          </p:nvCxnSpPr>
          <p:spPr>
            <a:xfrm>
              <a:off x="7802033" y="3009900"/>
              <a:ext cx="1139038" cy="261096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V="1">
              <a:off x="7802033" y="3270995"/>
              <a:ext cx="1139038" cy="261096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33" y="2398235"/>
            <a:ext cx="732604" cy="9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9" b="-410"/>
          <a:stretch/>
        </p:blipFill>
        <p:spPr>
          <a:xfrm>
            <a:off x="0" y="5690117"/>
            <a:ext cx="9144000" cy="1734644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2"/>
          <a:stretch/>
        </p:blipFill>
        <p:spPr>
          <a:xfrm>
            <a:off x="1250156" y="0"/>
            <a:ext cx="6858000" cy="89948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803651" y="5410201"/>
            <a:ext cx="1581150" cy="54054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803651" y="4607806"/>
            <a:ext cx="1581150" cy="54054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803651" y="3386668"/>
            <a:ext cx="1581150" cy="54054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803651" y="2846127"/>
            <a:ext cx="1581150" cy="54054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803651" y="4064623"/>
            <a:ext cx="1581150" cy="54054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204251"/>
              </p:ext>
            </p:extLst>
          </p:nvPr>
        </p:nvGraphicFramePr>
        <p:xfrm>
          <a:off x="276226" y="1625600"/>
          <a:ext cx="3527425" cy="4735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25">
                  <a:extLst>
                    <a:ext uri="{9D8B030D-6E8A-4147-A177-3AD203B41FA5}"/>
                  </a:extLst>
                </a:gridCol>
              </a:tblGrid>
              <a:tr h="915573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>
                          <a:solidFill>
                            <a:srgbClr val="002060"/>
                          </a:solidFill>
                        </a:rPr>
                        <a:t>Образовательная программа </a:t>
                      </a:r>
                    </a:p>
                  </a:txBody>
                  <a:tcPr marL="91452" marR="91452" marT="45716" marB="45716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15573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</a:rPr>
                        <a:t>Требования к результатам освоения образовательной программы</a:t>
                      </a:r>
                    </a:p>
                  </a:txBody>
                  <a:tcPr marL="91452" marR="91452" marT="45716" marB="4571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073219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/>
                        <a:t>Структура, </a:t>
                      </a:r>
                      <a:r>
                        <a:rPr lang="ru-RU" sz="1800" b="0" i="0" dirty="0"/>
                        <a:t>содержание, условия реализации образовательной программы</a:t>
                      </a:r>
                    </a:p>
                  </a:txBody>
                  <a:tcPr marL="91452" marR="91452" marT="45716" marB="4571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15573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/>
                        <a:t>Фонды </a:t>
                      </a:r>
                      <a:r>
                        <a:rPr lang="ru-RU" sz="1800" b="0" i="0" dirty="0"/>
                        <a:t>оценочных средств</a:t>
                      </a:r>
                    </a:p>
                  </a:txBody>
                  <a:tcPr marL="91452" marR="91452" marT="45716" marB="4571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15573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/>
                        <a:t>Основание для обновления </a:t>
                      </a:r>
                      <a:r>
                        <a:rPr lang="ru-RU" sz="1800" b="0" i="0" dirty="0" smtClean="0"/>
                        <a:t>образовательной программы</a:t>
                      </a:r>
                      <a:endParaRPr lang="ru-RU" sz="1800" b="0" i="0" dirty="0"/>
                    </a:p>
                  </a:txBody>
                  <a:tcPr marL="91452" marR="91452" marT="45716" marB="45716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555276"/>
              </p:ext>
            </p:extLst>
          </p:nvPr>
        </p:nvGraphicFramePr>
        <p:xfrm>
          <a:off x="5373371" y="2035967"/>
          <a:ext cx="3462337" cy="3914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2337">
                  <a:extLst>
                    <a:ext uri="{9D8B030D-6E8A-4147-A177-3AD203B41FA5}"/>
                  </a:extLst>
                </a:gridCol>
              </a:tblGrid>
              <a:tr h="938281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rgbClr val="002060"/>
                          </a:solidFill>
                        </a:rPr>
                        <a:t>Профессиональный стандарт</a:t>
                      </a:r>
                    </a:p>
                  </a:txBody>
                  <a:tcPr marL="91456" marR="91456" marT="45712" marB="45712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38281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Характеристика квалификации: ОТФ, ТФ</a:t>
                      </a:r>
                      <a:r>
                        <a:rPr lang="ru-RU" sz="1800" b="0" dirty="0" smtClean="0"/>
                        <a:t>, ТД</a:t>
                      </a:r>
                      <a:endParaRPr lang="ru-RU" sz="1800" b="0" dirty="0"/>
                    </a:p>
                  </a:txBody>
                  <a:tcPr marL="91456" marR="91456" marT="45712" marB="457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38281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Умения,</a:t>
                      </a:r>
                      <a:r>
                        <a:rPr lang="ru-RU" sz="1800" b="0" baseline="0" dirty="0"/>
                        <a:t> знания, обеспечивающие выполнение ТФ</a:t>
                      </a:r>
                      <a:endParaRPr lang="ru-RU" sz="1800" b="0" dirty="0"/>
                    </a:p>
                  </a:txBody>
                  <a:tcPr marL="91456" marR="91456" marT="45712" marB="457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099931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/>
                        <a:t>Актуализация по мере изменений в описанной профессиональной деятельности</a:t>
                      </a:r>
                    </a:p>
                  </a:txBody>
                  <a:tcPr marL="91456" marR="91456" marT="45712" marB="45712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8092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ВЛИЯНИЕ ПРОФЕССИОНАЛЬНОГО СТАНДАРТА НА ОБРАЗОВАТЕЛЬНУЮ ПРОГРАММУ</a:t>
            </a:r>
            <a:endParaRPr lang="ru-RU" sz="1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a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63" y="4175036"/>
            <a:ext cx="2074749" cy="144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a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63" y="2780928"/>
            <a:ext cx="2074749" cy="14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Объект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2"/>
          <a:stretch/>
        </p:blipFill>
        <p:spPr>
          <a:xfrm>
            <a:off x="1250156" y="0"/>
            <a:ext cx="6858000" cy="8994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9" b="-410"/>
          <a:stretch/>
        </p:blipFill>
        <p:spPr>
          <a:xfrm>
            <a:off x="0" y="5690117"/>
            <a:ext cx="9144000" cy="1734644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0" y="899482"/>
            <a:ext cx="9144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ПРОЦЕДУРА ПОА ОБРАЗОВАТЕЛЬНЫХ ПРОГРАММ</a:t>
            </a:r>
            <a:endParaRPr lang="ru-RU" sz="1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2813243" y="1599564"/>
            <a:ext cx="3517515" cy="1315086"/>
            <a:chOff x="3466883" y="1733649"/>
            <a:chExt cx="4690020" cy="1046916"/>
          </a:xfrm>
        </p:grpSpPr>
        <p:sp>
          <p:nvSpPr>
            <p:cNvPr id="4" name="Стрелка вправо 3"/>
            <p:cNvSpPr/>
            <p:nvPr/>
          </p:nvSpPr>
          <p:spPr>
            <a:xfrm>
              <a:off x="3746448" y="1733649"/>
              <a:ext cx="4410455" cy="522514"/>
            </a:xfrm>
            <a:prstGeom prst="rightArrow">
              <a:avLst/>
            </a:prstGeom>
            <a:solidFill>
              <a:srgbClr val="009999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Заявочный пакет </a:t>
              </a:r>
              <a:r>
                <a:rPr lang="ru-RU" dirty="0" smtClean="0"/>
                <a:t>документов</a:t>
              </a:r>
              <a:endParaRPr lang="ru-RU" dirty="0"/>
            </a:p>
          </p:txBody>
        </p:sp>
        <p:sp>
          <p:nvSpPr>
            <p:cNvPr id="59" name="Стрелка вправо 58"/>
            <p:cNvSpPr/>
            <p:nvPr/>
          </p:nvSpPr>
          <p:spPr>
            <a:xfrm flipH="1">
              <a:off x="3466883" y="2258051"/>
              <a:ext cx="4410455" cy="522514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50000"/>
                    </a:schemeClr>
                  </a:solidFill>
                </a:rPr>
                <a:t>Свидетельство о ПОА</a:t>
              </a: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793485" y="3314076"/>
            <a:ext cx="7557030" cy="2893754"/>
            <a:chOff x="1073034" y="3314076"/>
            <a:chExt cx="10076040" cy="2893754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1073034" y="3325125"/>
              <a:ext cx="3557980" cy="2882705"/>
            </a:xfrm>
            <a:prstGeom prst="rect">
              <a:avLst/>
            </a:prstGeom>
            <a:solidFill>
              <a:srgbClr val="009999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ru-RU" sz="2400" dirty="0" smtClean="0"/>
                <a:t>Рабочая группа ОО</a:t>
              </a:r>
              <a:endParaRPr lang="ru-RU" sz="2400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591094" y="3314076"/>
              <a:ext cx="3557980" cy="288270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</a:rPr>
                <a:t>Группа экспертов</a:t>
              </a:r>
              <a:endParaRPr lang="ru-RU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1205715" y="3575656"/>
              <a:ext cx="3700819" cy="1255379"/>
              <a:chOff x="1334107" y="3575656"/>
              <a:chExt cx="3700819" cy="1255379"/>
            </a:xfrm>
            <a:solidFill>
              <a:schemeClr val="bg1"/>
            </a:solidFill>
          </p:grpSpPr>
          <p:sp>
            <p:nvSpPr>
              <p:cNvPr id="64" name="Параллелограмм 63"/>
              <p:cNvSpPr/>
              <p:nvPr/>
            </p:nvSpPr>
            <p:spPr>
              <a:xfrm>
                <a:off x="1334107" y="3575656"/>
                <a:ext cx="3700819" cy="468249"/>
              </a:xfrm>
              <a:prstGeom prst="parallelogram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ru-RU" dirty="0" err="1">
                    <a:solidFill>
                      <a:schemeClr val="tx1"/>
                    </a:solidFill>
                  </a:rPr>
                  <a:t>Самообследование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Параллелограмм 64"/>
              <p:cNvSpPr/>
              <p:nvPr/>
            </p:nvSpPr>
            <p:spPr>
              <a:xfrm>
                <a:off x="1334107" y="4362786"/>
                <a:ext cx="3700819" cy="468249"/>
              </a:xfrm>
              <a:prstGeom prst="parallelogram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Предоставление информации</a:t>
                </a:r>
              </a:p>
            </p:txBody>
          </p:sp>
        </p:grpSp>
        <p:grpSp>
          <p:nvGrpSpPr>
            <p:cNvPr id="85" name="Группа 84"/>
            <p:cNvGrpSpPr/>
            <p:nvPr/>
          </p:nvGrpSpPr>
          <p:grpSpPr>
            <a:xfrm>
              <a:off x="7315575" y="3575656"/>
              <a:ext cx="3700819" cy="2047859"/>
              <a:chOff x="7178508" y="3575656"/>
              <a:chExt cx="3700819" cy="2047859"/>
            </a:xfrm>
            <a:solidFill>
              <a:schemeClr val="bg1"/>
            </a:solidFill>
          </p:grpSpPr>
          <p:sp>
            <p:nvSpPr>
              <p:cNvPr id="66" name="Параллелограмм 65"/>
              <p:cNvSpPr/>
              <p:nvPr/>
            </p:nvSpPr>
            <p:spPr>
              <a:xfrm>
                <a:off x="7178508" y="3575656"/>
                <a:ext cx="3700819" cy="468249"/>
              </a:xfrm>
              <a:prstGeom prst="parallelogram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Камеральная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проверка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Параллелограмм 66"/>
              <p:cNvSpPr/>
              <p:nvPr/>
            </p:nvSpPr>
            <p:spPr>
              <a:xfrm>
                <a:off x="7178508" y="4362786"/>
                <a:ext cx="3700819" cy="468249"/>
              </a:xfrm>
              <a:prstGeom prst="parallelogram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Выездная проверка</a:t>
                </a:r>
              </a:p>
            </p:txBody>
          </p:sp>
          <p:sp>
            <p:nvSpPr>
              <p:cNvPr id="68" name="Параллелограмм 67"/>
              <p:cNvSpPr/>
              <p:nvPr/>
            </p:nvSpPr>
            <p:spPr>
              <a:xfrm>
                <a:off x="7178508" y="5155266"/>
                <a:ext cx="3700819" cy="468249"/>
              </a:xfrm>
              <a:prstGeom prst="parallelogram">
                <a:avLst/>
              </a:prstGeom>
              <a:grpFill/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Экспертное заключение</a:t>
                </a:r>
              </a:p>
            </p:txBody>
          </p:sp>
        </p:grpSp>
      </p:grpSp>
      <p:grpSp>
        <p:nvGrpSpPr>
          <p:cNvPr id="87" name="Группа 86"/>
          <p:cNvGrpSpPr/>
          <p:nvPr/>
        </p:nvGrpSpPr>
        <p:grpSpPr>
          <a:xfrm>
            <a:off x="173061" y="2032003"/>
            <a:ext cx="8797880" cy="3123265"/>
            <a:chOff x="246649" y="2032002"/>
            <a:chExt cx="11730507" cy="3123265"/>
          </a:xfrm>
        </p:grpSpPr>
        <p:sp>
          <p:nvSpPr>
            <p:cNvPr id="81" name="Развернутая стрелка 80"/>
            <p:cNvSpPr/>
            <p:nvPr/>
          </p:nvSpPr>
          <p:spPr>
            <a:xfrm rot="5400000">
              <a:off x="9917245" y="3095355"/>
              <a:ext cx="3123264" cy="996559"/>
            </a:xfrm>
            <a:prstGeom prst="uturnArrow">
              <a:avLst>
                <a:gd name="adj1" fmla="val 34707"/>
                <a:gd name="adj2" fmla="val 25000"/>
                <a:gd name="adj3" fmla="val 30098"/>
                <a:gd name="adj4" fmla="val 0"/>
                <a:gd name="adj5" fmla="val 80884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2" name="Развернутая стрелка 81"/>
            <p:cNvSpPr/>
            <p:nvPr/>
          </p:nvSpPr>
          <p:spPr>
            <a:xfrm rot="16200000" flipH="1">
              <a:off x="-816703" y="3095354"/>
              <a:ext cx="3123264" cy="996559"/>
            </a:xfrm>
            <a:prstGeom prst="uturnArrow">
              <a:avLst>
                <a:gd name="adj1" fmla="val 34707"/>
                <a:gd name="adj2" fmla="val 25000"/>
                <a:gd name="adj3" fmla="val 30098"/>
                <a:gd name="adj4" fmla="val 0"/>
                <a:gd name="adj5" fmla="val 80884"/>
              </a:avLst>
            </a:prstGeom>
            <a:solidFill>
              <a:srgbClr val="00999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2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" y="908721"/>
            <a:ext cx="9144000" cy="594928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2841" y="2708920"/>
            <a:ext cx="86049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841" y="548680"/>
            <a:ext cx="8229600" cy="43204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КРИТЕРИИ</a:t>
            </a:r>
            <a:r>
              <a:rPr lang="ru-RU" sz="1600" spc="-5" dirty="0" smtClean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ПРОФЕССИОНАЛЬНО-ОБЩЕСТВЕННОЙ АККРЕДИТАЦИИ</a:t>
            </a:r>
            <a:r>
              <a:rPr lang="ru-RU" sz="1600" spc="-5" dirty="0" smtClean="0">
                <a:solidFill>
                  <a:srgbClr val="002060"/>
                </a:solidFill>
                <a:latin typeface="Verdana"/>
                <a:cs typeface="Verdana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ОБРАЗОВАТЕЛЬНЫХ ПРОГРАММ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61370769"/>
              </p:ext>
            </p:extLst>
          </p:nvPr>
        </p:nvGraphicFramePr>
        <p:xfrm>
          <a:off x="107504" y="1628800"/>
          <a:ext cx="8928992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776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2"/>
          <a:stretch/>
        </p:blipFill>
        <p:spPr>
          <a:xfrm>
            <a:off x="1403648" y="0"/>
            <a:ext cx="6858000" cy="8994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29751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Book Antiqua" pitchFamily="18" charset="0"/>
              </a:rPr>
              <a:t>ПРИЧИНЫ НЕВЫСОКОЙ АКТИВНОСТИ ОБРАЗОВАТЕЛЬНЫХ ОРГАНИЗАЦИЙ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49401"/>
            <a:ext cx="8372475" cy="46275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неразвитость механизмов репутационного менеджмента;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недоверие </a:t>
            </a:r>
            <a:r>
              <a:rPr lang="ru-RU" sz="2000" dirty="0"/>
              <a:t>организаций, осуществляющих образовательную деятельность, к ПОА в силу негативных практик, накопленных на предыдущем этапе становления процедуры;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недостаточная </a:t>
            </a:r>
            <a:r>
              <a:rPr lang="ru-RU" sz="2000" dirty="0"/>
              <a:t>информированность организаций, осуществляющих образовательную деятельность, особенно в субъектах РФ, о </a:t>
            </a:r>
            <a:r>
              <a:rPr lang="ru-RU" sz="2000" dirty="0" smtClean="0"/>
              <a:t>деятельности </a:t>
            </a:r>
            <a:r>
              <a:rPr lang="ru-RU" sz="2000" dirty="0"/>
              <a:t>НСПК по продвижению новых форматов ПОА;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ограниченность </a:t>
            </a:r>
            <a:r>
              <a:rPr lang="ru-RU" sz="2000" dirty="0"/>
              <a:t>опыта СПК в реализации процедуры ПОА;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дефицит </a:t>
            </a:r>
            <a:r>
              <a:rPr lang="ru-RU" sz="2000" dirty="0"/>
              <a:t>экспертного </a:t>
            </a:r>
            <a:r>
              <a:rPr lang="ru-RU" sz="2000" dirty="0" smtClean="0"/>
              <a:t>сообщества;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дефицит финансовых ресурсов.</a:t>
            </a:r>
            <a:endParaRPr lang="ru-RU" sz="2000" dirty="0"/>
          </a:p>
          <a:p>
            <a:pPr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9" b="-410"/>
          <a:stretch/>
        </p:blipFill>
        <p:spPr>
          <a:xfrm>
            <a:off x="0" y="5690117"/>
            <a:ext cx="9144000" cy="17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72"/>
            <a:ext cx="9144000" cy="68885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86409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ПОСТАНОВЛЕНИЕ ПРАВИТЕЛЬСТВА РФ ОТ 26.12.2017 N 1642</a:t>
            </a:r>
            <a:b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"</a:t>
            </a:r>
            <a:r>
              <a:rPr lang="ru-RU" sz="1600" b="1" dirty="0">
                <a:solidFill>
                  <a:srgbClr val="002060"/>
                </a:solidFill>
                <a:latin typeface="Book Antiqua" pitchFamily="18" charset="0"/>
              </a:rPr>
              <a:t>Об утверждении государственной программы Российской Федерации "Развитие образования"</a:t>
            </a:r>
            <a: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56270959"/>
              </p:ext>
            </p:extLst>
          </p:nvPr>
        </p:nvGraphicFramePr>
        <p:xfrm>
          <a:off x="0" y="1556792"/>
          <a:ext cx="9144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677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2"/>
          <a:stretch/>
        </p:blipFill>
        <p:spPr>
          <a:xfrm>
            <a:off x="1250156" y="0"/>
            <a:ext cx="6858000" cy="8994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156" y="3212976"/>
            <a:ext cx="7300978" cy="8907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9" b="-410"/>
          <a:stretch/>
        </p:blipFill>
        <p:spPr>
          <a:xfrm>
            <a:off x="0" y="5690117"/>
            <a:ext cx="9144000" cy="17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56"/>
            <a:ext cx="9144000" cy="6888505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2841" y="2708920"/>
            <a:ext cx="86049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17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" y="-159269"/>
            <a:ext cx="9144000" cy="70172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99" y="629816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Book Antiqua" pitchFamily="18" charset="0"/>
              </a:rPr>
              <a:t>ПРОФЕССИОНАЛЬНО-ОБЩЕСТВЕННАЯ АККРЕДИТАЦИЯ</a:t>
            </a:r>
            <a:r>
              <a:rPr lang="ru-RU" sz="2000" dirty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Book Antiqua" pitchFamily="18" charset="0"/>
              </a:rPr>
            </a:b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256929"/>
            <a:ext cx="1028055" cy="1028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481065"/>
            <a:ext cx="1028055" cy="10280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05201"/>
            <a:ext cx="1028055" cy="1028055"/>
          </a:xfrm>
          <a:prstGeom prst="rect">
            <a:avLst/>
          </a:prstGeom>
        </p:spPr>
      </p:pic>
      <p:sp>
        <p:nvSpPr>
          <p:cNvPr id="11" name="Параллелограмм 10"/>
          <p:cNvSpPr/>
          <p:nvPr/>
        </p:nvSpPr>
        <p:spPr>
          <a:xfrm>
            <a:off x="206407" y="1267170"/>
            <a:ext cx="8712968" cy="79367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96 статья Федерального закона </a:t>
            </a:r>
            <a:r>
              <a:rPr lang="ru-RU" sz="2000" b="1" dirty="0">
                <a:solidFill>
                  <a:schemeClr val="tx1"/>
                </a:solidFill>
              </a:rPr>
              <a:t>от 29.12.2012 N 273-ФЗ "Об образовании в Российской Федерации"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55576" y="2492896"/>
            <a:ext cx="676875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признание качества и уровня подготовки выпускников, освоивших такие образовательные программы в конкретной организации, осуществляющей образовательную деятельность, отвечающими </a:t>
            </a:r>
            <a:r>
              <a:rPr lang="ru-RU" sz="2400" dirty="0" smtClean="0">
                <a:solidFill>
                  <a:srgbClr val="002060"/>
                </a:solidFill>
              </a:rPr>
              <a:t>требованиям профессиональных </a:t>
            </a:r>
            <a:r>
              <a:rPr lang="ru-RU" sz="2400" dirty="0">
                <a:solidFill>
                  <a:srgbClr val="002060"/>
                </a:solidFill>
              </a:rPr>
              <a:t>стандартов, требованиям рынка труда к специалистам, рабочим и служащим соответствующего </a:t>
            </a:r>
            <a:r>
              <a:rPr lang="ru-RU" sz="2400" dirty="0" smtClean="0">
                <a:solidFill>
                  <a:srgbClr val="002060"/>
                </a:solidFill>
              </a:rPr>
              <a:t>профиля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85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9" b="-410"/>
          <a:stretch/>
        </p:blipFill>
        <p:spPr>
          <a:xfrm>
            <a:off x="0" y="5123356"/>
            <a:ext cx="9144000" cy="1734644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976175"/>
              </p:ext>
            </p:extLst>
          </p:nvPr>
        </p:nvGraphicFramePr>
        <p:xfrm>
          <a:off x="0" y="1600200"/>
          <a:ext cx="91440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2"/>
          <a:stretch/>
        </p:blipFill>
        <p:spPr>
          <a:xfrm>
            <a:off x="1250156" y="0"/>
            <a:ext cx="6858000" cy="89948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3204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ЗАЧЕМ НУЖНА ПРОФЕССИОНАЛЬНО-ОБЩЕСТВЕННАЯ АККРЕДИТАЦИЯ</a:t>
            </a:r>
            <a:endParaRPr lang="ru-RU" sz="2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9600" y="1268760"/>
            <a:ext cx="8229600" cy="563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altLang="ru-RU" sz="1600" dirty="0"/>
              <a:t>Законодательство предусматривает добровольный характер проведения ПОА. Однако ее результаты могут:</a:t>
            </a:r>
          </a:p>
        </p:txBody>
      </p:sp>
    </p:spTree>
    <p:extLst>
      <p:ext uri="{BB962C8B-B14F-4D97-AF65-F5344CB8AC3E}">
        <p14:creationId xmlns:p14="http://schemas.microsoft.com/office/powerpoint/2010/main" val="372854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9" b="-410"/>
          <a:stretch/>
        </p:blipFill>
        <p:spPr>
          <a:xfrm>
            <a:off x="0" y="5123356"/>
            <a:ext cx="9144000" cy="1734644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2"/>
          <a:stretch/>
        </p:blipFill>
        <p:spPr>
          <a:xfrm>
            <a:off x="1250156" y="0"/>
            <a:ext cx="6858000" cy="8994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54949"/>
            <a:ext cx="8229600" cy="45782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КОНКУРС «Я УЧУСЬ, ЧТОБЫ РАБОТАТЬ!»</a:t>
            </a:r>
            <a:endParaRPr lang="ru-RU" sz="1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Старт - 27 марта 2017 года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Организаторы: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ООО «Агентство по профессионально-общественной аккредитации и независимой оценке квалификаций» (</a:t>
            </a:r>
            <a:r>
              <a:rPr lang="ru-RU" sz="2800" dirty="0" err="1" smtClean="0">
                <a:solidFill>
                  <a:srgbClr val="002060"/>
                </a:solidFill>
              </a:rPr>
              <a:t>Профаккредагентство</a:t>
            </a:r>
            <a:r>
              <a:rPr lang="ru-RU" sz="2800" dirty="0" smtClean="0">
                <a:solidFill>
                  <a:srgbClr val="002060"/>
                </a:solidFill>
              </a:rPr>
              <a:t>);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Общероссийская общественная организация малого и среднего предпринимательства «ОПОРА РОССИИ»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www.syktsu.ru/images/ban_100301_28062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549"/>
            <a:ext cx="1905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3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9" b="-410"/>
          <a:stretch/>
        </p:blipFill>
        <p:spPr>
          <a:xfrm>
            <a:off x="0" y="5123356"/>
            <a:ext cx="9144000" cy="1734644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2"/>
          <a:stretch/>
        </p:blipFill>
        <p:spPr>
          <a:xfrm>
            <a:off x="1250156" y="0"/>
            <a:ext cx="6858000" cy="8994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79183"/>
            <a:ext cx="9144000" cy="43691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</a:rPr>
              <a:t>ЦЕЛИ И ЗАДАЧИ КОНКУРСА</a:t>
            </a:r>
            <a:endParaRPr lang="ru-RU" sz="16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7853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Цель Конкурса </a:t>
            </a:r>
            <a:r>
              <a:rPr lang="ru-RU" sz="2000" dirty="0" smtClean="0">
                <a:solidFill>
                  <a:srgbClr val="002060"/>
                </a:solidFill>
              </a:rPr>
              <a:t>– приведение содержания и структуры профессиональных образовательных программ в соответствие с требованиями профессиональных стандартов и требованиями рынка труда.</a:t>
            </a:r>
          </a:p>
          <a:p>
            <a:pPr marL="0" indent="0" algn="just">
              <a:buNone/>
            </a:pPr>
            <a:r>
              <a:rPr lang="ru-RU" sz="1800" dirty="0" smtClean="0"/>
              <a:t>Задачи Конкурса: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/>
              <a:t>Выявление лучших практик взаимодействия образовательных организаций с работодателями по совершенствованию образовательных программ и приведению их содержания в соответствие с требованиями </a:t>
            </a:r>
            <a:r>
              <a:rPr lang="ru-RU" sz="1800" dirty="0" smtClean="0">
                <a:solidFill>
                  <a:srgbClr val="002060"/>
                </a:solidFill>
              </a:rPr>
              <a:t>профессиональных</a:t>
            </a:r>
            <a:r>
              <a:rPr lang="ru-RU" sz="1800" dirty="0" smtClean="0"/>
              <a:t> стандартов и требованиям регионального и федерального рынков труда.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/>
              <a:t>Создание условий для разработки планируемых результатов обучения (</a:t>
            </a:r>
            <a:r>
              <a:rPr lang="ru-RU" sz="1800" dirty="0" err="1" smtClean="0"/>
              <a:t>компетентностной</a:t>
            </a:r>
            <a:r>
              <a:rPr lang="ru-RU" sz="1800" dirty="0" smtClean="0"/>
              <a:t> модели выпускника) в соответствии с требованиями профессиональных стандартов, на которые сориентирована программа.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/>
              <a:t>Определение готовности образовательных организаций, реализующих образовательные программы, входящие в ТОП 50, к осуществлению взаимодействия с профильными работодателями по вопросам приведения содержания образовательных программ в соответствие с требованиями профессиональных стандартов и требованиям ранка труда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308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9" b="-410"/>
          <a:stretch/>
        </p:blipFill>
        <p:spPr>
          <a:xfrm>
            <a:off x="0" y="5123356"/>
            <a:ext cx="9144000" cy="1734644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2"/>
          <a:stretch/>
        </p:blipFill>
        <p:spPr>
          <a:xfrm>
            <a:off x="1250156" y="0"/>
            <a:ext cx="6858000" cy="8994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участия</a:t>
            </a:r>
            <a:endParaRPr lang="ru-RU" dirty="0"/>
          </a:p>
        </p:txBody>
      </p:sp>
      <p:pic>
        <p:nvPicPr>
          <p:cNvPr id="3074" name="Picture 2" descr="https://www.syktsu.ru/about/struct/departments/career-center/konkurs-ya-uchus-chtoby-rabotat-/%D1%81%D0%B5%D1%80%D1%82%D0%B8%D1%84%D0%B8%D0%BA%D0%B0%D1%8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0202"/>
            <a:ext cx="731520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38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9" b="-410"/>
          <a:stretch/>
        </p:blipFill>
        <p:spPr>
          <a:xfrm>
            <a:off x="0" y="5123356"/>
            <a:ext cx="9144000" cy="17346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916832"/>
            <a:ext cx="4133850" cy="1562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Сайт </a:t>
            </a:r>
            <a:r>
              <a:rPr lang="ru-RU" dirty="0">
                <a:solidFill>
                  <a:srgbClr val="002060"/>
                </a:solidFill>
              </a:rPr>
              <a:t>«Система мониторинга профессионально-общественной аккредитации» (http://accredpoa.ru/)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8450" y="1916832"/>
            <a:ext cx="4429125" cy="15625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айт </a:t>
            </a:r>
            <a:r>
              <a:rPr lang="ru-RU" dirty="0"/>
              <a:t>Национального реестра </a:t>
            </a:r>
            <a:r>
              <a:rPr lang="ru-RU" dirty="0" smtClean="0">
                <a:solidFill>
                  <a:srgbClr val="002060"/>
                </a:solidFill>
              </a:rPr>
              <a:t>Информационная система профессионально-общественной </a:t>
            </a:r>
            <a:r>
              <a:rPr lang="ru-RU" dirty="0">
                <a:solidFill>
                  <a:srgbClr val="002060"/>
                </a:solidFill>
              </a:rPr>
              <a:t>аккредитации (информационный ресурс Национального совета при Президенте Российской Федерации по профессиональным квалификациям) </a:t>
            </a:r>
            <a:r>
              <a:rPr lang="ru-RU" dirty="0"/>
              <a:t>(http://</a:t>
            </a:r>
            <a:r>
              <a:rPr lang="ru-RU" dirty="0" smtClean="0"/>
              <a:t>nspk-poa.ru)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12675" r="10102" b="37499"/>
          <a:stretch/>
        </p:blipFill>
        <p:spPr bwMode="auto">
          <a:xfrm>
            <a:off x="107504" y="3493913"/>
            <a:ext cx="41338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13368" r="13971" b="22049"/>
          <a:stretch/>
        </p:blipFill>
        <p:spPr bwMode="auto">
          <a:xfrm>
            <a:off x="4570099" y="3503404"/>
            <a:ext cx="44291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Объект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2"/>
          <a:stretch/>
        </p:blipFill>
        <p:spPr>
          <a:xfrm>
            <a:off x="1250156" y="0"/>
            <a:ext cx="6858000" cy="899482"/>
          </a:xfrm>
          <a:prstGeom prst="rect">
            <a:avLst/>
          </a:prstGeom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-1900" y="752937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ПОСТАНОВЛЕНИЕ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ПРАВИТЕЛЬСТВА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РФ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ОТ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11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АПРЕЛЯ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2017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ГОДА №431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О порядке формирования и ведения перечня организаций, проводящих профессионально-общественную аккредитацию основных профессиональных образовательных </a:t>
            </a: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программ, основных программ профессионального обучения и (или) дополнительных 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 профессиональных </a:t>
            </a: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программ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»</a:t>
            </a:r>
            <a:endParaRPr lang="ru-RU" altLang="ru-RU" sz="1600" b="1" dirty="0">
              <a:solidFill>
                <a:srgbClr val="002060"/>
              </a:solidFill>
              <a:latin typeface="Book Antiq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82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2"/>
          <a:stretch/>
        </p:blipFill>
        <p:spPr>
          <a:xfrm>
            <a:off x="1250156" y="0"/>
            <a:ext cx="6858000" cy="8994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9" b="-410"/>
          <a:stretch/>
        </p:blipFill>
        <p:spPr>
          <a:xfrm>
            <a:off x="0" y="5123356"/>
            <a:ext cx="9144000" cy="17346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7744" y="5478465"/>
            <a:ext cx="4392488" cy="758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ЗАЯВИТЕЛЬНЫЙ ХАРАКТЕР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ФОРМИРОВАНИЯ ПЕРЕЧНЯ АО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-1900" y="752937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ПОСТАНОВЛЕНИЕ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ПРАВИТЕЛЬСТВА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РФ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ОТ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11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АПРЕЛЯ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2017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ГОДА №431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О порядке формирования и ведения перечня организаций, проводящих профессионально-общественную аккредитацию основных профессиональных образовательных </a:t>
            </a: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программ, основных программ профессионального обучения и (или) дополнительных </a:t>
            </a:r>
            <a:r>
              <a:rPr lang="ru-RU" sz="1400" b="1" dirty="0" smtClean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 профессиональных </a:t>
            </a:r>
            <a:r>
              <a:rPr lang="ru-RU" sz="1400" b="1" dirty="0">
                <a:solidFill>
                  <a:srgbClr val="002060"/>
                </a:solidFill>
                <a:latin typeface="Book Antiqua" pitchFamily="18" charset="0"/>
                <a:ea typeface="+mj-ea"/>
                <a:cs typeface="+mj-cs"/>
              </a:rPr>
              <a:t>программ»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pPr algn="ctr"/>
            <a:endParaRPr lang="ru-RU" altLang="ru-RU" sz="1600" b="1" dirty="0">
              <a:solidFill>
                <a:srgbClr val="002060"/>
              </a:solidFill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5715001" y="1922217"/>
            <a:ext cx="3214688" cy="642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 Black" pitchFamily="34" charset="0"/>
              </a:rPr>
              <a:t>Минобрнауки </a:t>
            </a:r>
          </a:p>
          <a:p>
            <a:pPr algn="ctr" eaLnBrk="1" hangingPunct="1"/>
            <a:r>
              <a:rPr lang="ru-RU" altLang="ru-RU" dirty="0">
                <a:latin typeface="Arial Black" pitchFamily="34" charset="0"/>
              </a:rPr>
              <a:t>России</a:t>
            </a: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506273" y="1932138"/>
            <a:ext cx="3071812" cy="6429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 Black" pitchFamily="34" charset="0"/>
              </a:rPr>
              <a:t>Аккредитующая </a:t>
            </a:r>
          </a:p>
          <a:p>
            <a:pPr algn="ctr" eaLnBrk="1" hangingPunct="1"/>
            <a:r>
              <a:rPr lang="ru-RU" altLang="ru-RU" dirty="0">
                <a:latin typeface="Arial Black" pitchFamily="34" charset="0"/>
              </a:rPr>
              <a:t>организация</a:t>
            </a:r>
          </a:p>
        </p:txBody>
      </p:sp>
      <p:sp>
        <p:nvSpPr>
          <p:cNvPr id="10246" name="Стрелка вправо 6"/>
          <p:cNvSpPr>
            <a:spLocks noChangeArrowheads="1"/>
          </p:cNvSpPr>
          <p:nvPr/>
        </p:nvSpPr>
        <p:spPr bwMode="auto">
          <a:xfrm>
            <a:off x="3857626" y="1981994"/>
            <a:ext cx="1643063" cy="642938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0247" name="Стрелка вниз 7"/>
          <p:cNvSpPr>
            <a:spLocks noChangeArrowheads="1"/>
          </p:cNvSpPr>
          <p:nvPr/>
        </p:nvSpPr>
        <p:spPr bwMode="auto">
          <a:xfrm>
            <a:off x="1643063" y="2599596"/>
            <a:ext cx="785813" cy="6429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70583" y="3198581"/>
            <a:ext cx="471658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002060"/>
                </a:solidFill>
              </a:rPr>
              <a:t>ПРЕДОСТАВЛЕНИЕ ИНФОРМАЦИИ: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</a:rPr>
              <a:t>наименование АО;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</a:rPr>
              <a:t>местонахождение АО;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</a:rPr>
              <a:t>контактные данные АО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</a:rPr>
              <a:t>официальный сайт АО в информационно-телекоммуникационной сети "Интернет";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</a:rPr>
              <a:t>перечень образовательных программ (с указанием профессий, специальностей и направлений подготовки, наименований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</a:rPr>
              <a:t>ДПП), аккредитуемых АО</a:t>
            </a:r>
          </a:p>
        </p:txBody>
      </p:sp>
      <p:sp>
        <p:nvSpPr>
          <p:cNvPr id="10249" name="Стрелка вниз 10"/>
          <p:cNvSpPr>
            <a:spLocks noChangeArrowheads="1"/>
          </p:cNvSpPr>
          <p:nvPr/>
        </p:nvSpPr>
        <p:spPr bwMode="auto">
          <a:xfrm>
            <a:off x="6900179" y="2584997"/>
            <a:ext cx="785812" cy="6429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4860032" y="3232152"/>
            <a:ext cx="414109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rgbClr val="002060"/>
                </a:solidFill>
              </a:rPr>
              <a:t>ВЕДЕНИЕ ПЕРЕЧНЯ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</a:rPr>
              <a:t>сбор, хранение, обработка </a:t>
            </a:r>
            <a:r>
              <a:rPr lang="ru-RU" altLang="ru-RU" sz="1400" dirty="0" smtClean="0">
                <a:solidFill>
                  <a:srgbClr val="002060"/>
                </a:solidFill>
              </a:rPr>
              <a:t>обобщение</a:t>
            </a:r>
            <a:br>
              <a:rPr lang="ru-RU" altLang="ru-RU" sz="1400" dirty="0" smtClean="0">
                <a:solidFill>
                  <a:srgbClr val="002060"/>
                </a:solidFill>
              </a:rPr>
            </a:br>
            <a:r>
              <a:rPr lang="ru-RU" altLang="ru-RU" sz="14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dirty="0">
                <a:solidFill>
                  <a:srgbClr val="002060"/>
                </a:solidFill>
              </a:rPr>
              <a:t>и анализ информации;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</a:rPr>
              <a:t>методическое обеспечение </a:t>
            </a:r>
            <a:r>
              <a:rPr lang="ru-RU" altLang="ru-RU" sz="1400" dirty="0" smtClean="0">
                <a:solidFill>
                  <a:srgbClr val="002060"/>
                </a:solidFill>
              </a:rPr>
              <a:t>формирования</a:t>
            </a:r>
          </a:p>
          <a:p>
            <a:pPr algn="ctr"/>
            <a:r>
              <a:rPr lang="ru-RU" altLang="ru-RU" sz="14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dirty="0">
                <a:solidFill>
                  <a:srgbClr val="002060"/>
                </a:solidFill>
              </a:rPr>
              <a:t>и ведения перечня;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</a:rPr>
              <a:t>защита информации от уничтожения, модификации и блокирования доступа к ней</a:t>
            </a:r>
            <a:r>
              <a:rPr lang="ru-RU" altLang="ru-RU" sz="1400" dirty="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altLang="ru-RU" sz="1400" dirty="0" smtClean="0">
                <a:solidFill>
                  <a:srgbClr val="002060"/>
                </a:solidFill>
              </a:rPr>
              <a:t> </a:t>
            </a:r>
            <a:r>
              <a:rPr lang="ru-RU" altLang="ru-RU" sz="1400" dirty="0">
                <a:solidFill>
                  <a:srgbClr val="002060"/>
                </a:solidFill>
              </a:rPr>
              <a:t>а также от иных неправомерных действий в отношении информации</a:t>
            </a:r>
            <a:r>
              <a:rPr lang="ru-RU" altLang="ru-RU" sz="1400" dirty="0">
                <a:solidFill>
                  <a:srgbClr val="0033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1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996</Words>
  <Application>Microsoft Office PowerPoint</Application>
  <PresentationFormat>Экран (4:3)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Book Antiqua</vt:lpstr>
      <vt:lpstr>Calibri</vt:lpstr>
      <vt:lpstr>Verdana</vt:lpstr>
      <vt:lpstr>Wingdings</vt:lpstr>
      <vt:lpstr>Тема Office</vt:lpstr>
      <vt:lpstr>О ПРОВЕДЕНИИ ДОБРОВОЛЬНОЙ ПРОФЕССИОНАЛЬНО-ОБЩЕСТВЕННОЙ АККРЕДИТАЦИИ ОБРАЗОВАТЕЛЬНЫХ ПРОГРАММ ВЫСШЕГО ОБРАЗОВАНИЯ</vt:lpstr>
      <vt:lpstr>Презентация PowerPoint</vt:lpstr>
      <vt:lpstr>ПРОФЕССИОНАЛЬНО-ОБЩЕСТВЕННАЯ АККРЕДИТАЦИЯ </vt:lpstr>
      <vt:lpstr>ЗАЧЕМ НУЖНА ПРОФЕССИОНАЛЬНО-ОБЩЕСТВЕННАЯ АККРЕДИТАЦИЯ</vt:lpstr>
      <vt:lpstr>КОНКУРС «Я УЧУСЬ, ЧТОБЫ РАБОТАТЬ!»</vt:lpstr>
      <vt:lpstr>ЦЕЛИ И ЗАДАЧИ КОНКУРСА</vt:lpstr>
      <vt:lpstr>Итог участия</vt:lpstr>
      <vt:lpstr>Презентация PowerPoint</vt:lpstr>
      <vt:lpstr>Презентация PowerPoint</vt:lpstr>
      <vt:lpstr>Презентация PowerPoint</vt:lpstr>
      <vt:lpstr>УЧАСТНИКИ НЕЗАВИСИМОЙ ОЦЕНКИ ПРОГРАММ</vt:lpstr>
      <vt:lpstr>РАЗРАБОТКА ОСНОВНЫХ ПРОФЕССИОНАЛЬНЫХ ОБРАЗОВАТЕЛЬНЫХ ПРОГРАММ: НОВЫЙ ТРЕНД</vt:lpstr>
      <vt:lpstr>ВЛИЯНИЕ ПРОФЕССИОНАЛЬНОГО СТАНДАРТА НА ОБРАЗОВАТЕЛЬНУЮ ПРОГРАММУ</vt:lpstr>
      <vt:lpstr>ПРОЦЕДУРА ПОА ОБРАЗОВАТЕЛЬНЫХ ПРОГРАММ</vt:lpstr>
      <vt:lpstr>КРИТЕРИИ ПРОФЕССИОНАЛЬНО-ОБЩЕСТВЕННОЙ АККРЕДИТАЦИИ ОБРАЗОВАТЕЛЬНЫХ ПРОГРАММ</vt:lpstr>
      <vt:lpstr>ПРИЧИНЫ НЕВЫСОКОЙ АКТИВНОСТИ ОБРАЗОВАТЕЛЬНЫХ ОРГАНИЗАЦИЙ</vt:lpstr>
      <vt:lpstr>ПОСТАНОВЛЕНИЕ ПРАВИТЕЛЬСТВА РФ ОТ 26.12.2017 N 1642 "Об утверждении государственной программы Российской Федерации "Развитие образования"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национальных и межнациональных отношений в студенческой среде  (на примере СГУ им. Питирима Сорокина)</dc:title>
  <dc:creator>Габова Мария Владимировна</dc:creator>
  <cp:lastModifiedBy>РК Союз Промышленников</cp:lastModifiedBy>
  <cp:revision>54</cp:revision>
  <dcterms:created xsi:type="dcterms:W3CDTF">2017-04-27T07:51:04Z</dcterms:created>
  <dcterms:modified xsi:type="dcterms:W3CDTF">2018-10-23T07:05:22Z</dcterms:modified>
</cp:coreProperties>
</file>