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2" r:id="rId5"/>
    <p:sldId id="289" r:id="rId6"/>
    <p:sldId id="293" r:id="rId7"/>
    <p:sldId id="295" r:id="rId8"/>
    <p:sldId id="290" r:id="rId9"/>
    <p:sldId id="279" r:id="rId10"/>
    <p:sldId id="282" r:id="rId11"/>
    <p:sldId id="294" r:id="rId12"/>
    <p:sldId id="285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39" d="100"/>
          <a:sy n="139" d="100"/>
        </p:scale>
        <p:origin x="1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F5AD-D5E6-488E-89D6-211E1DA79236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92A89-D825-4D59-A966-159BF4655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2A89-D825-4D59-A966-159BF465574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08-09.02.2013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0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1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8344" y="1329613"/>
            <a:ext cx="1306488" cy="33730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3529"/>
            <a:ext cx="6995120" cy="40210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8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1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9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2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7" y="73554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465517"/>
            <a:ext cx="5111750" cy="4129106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653649"/>
            <a:ext cx="3008313" cy="294097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2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00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5800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00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08-09.02.2013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5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65630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08-09.02.2013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2E63B-C219-4818-B3BB-6408DC34A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ля доклада 24.08.2016\Ухта_-_родина_нефти_С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494"/>
            <a:ext cx="2210812" cy="890538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5CB2E20-3F6C-47C7-B98A-4D199E083CCC}"/>
              </a:ext>
            </a:extLst>
          </p:cNvPr>
          <p:cNvSpPr/>
          <p:nvPr/>
        </p:nvSpPr>
        <p:spPr>
          <a:xfrm rot="18407451">
            <a:off x="-1352512" y="4237839"/>
            <a:ext cx="4104456" cy="2725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D812964-0314-4C80-924A-2015F63052F9}"/>
              </a:ext>
            </a:extLst>
          </p:cNvPr>
          <p:cNvSpPr/>
          <p:nvPr/>
        </p:nvSpPr>
        <p:spPr>
          <a:xfrm rot="2708055">
            <a:off x="2349585" y="1054457"/>
            <a:ext cx="436628" cy="1201757"/>
          </a:xfrm>
          <a:prstGeom prst="rect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Андрей\Desktop\АЗС СТ\Sosnogorsk-GPP-starts-receiving-gas-from-Lukoil-fields.jpg">
            <a:extLst>
              <a:ext uri="{FF2B5EF4-FFF2-40B4-BE49-F238E27FC236}">
                <a16:creationId xmlns:a16="http://schemas.microsoft.com/office/drawing/2014/main" xmlns="" id="{FC7CE280-8FFC-450F-97F4-59362B67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32" y="1886999"/>
            <a:ext cx="3967992" cy="2896643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FCDC5C-25A3-40A4-862C-CD36E0DAA91F}"/>
              </a:ext>
            </a:extLst>
          </p:cNvPr>
          <p:cNvSpPr/>
          <p:nvPr/>
        </p:nvSpPr>
        <p:spPr>
          <a:xfrm>
            <a:off x="3357554" y="1643056"/>
            <a:ext cx="5580112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568342B-B603-4A65-B025-51EB258D8594}"/>
              </a:ext>
            </a:extLst>
          </p:cNvPr>
          <p:cNvSpPr/>
          <p:nvPr/>
        </p:nvSpPr>
        <p:spPr>
          <a:xfrm rot="20912935">
            <a:off x="3136245" y="1081233"/>
            <a:ext cx="808786" cy="52033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2E49B51-4422-44C8-88E2-93DB47197C44}"/>
              </a:ext>
            </a:extLst>
          </p:cNvPr>
          <p:cNvSpPr/>
          <p:nvPr/>
        </p:nvSpPr>
        <p:spPr>
          <a:xfrm>
            <a:off x="2210812" y="620688"/>
            <a:ext cx="38164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617E9AE-EEBE-4ADD-A4A3-A54D3F403DF3}"/>
              </a:ext>
            </a:extLst>
          </p:cNvPr>
          <p:cNvSpPr/>
          <p:nvPr/>
        </p:nvSpPr>
        <p:spPr>
          <a:xfrm rot="20912935">
            <a:off x="3916830" y="1115504"/>
            <a:ext cx="138764" cy="530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Ivtan">
            <a:extLst>
              <a:ext uri="{FF2B5EF4-FFF2-40B4-BE49-F238E27FC236}">
                <a16:creationId xmlns:a16="http://schemas.microsoft.com/office/drawing/2014/main" xmlns="" id="{26A58EFE-2D75-440A-BF04-62FEA53A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3" y="461264"/>
            <a:ext cx="785817" cy="5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74941" y="1277709"/>
            <a:ext cx="5851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  <a:t>Разработка технологии Утилизации</a:t>
            </a:r>
          </a:p>
          <a:p>
            <a:pPr algn="r"/>
            <a: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  <a:t>Природного и  попутного нефтяного газа на удаленных, в том числе арктических,</a:t>
            </a:r>
            <a:b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  <a:t>месторождениях с производством</a:t>
            </a:r>
            <a:b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ru-RU" altLang="en-US" sz="2000" b="1" cap="all" dirty="0">
                <a:solidFill>
                  <a:srgbClr val="000000"/>
                </a:solidFill>
                <a:cs typeface="Arial" panose="020B0604020202020204" pitchFamily="34" charset="0"/>
              </a:rPr>
              <a:t>синтетических жидких топлив</a:t>
            </a:r>
            <a:endParaRPr lang="ru-RU" sz="2000" b="1" cap="all" dirty="0"/>
          </a:p>
        </p:txBody>
      </p:sp>
      <p:pic>
        <p:nvPicPr>
          <p:cNvPr id="23" name="Рисунок 63">
            <a:extLst>
              <a:ext uri="{FF2B5EF4-FFF2-40B4-BE49-F238E27FC236}">
                <a16:creationId xmlns:a16="http://schemas.microsoft.com/office/drawing/2014/main" xmlns="" id="{00627AC8-0224-4946-8113-ABD1B0396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58" y="4370654"/>
            <a:ext cx="2590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для доклада 24.08.2016\ugtu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407" y="381425"/>
            <a:ext cx="712388" cy="676845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0B5A3CD-6B2E-489A-AD01-2775E179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2" y="416011"/>
            <a:ext cx="1264534" cy="71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43">
            <a:extLst>
              <a:ext uri="{FF2B5EF4-FFF2-40B4-BE49-F238E27FC236}">
                <a16:creationId xmlns:a16="http://schemas.microsoft.com/office/drawing/2014/main" xmlns="" id="{F22006A0-E406-47A9-9499-2072F90663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9" y="4452066"/>
            <a:ext cx="2317212" cy="72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42">
            <a:extLst>
              <a:ext uri="{FF2B5EF4-FFF2-40B4-BE49-F238E27FC236}">
                <a16:creationId xmlns:a16="http://schemas.microsoft.com/office/drawing/2014/main" xmlns="" id="{71AE8749-90E8-4906-A9E4-03F21E351E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3" y="468480"/>
            <a:ext cx="857256" cy="4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17DAF23-AF78-4B4F-BEB2-E6C0D71191D0}"/>
              </a:ext>
            </a:extLst>
          </p:cNvPr>
          <p:cNvSpPr/>
          <p:nvPr/>
        </p:nvSpPr>
        <p:spPr>
          <a:xfrm>
            <a:off x="4202784" y="3323633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Лищинер Иосиф Израилевич</a:t>
            </a:r>
          </a:p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Заведующий лабораторией</a:t>
            </a:r>
          </a:p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Объединенный институт высоких температур РАН</a:t>
            </a:r>
          </a:p>
        </p:txBody>
      </p:sp>
    </p:spTree>
    <p:extLst>
      <p:ext uri="{BB962C8B-B14F-4D97-AF65-F5344CB8AC3E}">
        <p14:creationId xmlns:p14="http://schemas.microsoft.com/office/powerpoint/2010/main" val="268291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9139"/>
            <a:ext cx="7596336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350" dirty="0">
                <a:latin typeface="Roboto"/>
              </a:rPr>
              <a:t>ЭКСПЕРИМЕНТАЛЬНЫЙ РЕАКТОР СИНТЕЗА МЕТАНОЛА С ПРИМЕНЕНИЕМ ТЕПЛОВЫХ ТРУБ 2015-2016 г.</a:t>
            </a:r>
            <a:br>
              <a:rPr lang="ru-RU" altLang="ru-RU" sz="1350" dirty="0">
                <a:latin typeface="Roboto"/>
              </a:rPr>
            </a:br>
            <a:r>
              <a:rPr lang="ru-RU" altLang="ru-RU" sz="1350" dirty="0">
                <a:latin typeface="Roboto"/>
              </a:rPr>
              <a:t/>
            </a:r>
            <a:br>
              <a:rPr lang="ru-RU" altLang="ru-RU" sz="1350" dirty="0">
                <a:latin typeface="Roboto"/>
              </a:rPr>
            </a:br>
            <a:r>
              <a:rPr lang="ru-RU" altLang="ru-RU" sz="1350" dirty="0">
                <a:latin typeface="Roboto"/>
              </a:rPr>
              <a:t>РЕЗУЛЬТАТ РАБОТЫ - ИЗГОТОВЛЕН НОВЫЙ ИЗОТЕРМИЧЕСКИЙ РЕАКТОР	</a:t>
            </a:r>
          </a:p>
        </p:txBody>
      </p:sp>
      <p:pic>
        <p:nvPicPr>
          <p:cNvPr id="35843" name="Picture 3" descr="Рисунок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16" y="1113235"/>
            <a:ext cx="2414588" cy="37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Рисунок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497" y="1113235"/>
            <a:ext cx="3205163" cy="37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02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785800"/>
            <a:ext cx="3805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DC28BA-A341-42EA-9AB4-862CB56F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90" y="2500312"/>
            <a:ext cx="6563072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r>
              <a:rPr lang="ru-RU" sz="1600" dirty="0"/>
              <a:t> </a:t>
            </a:r>
            <a:r>
              <a:rPr lang="ru-RU" sz="1600" b="1" dirty="0"/>
              <a:t>Авторы  Лищинер И.И., Малова О.В., Буслаев Г.В., Пименов А.П.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6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DD63465-7000-46CC-AFFE-32B12B1D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4" descr="D:\для доклада 24.08.2016\Ухта_-_родина_нефти_СИНИЙ.jpg">
            <a:extLst>
              <a:ext uri="{FF2B5EF4-FFF2-40B4-BE49-F238E27FC236}">
                <a16:creationId xmlns:a16="http://schemas.microsoft.com/office/drawing/2014/main" xmlns="" id="{BB92F9CA-B0A9-47BF-8A80-E319ECA9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494"/>
            <a:ext cx="2210812" cy="890538"/>
          </a:xfrm>
          <a:prstGeom prst="rect">
            <a:avLst/>
          </a:prstGeom>
          <a:noFill/>
        </p:spPr>
      </p:pic>
      <p:pic>
        <p:nvPicPr>
          <p:cNvPr id="6" name="Picture 4" descr="Ivtan">
            <a:extLst>
              <a:ext uri="{FF2B5EF4-FFF2-40B4-BE49-F238E27FC236}">
                <a16:creationId xmlns:a16="http://schemas.microsoft.com/office/drawing/2014/main" xmlns="" id="{736B3578-0A78-4140-BC20-C280FBC4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258" y="438783"/>
            <a:ext cx="635145" cy="5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для доклада 24.08.2016\ugtu (1).png">
            <a:extLst>
              <a:ext uri="{FF2B5EF4-FFF2-40B4-BE49-F238E27FC236}">
                <a16:creationId xmlns:a16="http://schemas.microsoft.com/office/drawing/2014/main" xmlns="" id="{B6D24D0B-D082-468C-B543-AA3A863D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4918" y="358944"/>
            <a:ext cx="712388" cy="676845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A4ADE40-3E25-451B-A6E0-0D07D825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23" y="393530"/>
            <a:ext cx="1264534" cy="71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2">
            <a:extLst>
              <a:ext uri="{FF2B5EF4-FFF2-40B4-BE49-F238E27FC236}">
                <a16:creationId xmlns:a16="http://schemas.microsoft.com/office/drawing/2014/main" xmlns="" id="{28C2045C-EB80-429D-8AAB-4055F1CC47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41" y="445999"/>
            <a:ext cx="831579" cy="4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47FA503-13F2-4ABC-A7A5-6910B0FA46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23345" y="361311"/>
            <a:ext cx="271481" cy="5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79B142-6AA7-4674-BA0D-F773F553B1FA}"/>
              </a:ext>
            </a:extLst>
          </p:cNvPr>
          <p:cNvSpPr txBox="1"/>
          <p:nvPr/>
        </p:nvSpPr>
        <p:spPr>
          <a:xfrm>
            <a:off x="3616354" y="858624"/>
            <a:ext cx="4896370" cy="207316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GTL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76AB102-0716-4520-9188-8574D8856DD1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Roboto"/>
              </a:rPr>
              <a:t>GTL: </a:t>
            </a:r>
            <a:r>
              <a:rPr lang="ru-RU" sz="2000" dirty="0">
                <a:latin typeface="Roboto"/>
              </a:rPr>
              <a:t>ОСНОВНЫЕ ТЕХНОЛОГИЧЕСКИЕ РЕШЕНИЯ</a:t>
            </a: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xmlns="" id="{3776B0A5-2E7F-4869-8C22-2E8E6C2E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22" y="1412875"/>
            <a:ext cx="939051" cy="362163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45720" rIns="45720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ru-RU" sz="1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3D83F0-2B5D-43E6-B969-50CD514BA4E9}"/>
              </a:ext>
            </a:extLst>
          </p:cNvPr>
          <p:cNvSpPr txBox="1"/>
          <p:nvPr/>
        </p:nvSpPr>
        <p:spPr>
          <a:xfrm>
            <a:off x="539552" y="1146926"/>
            <a:ext cx="1007075" cy="27506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Природный газ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F5D1DE-4052-44CF-A644-76F55B1D73CE}"/>
              </a:ext>
            </a:extLst>
          </p:cNvPr>
          <p:cNvSpPr txBox="1"/>
          <p:nvPr/>
        </p:nvSpPr>
        <p:spPr>
          <a:xfrm>
            <a:off x="2053765" y="850448"/>
            <a:ext cx="1005597" cy="36839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Шаг 1. </a:t>
            </a:r>
            <a:br>
              <a:rPr lang="ru-RU" sz="1200" b="1" dirty="0">
                <a:solidFill>
                  <a:schemeClr val="tx1"/>
                </a:solidFill>
                <a:latin typeface="+mn-lt"/>
              </a:rPr>
            </a:br>
            <a:r>
              <a:rPr lang="ru-RU" sz="1200" b="1" dirty="0">
                <a:solidFill>
                  <a:schemeClr val="tx1"/>
                </a:solidFill>
                <a:latin typeface="+mn-lt"/>
              </a:rPr>
              <a:t>Пр-во синтез-газа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6CDBC7-3D6F-4653-8EBD-3AB3EF86B263}"/>
              </a:ext>
            </a:extLst>
          </p:cNvPr>
          <p:cNvSpPr txBox="1"/>
          <p:nvPr/>
        </p:nvSpPr>
        <p:spPr>
          <a:xfrm>
            <a:off x="3976717" y="1219918"/>
            <a:ext cx="1193408" cy="15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Шаг 2. </a:t>
            </a:r>
            <a:br>
              <a:rPr lang="ru-RU" sz="1200" b="1" dirty="0">
                <a:solidFill>
                  <a:schemeClr val="tx1"/>
                </a:solidFill>
                <a:latin typeface="+mn-lt"/>
              </a:rPr>
            </a:br>
            <a:r>
              <a:rPr lang="ru-RU" sz="1200" b="1" dirty="0">
                <a:solidFill>
                  <a:schemeClr val="tx1"/>
                </a:solidFill>
                <a:latin typeface="+mn-lt"/>
              </a:rPr>
              <a:t>Фишер-</a:t>
            </a:r>
            <a:r>
              <a:rPr lang="ru-RU" sz="1200" b="1" dirty="0" err="1">
                <a:solidFill>
                  <a:schemeClr val="tx1"/>
                </a:solidFill>
                <a:latin typeface="+mn-lt"/>
              </a:rPr>
              <a:t>Тропш</a:t>
            </a:r>
            <a:endParaRPr lang="ru-RU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290002-D83D-407A-9289-C2F30F2AA825}"/>
              </a:ext>
            </a:extLst>
          </p:cNvPr>
          <p:cNvSpPr txBox="1"/>
          <p:nvPr/>
        </p:nvSpPr>
        <p:spPr>
          <a:xfrm>
            <a:off x="5608667" y="1204043"/>
            <a:ext cx="1193408" cy="1557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Шаг 3.  Переработка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C02ED1-CAA1-4CE3-AA90-1D937FFCFAEB}"/>
              </a:ext>
            </a:extLst>
          </p:cNvPr>
          <p:cNvSpPr txBox="1"/>
          <p:nvPr/>
        </p:nvSpPr>
        <p:spPr>
          <a:xfrm>
            <a:off x="7216804" y="1219918"/>
            <a:ext cx="1193407" cy="4687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Дизель</a:t>
            </a:r>
          </a:p>
        </p:txBody>
      </p:sp>
      <p:sp>
        <p:nvSpPr>
          <p:cNvPr id="13" name="Овал 8">
            <a:extLst>
              <a:ext uri="{FF2B5EF4-FFF2-40B4-BE49-F238E27FC236}">
                <a16:creationId xmlns:a16="http://schemas.microsoft.com/office/drawing/2014/main" xmlns="" id="{D47123B6-CC67-45AA-97AB-BB6B893FD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931" y="760157"/>
            <a:ext cx="267667" cy="269145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" name="Овал 9">
            <a:extLst>
              <a:ext uri="{FF2B5EF4-FFF2-40B4-BE49-F238E27FC236}">
                <a16:creationId xmlns:a16="http://schemas.microsoft.com/office/drawing/2014/main" xmlns="" id="{FF8EBA27-AB14-4C4D-BF13-D2F517DE6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55" y="1059582"/>
            <a:ext cx="267666" cy="267666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" name="Овал 10">
            <a:extLst>
              <a:ext uri="{FF2B5EF4-FFF2-40B4-BE49-F238E27FC236}">
                <a16:creationId xmlns:a16="http://schemas.microsoft.com/office/drawing/2014/main" xmlns="" id="{E3CB7DE3-FEF5-4ABF-910D-260B4004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91" y="1059582"/>
            <a:ext cx="267667" cy="267666"/>
          </a:xfrm>
          <a:prstGeom prst="ellipse">
            <a:avLst/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solidFill>
                  <a:schemeClr val="tx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BF5A97-79E6-45E2-8918-C9C271B6BC77}"/>
              </a:ext>
            </a:extLst>
          </p:cNvPr>
          <p:cNvSpPr txBox="1"/>
          <p:nvPr/>
        </p:nvSpPr>
        <p:spPr>
          <a:xfrm>
            <a:off x="7216804" y="1794593"/>
            <a:ext cx="1193407" cy="4702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+mn-lt"/>
              </a:rPr>
              <a:t>Нафта</a:t>
            </a:r>
            <a:endParaRPr lang="ru-RU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2A24A-A8E1-4142-B405-714CA2C0F428}"/>
              </a:ext>
            </a:extLst>
          </p:cNvPr>
          <p:cNvSpPr txBox="1"/>
          <p:nvPr/>
        </p:nvSpPr>
        <p:spPr>
          <a:xfrm>
            <a:off x="7216804" y="2370856"/>
            <a:ext cx="1193407" cy="4702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ГСМ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B591D4-A87F-49EA-9F0A-65CDBCCD9C77}"/>
              </a:ext>
            </a:extLst>
          </p:cNvPr>
          <p:cNvSpPr txBox="1"/>
          <p:nvPr/>
        </p:nvSpPr>
        <p:spPr>
          <a:xfrm>
            <a:off x="3616354" y="3037679"/>
            <a:ext cx="4896370" cy="191033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+mj-lt"/>
              </a:rPr>
              <a:t>Газ-в-химию (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GTC</a:t>
            </a:r>
            <a:r>
              <a:rPr lang="ru-RU" sz="12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5769FA-1CF5-4E1F-95E5-414DA6C77DA5}"/>
              </a:ext>
            </a:extLst>
          </p:cNvPr>
          <p:cNvSpPr txBox="1"/>
          <p:nvPr/>
        </p:nvSpPr>
        <p:spPr>
          <a:xfrm>
            <a:off x="3955646" y="3267973"/>
            <a:ext cx="4214635" cy="3356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Метанол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A997E0-1707-45AD-96BF-9DD1FB70CD05}"/>
              </a:ext>
            </a:extLst>
          </p:cNvPr>
          <p:cNvSpPr txBox="1"/>
          <p:nvPr/>
        </p:nvSpPr>
        <p:spPr>
          <a:xfrm>
            <a:off x="3958821" y="3699773"/>
            <a:ext cx="4213156" cy="3356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ДМЭ, олефины, бензин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EF1041-FA48-4554-9031-53C363988DC6}"/>
              </a:ext>
            </a:extLst>
          </p:cNvPr>
          <p:cNvSpPr txBox="1"/>
          <p:nvPr/>
        </p:nvSpPr>
        <p:spPr>
          <a:xfrm>
            <a:off x="3958821" y="4131573"/>
            <a:ext cx="4213156" cy="3356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Моторные присадки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AE7532-94FE-4869-808E-7ECB92CAC05A}"/>
              </a:ext>
            </a:extLst>
          </p:cNvPr>
          <p:cNvSpPr txBox="1"/>
          <p:nvPr/>
        </p:nvSpPr>
        <p:spPr>
          <a:xfrm>
            <a:off x="3958821" y="4563373"/>
            <a:ext cx="4213156" cy="3356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+mn-lt"/>
              </a:rPr>
              <a:t>Прочее</a:t>
            </a:r>
          </a:p>
        </p:txBody>
      </p:sp>
      <p:sp>
        <p:nvSpPr>
          <p:cNvPr id="23" name="AutoShape 48">
            <a:extLst>
              <a:ext uri="{FF2B5EF4-FFF2-40B4-BE49-F238E27FC236}">
                <a16:creationId xmlns:a16="http://schemas.microsoft.com/office/drawing/2014/main" xmlns="" id="{647BEE05-637B-453B-972A-01299E3E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919" y="2310725"/>
            <a:ext cx="224781" cy="425901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4" name="AutoShape 48">
            <a:extLst>
              <a:ext uri="{FF2B5EF4-FFF2-40B4-BE49-F238E27FC236}">
                <a16:creationId xmlns:a16="http://schemas.microsoft.com/office/drawing/2014/main" xmlns="" id="{9F605F71-275C-437C-894F-19B68A93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91" y="1672356"/>
            <a:ext cx="425900" cy="42590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5" name="AutoShape 48">
            <a:extLst>
              <a:ext uri="{FF2B5EF4-FFF2-40B4-BE49-F238E27FC236}">
                <a16:creationId xmlns:a16="http://schemas.microsoft.com/office/drawing/2014/main" xmlns="" id="{B9C5F226-E4A1-4C48-8D4C-783B917D2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996" y="3844235"/>
            <a:ext cx="427379" cy="42590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6" name="AutoShape 48">
            <a:extLst>
              <a:ext uri="{FF2B5EF4-FFF2-40B4-BE49-F238E27FC236}">
                <a16:creationId xmlns:a16="http://schemas.microsoft.com/office/drawing/2014/main" xmlns="" id="{160FEE73-FA65-4887-8C3B-28EC0FA7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54" y="1672356"/>
            <a:ext cx="226259" cy="42590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7" name="AutoShape 48">
            <a:extLst>
              <a:ext uri="{FF2B5EF4-FFF2-40B4-BE49-F238E27FC236}">
                <a16:creationId xmlns:a16="http://schemas.microsoft.com/office/drawing/2014/main" xmlns="" id="{D6E987B4-1440-46A9-AFD5-91B53D0B4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79" y="1954931"/>
            <a:ext cx="226259" cy="20112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8" name="AutoShape 48">
            <a:extLst>
              <a:ext uri="{FF2B5EF4-FFF2-40B4-BE49-F238E27FC236}">
                <a16:creationId xmlns:a16="http://schemas.microsoft.com/office/drawing/2014/main" xmlns="" id="{904F7C5B-1730-4E54-AF37-00E74EB1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79" y="2505793"/>
            <a:ext cx="226259" cy="20112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29" name="AutoShape 48">
            <a:extLst>
              <a:ext uri="{FF2B5EF4-FFF2-40B4-BE49-F238E27FC236}">
                <a16:creationId xmlns:a16="http://schemas.microsoft.com/office/drawing/2014/main" xmlns="" id="{6AEC37F5-1DC8-499B-B667-29673A69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79" y="1378668"/>
            <a:ext cx="226259" cy="20112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xmlns="" id="{EB94520A-0E14-4F18-99A2-B39CF692A5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35199" y="3809582"/>
            <a:ext cx="1023343" cy="425900"/>
          </a:xfrm>
          <a:prstGeom prst="notchedRightArrow">
            <a:avLst>
              <a:gd name="adj1" fmla="val 50000"/>
              <a:gd name="adj2" fmla="val 38889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225028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19548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Roboto"/>
                <a:ea typeface="+mj-ea"/>
                <a:cs typeface="+mj-cs"/>
              </a:rPr>
              <a:t>ЗАРУБЕЖНЫЕ И ОТЕЧЕСТВЕННЫЕ ИССЛЕДОВАНИЯ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79512" y="627534"/>
            <a:ext cx="8856984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dirty="0">
                <a:latin typeface="Roboto"/>
              </a:rPr>
              <a:t>В последние годы в нашей стране и за рубежом начато создание малогабаритных и модульных установок </a:t>
            </a:r>
            <a:r>
              <a:rPr lang="en-US" altLang="ru-RU" sz="1200" dirty="0">
                <a:latin typeface="Roboto"/>
              </a:rPr>
              <a:t>GTL.</a:t>
            </a:r>
            <a:r>
              <a:rPr lang="ru-RU" altLang="ru-RU" sz="1200" dirty="0">
                <a:latin typeface="Roboto"/>
              </a:rPr>
              <a:t>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Roboto"/>
              </a:rPr>
              <a:t>Малогабаритные установки </a:t>
            </a:r>
            <a:r>
              <a:rPr lang="en-US" altLang="ru-RU" sz="1200" dirty="0">
                <a:latin typeface="Roboto"/>
              </a:rPr>
              <a:t>XTL</a:t>
            </a:r>
            <a:r>
              <a:rPr lang="ru-RU" altLang="ru-RU" sz="1200" dirty="0">
                <a:latin typeface="Roboto"/>
              </a:rPr>
              <a:t> разрабатывают в основном при условии минимизации количества стадий процесса с целью уменьшить количество оборудования и, в конечном счете, капитальные вложения. Основными областями их применения являются, в основном, переработка попутного нефтяного газа и, в малой степени, биомассы.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Roboto"/>
              </a:rPr>
              <a:t> </a:t>
            </a:r>
          </a:p>
          <a:p>
            <a:pPr algn="just" eaLnBrk="1" hangingPunct="1">
              <a:defRPr/>
            </a:pPr>
            <a:r>
              <a:rPr lang="ru-RU" altLang="ru-RU" sz="1200" dirty="0">
                <a:latin typeface="Roboto"/>
              </a:rPr>
              <a:t>Компании </a:t>
            </a:r>
            <a:r>
              <a:rPr lang="en-US" altLang="ru-RU" sz="1200" b="1" dirty="0" err="1">
                <a:latin typeface="Roboto"/>
              </a:rPr>
              <a:t>Velocys</a:t>
            </a:r>
            <a:r>
              <a:rPr lang="ru-RU" altLang="ru-RU" sz="1200" b="1" dirty="0">
                <a:latin typeface="Roboto"/>
              </a:rPr>
              <a:t> (США), </a:t>
            </a:r>
            <a:r>
              <a:rPr lang="en-US" altLang="ru-RU" sz="1200" b="1" dirty="0">
                <a:latin typeface="Roboto"/>
              </a:rPr>
              <a:t>Compact GTL</a:t>
            </a:r>
            <a:r>
              <a:rPr lang="ru-RU" altLang="ru-RU" sz="1200" b="1" dirty="0">
                <a:latin typeface="Roboto"/>
              </a:rPr>
              <a:t> (США) и </a:t>
            </a:r>
            <a:r>
              <a:rPr lang="en-US" altLang="ru-RU" sz="1200" b="1" dirty="0" err="1">
                <a:latin typeface="Roboto"/>
              </a:rPr>
              <a:t>Novargy</a:t>
            </a:r>
            <a:r>
              <a:rPr lang="ru-RU" altLang="ru-RU" sz="1200" b="1" dirty="0">
                <a:latin typeface="Roboto"/>
              </a:rPr>
              <a:t> (Испания) </a:t>
            </a:r>
            <a:r>
              <a:rPr lang="ru-RU" altLang="ru-RU" sz="1200" dirty="0">
                <a:latin typeface="Roboto"/>
              </a:rPr>
              <a:t>предлагают блочные установки, использующие </a:t>
            </a:r>
            <a:r>
              <a:rPr lang="ru-RU" altLang="ru-RU" sz="1200" b="1" dirty="0">
                <a:solidFill>
                  <a:srgbClr val="005EA4"/>
                </a:solidFill>
                <a:latin typeface="Roboto"/>
              </a:rPr>
              <a:t>микроканальные технологии</a:t>
            </a:r>
            <a:r>
              <a:rPr lang="ru-RU" altLang="ru-RU" sz="1200" dirty="0">
                <a:solidFill>
                  <a:srgbClr val="005EA4"/>
                </a:solidFill>
                <a:latin typeface="Roboto"/>
              </a:rPr>
              <a:t> </a:t>
            </a:r>
            <a:r>
              <a:rPr lang="ru-RU" altLang="ru-RU" sz="1200" dirty="0">
                <a:latin typeface="Roboto"/>
              </a:rPr>
              <a:t>для миниатюризации реакторов. </a:t>
            </a:r>
          </a:p>
          <a:p>
            <a:pPr algn="just" eaLnBrk="1" hangingPunct="1">
              <a:buFontTx/>
              <a:buChar char="•"/>
              <a:defRPr/>
            </a:pPr>
            <a:endParaRPr lang="ru-RU" altLang="ru-RU" sz="1200" dirty="0">
              <a:latin typeface="Roboto"/>
            </a:endParaRPr>
          </a:p>
          <a:p>
            <a:pPr algn="just" eaLnBrk="1" hangingPunct="1">
              <a:defRPr/>
            </a:pPr>
            <a:r>
              <a:rPr lang="ru-RU" altLang="ru-RU" sz="1200" dirty="0">
                <a:latin typeface="Roboto"/>
              </a:rPr>
              <a:t>Компании </a:t>
            </a:r>
            <a:r>
              <a:rPr lang="en-US" altLang="ru-RU" sz="1200" b="1" dirty="0" err="1">
                <a:latin typeface="Roboto"/>
              </a:rPr>
              <a:t>Synthroleum</a:t>
            </a:r>
            <a:r>
              <a:rPr lang="ru-RU" altLang="ru-RU" sz="1200" b="1" dirty="0">
                <a:latin typeface="Roboto"/>
              </a:rPr>
              <a:t> (США), </a:t>
            </a:r>
            <a:r>
              <a:rPr lang="en-US" altLang="ru-RU" sz="1200" b="1" dirty="0">
                <a:latin typeface="Roboto"/>
              </a:rPr>
              <a:t>GTL</a:t>
            </a:r>
            <a:r>
              <a:rPr lang="ru-RU" altLang="ru-RU" sz="1200" b="1" dirty="0">
                <a:latin typeface="Roboto"/>
              </a:rPr>
              <a:t>.</a:t>
            </a:r>
            <a:r>
              <a:rPr lang="en-US" altLang="ru-RU" sz="1200" b="1" dirty="0">
                <a:latin typeface="Roboto"/>
              </a:rPr>
              <a:t>F</a:t>
            </a:r>
            <a:r>
              <a:rPr lang="ru-RU" altLang="ru-RU" sz="1200" b="1" dirty="0">
                <a:latin typeface="Roboto"/>
              </a:rPr>
              <a:t>1 (США)</a:t>
            </a:r>
            <a:r>
              <a:rPr lang="ru-RU" altLang="ru-RU" sz="1200" dirty="0">
                <a:latin typeface="Roboto"/>
              </a:rPr>
              <a:t>, </a:t>
            </a:r>
            <a:r>
              <a:rPr lang="en-US" altLang="ru-RU" sz="1200" b="1" dirty="0">
                <a:latin typeface="Roboto"/>
              </a:rPr>
              <a:t>Davy Process Technology</a:t>
            </a:r>
            <a:r>
              <a:rPr lang="ru-RU" altLang="ru-RU" sz="1200" b="1" dirty="0">
                <a:latin typeface="Roboto"/>
              </a:rPr>
              <a:t> (Англия),</a:t>
            </a:r>
            <a:r>
              <a:rPr lang="en-US" altLang="ru-RU" sz="1200" b="1" dirty="0">
                <a:latin typeface="Roboto"/>
              </a:rPr>
              <a:t> HALDOR TOPSE (</a:t>
            </a:r>
            <a:r>
              <a:rPr lang="ru-RU" altLang="ru-RU" sz="1200" b="1" dirty="0">
                <a:latin typeface="Roboto"/>
              </a:rPr>
              <a:t> Дания) ИНФРА (Россия) </a:t>
            </a:r>
            <a:r>
              <a:rPr lang="ru-RU" altLang="ru-RU" sz="1200" dirty="0">
                <a:latin typeface="Roboto"/>
              </a:rPr>
              <a:t>и др. – малогабаритные установки, использующие </a:t>
            </a:r>
            <a:r>
              <a:rPr lang="ru-RU" altLang="ru-RU" sz="1200" b="1" dirty="0">
                <a:solidFill>
                  <a:srgbClr val="005EA4"/>
                </a:solidFill>
                <a:latin typeface="Roboto"/>
              </a:rPr>
              <a:t>традиционные технологии </a:t>
            </a:r>
            <a:r>
              <a:rPr lang="ru-RU" altLang="ru-RU" sz="1200" dirty="0">
                <a:latin typeface="Roboto"/>
              </a:rPr>
              <a:t>(трубчатые реакторы).</a:t>
            </a:r>
          </a:p>
          <a:p>
            <a:pPr algn="just" eaLnBrk="1" hangingPunct="1">
              <a:buFontTx/>
              <a:buChar char="•"/>
              <a:defRPr/>
            </a:pPr>
            <a:endParaRPr lang="ru-RU" altLang="ru-RU" sz="1200" dirty="0">
              <a:latin typeface="Roboto"/>
            </a:endParaRPr>
          </a:p>
          <a:p>
            <a:pPr algn="just" eaLnBrk="1" hangingPunct="1">
              <a:defRPr/>
            </a:pPr>
            <a:r>
              <a:rPr lang="ru-RU" altLang="ru-RU" sz="1200" b="1" dirty="0">
                <a:solidFill>
                  <a:srgbClr val="005EA4"/>
                </a:solidFill>
                <a:latin typeface="Roboto"/>
              </a:rPr>
              <a:t>Развитие малогабаритных установок связано с вариативностью технологий и получаемых продуктов. </a:t>
            </a:r>
            <a:r>
              <a:rPr lang="ru-RU" altLang="ru-RU" sz="1200" dirty="0">
                <a:latin typeface="Roboto"/>
              </a:rPr>
              <a:t>В частности, продукт, производимый установками переработки попутного нефтяного газа, – синтетическая нефть (широкая фракция жидких углеводородов), моторные топлива и основа для нефтехимии. </a:t>
            </a:r>
          </a:p>
          <a:p>
            <a:pPr algn="just" eaLnBrk="1" hangingPunct="1">
              <a:defRPr/>
            </a:pPr>
            <a:endParaRPr lang="ru-RU" altLang="ru-RU" sz="1200" dirty="0">
              <a:latin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000" y="3723878"/>
            <a:ext cx="8784976" cy="936104"/>
          </a:xfrm>
          <a:prstGeom prst="rec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altLang="ru-RU" sz="1200" b="1" dirty="0">
              <a:latin typeface="Roboto"/>
            </a:endParaRPr>
          </a:p>
          <a:p>
            <a:pPr algn="just">
              <a:defRPr/>
            </a:pPr>
            <a:r>
              <a:rPr lang="ru-RU" altLang="ru-RU" sz="1200" b="1" dirty="0">
                <a:latin typeface="Roboto"/>
              </a:rPr>
              <a:t>ОСНОВНАЯ ЗАДАЧА </a:t>
            </a:r>
            <a:r>
              <a:rPr lang="ru-RU" altLang="ru-RU" sz="1200" dirty="0">
                <a:latin typeface="Roboto"/>
              </a:rPr>
              <a:t>– использование местного топлива для получения нефтепродуктов, максимальное превращение отходящих газов нефтедобычи в жидкие продукты с целью снижения штрафов. Разделения на отдельные фракции не производится. В данном случае требования к миниатюризации установок в основном связаны с оффшорной добычей нефти и эксплуатацией отдаленных и труднодоступных месторождений</a:t>
            </a:r>
            <a:r>
              <a:rPr lang="ru-RU" altLang="ru-RU" sz="1600" dirty="0">
                <a:latin typeface="Roboto"/>
              </a:rPr>
              <a:t>. </a:t>
            </a:r>
          </a:p>
          <a:p>
            <a:pPr algn="just">
              <a:defRPr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3167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xmlns="" id="{CD816699-91C6-4D6B-9F69-75988552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xmlns="" id="{7C654378-1A50-4A2A-9B4E-13B7B9DA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16" name="Rectangle 10">
            <a:extLst>
              <a:ext uri="{FF2B5EF4-FFF2-40B4-BE49-F238E27FC236}">
                <a16:creationId xmlns:a16="http://schemas.microsoft.com/office/drawing/2014/main" xmlns="" id="{7B19BCA7-9D97-4D97-933F-E972B0D67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xmlns="" id="{27FC0E8E-77CC-484E-9007-4B4975B8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xmlns="" id="{1DAA3A41-9B68-46F8-B164-D5226765D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19" name="Rectangle 16">
            <a:extLst>
              <a:ext uri="{FF2B5EF4-FFF2-40B4-BE49-F238E27FC236}">
                <a16:creationId xmlns:a16="http://schemas.microsoft.com/office/drawing/2014/main" xmlns="" id="{2E8F2456-F4A4-457B-8363-0A32FCBA1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0" name="Rectangle 18">
            <a:extLst>
              <a:ext uri="{FF2B5EF4-FFF2-40B4-BE49-F238E27FC236}">
                <a16:creationId xmlns:a16="http://schemas.microsoft.com/office/drawing/2014/main" xmlns="" id="{986450C2-FAAB-4A6D-B289-7B37EC183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1" name="Rectangle 21">
            <a:extLst>
              <a:ext uri="{FF2B5EF4-FFF2-40B4-BE49-F238E27FC236}">
                <a16:creationId xmlns:a16="http://schemas.microsoft.com/office/drawing/2014/main" xmlns="" id="{F49F9338-791E-401C-9E29-67F83AA7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xmlns="" id="{C901F035-B144-4D0F-AEA1-5B6BFC149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3" name="Rectangle 15">
            <a:extLst>
              <a:ext uri="{FF2B5EF4-FFF2-40B4-BE49-F238E27FC236}">
                <a16:creationId xmlns:a16="http://schemas.microsoft.com/office/drawing/2014/main" xmlns="" id="{2F506B3C-8E75-4ADE-A85E-D454CD136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4" name="Rectangle 19">
            <a:extLst>
              <a:ext uri="{FF2B5EF4-FFF2-40B4-BE49-F238E27FC236}">
                <a16:creationId xmlns:a16="http://schemas.microsoft.com/office/drawing/2014/main" xmlns="" id="{7EC49B27-3DA1-4D5E-8E63-1C9D9EC2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5" name="Rectangle 21">
            <a:extLst>
              <a:ext uri="{FF2B5EF4-FFF2-40B4-BE49-F238E27FC236}">
                <a16:creationId xmlns:a16="http://schemas.microsoft.com/office/drawing/2014/main" xmlns="" id="{FA80D920-3238-4307-8C6C-8CE31870C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6" name="Rectangle 25">
            <a:extLst>
              <a:ext uri="{FF2B5EF4-FFF2-40B4-BE49-F238E27FC236}">
                <a16:creationId xmlns:a16="http://schemas.microsoft.com/office/drawing/2014/main" xmlns="" id="{1C96DC26-6B3E-4DC5-9B48-248275B2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7" name="Rectangle 27">
            <a:extLst>
              <a:ext uri="{FF2B5EF4-FFF2-40B4-BE49-F238E27FC236}">
                <a16:creationId xmlns:a16="http://schemas.microsoft.com/office/drawing/2014/main" xmlns="" id="{BBBFDE35-7DA9-41F6-9705-1911CAD3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8" name="Rectangle 31">
            <a:extLst>
              <a:ext uri="{FF2B5EF4-FFF2-40B4-BE49-F238E27FC236}">
                <a16:creationId xmlns:a16="http://schemas.microsoft.com/office/drawing/2014/main" xmlns="" id="{B79BA4EA-531D-4502-A928-14DEB22A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29" name="Rectangle 9">
            <a:extLst>
              <a:ext uri="{FF2B5EF4-FFF2-40B4-BE49-F238E27FC236}">
                <a16:creationId xmlns:a16="http://schemas.microsoft.com/office/drawing/2014/main" xmlns="" id="{A7CE8B1F-D2F4-4BCD-B745-FB40845C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0" name="Rectangle 11">
            <a:extLst>
              <a:ext uri="{FF2B5EF4-FFF2-40B4-BE49-F238E27FC236}">
                <a16:creationId xmlns:a16="http://schemas.microsoft.com/office/drawing/2014/main" xmlns="" id="{79472143-70BB-4B98-80B3-BF5ACAA0B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1" name="Rectangle 13">
            <a:extLst>
              <a:ext uri="{FF2B5EF4-FFF2-40B4-BE49-F238E27FC236}">
                <a16:creationId xmlns:a16="http://schemas.microsoft.com/office/drawing/2014/main" xmlns="" id="{424E8DF6-0FF7-4D16-8502-F3FE5C209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2" name="Rectangle 15">
            <a:extLst>
              <a:ext uri="{FF2B5EF4-FFF2-40B4-BE49-F238E27FC236}">
                <a16:creationId xmlns:a16="http://schemas.microsoft.com/office/drawing/2014/main" xmlns="" id="{3523A3C3-EA90-402C-8B9B-EE692F07F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3" name="Rectangle 17">
            <a:extLst>
              <a:ext uri="{FF2B5EF4-FFF2-40B4-BE49-F238E27FC236}">
                <a16:creationId xmlns:a16="http://schemas.microsoft.com/office/drawing/2014/main" xmlns="" id="{F2FB5AC5-03E4-4F60-9557-895955D2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4" name="Rectangle 19">
            <a:extLst>
              <a:ext uri="{FF2B5EF4-FFF2-40B4-BE49-F238E27FC236}">
                <a16:creationId xmlns:a16="http://schemas.microsoft.com/office/drawing/2014/main" xmlns="" id="{1EC6ED34-3EA0-40F4-9C28-757D6417E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5" name="Rectangle 21">
            <a:extLst>
              <a:ext uri="{FF2B5EF4-FFF2-40B4-BE49-F238E27FC236}">
                <a16:creationId xmlns:a16="http://schemas.microsoft.com/office/drawing/2014/main" xmlns="" id="{9E7BA690-CBD0-430B-BB16-E9F6CD45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6" name="Rectangle 23">
            <a:extLst>
              <a:ext uri="{FF2B5EF4-FFF2-40B4-BE49-F238E27FC236}">
                <a16:creationId xmlns:a16="http://schemas.microsoft.com/office/drawing/2014/main" xmlns="" id="{75F705C8-346F-4178-986E-AE5F0F111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xmlns="" id="{14FB284B-20D5-431B-9D52-4E83768CB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8" name="Rectangle 27">
            <a:extLst>
              <a:ext uri="{FF2B5EF4-FFF2-40B4-BE49-F238E27FC236}">
                <a16:creationId xmlns:a16="http://schemas.microsoft.com/office/drawing/2014/main" xmlns="" id="{D8E7095B-061D-4F05-9937-206682287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39" name="Rectangle 29">
            <a:extLst>
              <a:ext uri="{FF2B5EF4-FFF2-40B4-BE49-F238E27FC236}">
                <a16:creationId xmlns:a16="http://schemas.microsoft.com/office/drawing/2014/main" xmlns="" id="{A5B905BB-BA3E-4F13-A393-5DCABD912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0" name="Rectangle 31">
            <a:extLst>
              <a:ext uri="{FF2B5EF4-FFF2-40B4-BE49-F238E27FC236}">
                <a16:creationId xmlns:a16="http://schemas.microsoft.com/office/drawing/2014/main" xmlns="" id="{977A8AC5-4BFD-4889-B43F-ADD65BB49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1" name="Rectangle 33">
            <a:extLst>
              <a:ext uri="{FF2B5EF4-FFF2-40B4-BE49-F238E27FC236}">
                <a16:creationId xmlns:a16="http://schemas.microsoft.com/office/drawing/2014/main" xmlns="" id="{C6C5DF98-B80D-4012-A537-7564BE1C7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2" name="Rectangle 35">
            <a:extLst>
              <a:ext uri="{FF2B5EF4-FFF2-40B4-BE49-F238E27FC236}">
                <a16:creationId xmlns:a16="http://schemas.microsoft.com/office/drawing/2014/main" xmlns="" id="{79EA733C-FB22-43D8-8021-B233A3CC9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3" name="Rectangle 37">
            <a:extLst>
              <a:ext uri="{FF2B5EF4-FFF2-40B4-BE49-F238E27FC236}">
                <a16:creationId xmlns:a16="http://schemas.microsoft.com/office/drawing/2014/main" xmlns="" id="{CAB8F706-12BD-47FE-A66A-C2EE47D7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4" name="Rectangle 39">
            <a:extLst>
              <a:ext uri="{FF2B5EF4-FFF2-40B4-BE49-F238E27FC236}">
                <a16:creationId xmlns:a16="http://schemas.microsoft.com/office/drawing/2014/main" xmlns="" id="{A73A6341-FDB5-47CF-A545-B9A824C8E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5" name="Rectangle 34">
            <a:extLst>
              <a:ext uri="{FF2B5EF4-FFF2-40B4-BE49-F238E27FC236}">
                <a16:creationId xmlns:a16="http://schemas.microsoft.com/office/drawing/2014/main" xmlns="" id="{A70EA5FA-DD6B-442F-8C23-210B243E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6" name="Rectangle 66">
            <a:extLst>
              <a:ext uri="{FF2B5EF4-FFF2-40B4-BE49-F238E27FC236}">
                <a16:creationId xmlns:a16="http://schemas.microsoft.com/office/drawing/2014/main" xmlns="" id="{ADC60A94-87C3-4A03-B943-88BC481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7" name="Rectangle 68">
            <a:extLst>
              <a:ext uri="{FF2B5EF4-FFF2-40B4-BE49-F238E27FC236}">
                <a16:creationId xmlns:a16="http://schemas.microsoft.com/office/drawing/2014/main" xmlns="" id="{E7A9E829-459C-4C48-92F5-352E928B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8" name="Rectangle 70">
            <a:extLst>
              <a:ext uri="{FF2B5EF4-FFF2-40B4-BE49-F238E27FC236}">
                <a16:creationId xmlns:a16="http://schemas.microsoft.com/office/drawing/2014/main" xmlns="" id="{C9F3B611-D9B9-43E5-BAEF-BE7BCB98B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/>
          </a:p>
        </p:txBody>
      </p:sp>
      <p:sp>
        <p:nvSpPr>
          <p:cNvPr id="13349" name="AutoShape 10" descr="http://www.rohstoff-forum.org/template/gfx/logo_main.gif">
            <a:extLst>
              <a:ext uri="{FF2B5EF4-FFF2-40B4-BE49-F238E27FC236}">
                <a16:creationId xmlns:a16="http://schemas.microsoft.com/office/drawing/2014/main" xmlns="" id="{349DC36F-8D9E-486E-8048-471EF06BD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39700"/>
            <a:ext cx="3190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 sz="1400"/>
          </a:p>
        </p:txBody>
      </p:sp>
      <p:sp>
        <p:nvSpPr>
          <p:cNvPr id="13350" name="AutoShape 10" descr="http://www.rohstoff-forum.org/template/gfx/logo_main.gif">
            <a:extLst>
              <a:ext uri="{FF2B5EF4-FFF2-40B4-BE49-F238E27FC236}">
                <a16:creationId xmlns:a16="http://schemas.microsoft.com/office/drawing/2014/main" xmlns="" id="{349A4B95-66BC-4DAC-A800-40C628586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39700"/>
            <a:ext cx="3190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 sz="140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558B64A4-E7EF-442B-8ED7-2DD35D0E6F20}"/>
              </a:ext>
            </a:extLst>
          </p:cNvPr>
          <p:cNvSpPr/>
          <p:nvPr/>
        </p:nvSpPr>
        <p:spPr>
          <a:xfrm>
            <a:off x="235744" y="1062789"/>
            <a:ext cx="8382000" cy="3304714"/>
          </a:xfrm>
          <a:prstGeom prst="rect">
            <a:avLst/>
          </a:prstGeom>
        </p:spPr>
        <p:txBody>
          <a:bodyPr lIns="102833" tIns="51417" rIns="102833" bIns="51417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</a:rPr>
              <a:t>1. Синтез Фишера-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</a:rPr>
              <a:t>Тропша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</a:rPr>
              <a:t> (FT)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Из-за сложности этапов пост-обработки, которые обычно проходят на НПЗ, синтез Фишера-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</a:rPr>
              <a:t>Тропша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 преимущественно реализуется на крупных GTL установках. Лидеры рынка в FT-технологий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</a:rPr>
              <a:t>Sasol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</a:rPr>
              <a:t>Shell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</a:rPr>
              <a:t>Получение 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</a:rPr>
              <a:t>GTL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</a:rPr>
              <a:t>в две ступени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зависимости от условий процесса можно смещать конверсию метанола к образованию преимущественно бензина или дизельного топлива. Технологии для цепочек “метанол в синтетическое топлива” </a:t>
            </a:r>
            <a:r>
              <a:rPr lang="ru-RU" alt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коммерциализированны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компаниями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Mobil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и </a:t>
            </a:r>
            <a:r>
              <a:rPr lang="en-US" altLang="ru-RU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Lurgi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но только для крупных установок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</a:t>
            </a:r>
            <a:r>
              <a:rPr lang="en-US" altLang="ru-RU" sz="1600" dirty="0">
                <a:latin typeface="+mj-lt"/>
              </a:rPr>
              <a:t>HALDOR TOPSE</a:t>
            </a:r>
            <a:r>
              <a:rPr lang="ru-RU" altLang="ru-RU" sz="1600" dirty="0">
                <a:latin typeface="+mj-lt"/>
              </a:rPr>
              <a:t> процесс </a:t>
            </a:r>
            <a:r>
              <a:rPr lang="en-US" altLang="ru-RU" sz="1600" dirty="0" err="1">
                <a:latin typeface="+mj-lt"/>
              </a:rPr>
              <a:t>Tigas</a:t>
            </a:r>
            <a:r>
              <a:rPr lang="en-US" altLang="ru-RU" sz="1600" dirty="0">
                <a:latin typeface="+mj-lt"/>
              </a:rPr>
              <a:t> .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3. Получение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GTL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одном реакторе с применением полифункциональных катализаторов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цель экспериментальных исследований, в рамках проекта.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E1F05AF-3435-433C-B031-99C6F958E87A}"/>
              </a:ext>
            </a:extLst>
          </p:cNvPr>
          <p:cNvSpPr/>
          <p:nvPr/>
        </p:nvSpPr>
        <p:spPr>
          <a:xfrm>
            <a:off x="5529263" y="4427538"/>
            <a:ext cx="4443412" cy="319087"/>
          </a:xfrm>
          <a:prstGeom prst="rect">
            <a:avLst/>
          </a:prstGeom>
        </p:spPr>
        <p:txBody>
          <a:bodyPr lIns="102833" tIns="51417" rIns="102833" bIns="51417">
            <a:spAutoFit/>
          </a:bodyPr>
          <a:lstStyle/>
          <a:p>
            <a:pPr algn="just">
              <a:defRPr/>
            </a:pPr>
            <a:endParaRPr lang="ru-RU" alt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CB22215-21F0-4C3A-BDF8-5E36978EC0C8}"/>
              </a:ext>
            </a:extLst>
          </p:cNvPr>
          <p:cNvSpPr/>
          <p:nvPr/>
        </p:nvSpPr>
        <p:spPr>
          <a:xfrm>
            <a:off x="235744" y="681789"/>
            <a:ext cx="8305800" cy="381000"/>
          </a:xfrm>
          <a:prstGeom prst="rect">
            <a:avLst/>
          </a:prstGeom>
        </p:spPr>
        <p:txBody>
          <a:bodyPr lIns="102833" tIns="51417" rIns="102833" bIns="51417">
            <a:spAutoFit/>
          </a:bodyPr>
          <a:lstStyle/>
          <a:p>
            <a:pPr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Получение синтетических жидких топлив (GTL)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xmlns="" id="{E1978295-063E-4B94-B647-66F48D57E120}"/>
              </a:ext>
            </a:extLst>
          </p:cNvPr>
          <p:cNvSpPr txBox="1">
            <a:spLocks noChangeArrowheads="1"/>
          </p:cNvSpPr>
          <p:nvPr/>
        </p:nvSpPr>
        <p:spPr>
          <a:xfrm>
            <a:off x="-11190" y="287337"/>
            <a:ext cx="8993187" cy="5699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ru-RU" altLang="ru-RU" sz="2000" cap="all" dirty="0">
                <a:latin typeface="Roboto"/>
                <a:ea typeface="+mj-ea"/>
                <a:cs typeface="+mj-cs"/>
              </a:rPr>
              <a:t>Краткое описание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10329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6"/>
            <a:ext cx="6563072" cy="642942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Сравнительные данные для процессов конверсии </a:t>
            </a:r>
            <a:r>
              <a:rPr lang="ru-RU" sz="2200" b="1" dirty="0" err="1"/>
              <a:t>синтез-газа</a:t>
            </a:r>
            <a:r>
              <a:rPr lang="ru-RU" sz="2200" b="1" dirty="0"/>
              <a:t> в углеводороды и метанол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1785932"/>
          <a:ext cx="4886325" cy="2196468"/>
        </p:xfrm>
        <a:graphic>
          <a:graphicData uri="http://schemas.openxmlformats.org/drawingml/2006/table">
            <a:tbl>
              <a:tblPr/>
              <a:tblGrid>
                <a:gridCol w="2156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Технология 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GTL</a:t>
                      </a:r>
                      <a:endParaRPr lang="en-US" sz="1400" b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Выход жидких продуктов, кг/(м</a:t>
                      </a:r>
                      <a:r>
                        <a:rPr lang="ru-RU" sz="1400" b="1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ru-RU" sz="1400" b="1" u="none" strike="noStrike" baseline="-25000" dirty="0">
                          <a:solidFill>
                            <a:srgbClr val="000000"/>
                          </a:solidFill>
                          <a:latin typeface="Arial"/>
                        </a:rPr>
                        <a:t>катализатора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ru-RU" sz="1400" b="1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х</a:t>
                      </a:r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ч)</a:t>
                      </a:r>
                      <a:endParaRPr lang="ru-RU" sz="14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Срок службы катализатор, лет</a:t>
                      </a:r>
                      <a:endParaRPr lang="ru-RU" sz="14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Процесс </a:t>
                      </a:r>
                      <a:r>
                        <a:rPr lang="ru-RU" sz="140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Фишера-Тропша</a:t>
                      </a:r>
                      <a:endParaRPr lang="en-US" sz="140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75-130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228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Синтез метанола</a:t>
                      </a:r>
                      <a:endParaRPr lang="en-US" sz="140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1000-1400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Процесс «метанол </a:t>
                      </a:r>
                      <a:r>
                        <a:rPr lang="ru-RU" sz="1400" u="none" strike="noStrike" dirty="0" err="1">
                          <a:solidFill>
                            <a:srgbClr val="FF0000"/>
                          </a:solidFill>
                          <a:latin typeface="Wingdings"/>
                        </a:rPr>
                        <a:t>à</a:t>
                      </a:r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бензин»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380-420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71486"/>
            <a:ext cx="778674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Одностадийное получение углеводородов из синтез газа на полифункциональном катализаторе</a:t>
            </a:r>
            <a:r>
              <a:rPr lang="ru-RU" sz="1400" b="1" dirty="0"/>
              <a:t>.</a:t>
            </a:r>
            <a:endParaRPr lang="en-US" sz="1400" b="1" dirty="0"/>
          </a:p>
          <a:p>
            <a:endParaRPr lang="en-US" sz="1400" b="1" dirty="0"/>
          </a:p>
          <a:p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marL="342900" indent="-342900">
              <a:buAutoNum type="arabicParenR"/>
            </a:pPr>
            <a:r>
              <a:rPr lang="ru-RU" sz="1400" dirty="0"/>
              <a:t>Экспериментальный образец синтезированного нами </a:t>
            </a:r>
            <a:r>
              <a:rPr lang="ru-RU" sz="1400" dirty="0" err="1"/>
              <a:t>бифункционального</a:t>
            </a:r>
            <a:r>
              <a:rPr lang="ru-RU" sz="1400" dirty="0"/>
              <a:t> катализатора получения </a:t>
            </a:r>
            <a:r>
              <a:rPr lang="ru-RU" sz="1400" dirty="0" err="1"/>
              <a:t>оксигенатов</a:t>
            </a:r>
            <a:r>
              <a:rPr lang="ru-RU" sz="1400" dirty="0"/>
              <a:t> с преимущественным образованием ДМЭ-  состава -</a:t>
            </a:r>
          </a:p>
          <a:p>
            <a:pPr marL="342900" indent="-342900"/>
            <a:r>
              <a:rPr lang="ru-RU" sz="1400" b="1" dirty="0"/>
              <a:t>        </a:t>
            </a:r>
            <a:r>
              <a:rPr lang="en-US" sz="1400" b="1" dirty="0" err="1"/>
              <a:t>ZnO</a:t>
            </a:r>
            <a:r>
              <a:rPr lang="ru-RU" sz="1400" b="1" dirty="0"/>
              <a:t> ; С</a:t>
            </a:r>
            <a:r>
              <a:rPr lang="en-US" sz="1400" b="1" dirty="0" err="1"/>
              <a:t>uO</a:t>
            </a:r>
            <a:r>
              <a:rPr lang="ru-RU" sz="1400" b="1" dirty="0"/>
              <a:t> ; </a:t>
            </a:r>
            <a:r>
              <a:rPr lang="en-US" sz="1400" b="1" dirty="0"/>
              <a:t>Al</a:t>
            </a:r>
            <a:r>
              <a:rPr lang="ru-RU" sz="1400" b="1" baseline="-25000" dirty="0"/>
              <a:t>2</a:t>
            </a:r>
            <a:r>
              <a:rPr lang="ru-RU" sz="1400" b="1" dirty="0"/>
              <a:t>О</a:t>
            </a:r>
            <a:r>
              <a:rPr lang="ru-RU" sz="1400" b="1" baseline="-25000" dirty="0"/>
              <a:t>3</a:t>
            </a:r>
            <a:r>
              <a:rPr lang="ru-RU" sz="1400" b="1" dirty="0"/>
              <a:t> </a:t>
            </a:r>
            <a:endParaRPr lang="en-US" sz="1400" b="1" dirty="0"/>
          </a:p>
          <a:p>
            <a:pPr marL="342900" indent="-342900">
              <a:buAutoNum type="arabicParenR"/>
            </a:pPr>
            <a:endParaRPr lang="ru-RU" sz="1400" dirty="0"/>
          </a:p>
          <a:p>
            <a:pPr marL="342900" indent="-342900" algn="just">
              <a:buAutoNum type="arabicParenR" startAt="2"/>
            </a:pPr>
            <a:r>
              <a:rPr lang="ru-RU" sz="1400" dirty="0"/>
              <a:t>Экспериментальный образец синтезированного нами катализатора конверсии </a:t>
            </a:r>
            <a:r>
              <a:rPr lang="ru-RU" sz="1400" dirty="0" err="1"/>
              <a:t>оксигенатов</a:t>
            </a:r>
            <a:r>
              <a:rPr lang="ru-RU" sz="1400" dirty="0"/>
              <a:t> в жидкие синтетические топлива на основе </a:t>
            </a:r>
            <a:r>
              <a:rPr lang="ru-RU" sz="1400" dirty="0" err="1"/>
              <a:t>высококремнеземного</a:t>
            </a:r>
            <a:r>
              <a:rPr lang="ru-RU" sz="1400" dirty="0"/>
              <a:t> цеолита типа </a:t>
            </a:r>
            <a:r>
              <a:rPr lang="en-US" sz="1400" dirty="0"/>
              <a:t>ZSM-5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7" name="Диаграмма 1"/>
          <p:cNvPicPr>
            <a:picLocks noChangeAspect="1" noChangeArrowheads="1"/>
          </p:cNvPicPr>
          <p:nvPr/>
        </p:nvPicPr>
        <p:blipFill>
          <a:blip r:embed="rId2" cstate="print"/>
          <a:srcRect l="-2975" t="-4462" r="-2452" b="-5046"/>
          <a:stretch>
            <a:fillRect/>
          </a:stretch>
        </p:blipFill>
        <p:spPr bwMode="auto">
          <a:xfrm>
            <a:off x="1928794" y="1000114"/>
            <a:ext cx="46037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458015" y="90100"/>
            <a:ext cx="2279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9946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Профиль температур по слою катализатора в экспериментах: 1 - (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W=100 ч</a:t>
            </a:r>
            <a:r>
              <a:rPr kumimoji="0" lang="ru-RU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3ад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210</a:t>
            </a:r>
            <a:r>
              <a:rPr kumimoji="0" 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С), 2 - (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W=4000 ч</a:t>
            </a:r>
            <a:r>
              <a:rPr kumimoji="0" lang="ru-RU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3ад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250</a:t>
            </a:r>
            <a:r>
              <a:rPr kumimoji="0" lang="ru-RU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С).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100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Групповой анализ бензина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E63B-C219-4818-B3BB-6408DC34AAAA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862965"/>
          <a:ext cx="6396378" cy="3102102"/>
        </p:xfrm>
        <a:graphic>
          <a:graphicData uri="http://schemas.openxmlformats.org/drawingml/2006/table">
            <a:tbl>
              <a:tblPr/>
              <a:tblGrid>
                <a:gridCol w="1819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0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Состав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Calibri"/>
                          <a:ea typeface="Calibri"/>
                          <a:cs typeface="Times New Roman"/>
                        </a:rPr>
                        <a:t>ФТ-процесс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МТG - процесс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GTB-p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GTB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Парафины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44.4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15.5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18.1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Изопарафины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10.8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32.0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31.5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Ароматика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32.9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28.1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34.3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Нафтены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16.7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15.6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15.7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Олефины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31.6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Октановое число        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82.5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94.7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92.8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93.3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217174" y="184564"/>
            <a:ext cx="6569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Roboto"/>
                <a:ea typeface="+mj-ea"/>
                <a:cs typeface="+mj-cs"/>
              </a:rPr>
              <a:t>ИМЕЮЩИЙСЯ НАУЧНО-ТЕХНИЧЕСКИЙ ЗАДЕЛ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254540" y="976987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ru-RU" sz="1350">
              <a:latin typeface="Calibri" pitchFamily="34" charset="0"/>
            </a:endParaRPr>
          </a:p>
        </p:txBody>
      </p:sp>
      <p:pic>
        <p:nvPicPr>
          <p:cNvPr id="7" name="Picture 3" descr="DSCN0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863" y="627242"/>
            <a:ext cx="3022463" cy="349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681106" y="4107759"/>
            <a:ext cx="2915978" cy="7155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350" b="1" dirty="0">
                <a:latin typeface="+mn-lt"/>
                <a:cs typeface="Times New Roman" panose="02020603050405020304" pitchFamily="18" charset="0"/>
              </a:rPr>
              <a:t>2004 г. </a:t>
            </a:r>
            <a:r>
              <a:rPr lang="ru-RU" altLang="ru-RU" sz="1350" b="1" dirty="0" err="1">
                <a:latin typeface="+mn-lt"/>
                <a:cs typeface="Times New Roman" panose="02020603050405020304" pitchFamily="18" charset="0"/>
              </a:rPr>
              <a:t>Пилотная</a:t>
            </a:r>
            <a:r>
              <a:rPr lang="ru-RU" altLang="ru-RU" sz="1350" b="1" dirty="0">
                <a:latin typeface="+mn-lt"/>
                <a:cs typeface="Times New Roman" panose="02020603050405020304" pitchFamily="18" charset="0"/>
              </a:rPr>
              <a:t> установка получения метанола по каскадной схеме 1000 л в сутки</a:t>
            </a:r>
            <a:endParaRPr lang="en-US" altLang="ru-RU" sz="1350" b="1" dirty="0">
              <a:latin typeface="+mn-lt"/>
            </a:endParaRPr>
          </a:p>
        </p:txBody>
      </p:sp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87191"/>
            <a:ext cx="1785834" cy="32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"/>
          <p:cNvSpPr txBox="1">
            <a:spLocks noChangeArrowheads="1"/>
          </p:cNvSpPr>
          <p:nvPr/>
        </p:nvSpPr>
        <p:spPr bwMode="auto">
          <a:xfrm flipH="1">
            <a:off x="-41201" y="4107759"/>
            <a:ext cx="388843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>
                <a:cs typeface="Times New Roman" pitchFamily="18" charset="0"/>
              </a:rPr>
              <a:t>2005 г. Лабораторная установка получения бензина,  метанола, легкой </a:t>
            </a:r>
            <a:r>
              <a:rPr lang="ru-RU" altLang="ru-RU" sz="1350" b="1" dirty="0" err="1">
                <a:cs typeface="Times New Roman" pitchFamily="18" charset="0"/>
              </a:rPr>
              <a:t>нафты</a:t>
            </a:r>
            <a:endParaRPr lang="ru-RU" altLang="ru-RU" sz="1350" b="1" dirty="0">
              <a:cs typeface="Times New Roman" pitchFamily="18" charset="0"/>
            </a:endParaRPr>
          </a:p>
        </p:txBody>
      </p:sp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455" y="705458"/>
            <a:ext cx="3223932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Прямоугольник 13"/>
          <p:cNvSpPr>
            <a:spLocks noChangeArrowheads="1"/>
          </p:cNvSpPr>
          <p:nvPr/>
        </p:nvSpPr>
        <p:spPr bwMode="auto">
          <a:xfrm>
            <a:off x="6628540" y="4107758"/>
            <a:ext cx="231596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>
                <a:solidFill>
                  <a:srgbClr val="000000"/>
                </a:solidFill>
                <a:cs typeface="Times New Roman" pitchFamily="18" charset="0"/>
              </a:rPr>
              <a:t>2007. Установка заправки</a:t>
            </a:r>
          </a:p>
          <a:p>
            <a:pPr algn="ctr"/>
            <a:r>
              <a:rPr lang="ru-RU" altLang="ru-RU" sz="1350" b="1" dirty="0">
                <a:solidFill>
                  <a:srgbClr val="000000"/>
                </a:solidFill>
                <a:cs typeface="Times New Roman" pitchFamily="18" charset="0"/>
              </a:rPr>
              <a:t> тепловых труб</a:t>
            </a: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73190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16_9</Template>
  <TotalTime>609</TotalTime>
  <Words>574</Words>
  <Application>Microsoft Office PowerPoint</Application>
  <PresentationFormat>Экран (16:9)</PresentationFormat>
  <Paragraphs>120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Сравнительные данные для процессов конверсии синтез-газа в углеводороды и метанол</vt:lpstr>
      <vt:lpstr>Презентация PowerPoint</vt:lpstr>
      <vt:lpstr>Презентация PowerPoint</vt:lpstr>
      <vt:lpstr> Групповой анализ бензина </vt:lpstr>
      <vt:lpstr>Презентация PowerPoint</vt:lpstr>
      <vt:lpstr>ЭКСПЕРИМЕНТАЛЬНЫЙ РЕАКТОР СИНТЕЗА МЕТАНОЛА С ПРИМЕНЕНИЕМ ТЕПЛОВЫХ ТРУБ 2015-2016 г.  РЕЗУЛЬТАТ РАБОТЫ - ИЗГОТОВЛЕН НОВЫЙ ИЗОТЕРМИЧЕСКИЙ РЕАКТОР </vt:lpstr>
      <vt:lpstr>Презентация PowerPoint</vt:lpstr>
      <vt:lpstr>Спасибо за внимание  Авторы  Лищинер И.И., Малова О.В., Буслаев Г.В., Пименов А.П. </vt:lpstr>
    </vt:vector>
  </TitlesOfParts>
  <Company>УГТУ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результатах работы в 2015/2016 учебном году и задачи на 2016/2017 учебный год</dc:title>
  <dc:creator>Сотникова Ольга Александровна</dc:creator>
  <cp:lastModifiedBy>РК Союз Промышленников</cp:lastModifiedBy>
  <cp:revision>80</cp:revision>
  <cp:lastPrinted>2017-10-20T05:49:09Z</cp:lastPrinted>
  <dcterms:created xsi:type="dcterms:W3CDTF">2016-09-05T09:40:27Z</dcterms:created>
  <dcterms:modified xsi:type="dcterms:W3CDTF">2018-12-14T09:18:40Z</dcterms:modified>
</cp:coreProperties>
</file>