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4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25" r:id="rId2"/>
    <p:sldId id="348" r:id="rId3"/>
    <p:sldId id="424" r:id="rId4"/>
    <p:sldId id="423" r:id="rId5"/>
    <p:sldId id="421" r:id="rId6"/>
    <p:sldId id="422" r:id="rId7"/>
    <p:sldId id="373" r:id="rId8"/>
    <p:sldId id="406" r:id="rId9"/>
    <p:sldId id="411" r:id="rId10"/>
    <p:sldId id="426" r:id="rId11"/>
    <p:sldId id="416" r:id="rId12"/>
    <p:sldId id="417" r:id="rId13"/>
    <p:sldId id="408" r:id="rId14"/>
    <p:sldId id="419" r:id="rId15"/>
    <p:sldId id="420" r:id="rId16"/>
    <p:sldId id="409" r:id="rId17"/>
    <p:sldId id="410" r:id="rId18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FF83"/>
    <a:srgbClr val="FF3F3F"/>
    <a:srgbClr val="EE0000"/>
    <a:srgbClr val="FCF600"/>
    <a:srgbClr val="D5D000"/>
    <a:srgbClr val="F2F2F2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53" autoAdjust="0"/>
    <p:restoredTop sz="94948" autoAdjust="0"/>
  </p:normalViewPr>
  <p:slideViewPr>
    <p:cSldViewPr>
      <p:cViewPr varScale="1">
        <p:scale>
          <a:sx n="110" d="100"/>
          <a:sy n="110" d="100"/>
        </p:scale>
        <p:origin x="49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.anuchin\Downloads\&#1048;&#1085;&#1076;&#1077;&#1082;&#1089;%20&#1050;&#1053;&#1044;%2022.04.19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.anuchin\Downloads\&#1048;&#1085;&#1076;&#1077;&#1082;&#1089;%20&#1050;&#1053;&#1044;%2022.04.19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.anuchin\Downloads\&#1048;&#1085;&#1076;&#1077;&#1082;&#1089;%20&#1050;&#1053;&#1044;%2022.04.1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.anuchin\Downloads\&#1048;&#1085;&#1076;&#1077;&#1082;&#1089;%20&#1050;&#1053;&#1044;%2022.04.19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.anuchin\Downloads\&#1048;&#1085;&#1076;&#1077;&#1082;&#1089;%20&#1050;&#1053;&#1044;%2022.04.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Распределение</a:t>
            </a:r>
            <a:r>
              <a:rPr lang="ru-RU" sz="1100" baseline="0" dirty="0">
                <a:latin typeface="Times New Roman" pitchFamily="18" charset="0"/>
                <a:cs typeface="Times New Roman" pitchFamily="18" charset="0"/>
              </a:rPr>
              <a:t> территориальных управлений </a:t>
            </a:r>
            <a:r>
              <a:rPr lang="ru-RU" sz="1100" baseline="0" dirty="0" err="1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1100" baseline="0" dirty="0">
                <a:latin typeface="Times New Roman" pitchFamily="18" charset="0"/>
                <a:cs typeface="Times New Roman" pitchFamily="18" charset="0"/>
              </a:rPr>
              <a:t> по числу Предупреждений  от общего числа наказаний </a:t>
            </a:r>
            <a:r>
              <a:rPr lang="ru-RU" sz="1100" b="0" baseline="0" dirty="0">
                <a:latin typeface="Times New Roman" pitchFamily="18" charset="0"/>
                <a:cs typeface="Times New Roman" pitchFamily="18" charset="0"/>
              </a:rPr>
              <a:t>(меньше - хуже)</a:t>
            </a:r>
            <a:endParaRPr lang="ru-RU" sz="11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08420024037733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5603220771462549E-2"/>
          <c:y val="0.28468028641978849"/>
          <c:w val="0.87259248061690775"/>
          <c:h val="0.6123284688798018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trendline>
            <c:trendlineType val="linear"/>
            <c:forward val="2"/>
            <c:dispRSqr val="0"/>
            <c:dispEq val="0"/>
          </c:trendline>
          <c:yVal>
            <c:numRef>
              <c:f>'[Индекс КНД 22.04.19.xlsx]Лист1'!$F$8:$F$72</c:f>
              <c:numCache>
                <c:formatCode>0%</c:formatCode>
                <c:ptCount val="65"/>
                <c:pt idx="0">
                  <c:v>0.16424116424116425</c:v>
                </c:pt>
                <c:pt idx="1">
                  <c:v>0.11284046692607004</c:v>
                </c:pt>
                <c:pt idx="2">
                  <c:v>3.0654515327257662E-2</c:v>
                </c:pt>
                <c:pt idx="3">
                  <c:v>6.3135366506153021E-2</c:v>
                </c:pt>
                <c:pt idx="4">
                  <c:v>0.14129520605550883</c:v>
                </c:pt>
                <c:pt idx="5">
                  <c:v>0.17545045045045046</c:v>
                </c:pt>
                <c:pt idx="6">
                  <c:v>7.4850299401197598E-2</c:v>
                </c:pt>
                <c:pt idx="7">
                  <c:v>0.12414965986394558</c:v>
                </c:pt>
                <c:pt idx="8">
                  <c:v>0.18181818181818182</c:v>
                </c:pt>
                <c:pt idx="9">
                  <c:v>0.16847372810675562</c:v>
                </c:pt>
                <c:pt idx="10">
                  <c:v>2.8795811518324606E-2</c:v>
                </c:pt>
                <c:pt idx="11">
                  <c:v>3.6321588899469459E-2</c:v>
                </c:pt>
                <c:pt idx="12">
                  <c:v>9.5477386934673364E-2</c:v>
                </c:pt>
                <c:pt idx="13">
                  <c:v>6.0189573459715637E-2</c:v>
                </c:pt>
                <c:pt idx="14">
                  <c:v>5.0420168067226892E-2</c:v>
                </c:pt>
                <c:pt idx="15">
                  <c:v>0.2510388839418225</c:v>
                </c:pt>
                <c:pt idx="16">
                  <c:v>8.3736776044468358E-2</c:v>
                </c:pt>
                <c:pt idx="17">
                  <c:v>7.746219107340465E-3</c:v>
                </c:pt>
                <c:pt idx="18">
                  <c:v>9.730538922155689E-3</c:v>
                </c:pt>
                <c:pt idx="19">
                  <c:v>0.11663637865521229</c:v>
                </c:pt>
                <c:pt idx="20">
                  <c:v>0.21109090909090908</c:v>
                </c:pt>
                <c:pt idx="21">
                  <c:v>2.3975192860384208E-2</c:v>
                </c:pt>
                <c:pt idx="22">
                  <c:v>4.2827478802560999E-2</c:v>
                </c:pt>
                <c:pt idx="23">
                  <c:v>6.7035670356703561E-2</c:v>
                </c:pt>
                <c:pt idx="24">
                  <c:v>0.16201117318435754</c:v>
                </c:pt>
                <c:pt idx="25">
                  <c:v>3.4472331418203807E-2</c:v>
                </c:pt>
                <c:pt idx="26">
                  <c:v>0.21456538762725136</c:v>
                </c:pt>
                <c:pt idx="27">
                  <c:v>0.28207171314741036</c:v>
                </c:pt>
                <c:pt idx="28">
                  <c:v>0.17938608842579554</c:v>
                </c:pt>
                <c:pt idx="29">
                  <c:v>0.15736704446381866</c:v>
                </c:pt>
                <c:pt idx="30">
                  <c:v>0.28345166575641728</c:v>
                </c:pt>
                <c:pt idx="31">
                  <c:v>7.5366364270760641E-2</c:v>
                </c:pt>
                <c:pt idx="32">
                  <c:v>0.1875598086124402</c:v>
                </c:pt>
                <c:pt idx="33">
                  <c:v>9.4690265486725669E-2</c:v>
                </c:pt>
                <c:pt idx="34">
                  <c:v>0.10105425559269735</c:v>
                </c:pt>
                <c:pt idx="35">
                  <c:v>0.10353081986834231</c:v>
                </c:pt>
                <c:pt idx="36">
                  <c:v>0.28638497652582162</c:v>
                </c:pt>
                <c:pt idx="37">
                  <c:v>4.2478565861262668E-2</c:v>
                </c:pt>
                <c:pt idx="38">
                  <c:v>0.20559062218214608</c:v>
                </c:pt>
                <c:pt idx="39">
                  <c:v>0.10588235294117647</c:v>
                </c:pt>
                <c:pt idx="40">
                  <c:v>7.9483978360382859E-2</c:v>
                </c:pt>
                <c:pt idx="41">
                  <c:v>0.15465268676277852</c:v>
                </c:pt>
                <c:pt idx="42">
                  <c:v>0.14797540809836759</c:v>
                </c:pt>
                <c:pt idx="43">
                  <c:v>2.0503261882572229E-2</c:v>
                </c:pt>
                <c:pt idx="44">
                  <c:v>0.16417910447761194</c:v>
                </c:pt>
                <c:pt idx="45">
                  <c:v>0.11057513914656772</c:v>
                </c:pt>
                <c:pt idx="46">
                  <c:v>0.19412668601673211</c:v>
                </c:pt>
                <c:pt idx="47">
                  <c:v>9.2899227956115396E-2</c:v>
                </c:pt>
                <c:pt idx="48">
                  <c:v>8.3709869203329373E-2</c:v>
                </c:pt>
                <c:pt idx="49">
                  <c:v>0.27692307692307694</c:v>
                </c:pt>
                <c:pt idx="50">
                  <c:v>0.13985365350922396</c:v>
                </c:pt>
                <c:pt idx="51">
                  <c:v>2.5291828793774319E-2</c:v>
                </c:pt>
                <c:pt idx="52">
                  <c:v>0.21897460469573551</c:v>
                </c:pt>
                <c:pt idx="53">
                  <c:v>7.2701354240912328E-2</c:v>
                </c:pt>
                <c:pt idx="54">
                  <c:v>9.8658786087747211E-2</c:v>
                </c:pt>
                <c:pt idx="55">
                  <c:v>0.10805595754944525</c:v>
                </c:pt>
                <c:pt idx="56">
                  <c:v>0.16722612145254806</c:v>
                </c:pt>
                <c:pt idx="57">
                  <c:v>0.10131654264453349</c:v>
                </c:pt>
                <c:pt idx="58">
                  <c:v>0.11239860950173812</c:v>
                </c:pt>
                <c:pt idx="59">
                  <c:v>0.13029226987161976</c:v>
                </c:pt>
                <c:pt idx="60">
                  <c:v>2.0856610800744878E-2</c:v>
                </c:pt>
                <c:pt idx="61">
                  <c:v>6.9444444444444448E-2</c:v>
                </c:pt>
                <c:pt idx="62">
                  <c:v>0.1357142857142857</c:v>
                </c:pt>
                <c:pt idx="63">
                  <c:v>9.9315068493150679E-2</c:v>
                </c:pt>
                <c:pt idx="64">
                  <c:v>6.7274001401541703E-2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341-40E7-B84F-36251DF42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8383056"/>
        <c:axId val="518382664"/>
      </c:scatterChart>
      <c:valAx>
        <c:axId val="518383056"/>
        <c:scaling>
          <c:orientation val="minMax"/>
        </c:scaling>
        <c:delete val="1"/>
        <c:axPos val="b"/>
        <c:majorTickMark val="out"/>
        <c:minorTickMark val="none"/>
        <c:tickLblPos val="nextTo"/>
        <c:crossAx val="518382664"/>
        <c:crosses val="autoZero"/>
        <c:crossBetween val="midCat"/>
      </c:valAx>
      <c:valAx>
        <c:axId val="5183826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183830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900" b="1" i="0" baseline="0" dirty="0">
                <a:effectLst/>
              </a:rPr>
              <a:t>Профиль «Саратовская область» - </a:t>
            </a:r>
            <a:r>
              <a:rPr lang="ru-RU" sz="900" b="1" i="0" baseline="0" dirty="0" err="1">
                <a:effectLst/>
              </a:rPr>
              <a:t>Россельхознадзор</a:t>
            </a:r>
            <a:endParaRPr lang="ru-RU" sz="900" dirty="0">
              <a:effectLst/>
            </a:endParaRPr>
          </a:p>
        </c:rich>
      </c:tx>
      <c:layout>
        <c:manualLayout>
          <c:xMode val="edge"/>
          <c:yMode val="edge"/>
          <c:x val="8.0624890638670149E-2"/>
          <c:y val="2.77777777777777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378433945756781"/>
          <c:y val="0.19033974919801691"/>
          <c:w val="0.4574315398075241"/>
          <c:h val="0.73499198016914558"/>
        </c:manualLayout>
      </c:layout>
      <c:radarChart>
        <c:radarStyle val="marker"/>
        <c:varyColors val="0"/>
        <c:ser>
          <c:idx val="0"/>
          <c:order val="0"/>
          <c:tx>
            <c:strRef>
              <c:f>'[Индекс КНД 22.04.19.xlsx]Лист4'!$D$29</c:f>
              <c:strCache>
                <c:ptCount val="1"/>
                <c:pt idx="0">
                  <c:v>Саратовская область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'[Индекс КНД 22.04.19.xlsx]Лист4'!$C$30:$C$32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</c:strCache>
            </c:strRef>
          </c:cat>
          <c:val>
            <c:numRef>
              <c:f>'[Индекс КНД 22.04.19.xlsx]Лист4'!$D$30:$D$32</c:f>
              <c:numCache>
                <c:formatCode>General</c:formatCode>
                <c:ptCount val="3"/>
                <c:pt idx="0">
                  <c:v>4.7</c:v>
                </c:pt>
                <c:pt idx="1">
                  <c:v>6</c:v>
                </c:pt>
                <c:pt idx="2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33-408B-BF4B-C23400A7B153}"/>
            </c:ext>
          </c:extLst>
        </c:ser>
        <c:ser>
          <c:idx val="1"/>
          <c:order val="1"/>
          <c:tx>
            <c:strRef>
              <c:f>'[Индекс КНД 22.04.19.xlsx]Лист4'!$E$29</c:f>
              <c:strCache>
                <c:ptCount val="1"/>
                <c:pt idx="0">
                  <c:v>Российская Федерация</c:v>
                </c:pt>
              </c:strCache>
            </c:strRef>
          </c:tx>
          <c:marker>
            <c:symbol val="none"/>
          </c:marker>
          <c:cat>
            <c:strRef>
              <c:f>'[Индекс КНД 22.04.19.xlsx]Лист4'!$C$30:$C$32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</c:strCache>
            </c:strRef>
          </c:cat>
          <c:val>
            <c:numRef>
              <c:f>'[Индекс КНД 22.04.19.xlsx]Лист4'!$E$30:$E$32</c:f>
              <c:numCache>
                <c:formatCode>General</c:formatCode>
                <c:ptCount val="3"/>
                <c:pt idx="0">
                  <c:v>3</c:v>
                </c:pt>
                <c:pt idx="1">
                  <c:v>4.7</c:v>
                </c:pt>
                <c:pt idx="2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33-408B-BF4B-C23400A7B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8393248"/>
        <c:axId val="518393640"/>
      </c:radarChart>
      <c:catAx>
        <c:axId val="51839324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518393640"/>
        <c:crosses val="autoZero"/>
        <c:auto val="1"/>
        <c:lblAlgn val="ctr"/>
        <c:lblOffset val="100"/>
        <c:noMultiLvlLbl val="0"/>
      </c:catAx>
      <c:valAx>
        <c:axId val="518393640"/>
        <c:scaling>
          <c:orientation val="minMax"/>
          <c:max val="7"/>
        </c:scaling>
        <c:delete val="1"/>
        <c:axPos val="l"/>
        <c:majorGridlines/>
        <c:numFmt formatCode="General" sourceLinked="1"/>
        <c:majorTickMark val="cross"/>
        <c:minorTickMark val="none"/>
        <c:tickLblPos val="nextTo"/>
        <c:crossAx val="5183932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100" b="1" i="0" baseline="0" dirty="0">
                <a:effectLst/>
                <a:latin typeface="Times New Roman" pitchFamily="18" charset="0"/>
                <a:cs typeface="Times New Roman" pitchFamily="18" charset="0"/>
              </a:rPr>
              <a:t>Распределение территориальных управлений </a:t>
            </a:r>
            <a:r>
              <a:rPr lang="ru-RU" sz="1100" b="1" i="0" baseline="0" dirty="0" err="1">
                <a:effectLst/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1100" b="1" i="0" baseline="0" dirty="0">
                <a:effectLst/>
                <a:latin typeface="Times New Roman" pitchFamily="18" charset="0"/>
                <a:cs typeface="Times New Roman" pitchFamily="18" charset="0"/>
              </a:rPr>
              <a:t> по доле предпринимателей, подвергнутых контролю и надзору </a:t>
            </a:r>
            <a:r>
              <a:rPr lang="ru-RU" sz="1100" b="0" i="0" baseline="0" dirty="0">
                <a:effectLst/>
                <a:latin typeface="Times New Roman" pitchFamily="18" charset="0"/>
                <a:cs typeface="Times New Roman" pitchFamily="18" charset="0"/>
              </a:rPr>
              <a:t>(меньше - лучше)</a:t>
            </a:r>
            <a:endParaRPr lang="ru-RU" sz="1100" dirty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yVal>
            <c:numRef>
              <c:f>'[Индекс КНД 22.04.19.xlsx]Лист2'!$G$6:$G$70</c:f>
              <c:numCache>
                <c:formatCode>0%</c:formatCode>
                <c:ptCount val="65"/>
                <c:pt idx="0">
                  <c:v>0.21030195381882771</c:v>
                </c:pt>
                <c:pt idx="1">
                  <c:v>0.19346370914818217</c:v>
                </c:pt>
                <c:pt idx="2">
                  <c:v>0.12465205288796102</c:v>
                </c:pt>
                <c:pt idx="3">
                  <c:v>0.44066147859922178</c:v>
                </c:pt>
                <c:pt idx="4">
                  <c:v>0.24720386375190645</c:v>
                </c:pt>
                <c:pt idx="5">
                  <c:v>0.17687966710368808</c:v>
                </c:pt>
                <c:pt idx="6">
                  <c:v>0.15941209723007349</c:v>
                </c:pt>
                <c:pt idx="7">
                  <c:v>8.5115670013094724E-2</c:v>
                </c:pt>
                <c:pt idx="8">
                  <c:v>0.16488386308068459</c:v>
                </c:pt>
                <c:pt idx="9">
                  <c:v>0.21589707437433908</c:v>
                </c:pt>
                <c:pt idx="10">
                  <c:v>0.1601143674052895</c:v>
                </c:pt>
                <c:pt idx="11">
                  <c:v>0.20541445715880546</c:v>
                </c:pt>
                <c:pt idx="12">
                  <c:v>0.15810687816928878</c:v>
                </c:pt>
                <c:pt idx="13">
                  <c:v>0.17983222649423278</c:v>
                </c:pt>
                <c:pt idx="14">
                  <c:v>0.13891304347826086</c:v>
                </c:pt>
                <c:pt idx="15">
                  <c:v>0.22669256381798003</c:v>
                </c:pt>
                <c:pt idx="16">
                  <c:v>0.25370975518294314</c:v>
                </c:pt>
                <c:pt idx="17">
                  <c:v>0.19051928951238828</c:v>
                </c:pt>
                <c:pt idx="18">
                  <c:v>0.17425474254742548</c:v>
                </c:pt>
                <c:pt idx="19">
                  <c:v>0.27538563452257026</c:v>
                </c:pt>
                <c:pt idx="20">
                  <c:v>6.0911235071693312E-2</c:v>
                </c:pt>
                <c:pt idx="21">
                  <c:v>0.1350620536642862</c:v>
                </c:pt>
                <c:pt idx="22">
                  <c:v>0.18219759490686158</c:v>
                </c:pt>
                <c:pt idx="23">
                  <c:v>0.21321194156256618</c:v>
                </c:pt>
                <c:pt idx="24">
                  <c:v>0.21395348837209302</c:v>
                </c:pt>
                <c:pt idx="25">
                  <c:v>0.11003316749585407</c:v>
                </c:pt>
                <c:pt idx="26">
                  <c:v>0.23546359350445259</c:v>
                </c:pt>
                <c:pt idx="27">
                  <c:v>0.13706031536001764</c:v>
                </c:pt>
                <c:pt idx="28">
                  <c:v>0.19411991269739376</c:v>
                </c:pt>
                <c:pt idx="29">
                  <c:v>0.12890780896634296</c:v>
                </c:pt>
                <c:pt idx="30">
                  <c:v>0.14146962288163975</c:v>
                </c:pt>
                <c:pt idx="31">
                  <c:v>0.23205983424297555</c:v>
                </c:pt>
                <c:pt idx="32">
                  <c:v>0.11672993492407809</c:v>
                </c:pt>
                <c:pt idx="33">
                  <c:v>6.5239379635873229E-2</c:v>
                </c:pt>
                <c:pt idx="34">
                  <c:v>0.15331693443000999</c:v>
                </c:pt>
                <c:pt idx="35">
                  <c:v>0.19849953110346982</c:v>
                </c:pt>
                <c:pt idx="36">
                  <c:v>0.18674211802748586</c:v>
                </c:pt>
                <c:pt idx="37">
                  <c:v>0.12041318839709327</c:v>
                </c:pt>
                <c:pt idx="38">
                  <c:v>0.18819776714513556</c:v>
                </c:pt>
                <c:pt idx="39">
                  <c:v>0.20972248090892159</c:v>
                </c:pt>
                <c:pt idx="40">
                  <c:v>0.17867340215242697</c:v>
                </c:pt>
                <c:pt idx="41">
                  <c:v>0.12935708752904726</c:v>
                </c:pt>
                <c:pt idx="42">
                  <c:v>0.18743163965397236</c:v>
                </c:pt>
                <c:pt idx="43">
                  <c:v>0.47483296213808462</c:v>
                </c:pt>
                <c:pt idx="44">
                  <c:v>0.1981981981981982</c:v>
                </c:pt>
                <c:pt idx="45">
                  <c:v>0.1551433389544688</c:v>
                </c:pt>
                <c:pt idx="46">
                  <c:v>0.37036425208557033</c:v>
                </c:pt>
                <c:pt idx="47">
                  <c:v>0.29340546110252447</c:v>
                </c:pt>
                <c:pt idx="48">
                  <c:v>0.36949443016281064</c:v>
                </c:pt>
                <c:pt idx="49">
                  <c:v>9.8936170212765961E-2</c:v>
                </c:pt>
                <c:pt idx="50">
                  <c:v>0.13389331370055552</c:v>
                </c:pt>
                <c:pt idx="51">
                  <c:v>9.0889339513325604E-2</c:v>
                </c:pt>
                <c:pt idx="52">
                  <c:v>0.25981508776631379</c:v>
                </c:pt>
                <c:pt idx="53">
                  <c:v>0.30482398956975226</c:v>
                </c:pt>
                <c:pt idx="54">
                  <c:v>0.23574361313868614</c:v>
                </c:pt>
                <c:pt idx="55">
                  <c:v>9.1464382040298275E-2</c:v>
                </c:pt>
                <c:pt idx="56">
                  <c:v>0.11845002201673271</c:v>
                </c:pt>
                <c:pt idx="57">
                  <c:v>0.20075757575757575</c:v>
                </c:pt>
                <c:pt idx="58">
                  <c:v>0.19081408850470907</c:v>
                </c:pt>
                <c:pt idx="59">
                  <c:v>0.14468242701067835</c:v>
                </c:pt>
                <c:pt idx="60">
                  <c:v>0.22580645161290322</c:v>
                </c:pt>
                <c:pt idx="61">
                  <c:v>0.11212966653381161</c:v>
                </c:pt>
                <c:pt idx="62">
                  <c:v>0.23836126629422719</c:v>
                </c:pt>
                <c:pt idx="63">
                  <c:v>0.17348881485007139</c:v>
                </c:pt>
                <c:pt idx="64">
                  <c:v>0.1322101322101322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350-4DFB-AD11-54E2F44BE9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8383448"/>
        <c:axId val="518383840"/>
      </c:scatterChart>
      <c:valAx>
        <c:axId val="518383448"/>
        <c:scaling>
          <c:orientation val="minMax"/>
        </c:scaling>
        <c:delete val="1"/>
        <c:axPos val="b"/>
        <c:majorTickMark val="out"/>
        <c:minorTickMark val="none"/>
        <c:tickLblPos val="nextTo"/>
        <c:crossAx val="518383840"/>
        <c:crosses val="autoZero"/>
        <c:crossBetween val="midCat"/>
      </c:valAx>
      <c:valAx>
        <c:axId val="5183838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1838344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b="1" i="0" baseline="0" dirty="0">
                <a:effectLst/>
                <a:latin typeface="Times New Roman" pitchFamily="18" charset="0"/>
                <a:cs typeface="Times New Roman" pitchFamily="18" charset="0"/>
              </a:rPr>
              <a:t>Распределение территориальных управлений </a:t>
            </a:r>
            <a:r>
              <a:rPr lang="ru-RU" sz="1100" b="1" i="0" baseline="0" dirty="0" err="1">
                <a:effectLst/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1100" b="1" i="0" baseline="0" dirty="0">
                <a:effectLst/>
                <a:latin typeface="Times New Roman" pitchFamily="18" charset="0"/>
                <a:cs typeface="Times New Roman" pitchFamily="18" charset="0"/>
              </a:rPr>
              <a:t> по доле штрафов назначенных без проверок («адм. расследования»)  </a:t>
            </a:r>
            <a:r>
              <a:rPr lang="ru-RU" sz="1100" b="0" i="0" baseline="0" dirty="0">
                <a:effectLst/>
                <a:latin typeface="Times New Roman" pitchFamily="18" charset="0"/>
                <a:cs typeface="Times New Roman" pitchFamily="18" charset="0"/>
              </a:rPr>
              <a:t>(меньше - лучше)</a:t>
            </a:r>
            <a:endParaRPr lang="ru-RU" sz="1100" dirty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strRef>
              <c:f>'[Индекс КНД 22.04.19.xlsx]Лист3'!$H$3:$H$55</c:f>
              <c:strCache>
                <c:ptCount val="53"/>
                <c:pt idx="0">
                  <c:v>Архангельская область</c:v>
                </c:pt>
                <c:pt idx="1">
                  <c:v>Астраханская область</c:v>
                </c:pt>
                <c:pt idx="2">
                  <c:v>Белгородская область</c:v>
                </c:pt>
                <c:pt idx="3">
                  <c:v>Брянская область</c:v>
                </c:pt>
                <c:pt idx="4">
                  <c:v>Воронежская область</c:v>
                </c:pt>
                <c:pt idx="5">
                  <c:v>ЕАО</c:v>
                </c:pt>
                <c:pt idx="6">
                  <c:v>Ивановская область</c:v>
                </c:pt>
                <c:pt idx="7">
                  <c:v>Калининградская область</c:v>
                </c:pt>
                <c:pt idx="8">
                  <c:v>Калужская область</c:v>
                </c:pt>
                <c:pt idx="9">
                  <c:v>КБР</c:v>
                </c:pt>
                <c:pt idx="10">
                  <c:v>Кемеровская область</c:v>
                </c:pt>
                <c:pt idx="11">
                  <c:v>Кировская область</c:v>
                </c:pt>
                <c:pt idx="12">
                  <c:v>Коми Республика</c:v>
                </c:pt>
                <c:pt idx="13">
                  <c:v>Костромская область</c:v>
                </c:pt>
                <c:pt idx="14">
                  <c:v>Красноярский край</c:v>
                </c:pt>
                <c:pt idx="15">
                  <c:v>Курская область</c:v>
                </c:pt>
                <c:pt idx="16">
                  <c:v>КЧР</c:v>
                </c:pt>
                <c:pt idx="17">
                  <c:v>Ленинградская область</c:v>
                </c:pt>
                <c:pt idx="18">
                  <c:v>Липецкая область</c:v>
                </c:pt>
                <c:pt idx="19">
                  <c:v>Москва</c:v>
                </c:pt>
                <c:pt idx="20">
                  <c:v>Московская область</c:v>
                </c:pt>
                <c:pt idx="21">
                  <c:v>Мурманская область</c:v>
                </c:pt>
                <c:pt idx="22">
                  <c:v>Оренбургская область</c:v>
                </c:pt>
                <c:pt idx="23">
                  <c:v>Пензенская область</c:v>
                </c:pt>
                <c:pt idx="24">
                  <c:v>Пермский край</c:v>
                </c:pt>
                <c:pt idx="25">
                  <c:v>Приморский край</c:v>
                </c:pt>
                <c:pt idx="26">
                  <c:v>Псковская область</c:v>
                </c:pt>
                <c:pt idx="27">
                  <c:v>Республика Адыгея</c:v>
                </c:pt>
                <c:pt idx="28">
                  <c:v>Республика Башкортостан</c:v>
                </c:pt>
                <c:pt idx="29">
                  <c:v>Республика Бурятия</c:v>
                </c:pt>
                <c:pt idx="30">
                  <c:v>Республика Крым</c:v>
                </c:pt>
                <c:pt idx="31">
                  <c:v>Республика Марий-эл</c:v>
                </c:pt>
                <c:pt idx="32">
                  <c:v>Республика Мордовия</c:v>
                </c:pt>
                <c:pt idx="33">
                  <c:v>Республика Саха (Якутия)</c:v>
                </c:pt>
                <c:pt idx="34">
                  <c:v>Республика Северная Осетия-Алания</c:v>
                </c:pt>
                <c:pt idx="35">
                  <c:v>Республика Тыва</c:v>
                </c:pt>
                <c:pt idx="36">
                  <c:v>Республика Хакасия</c:v>
                </c:pt>
                <c:pt idx="37">
                  <c:v>Рязанская область</c:v>
                </c:pt>
                <c:pt idx="38">
                  <c:v>Санкт-Петербург</c:v>
                </c:pt>
                <c:pt idx="39">
                  <c:v>Саратовская область</c:v>
                </c:pt>
                <c:pt idx="40">
                  <c:v>Сахалинская область</c:v>
                </c:pt>
                <c:pt idx="41">
                  <c:v>Свердловская область</c:v>
                </c:pt>
                <c:pt idx="42">
                  <c:v>Тамбовская область</c:v>
                </c:pt>
                <c:pt idx="43">
                  <c:v>Тверская область</c:v>
                </c:pt>
                <c:pt idx="44">
                  <c:v>Тульская область</c:v>
                </c:pt>
                <c:pt idx="45">
                  <c:v>Тюменская область</c:v>
                </c:pt>
                <c:pt idx="46">
                  <c:v>Ульяновская область</c:v>
                </c:pt>
                <c:pt idx="47">
                  <c:v>ХМАО</c:v>
                </c:pt>
                <c:pt idx="48">
                  <c:v>Челябинская область</c:v>
                </c:pt>
                <c:pt idx="49">
                  <c:v>Чеченская Республика</c:v>
                </c:pt>
                <c:pt idx="50">
                  <c:v>Чувашская Республика</c:v>
                </c:pt>
                <c:pt idx="51">
                  <c:v>ЯНАО</c:v>
                </c:pt>
                <c:pt idx="52">
                  <c:v>Ярославская область</c:v>
                </c:pt>
              </c:strCache>
            </c:strRef>
          </c:xVal>
          <c:yVal>
            <c:numRef>
              <c:f>'[Индекс КНД 22.04.19.xlsx]Лист3'!$I$3:$I$55</c:f>
              <c:numCache>
                <c:formatCode>0%</c:formatCode>
                <c:ptCount val="53"/>
                <c:pt idx="0">
                  <c:v>0.42391832766164317</c:v>
                </c:pt>
                <c:pt idx="1">
                  <c:v>0.21310763888888884</c:v>
                </c:pt>
                <c:pt idx="2">
                  <c:v>0.15433070866141729</c:v>
                </c:pt>
                <c:pt idx="3">
                  <c:v>0.2233549582947173</c:v>
                </c:pt>
                <c:pt idx="4">
                  <c:v>0.24458483754512639</c:v>
                </c:pt>
                <c:pt idx="5">
                  <c:v>0.35244161358811044</c:v>
                </c:pt>
                <c:pt idx="6">
                  <c:v>0.22456669178598343</c:v>
                </c:pt>
                <c:pt idx="7">
                  <c:v>0.14676486059968441</c:v>
                </c:pt>
                <c:pt idx="8">
                  <c:v>0.30758524704244949</c:v>
                </c:pt>
                <c:pt idx="9">
                  <c:v>0.27460629921259838</c:v>
                </c:pt>
                <c:pt idx="10">
                  <c:v>0.22997329773030706</c:v>
                </c:pt>
                <c:pt idx="11">
                  <c:v>0.11732152739346979</c:v>
                </c:pt>
                <c:pt idx="12">
                  <c:v>0.15138023152270708</c:v>
                </c:pt>
                <c:pt idx="13">
                  <c:v>0.1887941534713764</c:v>
                </c:pt>
                <c:pt idx="14">
                  <c:v>3.9440450748008504E-2</c:v>
                </c:pt>
                <c:pt idx="15">
                  <c:v>0.25800915331807783</c:v>
                </c:pt>
                <c:pt idx="16">
                  <c:v>0.15840938722294651</c:v>
                </c:pt>
                <c:pt idx="17">
                  <c:v>0.1031367200818275</c:v>
                </c:pt>
                <c:pt idx="18">
                  <c:v>5.9083507792509926E-2</c:v>
                </c:pt>
                <c:pt idx="19">
                  <c:v>0.17218499104239926</c:v>
                </c:pt>
                <c:pt idx="20">
                  <c:v>0.51500132755111072</c:v>
                </c:pt>
                <c:pt idx="21">
                  <c:v>0.10821998817267886</c:v>
                </c:pt>
                <c:pt idx="22">
                  <c:v>4.3365695792880299E-2</c:v>
                </c:pt>
                <c:pt idx="23">
                  <c:v>7.6674215464251017E-2</c:v>
                </c:pt>
                <c:pt idx="24">
                  <c:v>0.17737733391228827</c:v>
                </c:pt>
                <c:pt idx="25">
                  <c:v>0.25144508670520227</c:v>
                </c:pt>
                <c:pt idx="26">
                  <c:v>8.9521165857043727E-2</c:v>
                </c:pt>
                <c:pt idx="27">
                  <c:v>0.37833827893175076</c:v>
                </c:pt>
                <c:pt idx="28">
                  <c:v>4.499781564001748E-2</c:v>
                </c:pt>
                <c:pt idx="29">
                  <c:v>0.21635883905013198</c:v>
                </c:pt>
                <c:pt idx="30">
                  <c:v>3.1940063091482673E-2</c:v>
                </c:pt>
                <c:pt idx="31">
                  <c:v>0.25301204819277112</c:v>
                </c:pt>
                <c:pt idx="32">
                  <c:v>0.18824871648602393</c:v>
                </c:pt>
                <c:pt idx="33">
                  <c:v>0.32124031007751941</c:v>
                </c:pt>
                <c:pt idx="34">
                  <c:v>0.68600682593856654</c:v>
                </c:pt>
                <c:pt idx="35">
                  <c:v>0.19800332778702168</c:v>
                </c:pt>
                <c:pt idx="36">
                  <c:v>9.7421203438395443E-2</c:v>
                </c:pt>
                <c:pt idx="37">
                  <c:v>0.24496322353693634</c:v>
                </c:pt>
                <c:pt idx="38">
                  <c:v>8.3970254079735573E-2</c:v>
                </c:pt>
                <c:pt idx="39">
                  <c:v>0.56399437412095632</c:v>
                </c:pt>
                <c:pt idx="40">
                  <c:v>0.31813063063063063</c:v>
                </c:pt>
                <c:pt idx="41">
                  <c:v>0.23032396601624494</c:v>
                </c:pt>
                <c:pt idx="42">
                  <c:v>0.4118819776714514</c:v>
                </c:pt>
                <c:pt idx="43">
                  <c:v>0.22281813749390544</c:v>
                </c:pt>
                <c:pt idx="44">
                  <c:v>0.19508700102354148</c:v>
                </c:pt>
                <c:pt idx="45">
                  <c:v>0.74105909439754414</c:v>
                </c:pt>
                <c:pt idx="46">
                  <c:v>0.5557642299913319</c:v>
                </c:pt>
                <c:pt idx="47">
                  <c:v>8.6793630970964708E-2</c:v>
                </c:pt>
                <c:pt idx="48">
                  <c:v>0.19436619718309855</c:v>
                </c:pt>
                <c:pt idx="49">
                  <c:v>0.18167653474602685</c:v>
                </c:pt>
                <c:pt idx="50">
                  <c:v>0.52723535457348403</c:v>
                </c:pt>
                <c:pt idx="51">
                  <c:v>0.21651560926485403</c:v>
                </c:pt>
                <c:pt idx="52">
                  <c:v>0.40305206463195686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A94-4996-9FF5-6097BB8A9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8384624"/>
        <c:axId val="518385016"/>
      </c:scatterChart>
      <c:valAx>
        <c:axId val="518384624"/>
        <c:scaling>
          <c:orientation val="minMax"/>
        </c:scaling>
        <c:delete val="1"/>
        <c:axPos val="b"/>
        <c:majorTickMark val="out"/>
        <c:minorTickMark val="none"/>
        <c:tickLblPos val="nextTo"/>
        <c:crossAx val="518385016"/>
        <c:crosses val="autoZero"/>
        <c:crossBetween val="midCat"/>
      </c:valAx>
      <c:valAx>
        <c:axId val="5183850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183846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100" b="1" i="0" baseline="0" dirty="0">
                <a:effectLst/>
                <a:latin typeface="Times New Roman" pitchFamily="18" charset="0"/>
                <a:cs typeface="Times New Roman" pitchFamily="18" charset="0"/>
              </a:rPr>
              <a:t>Распределение территориальных управлений </a:t>
            </a:r>
            <a:r>
              <a:rPr lang="ru-RU" sz="1100" b="1" i="0" baseline="0" dirty="0" err="1">
                <a:effectLst/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100" b="1" i="0" baseline="0" dirty="0">
                <a:effectLst/>
                <a:latin typeface="Times New Roman" pitchFamily="18" charset="0"/>
                <a:cs typeface="Times New Roman" pitchFamily="18" charset="0"/>
              </a:rPr>
              <a:t> по числу Предупреждений  от общего числа наказаний </a:t>
            </a:r>
            <a:r>
              <a:rPr lang="ru-RU" sz="1100" b="0" i="0" baseline="0" dirty="0">
                <a:effectLst/>
                <a:latin typeface="Times New Roman" pitchFamily="18" charset="0"/>
                <a:cs typeface="Times New Roman" pitchFamily="18" charset="0"/>
              </a:rPr>
              <a:t>(меньше - хуже)</a:t>
            </a:r>
            <a:endParaRPr lang="ru-RU" sz="11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1000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strRef>
              <c:f>Лист1!$A$2:$A$66</c:f>
              <c:strCache>
                <c:ptCount val="65"/>
                <c:pt idx="0">
                  <c:v>Архангельская область</c:v>
                </c:pt>
                <c:pt idx="1">
                  <c:v>Астраханская область</c:v>
                </c:pt>
                <c:pt idx="2">
                  <c:v>Белгородская область</c:v>
                </c:pt>
                <c:pt idx="3">
                  <c:v>Брянская область</c:v>
                </c:pt>
                <c:pt idx="4">
                  <c:v>Владимирская область</c:v>
                </c:pt>
                <c:pt idx="5">
                  <c:v>Воронежская область</c:v>
                </c:pt>
                <c:pt idx="6">
                  <c:v>ЕАО</c:v>
                </c:pt>
                <c:pt idx="7">
                  <c:v>Ивановская область</c:v>
                </c:pt>
                <c:pt idx="8">
                  <c:v>Калининградская область</c:v>
                </c:pt>
                <c:pt idx="9">
                  <c:v>Калужская область</c:v>
                </c:pt>
                <c:pt idx="10">
                  <c:v>КБР</c:v>
                </c:pt>
                <c:pt idx="11">
                  <c:v>Кемеровская область</c:v>
                </c:pt>
                <c:pt idx="12">
                  <c:v>Кировская область</c:v>
                </c:pt>
                <c:pt idx="13">
                  <c:v>Костромская область</c:v>
                </c:pt>
                <c:pt idx="14">
                  <c:v>Краснодарский край</c:v>
                </c:pt>
                <c:pt idx="15">
                  <c:v>Красноярский край</c:v>
                </c:pt>
                <c:pt idx="16">
                  <c:v>Курская область</c:v>
                </c:pt>
                <c:pt idx="17">
                  <c:v>КЧР</c:v>
                </c:pt>
                <c:pt idx="18">
                  <c:v>Ленинградская область</c:v>
                </c:pt>
                <c:pt idx="19">
                  <c:v>Липецкая область</c:v>
                </c:pt>
                <c:pt idx="20">
                  <c:v>Москва</c:v>
                </c:pt>
                <c:pt idx="21">
                  <c:v>Московская область</c:v>
                </c:pt>
                <c:pt idx="22">
                  <c:v>Мурманская область</c:v>
                </c:pt>
                <c:pt idx="23">
                  <c:v>Ненецкий автономный округ</c:v>
                </c:pt>
                <c:pt idx="24">
                  <c:v>Новгородская область</c:v>
                </c:pt>
                <c:pt idx="25">
                  <c:v>Оренбургская область</c:v>
                </c:pt>
                <c:pt idx="26">
                  <c:v>Орловская область</c:v>
                </c:pt>
                <c:pt idx="27">
                  <c:v>Пензенская область</c:v>
                </c:pt>
                <c:pt idx="28">
                  <c:v>Пермский край</c:v>
                </c:pt>
                <c:pt idx="29">
                  <c:v>Приморский край</c:v>
                </c:pt>
                <c:pt idx="30">
                  <c:v>Псковская область</c:v>
                </c:pt>
                <c:pt idx="31">
                  <c:v>Республика Адыгея</c:v>
                </c:pt>
                <c:pt idx="32">
                  <c:v>Республика Алтай</c:v>
                </c:pt>
                <c:pt idx="33">
                  <c:v>Республика Башкортостан</c:v>
                </c:pt>
                <c:pt idx="34">
                  <c:v>Республика Бурятия</c:v>
                </c:pt>
                <c:pt idx="35">
                  <c:v>Республика Карелия</c:v>
                </c:pt>
                <c:pt idx="36">
                  <c:v>Республика Коми</c:v>
                </c:pt>
                <c:pt idx="37">
                  <c:v>Республика Крым</c:v>
                </c:pt>
                <c:pt idx="38">
                  <c:v>Республика Марий Эл</c:v>
                </c:pt>
                <c:pt idx="39">
                  <c:v>Республика Мордовия</c:v>
                </c:pt>
                <c:pt idx="40">
                  <c:v>Республика Саха (Якутия)</c:v>
                </c:pt>
                <c:pt idx="41">
                  <c:v>Республика Северная Осетия-Алания</c:v>
                </c:pt>
                <c:pt idx="42">
                  <c:v>Республика Татарстан</c:v>
                </c:pt>
                <c:pt idx="43">
                  <c:v>Республика Тыва</c:v>
                </c:pt>
                <c:pt idx="44">
                  <c:v>Республика Хакасия</c:v>
                </c:pt>
                <c:pt idx="45">
                  <c:v>Рязанская область</c:v>
                </c:pt>
                <c:pt idx="46">
                  <c:v>Самарская область</c:v>
                </c:pt>
                <c:pt idx="47">
                  <c:v>Санкт-Петербург</c:v>
                </c:pt>
                <c:pt idx="48">
                  <c:v>Саратовская область</c:v>
                </c:pt>
                <c:pt idx="49">
                  <c:v>Сахалинская область</c:v>
                </c:pt>
                <c:pt idx="50">
                  <c:v>Свердловская область</c:v>
                </c:pt>
                <c:pt idx="51">
                  <c:v>Тамбовская область</c:v>
                </c:pt>
                <c:pt idx="52">
                  <c:v>Тверская область</c:v>
                </c:pt>
                <c:pt idx="53">
                  <c:v>Томская область</c:v>
                </c:pt>
                <c:pt idx="54">
                  <c:v>Тульская область</c:v>
                </c:pt>
                <c:pt idx="55">
                  <c:v>Тюменская область</c:v>
                </c:pt>
                <c:pt idx="56">
                  <c:v>Удмуртская Республика</c:v>
                </c:pt>
                <c:pt idx="57">
                  <c:v>Ульяновская область</c:v>
                </c:pt>
                <c:pt idx="58">
                  <c:v>ХМАО</c:v>
                </c:pt>
                <c:pt idx="59">
                  <c:v>Челябинская область</c:v>
                </c:pt>
                <c:pt idx="60">
                  <c:v>Чеченская Республика</c:v>
                </c:pt>
                <c:pt idx="61">
                  <c:v>Чувашская Республика</c:v>
                </c:pt>
                <c:pt idx="62">
                  <c:v>Чукотский АО</c:v>
                </c:pt>
                <c:pt idx="63">
                  <c:v>ЯНАО</c:v>
                </c:pt>
                <c:pt idx="64">
                  <c:v>Ярославская область</c:v>
                </c:pt>
              </c:strCache>
            </c:strRef>
          </c:xVal>
          <c:yVal>
            <c:numRef>
              <c:f>Лист1!$B$2:$B$66</c:f>
              <c:numCache>
                <c:formatCode>0%</c:formatCode>
                <c:ptCount val="65"/>
                <c:pt idx="0">
                  <c:v>0.13731825525040386</c:v>
                </c:pt>
                <c:pt idx="1">
                  <c:v>6.7915690866510545E-2</c:v>
                </c:pt>
                <c:pt idx="2">
                  <c:v>1.2500000000000001E-2</c:v>
                </c:pt>
                <c:pt idx="3">
                  <c:v>1.7194570135746608E-2</c:v>
                </c:pt>
                <c:pt idx="4">
                  <c:v>0</c:v>
                </c:pt>
                <c:pt idx="5">
                  <c:v>3.7179487179487179E-2</c:v>
                </c:pt>
                <c:pt idx="6">
                  <c:v>0.16666666666666666</c:v>
                </c:pt>
                <c:pt idx="7">
                  <c:v>8.6956521739130436E-3</c:v>
                </c:pt>
                <c:pt idx="8">
                  <c:v>2.3054755043227664E-2</c:v>
                </c:pt>
                <c:pt idx="9">
                  <c:v>0.12408759124087591</c:v>
                </c:pt>
                <c:pt idx="10">
                  <c:v>6.741573033707865E-2</c:v>
                </c:pt>
                <c:pt idx="11">
                  <c:v>1.0173323285606632E-2</c:v>
                </c:pt>
                <c:pt idx="12">
                  <c:v>0.16037735849056603</c:v>
                </c:pt>
                <c:pt idx="13">
                  <c:v>2.9411764705882353E-2</c:v>
                </c:pt>
                <c:pt idx="14">
                  <c:v>0.11521518129447644</c:v>
                </c:pt>
                <c:pt idx="15">
                  <c:v>0.125</c:v>
                </c:pt>
                <c:pt idx="16">
                  <c:v>1.8987341772151899E-2</c:v>
                </c:pt>
                <c:pt idx="17">
                  <c:v>3.7333333333333336E-2</c:v>
                </c:pt>
                <c:pt idx="18">
                  <c:v>4.7619047619047616E-2</c:v>
                </c:pt>
                <c:pt idx="19">
                  <c:v>2.1739130434782608E-2</c:v>
                </c:pt>
                <c:pt idx="20">
                  <c:v>0.16776119402985074</c:v>
                </c:pt>
                <c:pt idx="21">
                  <c:v>1.5837820715869498E-2</c:v>
                </c:pt>
                <c:pt idx="22">
                  <c:v>0.16981132075471697</c:v>
                </c:pt>
                <c:pt idx="23">
                  <c:v>5.3571428571428568E-2</c:v>
                </c:pt>
                <c:pt idx="24">
                  <c:v>7.4257425742574254E-2</c:v>
                </c:pt>
                <c:pt idx="25">
                  <c:v>8.2562277580071175E-2</c:v>
                </c:pt>
                <c:pt idx="26">
                  <c:v>0.14051522248243559</c:v>
                </c:pt>
                <c:pt idx="27">
                  <c:v>3.3734939759036145E-2</c:v>
                </c:pt>
                <c:pt idx="28">
                  <c:v>3.8461538461538464E-2</c:v>
                </c:pt>
                <c:pt idx="29">
                  <c:v>0.125</c:v>
                </c:pt>
                <c:pt idx="30">
                  <c:v>0.29761904761904762</c:v>
                </c:pt>
                <c:pt idx="31">
                  <c:v>0.12365591397849462</c:v>
                </c:pt>
                <c:pt idx="32">
                  <c:v>0.21875</c:v>
                </c:pt>
                <c:pt idx="33">
                  <c:v>2.6854219948849106E-2</c:v>
                </c:pt>
                <c:pt idx="34">
                  <c:v>2.1582733812949641E-2</c:v>
                </c:pt>
                <c:pt idx="35">
                  <c:v>0.70454545454545459</c:v>
                </c:pt>
                <c:pt idx="36">
                  <c:v>3.5203520352035202E-2</c:v>
                </c:pt>
                <c:pt idx="37">
                  <c:v>5.3156146179401995E-2</c:v>
                </c:pt>
                <c:pt idx="38">
                  <c:v>0.40268456375838924</c:v>
                </c:pt>
                <c:pt idx="39">
                  <c:v>0.29251700680272108</c:v>
                </c:pt>
                <c:pt idx="40">
                  <c:v>2.5787965616045846E-2</c:v>
                </c:pt>
                <c:pt idx="41">
                  <c:v>2.4330900243309003E-3</c:v>
                </c:pt>
                <c:pt idx="42">
                  <c:v>8.0321285140562249E-2</c:v>
                </c:pt>
                <c:pt idx="43">
                  <c:v>4.4444444444444446E-2</c:v>
                </c:pt>
                <c:pt idx="44">
                  <c:v>0.13661202185792351</c:v>
                </c:pt>
                <c:pt idx="45">
                  <c:v>0.1111111111111111</c:v>
                </c:pt>
                <c:pt idx="46">
                  <c:v>1.4388489208633094E-2</c:v>
                </c:pt>
                <c:pt idx="47">
                  <c:v>9.3617021276595741E-2</c:v>
                </c:pt>
                <c:pt idx="48">
                  <c:v>3.4782608695652174E-2</c:v>
                </c:pt>
                <c:pt idx="49">
                  <c:v>0.18795180722891566</c:v>
                </c:pt>
                <c:pt idx="50">
                  <c:v>0.14481094127111827</c:v>
                </c:pt>
                <c:pt idx="51">
                  <c:v>1.5558698727015558E-2</c:v>
                </c:pt>
                <c:pt idx="52">
                  <c:v>1.1009174311926606E-2</c:v>
                </c:pt>
                <c:pt idx="53">
                  <c:v>0.46</c:v>
                </c:pt>
                <c:pt idx="54">
                  <c:v>3.4217877094972066E-2</c:v>
                </c:pt>
                <c:pt idx="55">
                  <c:v>6.7226890756302518E-2</c:v>
                </c:pt>
                <c:pt idx="56">
                  <c:v>0.22807017543859648</c:v>
                </c:pt>
                <c:pt idx="57">
                  <c:v>4.8672566371681415E-2</c:v>
                </c:pt>
                <c:pt idx="58">
                  <c:v>4.6035805626598467E-2</c:v>
                </c:pt>
                <c:pt idx="59">
                  <c:v>0.19396551724137931</c:v>
                </c:pt>
                <c:pt idx="60">
                  <c:v>5.8103975535168197E-2</c:v>
                </c:pt>
                <c:pt idx="61">
                  <c:v>0.23555555555555555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974-4F65-9294-1BC4DF58D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8386192"/>
        <c:axId val="518386584"/>
      </c:scatterChart>
      <c:valAx>
        <c:axId val="518386192"/>
        <c:scaling>
          <c:orientation val="minMax"/>
          <c:max val="70"/>
        </c:scaling>
        <c:delete val="1"/>
        <c:axPos val="b"/>
        <c:numFmt formatCode="0%" sourceLinked="1"/>
        <c:majorTickMark val="out"/>
        <c:minorTickMark val="none"/>
        <c:tickLblPos val="nextTo"/>
        <c:crossAx val="518386584"/>
        <c:crosses val="autoZero"/>
        <c:crossBetween val="midCat"/>
      </c:valAx>
      <c:valAx>
        <c:axId val="518386584"/>
        <c:scaling>
          <c:orientation val="minMax"/>
          <c:max val="0.71000000000000008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crossAx val="5183861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100" b="1" i="0" baseline="0" dirty="0">
                <a:effectLst/>
                <a:latin typeface="Times New Roman" pitchFamily="18" charset="0"/>
                <a:cs typeface="Times New Roman" pitchFamily="18" charset="0"/>
              </a:rPr>
              <a:t>Распределение территориальных управлений </a:t>
            </a:r>
            <a:r>
              <a:rPr lang="ru-RU" sz="1100" b="1" i="0" baseline="0" dirty="0" err="1">
                <a:effectLst/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100" b="1" i="0" baseline="0" dirty="0">
                <a:effectLst/>
                <a:latin typeface="Times New Roman" pitchFamily="18" charset="0"/>
                <a:cs typeface="Times New Roman" pitchFamily="18" charset="0"/>
              </a:rPr>
              <a:t> по доле предпринимателей, подвергнутых контролю и надзору </a:t>
            </a:r>
            <a:r>
              <a:rPr lang="ru-RU" sz="1100" b="0" i="0" baseline="0" dirty="0">
                <a:effectLst/>
                <a:latin typeface="Times New Roman" pitchFamily="18" charset="0"/>
                <a:cs typeface="Times New Roman" pitchFamily="18" charset="0"/>
              </a:rPr>
              <a:t>(меньше - лучше)</a:t>
            </a:r>
            <a:endParaRPr lang="ru-RU" sz="11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n-US" sz="1100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strRef>
              <c:f>Лист1!$A$2:$A$66</c:f>
              <c:strCache>
                <c:ptCount val="65"/>
                <c:pt idx="0">
                  <c:v>Архангельская область</c:v>
                </c:pt>
                <c:pt idx="1">
                  <c:v>Астраханская область</c:v>
                </c:pt>
                <c:pt idx="2">
                  <c:v>Белгородская область</c:v>
                </c:pt>
                <c:pt idx="3">
                  <c:v>Брянская область</c:v>
                </c:pt>
                <c:pt idx="4">
                  <c:v>Владимирская область</c:v>
                </c:pt>
                <c:pt idx="5">
                  <c:v>Воронежская область</c:v>
                </c:pt>
                <c:pt idx="6">
                  <c:v>ЕАО</c:v>
                </c:pt>
                <c:pt idx="7">
                  <c:v>Ивановская область</c:v>
                </c:pt>
                <c:pt idx="8">
                  <c:v>Калининградская область</c:v>
                </c:pt>
                <c:pt idx="9">
                  <c:v>Калужская область</c:v>
                </c:pt>
                <c:pt idx="10">
                  <c:v>КБР</c:v>
                </c:pt>
                <c:pt idx="11">
                  <c:v>Кемеровская область</c:v>
                </c:pt>
                <c:pt idx="12">
                  <c:v>Кировская область</c:v>
                </c:pt>
                <c:pt idx="13">
                  <c:v>Костромская область</c:v>
                </c:pt>
                <c:pt idx="14">
                  <c:v>Краснодарский край</c:v>
                </c:pt>
                <c:pt idx="15">
                  <c:v>Красноярский край</c:v>
                </c:pt>
                <c:pt idx="16">
                  <c:v>Курская область</c:v>
                </c:pt>
                <c:pt idx="17">
                  <c:v>КЧР</c:v>
                </c:pt>
                <c:pt idx="18">
                  <c:v>Ленинградская область</c:v>
                </c:pt>
                <c:pt idx="19">
                  <c:v>Липецкая область</c:v>
                </c:pt>
                <c:pt idx="20">
                  <c:v>Москва</c:v>
                </c:pt>
                <c:pt idx="21">
                  <c:v>Московская область</c:v>
                </c:pt>
                <c:pt idx="22">
                  <c:v>Мурманская область</c:v>
                </c:pt>
                <c:pt idx="23">
                  <c:v>Ненецкий автономный округ</c:v>
                </c:pt>
                <c:pt idx="24">
                  <c:v>Новгородская область</c:v>
                </c:pt>
                <c:pt idx="25">
                  <c:v>Оренбургская область</c:v>
                </c:pt>
                <c:pt idx="26">
                  <c:v>Орловская область</c:v>
                </c:pt>
                <c:pt idx="27">
                  <c:v>Пензенская область</c:v>
                </c:pt>
                <c:pt idx="28">
                  <c:v>Пермский край</c:v>
                </c:pt>
                <c:pt idx="29">
                  <c:v>Приморский край</c:v>
                </c:pt>
                <c:pt idx="30">
                  <c:v>Псковская область</c:v>
                </c:pt>
                <c:pt idx="31">
                  <c:v>Республика Адыгея</c:v>
                </c:pt>
                <c:pt idx="32">
                  <c:v>Республика Алтай</c:v>
                </c:pt>
                <c:pt idx="33">
                  <c:v>Республика Башкортостан</c:v>
                </c:pt>
                <c:pt idx="34">
                  <c:v>Республика Бурятия</c:v>
                </c:pt>
                <c:pt idx="35">
                  <c:v>Республика Карелия</c:v>
                </c:pt>
                <c:pt idx="36">
                  <c:v>Республика Коми</c:v>
                </c:pt>
                <c:pt idx="37">
                  <c:v>Республика Крым</c:v>
                </c:pt>
                <c:pt idx="38">
                  <c:v>Республика Марий Эл</c:v>
                </c:pt>
                <c:pt idx="39">
                  <c:v>Республика Мордовия</c:v>
                </c:pt>
                <c:pt idx="40">
                  <c:v>Республика Саха (Якутия)</c:v>
                </c:pt>
                <c:pt idx="41">
                  <c:v>Республика Северная Осетия-Алания</c:v>
                </c:pt>
                <c:pt idx="42">
                  <c:v>Республика Татарстан</c:v>
                </c:pt>
                <c:pt idx="43">
                  <c:v>Республика Тыва</c:v>
                </c:pt>
                <c:pt idx="44">
                  <c:v>Республика Хакасия</c:v>
                </c:pt>
                <c:pt idx="45">
                  <c:v>Рязанская область</c:v>
                </c:pt>
                <c:pt idx="46">
                  <c:v>Самарская область</c:v>
                </c:pt>
                <c:pt idx="47">
                  <c:v>Санкт-Петербург</c:v>
                </c:pt>
                <c:pt idx="48">
                  <c:v>Саратовская область</c:v>
                </c:pt>
                <c:pt idx="49">
                  <c:v>Сахалинская область</c:v>
                </c:pt>
                <c:pt idx="50">
                  <c:v>Свердловская область</c:v>
                </c:pt>
                <c:pt idx="51">
                  <c:v>Тамбовская область</c:v>
                </c:pt>
                <c:pt idx="52">
                  <c:v>Тверская область</c:v>
                </c:pt>
                <c:pt idx="53">
                  <c:v>Томская область</c:v>
                </c:pt>
                <c:pt idx="54">
                  <c:v>Тульская область</c:v>
                </c:pt>
                <c:pt idx="55">
                  <c:v>Тюменская область</c:v>
                </c:pt>
                <c:pt idx="56">
                  <c:v>Удмуртская Республика</c:v>
                </c:pt>
                <c:pt idx="57">
                  <c:v>Ульяновская область</c:v>
                </c:pt>
                <c:pt idx="58">
                  <c:v>ХМАО</c:v>
                </c:pt>
                <c:pt idx="59">
                  <c:v>Челябинская область</c:v>
                </c:pt>
                <c:pt idx="60">
                  <c:v>Чеченская Республика</c:v>
                </c:pt>
                <c:pt idx="61">
                  <c:v>Чувашская Республика</c:v>
                </c:pt>
                <c:pt idx="62">
                  <c:v>Чукотский АО</c:v>
                </c:pt>
                <c:pt idx="63">
                  <c:v>ЯНАО</c:v>
                </c:pt>
                <c:pt idx="64">
                  <c:v>Ярославская область</c:v>
                </c:pt>
              </c:strCache>
            </c:strRef>
          </c:xVal>
          <c:yVal>
            <c:numRef>
              <c:f>Лист1!$B$2:$B$66</c:f>
              <c:numCache>
                <c:formatCode>0%</c:formatCode>
                <c:ptCount val="65"/>
                <c:pt idx="0">
                  <c:v>0.27673192771084337</c:v>
                </c:pt>
                <c:pt idx="1">
                  <c:v>2.2968089667422063E-2</c:v>
                </c:pt>
                <c:pt idx="2">
                  <c:v>0.18679885207409341</c:v>
                </c:pt>
                <c:pt idx="3">
                  <c:v>0.53547193090684764</c:v>
                </c:pt>
                <c:pt idx="4">
                  <c:v>0.11448412698412698</c:v>
                </c:pt>
                <c:pt idx="5">
                  <c:v>0.15577285983873734</c:v>
                </c:pt>
                <c:pt idx="6">
                  <c:v>0.13779527559055119</c:v>
                </c:pt>
                <c:pt idx="7">
                  <c:v>4.5514741757858787E-2</c:v>
                </c:pt>
                <c:pt idx="8">
                  <c:v>0.17088783746173114</c:v>
                </c:pt>
                <c:pt idx="9">
                  <c:v>0.15415384615384614</c:v>
                </c:pt>
                <c:pt idx="10">
                  <c:v>4.8408198866114263E-2</c:v>
                </c:pt>
                <c:pt idx="11">
                  <c:v>0.6408629441624365</c:v>
                </c:pt>
                <c:pt idx="12">
                  <c:v>0.1505732484076433</c:v>
                </c:pt>
                <c:pt idx="13">
                  <c:v>1.8635675973043598E-2</c:v>
                </c:pt>
                <c:pt idx="14">
                  <c:v>0.42076421800947866</c:v>
                </c:pt>
                <c:pt idx="15">
                  <c:v>8.9491128875024376E-2</c:v>
                </c:pt>
                <c:pt idx="16">
                  <c:v>0.36058700209643607</c:v>
                </c:pt>
                <c:pt idx="17">
                  <c:v>0.21742260619150469</c:v>
                </c:pt>
                <c:pt idx="18">
                  <c:v>0.17755082919516538</c:v>
                </c:pt>
                <c:pt idx="19">
                  <c:v>0.84320875113947125</c:v>
                </c:pt>
                <c:pt idx="20">
                  <c:v>1.8832449759585746E-2</c:v>
                </c:pt>
                <c:pt idx="21">
                  <c:v>0.11272579111775091</c:v>
                </c:pt>
                <c:pt idx="22">
                  <c:v>0.17400135409614081</c:v>
                </c:pt>
                <c:pt idx="23">
                  <c:v>0.36641221374045801</c:v>
                </c:pt>
                <c:pt idx="24">
                  <c:v>0.19197707736389685</c:v>
                </c:pt>
                <c:pt idx="25">
                  <c:v>0.1305921052631579</c:v>
                </c:pt>
                <c:pt idx="26">
                  <c:v>0.28320479862896314</c:v>
                </c:pt>
                <c:pt idx="27">
                  <c:v>3.0021361353270597E-2</c:v>
                </c:pt>
                <c:pt idx="28">
                  <c:v>0.15347222222222223</c:v>
                </c:pt>
                <c:pt idx="29">
                  <c:v>9.3033045674594819E-2</c:v>
                </c:pt>
                <c:pt idx="30">
                  <c:v>0.14424410540915394</c:v>
                </c:pt>
                <c:pt idx="31">
                  <c:v>0.49011857707509882</c:v>
                </c:pt>
                <c:pt idx="32">
                  <c:v>0.34042553191489361</c:v>
                </c:pt>
                <c:pt idx="33">
                  <c:v>7.9099214617727204E-2</c:v>
                </c:pt>
                <c:pt idx="34">
                  <c:v>2.4459078080903106E-2</c:v>
                </c:pt>
                <c:pt idx="35">
                  <c:v>6.427525622254758E-2</c:v>
                </c:pt>
                <c:pt idx="36">
                  <c:v>0.36373220875065893</c:v>
                </c:pt>
                <c:pt idx="37">
                  <c:v>0.80882352941176472</c:v>
                </c:pt>
                <c:pt idx="38">
                  <c:v>9.6534653465346537E-2</c:v>
                </c:pt>
                <c:pt idx="39">
                  <c:v>0.3267211201866978</c:v>
                </c:pt>
                <c:pt idx="40">
                  <c:v>3.8321012830316935E-2</c:v>
                </c:pt>
                <c:pt idx="41">
                  <c:v>0.20825852782764812</c:v>
                </c:pt>
                <c:pt idx="42">
                  <c:v>0.21548898326824958</c:v>
                </c:pt>
                <c:pt idx="43">
                  <c:v>7.3283858998144713E-2</c:v>
                </c:pt>
                <c:pt idx="44">
                  <c:v>0.32640000000000002</c:v>
                </c:pt>
                <c:pt idx="45">
                  <c:v>0.23166303558460422</c:v>
                </c:pt>
                <c:pt idx="46">
                  <c:v>0.24767047861075817</c:v>
                </c:pt>
                <c:pt idx="47">
                  <c:v>0.10458379483684076</c:v>
                </c:pt>
                <c:pt idx="48">
                  <c:v>3.4941545978014306E-2</c:v>
                </c:pt>
                <c:pt idx="49">
                  <c:v>9.2660926609266087E-2</c:v>
                </c:pt>
                <c:pt idx="50">
                  <c:v>4.4967323094931018E-2</c:v>
                </c:pt>
                <c:pt idx="51">
                  <c:v>0.30082987551867219</c:v>
                </c:pt>
                <c:pt idx="52">
                  <c:v>0.10627753303964757</c:v>
                </c:pt>
                <c:pt idx="53">
                  <c:v>0.40875912408759124</c:v>
                </c:pt>
                <c:pt idx="54">
                  <c:v>0.29480037140204274</c:v>
                </c:pt>
                <c:pt idx="55">
                  <c:v>0.2002212389380531</c:v>
                </c:pt>
                <c:pt idx="56">
                  <c:v>0.26623376623376621</c:v>
                </c:pt>
                <c:pt idx="57">
                  <c:v>0.39808663300558067</c:v>
                </c:pt>
                <c:pt idx="58">
                  <c:v>0.29275298276623951</c:v>
                </c:pt>
                <c:pt idx="59">
                  <c:v>4.2485947129602457E-2</c:v>
                </c:pt>
                <c:pt idx="60">
                  <c:v>4.0881355932203392E-2</c:v>
                </c:pt>
                <c:pt idx="61">
                  <c:v>2.2966062296606228E-2</c:v>
                </c:pt>
                <c:pt idx="62">
                  <c:v>0</c:v>
                </c:pt>
                <c:pt idx="63">
                  <c:v>0.4796573875802998</c:v>
                </c:pt>
                <c:pt idx="64">
                  <c:v>2.258511397506402E-2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BAF-488E-A79D-E1D2839B8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8387368"/>
        <c:axId val="518387760"/>
      </c:scatterChart>
      <c:valAx>
        <c:axId val="518387368"/>
        <c:scaling>
          <c:orientation val="minMax"/>
          <c:max val="70"/>
        </c:scaling>
        <c:delete val="1"/>
        <c:axPos val="b"/>
        <c:numFmt formatCode="General" sourceLinked="1"/>
        <c:majorTickMark val="out"/>
        <c:minorTickMark val="none"/>
        <c:tickLblPos val="nextTo"/>
        <c:crossAx val="518387760"/>
        <c:crosses val="autoZero"/>
        <c:crossBetween val="midCat"/>
      </c:valAx>
      <c:valAx>
        <c:axId val="518387760"/>
        <c:scaling>
          <c:orientation val="minMax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crossAx val="51838736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100" b="1" i="0" baseline="0" dirty="0">
                <a:effectLst/>
                <a:latin typeface="Times New Roman" pitchFamily="18" charset="0"/>
                <a:cs typeface="Times New Roman" pitchFamily="18" charset="0"/>
              </a:rPr>
              <a:t>Распределение территориальных управлений </a:t>
            </a:r>
            <a:r>
              <a:rPr lang="ru-RU" sz="1100" b="1" i="0" baseline="0" dirty="0" err="1">
                <a:effectLst/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1100" b="1" i="0" baseline="0" dirty="0">
                <a:effectLst/>
                <a:latin typeface="Times New Roman" pitchFamily="18" charset="0"/>
                <a:cs typeface="Times New Roman" pitchFamily="18" charset="0"/>
              </a:rPr>
              <a:t> и МЧС по числу Предупреждений  от общего числа наказаний </a:t>
            </a:r>
            <a:r>
              <a:rPr lang="ru-RU" sz="1100" b="0" i="0" baseline="0" dirty="0">
                <a:effectLst/>
                <a:latin typeface="Times New Roman" pitchFamily="18" charset="0"/>
                <a:cs typeface="Times New Roman" pitchFamily="18" charset="0"/>
              </a:rPr>
              <a:t>(меньше - хуже)</a:t>
            </a:r>
            <a:endParaRPr lang="ru-RU" sz="11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1000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Роспотребнадзор</c:v>
                </c:pt>
              </c:strCache>
            </c:strRef>
          </c:tx>
          <c:spPr>
            <a:ln w="28575">
              <a:noFill/>
            </a:ln>
          </c:spPr>
          <c:xVal>
            <c:strRef>
              <c:f>Лист1!$A$2:$A$65</c:f>
              <c:strCache>
                <c:ptCount val="64"/>
                <c:pt idx="0">
                  <c:v>Архангельская область</c:v>
                </c:pt>
                <c:pt idx="1">
                  <c:v>Астраханская область</c:v>
                </c:pt>
                <c:pt idx="2">
                  <c:v>Белгородская область</c:v>
                </c:pt>
                <c:pt idx="3">
                  <c:v>Брянская область</c:v>
                </c:pt>
                <c:pt idx="4">
                  <c:v>Владимирская область</c:v>
                </c:pt>
                <c:pt idx="5">
                  <c:v>Воронежская область</c:v>
                </c:pt>
                <c:pt idx="6">
                  <c:v>ЕАО</c:v>
                </c:pt>
                <c:pt idx="7">
                  <c:v>Ивановская область</c:v>
                </c:pt>
                <c:pt idx="8">
                  <c:v>Калужская область</c:v>
                </c:pt>
                <c:pt idx="9">
                  <c:v>КБР</c:v>
                </c:pt>
                <c:pt idx="10">
                  <c:v>Кемеровская область</c:v>
                </c:pt>
                <c:pt idx="11">
                  <c:v>Кировская область</c:v>
                </c:pt>
                <c:pt idx="12">
                  <c:v>Костромская область</c:v>
                </c:pt>
                <c:pt idx="13">
                  <c:v>Краснодарский край</c:v>
                </c:pt>
                <c:pt idx="14">
                  <c:v>Красноярский край</c:v>
                </c:pt>
                <c:pt idx="15">
                  <c:v>Курская область</c:v>
                </c:pt>
                <c:pt idx="16">
                  <c:v>КЧР</c:v>
                </c:pt>
                <c:pt idx="17">
                  <c:v>Ленинградская область</c:v>
                </c:pt>
                <c:pt idx="18">
                  <c:v>Липецкая область</c:v>
                </c:pt>
                <c:pt idx="19">
                  <c:v>Москва</c:v>
                </c:pt>
                <c:pt idx="20">
                  <c:v>Московская область</c:v>
                </c:pt>
                <c:pt idx="21">
                  <c:v>Мурманская область</c:v>
                </c:pt>
                <c:pt idx="22">
                  <c:v>Ненецкий автономный округ</c:v>
                </c:pt>
                <c:pt idx="23">
                  <c:v>Новгородская область</c:v>
                </c:pt>
                <c:pt idx="24">
                  <c:v>Оренбургская область</c:v>
                </c:pt>
                <c:pt idx="25">
                  <c:v>Орловская область</c:v>
                </c:pt>
                <c:pt idx="26">
                  <c:v>Пензенская область</c:v>
                </c:pt>
                <c:pt idx="27">
                  <c:v>Пермский край</c:v>
                </c:pt>
                <c:pt idx="28">
                  <c:v>Приморский край</c:v>
                </c:pt>
                <c:pt idx="29">
                  <c:v>Псковская область</c:v>
                </c:pt>
                <c:pt idx="30">
                  <c:v>Республика Адыгея</c:v>
                </c:pt>
                <c:pt idx="31">
                  <c:v>Республика Алтай</c:v>
                </c:pt>
                <c:pt idx="32">
                  <c:v>Республика Башкортостан</c:v>
                </c:pt>
                <c:pt idx="33">
                  <c:v>Республика Бурятия</c:v>
                </c:pt>
                <c:pt idx="34">
                  <c:v>Республика Карелия</c:v>
                </c:pt>
                <c:pt idx="35">
                  <c:v>Республика Коми</c:v>
                </c:pt>
                <c:pt idx="36">
                  <c:v>Республика Крым</c:v>
                </c:pt>
                <c:pt idx="37">
                  <c:v>Республика Марий Эл</c:v>
                </c:pt>
                <c:pt idx="38">
                  <c:v>Республика Мордовия</c:v>
                </c:pt>
                <c:pt idx="39">
                  <c:v>Республика Саха (Якутия)</c:v>
                </c:pt>
                <c:pt idx="40">
                  <c:v>Республика Северная Осетия-Алания</c:v>
                </c:pt>
                <c:pt idx="41">
                  <c:v>Республика Татарстан</c:v>
                </c:pt>
                <c:pt idx="42">
                  <c:v>Республика Тыва</c:v>
                </c:pt>
                <c:pt idx="43">
                  <c:v>Республика Хакасия</c:v>
                </c:pt>
                <c:pt idx="44">
                  <c:v>Рязанская область</c:v>
                </c:pt>
                <c:pt idx="45">
                  <c:v>Самарская область</c:v>
                </c:pt>
                <c:pt idx="46">
                  <c:v>Санкт-Петербург</c:v>
                </c:pt>
                <c:pt idx="47">
                  <c:v>Саратовская область</c:v>
                </c:pt>
                <c:pt idx="48">
                  <c:v>Сахалинская область</c:v>
                </c:pt>
                <c:pt idx="49">
                  <c:v>Свердловская область</c:v>
                </c:pt>
                <c:pt idx="50">
                  <c:v>Тамбовская область</c:v>
                </c:pt>
                <c:pt idx="51">
                  <c:v>Тверская область</c:v>
                </c:pt>
                <c:pt idx="52">
                  <c:v>Томская область</c:v>
                </c:pt>
                <c:pt idx="53">
                  <c:v>Тульская область</c:v>
                </c:pt>
                <c:pt idx="54">
                  <c:v>Тюменская область</c:v>
                </c:pt>
                <c:pt idx="55">
                  <c:v>Удмуртская Республика</c:v>
                </c:pt>
                <c:pt idx="56">
                  <c:v>Ульяновская область</c:v>
                </c:pt>
                <c:pt idx="57">
                  <c:v>ХМАО</c:v>
                </c:pt>
                <c:pt idx="58">
                  <c:v>Челябинская область</c:v>
                </c:pt>
                <c:pt idx="59">
                  <c:v>Чеченская Республика</c:v>
                </c:pt>
                <c:pt idx="60">
                  <c:v>Чувашская Республика</c:v>
                </c:pt>
                <c:pt idx="61">
                  <c:v>Чукотский АО</c:v>
                </c:pt>
                <c:pt idx="62">
                  <c:v>ЯНАО</c:v>
                </c:pt>
                <c:pt idx="63">
                  <c:v>Ярославская область</c:v>
                </c:pt>
              </c:strCache>
            </c:strRef>
          </c:xVal>
          <c:yVal>
            <c:numRef>
              <c:f>Лист1!$B$2:$B$65</c:f>
              <c:numCache>
                <c:formatCode>0%</c:formatCode>
                <c:ptCount val="64"/>
                <c:pt idx="0">
                  <c:v>0.16424116424116425</c:v>
                </c:pt>
                <c:pt idx="1">
                  <c:v>0.11284046692607004</c:v>
                </c:pt>
                <c:pt idx="2">
                  <c:v>3.0654515327257662E-2</c:v>
                </c:pt>
                <c:pt idx="3">
                  <c:v>6.3135366506153021E-2</c:v>
                </c:pt>
                <c:pt idx="4">
                  <c:v>0.14129520605550883</c:v>
                </c:pt>
                <c:pt idx="5">
                  <c:v>0.17545045045045046</c:v>
                </c:pt>
                <c:pt idx="6">
                  <c:v>7.4850299401197598E-2</c:v>
                </c:pt>
                <c:pt idx="7">
                  <c:v>0.12414965986394558</c:v>
                </c:pt>
                <c:pt idx="8">
                  <c:v>0.16847372810675562</c:v>
                </c:pt>
                <c:pt idx="9">
                  <c:v>2.8795811518324606E-2</c:v>
                </c:pt>
                <c:pt idx="10">
                  <c:v>3.6321588899469459E-2</c:v>
                </c:pt>
                <c:pt idx="11">
                  <c:v>9.5477386934673364E-2</c:v>
                </c:pt>
                <c:pt idx="12">
                  <c:v>6.0189573459715637E-2</c:v>
                </c:pt>
                <c:pt idx="13">
                  <c:v>5.0420168067226892E-2</c:v>
                </c:pt>
                <c:pt idx="14">
                  <c:v>0.2510388839418225</c:v>
                </c:pt>
                <c:pt idx="15">
                  <c:v>8.3736776044468358E-2</c:v>
                </c:pt>
                <c:pt idx="16">
                  <c:v>7.746219107340465E-3</c:v>
                </c:pt>
                <c:pt idx="17">
                  <c:v>9.730538922155689E-3</c:v>
                </c:pt>
                <c:pt idx="18">
                  <c:v>0.11663637865521229</c:v>
                </c:pt>
                <c:pt idx="19">
                  <c:v>0.21109090909090908</c:v>
                </c:pt>
                <c:pt idx="20">
                  <c:v>2.3975192860384208E-2</c:v>
                </c:pt>
                <c:pt idx="21">
                  <c:v>4.2827478802560999E-2</c:v>
                </c:pt>
                <c:pt idx="22">
                  <c:v>6.7035670356703561E-2</c:v>
                </c:pt>
                <c:pt idx="23">
                  <c:v>0.16201117318435754</c:v>
                </c:pt>
                <c:pt idx="24">
                  <c:v>3.4472331418203807E-2</c:v>
                </c:pt>
                <c:pt idx="25">
                  <c:v>0.21456538762725136</c:v>
                </c:pt>
                <c:pt idx="26">
                  <c:v>0.28207171314741036</c:v>
                </c:pt>
                <c:pt idx="27">
                  <c:v>0.17938608842579554</c:v>
                </c:pt>
                <c:pt idx="28">
                  <c:v>0.15736704446381866</c:v>
                </c:pt>
                <c:pt idx="29">
                  <c:v>0.28345166575641728</c:v>
                </c:pt>
                <c:pt idx="30">
                  <c:v>7.5366364270760641E-2</c:v>
                </c:pt>
                <c:pt idx="31">
                  <c:v>0.1875598086124402</c:v>
                </c:pt>
                <c:pt idx="32">
                  <c:v>9.4690265486725669E-2</c:v>
                </c:pt>
                <c:pt idx="33">
                  <c:v>0.10105425559269735</c:v>
                </c:pt>
                <c:pt idx="34">
                  <c:v>0.10353081986834231</c:v>
                </c:pt>
                <c:pt idx="35">
                  <c:v>0.28638497652582162</c:v>
                </c:pt>
                <c:pt idx="36">
                  <c:v>4.2478565861262668E-2</c:v>
                </c:pt>
                <c:pt idx="37">
                  <c:v>0.20559062218214608</c:v>
                </c:pt>
                <c:pt idx="38">
                  <c:v>0.10588235294117647</c:v>
                </c:pt>
                <c:pt idx="39">
                  <c:v>7.9483978360382859E-2</c:v>
                </c:pt>
                <c:pt idx="40">
                  <c:v>0.15465268676277852</c:v>
                </c:pt>
                <c:pt idx="41">
                  <c:v>0.14797540809836759</c:v>
                </c:pt>
                <c:pt idx="42">
                  <c:v>2.0503261882572229E-2</c:v>
                </c:pt>
                <c:pt idx="43">
                  <c:v>0.16417910447761194</c:v>
                </c:pt>
                <c:pt idx="44">
                  <c:v>0.11057513914656772</c:v>
                </c:pt>
                <c:pt idx="45">
                  <c:v>0.19412668601673211</c:v>
                </c:pt>
                <c:pt idx="46">
                  <c:v>9.2899227956115396E-2</c:v>
                </c:pt>
                <c:pt idx="47">
                  <c:v>8.3709869203329373E-2</c:v>
                </c:pt>
                <c:pt idx="48">
                  <c:v>0.27692307692307694</c:v>
                </c:pt>
                <c:pt idx="49">
                  <c:v>0.13985365350922396</c:v>
                </c:pt>
                <c:pt idx="50">
                  <c:v>2.5291828793774319E-2</c:v>
                </c:pt>
                <c:pt idx="51">
                  <c:v>0.21897460469573551</c:v>
                </c:pt>
                <c:pt idx="52">
                  <c:v>7.2701354240912328E-2</c:v>
                </c:pt>
                <c:pt idx="53">
                  <c:v>9.8658786087747211E-2</c:v>
                </c:pt>
                <c:pt idx="54">
                  <c:v>0.10805595754944525</c:v>
                </c:pt>
                <c:pt idx="55">
                  <c:v>0.16722612145254806</c:v>
                </c:pt>
                <c:pt idx="56">
                  <c:v>0.10131654264453349</c:v>
                </c:pt>
                <c:pt idx="57">
                  <c:v>0.11239860950173812</c:v>
                </c:pt>
                <c:pt idx="58">
                  <c:v>0.13029226987161976</c:v>
                </c:pt>
                <c:pt idx="59">
                  <c:v>2.0856610800744878E-2</c:v>
                </c:pt>
                <c:pt idx="60">
                  <c:v>6.9444444444444448E-2</c:v>
                </c:pt>
                <c:pt idx="61">
                  <c:v>0.1357142857142857</c:v>
                </c:pt>
                <c:pt idx="62">
                  <c:v>9.9315068493150679E-2</c:v>
                </c:pt>
                <c:pt idx="63">
                  <c:v>6.7274001401541703E-2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732-428A-BCDD-CB5C23E7F1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МЧС</c:v>
                </c:pt>
              </c:strCache>
            </c:strRef>
          </c:tx>
          <c:spPr>
            <a:ln w="28575">
              <a:noFill/>
            </a:ln>
          </c:spPr>
          <c:xVal>
            <c:strRef>
              <c:f>Лист1!$A$2:$A$65</c:f>
              <c:strCache>
                <c:ptCount val="64"/>
                <c:pt idx="0">
                  <c:v>Архангельская область</c:v>
                </c:pt>
                <c:pt idx="1">
                  <c:v>Астраханская область</c:v>
                </c:pt>
                <c:pt idx="2">
                  <c:v>Белгородская область</c:v>
                </c:pt>
                <c:pt idx="3">
                  <c:v>Брянская область</c:v>
                </c:pt>
                <c:pt idx="4">
                  <c:v>Владимирская область</c:v>
                </c:pt>
                <c:pt idx="5">
                  <c:v>Воронежская область</c:v>
                </c:pt>
                <c:pt idx="6">
                  <c:v>ЕАО</c:v>
                </c:pt>
                <c:pt idx="7">
                  <c:v>Ивановская область</c:v>
                </c:pt>
                <c:pt idx="8">
                  <c:v>Калужская область</c:v>
                </c:pt>
                <c:pt idx="9">
                  <c:v>КБР</c:v>
                </c:pt>
                <c:pt idx="10">
                  <c:v>Кемеровская область</c:v>
                </c:pt>
                <c:pt idx="11">
                  <c:v>Кировская область</c:v>
                </c:pt>
                <c:pt idx="12">
                  <c:v>Костромская область</c:v>
                </c:pt>
                <c:pt idx="13">
                  <c:v>Краснодарский край</c:v>
                </c:pt>
                <c:pt idx="14">
                  <c:v>Красноярский край</c:v>
                </c:pt>
                <c:pt idx="15">
                  <c:v>Курская область</c:v>
                </c:pt>
                <c:pt idx="16">
                  <c:v>КЧР</c:v>
                </c:pt>
                <c:pt idx="17">
                  <c:v>Ленинградская область</c:v>
                </c:pt>
                <c:pt idx="18">
                  <c:v>Липецкая область</c:v>
                </c:pt>
                <c:pt idx="19">
                  <c:v>Москва</c:v>
                </c:pt>
                <c:pt idx="20">
                  <c:v>Московская область</c:v>
                </c:pt>
                <c:pt idx="21">
                  <c:v>Мурманская область</c:v>
                </c:pt>
                <c:pt idx="22">
                  <c:v>Ненецкий автономный округ</c:v>
                </c:pt>
                <c:pt idx="23">
                  <c:v>Новгородская область</c:v>
                </c:pt>
                <c:pt idx="24">
                  <c:v>Оренбургская область</c:v>
                </c:pt>
                <c:pt idx="25">
                  <c:v>Орловская область</c:v>
                </c:pt>
                <c:pt idx="26">
                  <c:v>Пензенская область</c:v>
                </c:pt>
                <c:pt idx="27">
                  <c:v>Пермский край</c:v>
                </c:pt>
                <c:pt idx="28">
                  <c:v>Приморский край</c:v>
                </c:pt>
                <c:pt idx="29">
                  <c:v>Псковская область</c:v>
                </c:pt>
                <c:pt idx="30">
                  <c:v>Республика Адыгея</c:v>
                </c:pt>
                <c:pt idx="31">
                  <c:v>Республика Алтай</c:v>
                </c:pt>
                <c:pt idx="32">
                  <c:v>Республика Башкортостан</c:v>
                </c:pt>
                <c:pt idx="33">
                  <c:v>Республика Бурятия</c:v>
                </c:pt>
                <c:pt idx="34">
                  <c:v>Республика Карелия</c:v>
                </c:pt>
                <c:pt idx="35">
                  <c:v>Республика Коми</c:v>
                </c:pt>
                <c:pt idx="36">
                  <c:v>Республика Крым</c:v>
                </c:pt>
                <c:pt idx="37">
                  <c:v>Республика Марий Эл</c:v>
                </c:pt>
                <c:pt idx="38">
                  <c:v>Республика Мордовия</c:v>
                </c:pt>
                <c:pt idx="39">
                  <c:v>Республика Саха (Якутия)</c:v>
                </c:pt>
                <c:pt idx="40">
                  <c:v>Республика Северная Осетия-Алания</c:v>
                </c:pt>
                <c:pt idx="41">
                  <c:v>Республика Татарстан</c:v>
                </c:pt>
                <c:pt idx="42">
                  <c:v>Республика Тыва</c:v>
                </c:pt>
                <c:pt idx="43">
                  <c:v>Республика Хакасия</c:v>
                </c:pt>
                <c:pt idx="44">
                  <c:v>Рязанская область</c:v>
                </c:pt>
                <c:pt idx="45">
                  <c:v>Самарская область</c:v>
                </c:pt>
                <c:pt idx="46">
                  <c:v>Санкт-Петербург</c:v>
                </c:pt>
                <c:pt idx="47">
                  <c:v>Саратовская область</c:v>
                </c:pt>
                <c:pt idx="48">
                  <c:v>Сахалинская область</c:v>
                </c:pt>
                <c:pt idx="49">
                  <c:v>Свердловская область</c:v>
                </c:pt>
                <c:pt idx="50">
                  <c:v>Тамбовская область</c:v>
                </c:pt>
                <c:pt idx="51">
                  <c:v>Тверская область</c:v>
                </c:pt>
                <c:pt idx="52">
                  <c:v>Томская область</c:v>
                </c:pt>
                <c:pt idx="53">
                  <c:v>Тульская область</c:v>
                </c:pt>
                <c:pt idx="54">
                  <c:v>Тюменская область</c:v>
                </c:pt>
                <c:pt idx="55">
                  <c:v>Удмуртская Республика</c:v>
                </c:pt>
                <c:pt idx="56">
                  <c:v>Ульяновская область</c:v>
                </c:pt>
                <c:pt idx="57">
                  <c:v>ХМАО</c:v>
                </c:pt>
                <c:pt idx="58">
                  <c:v>Челябинская область</c:v>
                </c:pt>
                <c:pt idx="59">
                  <c:v>Чеченская Республика</c:v>
                </c:pt>
                <c:pt idx="60">
                  <c:v>Чувашская Республика</c:v>
                </c:pt>
                <c:pt idx="61">
                  <c:v>Чукотский АО</c:v>
                </c:pt>
                <c:pt idx="62">
                  <c:v>ЯНАО</c:v>
                </c:pt>
                <c:pt idx="63">
                  <c:v>Ярославская область</c:v>
                </c:pt>
              </c:strCache>
            </c:strRef>
          </c:xVal>
          <c:yVal>
            <c:numRef>
              <c:f>Лист1!$C$2:$C$65</c:f>
              <c:numCache>
                <c:formatCode>0%</c:formatCode>
                <c:ptCount val="64"/>
                <c:pt idx="0">
                  <c:v>0.85507246376811596</c:v>
                </c:pt>
                <c:pt idx="1">
                  <c:v>0.88235294117647056</c:v>
                </c:pt>
                <c:pt idx="2">
                  <c:v>0.64028776978417268</c:v>
                </c:pt>
                <c:pt idx="3">
                  <c:v>0.6863636363636364</c:v>
                </c:pt>
                <c:pt idx="4">
                  <c:v>0.42777777777777776</c:v>
                </c:pt>
                <c:pt idx="5">
                  <c:v>0.68421052631578949</c:v>
                </c:pt>
                <c:pt idx="6">
                  <c:v>0.87394957983193278</c:v>
                </c:pt>
                <c:pt idx="7">
                  <c:v>0.97837837837837838</c:v>
                </c:pt>
                <c:pt idx="8">
                  <c:v>0.41549295774647887</c:v>
                </c:pt>
                <c:pt idx="9">
                  <c:v>0.47191011235955055</c:v>
                </c:pt>
                <c:pt idx="10">
                  <c:v>0.89415041782729809</c:v>
                </c:pt>
                <c:pt idx="11">
                  <c:v>0.8176100628930818</c:v>
                </c:pt>
                <c:pt idx="12">
                  <c:v>0.83673469387755106</c:v>
                </c:pt>
                <c:pt idx="13">
                  <c:v>0.85646984924623115</c:v>
                </c:pt>
                <c:pt idx="14">
                  <c:v>0.68367346938775508</c:v>
                </c:pt>
                <c:pt idx="15">
                  <c:v>0.47058823529411764</c:v>
                </c:pt>
                <c:pt idx="16">
                  <c:v>0.54618473895582331</c:v>
                </c:pt>
                <c:pt idx="17">
                  <c:v>0.70805572380375525</c:v>
                </c:pt>
                <c:pt idx="18">
                  <c:v>0.18994413407821228</c:v>
                </c:pt>
                <c:pt idx="19">
                  <c:v>0.53966358116850799</c:v>
                </c:pt>
                <c:pt idx="20">
                  <c:v>0.77801120448179273</c:v>
                </c:pt>
                <c:pt idx="21">
                  <c:v>0.9726027397260274</c:v>
                </c:pt>
                <c:pt idx="22">
                  <c:v>0.33333333333333331</c:v>
                </c:pt>
                <c:pt idx="23">
                  <c:v>0.87301587301587302</c:v>
                </c:pt>
                <c:pt idx="24">
                  <c:v>0.45409181636726548</c:v>
                </c:pt>
                <c:pt idx="25">
                  <c:v>0.60919540229885061</c:v>
                </c:pt>
                <c:pt idx="26">
                  <c:v>0.532258064516129</c:v>
                </c:pt>
                <c:pt idx="27">
                  <c:v>0.72759856630824371</c:v>
                </c:pt>
                <c:pt idx="28">
                  <c:v>0.7414448669201521</c:v>
                </c:pt>
                <c:pt idx="29">
                  <c:v>0.87197231833910038</c:v>
                </c:pt>
                <c:pt idx="30">
                  <c:v>0.94915254237288138</c:v>
                </c:pt>
                <c:pt idx="31">
                  <c:v>0.41509433962264153</c:v>
                </c:pt>
                <c:pt idx="32">
                  <c:v>0.62396694214876036</c:v>
                </c:pt>
                <c:pt idx="33">
                  <c:v>0.33050847457627119</c:v>
                </c:pt>
                <c:pt idx="34">
                  <c:v>0.96043165467625902</c:v>
                </c:pt>
                <c:pt idx="35">
                  <c:v>0.9590243902439024</c:v>
                </c:pt>
                <c:pt idx="36">
                  <c:v>0.33139534883720928</c:v>
                </c:pt>
                <c:pt idx="37">
                  <c:v>0.73195876288659789</c:v>
                </c:pt>
                <c:pt idx="38">
                  <c:v>0.65625</c:v>
                </c:pt>
                <c:pt idx="39">
                  <c:v>0.6887417218543046</c:v>
                </c:pt>
                <c:pt idx="40">
                  <c:v>0.75806451612903225</c:v>
                </c:pt>
                <c:pt idx="41">
                  <c:v>0.92620865139949105</c:v>
                </c:pt>
                <c:pt idx="42">
                  <c:v>0.53654188948306591</c:v>
                </c:pt>
                <c:pt idx="43">
                  <c:v>0.77647058823529413</c:v>
                </c:pt>
                <c:pt idx="44">
                  <c:v>0.84</c:v>
                </c:pt>
                <c:pt idx="45">
                  <c:v>0.59579180509413066</c:v>
                </c:pt>
                <c:pt idx="46">
                  <c:v>0.85</c:v>
                </c:pt>
                <c:pt idx="47">
                  <c:v>0.6799531066822978</c:v>
                </c:pt>
                <c:pt idx="48">
                  <c:v>0.65967365967365965</c:v>
                </c:pt>
                <c:pt idx="49">
                  <c:v>0.48124501197126895</c:v>
                </c:pt>
                <c:pt idx="50">
                  <c:v>0.49056603773584906</c:v>
                </c:pt>
                <c:pt idx="51">
                  <c:v>0.47395833333333331</c:v>
                </c:pt>
                <c:pt idx="52">
                  <c:v>0.33823529411764708</c:v>
                </c:pt>
                <c:pt idx="53">
                  <c:v>0.45081967213114754</c:v>
                </c:pt>
                <c:pt idx="54">
                  <c:v>0.48051948051948051</c:v>
                </c:pt>
                <c:pt idx="55">
                  <c:v>0.9045333333333333</c:v>
                </c:pt>
                <c:pt idx="56">
                  <c:v>1.0299684542586751</c:v>
                </c:pt>
                <c:pt idx="57">
                  <c:v>0.7308488612836439</c:v>
                </c:pt>
                <c:pt idx="58">
                  <c:v>0.80241935483870963</c:v>
                </c:pt>
                <c:pt idx="59">
                  <c:v>0</c:v>
                </c:pt>
                <c:pt idx="60">
                  <c:v>0.88275862068965516</c:v>
                </c:pt>
                <c:pt idx="61">
                  <c:v>0.88235294117647056</c:v>
                </c:pt>
                <c:pt idx="62">
                  <c:v>0.42160278745644597</c:v>
                </c:pt>
                <c:pt idx="63">
                  <c:v>0.48798252002913328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732-428A-BCDD-CB5C23E7F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8388544"/>
        <c:axId val="518388936"/>
      </c:scatterChart>
      <c:valAx>
        <c:axId val="518388544"/>
        <c:scaling>
          <c:orientation val="minMax"/>
          <c:max val="70"/>
        </c:scaling>
        <c:delete val="1"/>
        <c:axPos val="b"/>
        <c:numFmt formatCode="0%" sourceLinked="1"/>
        <c:majorTickMark val="out"/>
        <c:minorTickMark val="none"/>
        <c:tickLblPos val="nextTo"/>
        <c:crossAx val="518388936"/>
        <c:crosses val="autoZero"/>
        <c:crossBetween val="midCat"/>
      </c:valAx>
      <c:valAx>
        <c:axId val="518388936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crossAx val="518388544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'[Индекс КНД 22.04.19.xlsx]Лист4'!$K$14</c:f>
              <c:strCache>
                <c:ptCount val="1"/>
                <c:pt idx="0">
                  <c:v>Удмуртская Республика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'[Индекс КНД 22.04.19.xlsx]Лист4'!$L$13:$R$13</c:f>
              <c:strCache>
                <c:ptCount val="7"/>
                <c:pt idx="0">
                  <c:v>Роспотребнадзор</c:v>
                </c:pt>
                <c:pt idx="1">
                  <c:v>Ростехнадзор</c:v>
                </c:pt>
                <c:pt idx="2">
                  <c:v>Росприроднадзор</c:v>
                </c:pt>
                <c:pt idx="3">
                  <c:v>Россельхознадзор</c:v>
                </c:pt>
                <c:pt idx="4">
                  <c:v>МЧС</c:v>
                </c:pt>
                <c:pt idx="5">
                  <c:v>ЖКХ</c:v>
                </c:pt>
                <c:pt idx="6">
                  <c:v>12.21.1</c:v>
                </c:pt>
              </c:strCache>
            </c:strRef>
          </c:cat>
          <c:val>
            <c:numRef>
              <c:f>'[Индекс КНД 22.04.19.xlsx]Лист4'!$L$14:$R$14</c:f>
              <c:numCache>
                <c:formatCode>0.0</c:formatCode>
                <c:ptCount val="7"/>
                <c:pt idx="0">
                  <c:v>0.96666666666666656</c:v>
                </c:pt>
                <c:pt idx="1">
                  <c:v>3.7333333333333334</c:v>
                </c:pt>
                <c:pt idx="2">
                  <c:v>1.4666666666666666</c:v>
                </c:pt>
                <c:pt idx="3">
                  <c:v>2.7</c:v>
                </c:pt>
                <c:pt idx="4">
                  <c:v>2.5</c:v>
                </c:pt>
                <c:pt idx="5">
                  <c:v>3.2</c:v>
                </c:pt>
                <c:pt idx="6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3E-483C-9557-976E4BB55819}"/>
            </c:ext>
          </c:extLst>
        </c:ser>
        <c:ser>
          <c:idx val="1"/>
          <c:order val="1"/>
          <c:tx>
            <c:strRef>
              <c:f>'[Индекс КНД 22.04.19.xlsx]Лист4'!$K$15</c:f>
              <c:strCache>
                <c:ptCount val="1"/>
                <c:pt idx="0">
                  <c:v>Россия</c:v>
                </c:pt>
              </c:strCache>
            </c:strRef>
          </c:tx>
          <c:marker>
            <c:symbol val="none"/>
          </c:marker>
          <c:cat>
            <c:strRef>
              <c:f>'[Индекс КНД 22.04.19.xlsx]Лист4'!$L$13:$R$13</c:f>
              <c:strCache>
                <c:ptCount val="7"/>
                <c:pt idx="0">
                  <c:v>Роспотребнадзор</c:v>
                </c:pt>
                <c:pt idx="1">
                  <c:v>Ростехнадзор</c:v>
                </c:pt>
                <c:pt idx="2">
                  <c:v>Росприроднадзор</c:v>
                </c:pt>
                <c:pt idx="3">
                  <c:v>Россельхознадзор</c:v>
                </c:pt>
                <c:pt idx="4">
                  <c:v>МЧС</c:v>
                </c:pt>
                <c:pt idx="5">
                  <c:v>ЖКХ</c:v>
                </c:pt>
                <c:pt idx="6">
                  <c:v>12.21.1</c:v>
                </c:pt>
              </c:strCache>
            </c:strRef>
          </c:cat>
          <c:val>
            <c:numRef>
              <c:f>'[Индекс КНД 22.04.19.xlsx]Лист4'!$L$15:$R$15</c:f>
              <c:numCache>
                <c:formatCode>0.0</c:formatCode>
                <c:ptCount val="7"/>
                <c:pt idx="0">
                  <c:v>3.3</c:v>
                </c:pt>
                <c:pt idx="1">
                  <c:v>3.4</c:v>
                </c:pt>
                <c:pt idx="2">
                  <c:v>3.1</c:v>
                </c:pt>
                <c:pt idx="3">
                  <c:v>3.1</c:v>
                </c:pt>
                <c:pt idx="4">
                  <c:v>3.7</c:v>
                </c:pt>
                <c:pt idx="5">
                  <c:v>2.6</c:v>
                </c:pt>
                <c:pt idx="6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3E-483C-9557-976E4BB55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8389720"/>
        <c:axId val="518390112"/>
      </c:radarChart>
      <c:catAx>
        <c:axId val="518389720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crossAx val="518390112"/>
        <c:crosses val="autoZero"/>
        <c:auto val="1"/>
        <c:lblAlgn val="ctr"/>
        <c:lblOffset val="100"/>
        <c:noMultiLvlLbl val="0"/>
      </c:catAx>
      <c:valAx>
        <c:axId val="518390112"/>
        <c:scaling>
          <c:orientation val="minMax"/>
          <c:max val="7"/>
        </c:scaling>
        <c:delete val="0"/>
        <c:axPos val="l"/>
        <c:majorGridlines/>
        <c:numFmt formatCode="0.0" sourceLinked="1"/>
        <c:majorTickMark val="in"/>
        <c:minorTickMark val="none"/>
        <c:tickLblPos val="nextTo"/>
        <c:txPr>
          <a:bodyPr/>
          <a:lstStyle/>
          <a:p>
            <a:pPr>
              <a:defRPr sz="500"/>
            </a:pPr>
            <a:endParaRPr lang="ru-RU"/>
          </a:p>
        </c:txPr>
        <c:crossAx val="518389720"/>
        <c:crosses val="autoZero"/>
        <c:crossBetween val="between"/>
        <c:majorUnit val="1"/>
        <c:minorUnit val="0.5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100" dirty="0"/>
              <a:t>Профиль «Удмуртская</a:t>
            </a:r>
            <a:r>
              <a:rPr lang="ru-RU" sz="1100" baseline="0" dirty="0"/>
              <a:t> республика» - Роспотребнадзор</a:t>
            </a:r>
            <a:endParaRPr lang="ru-RU" sz="1100" dirty="0"/>
          </a:p>
        </c:rich>
      </c:tx>
      <c:layout>
        <c:manualLayout>
          <c:xMode val="edge"/>
          <c:yMode val="edge"/>
          <c:x val="1.1458880139982518E-3"/>
          <c:y val="4.166666666666666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249562554680657E-2"/>
          <c:y val="0.17369358074070201"/>
          <c:w val="0.50462948381452322"/>
          <c:h val="0.70142445499866535"/>
        </c:manualLayout>
      </c:layout>
      <c:radarChart>
        <c:radarStyle val="marker"/>
        <c:varyColors val="0"/>
        <c:ser>
          <c:idx val="0"/>
          <c:order val="0"/>
          <c:tx>
            <c:strRef>
              <c:f>'[Индекс КНД 22.04.19.xlsx]Лист4'!$D$20</c:f>
              <c:strCache>
                <c:ptCount val="1"/>
                <c:pt idx="0">
                  <c:v>Удмуртская Республика</c:v>
                </c:pt>
              </c:strCache>
            </c:strRef>
          </c:tx>
          <c:marker>
            <c:symbol val="none"/>
          </c:marker>
          <c:cat>
            <c:strRef>
              <c:f>'[Индекс КНД 22.04.19.xlsx]Лист4'!$C$21:$C$23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</c:strCache>
            </c:strRef>
          </c:cat>
          <c:val>
            <c:numRef>
              <c:f>'[Индекс КНД 22.04.19.xlsx]Лист4'!$D$21:$D$23</c:f>
              <c:numCache>
                <c:formatCode>General</c:formatCode>
                <c:ptCount val="3"/>
                <c:pt idx="0">
                  <c:v>1.6</c:v>
                </c:pt>
                <c:pt idx="1">
                  <c:v>1</c:v>
                </c:pt>
                <c:pt idx="2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59-4601-B9F8-ADA80E54C61E}"/>
            </c:ext>
          </c:extLst>
        </c:ser>
        <c:ser>
          <c:idx val="1"/>
          <c:order val="1"/>
          <c:tx>
            <c:strRef>
              <c:f>'[Индекс КНД 22.04.19.xlsx]Лист4'!$E$20</c:f>
              <c:strCache>
                <c:ptCount val="1"/>
                <c:pt idx="0">
                  <c:v>Российская Федерация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'[Индекс КНД 22.04.19.xlsx]Лист4'!$C$21:$C$23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</c:strCache>
            </c:strRef>
          </c:cat>
          <c:val>
            <c:numRef>
              <c:f>'[Индекс КНД 22.04.19.xlsx]Лист4'!$E$21:$E$23</c:f>
              <c:numCache>
                <c:formatCode>General</c:formatCode>
                <c:ptCount val="3"/>
                <c:pt idx="0">
                  <c:v>2.8</c:v>
                </c:pt>
                <c:pt idx="1">
                  <c:v>3.2</c:v>
                </c:pt>
                <c:pt idx="2" formatCode="0.0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59-4601-B9F8-ADA80E54C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8390896"/>
        <c:axId val="518391288"/>
      </c:radarChart>
      <c:catAx>
        <c:axId val="51839089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518391288"/>
        <c:crosses val="autoZero"/>
        <c:auto val="1"/>
        <c:lblAlgn val="ctr"/>
        <c:lblOffset val="100"/>
        <c:noMultiLvlLbl val="0"/>
      </c:catAx>
      <c:valAx>
        <c:axId val="518391288"/>
        <c:scaling>
          <c:orientation val="minMax"/>
          <c:max val="7"/>
          <c:min val="0"/>
        </c:scaling>
        <c:delete val="1"/>
        <c:axPos val="l"/>
        <c:majorGridlines/>
        <c:numFmt formatCode="General" sourceLinked="1"/>
        <c:majorTickMark val="cross"/>
        <c:minorTickMark val="none"/>
        <c:tickLblPos val="nextTo"/>
        <c:crossAx val="518390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7597112860892387E-2"/>
          <c:y val="0.79128280839895015"/>
          <c:w val="0.65925"/>
          <c:h val="8.3717191601049873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'[Индекс КНД 22.04.19.xlsx]Лист4'!$U$5</c:f>
              <c:strCache>
                <c:ptCount val="1"/>
                <c:pt idx="0">
                  <c:v>Саратовская область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'[Индекс КНД 22.04.19.xlsx]Лист4'!$V$7:$AB$7</c:f>
              <c:strCache>
                <c:ptCount val="7"/>
                <c:pt idx="0">
                  <c:v>Роспотребнадзор</c:v>
                </c:pt>
                <c:pt idx="1">
                  <c:v>Ростехнадзор</c:v>
                </c:pt>
                <c:pt idx="2">
                  <c:v>Росприроднадзор</c:v>
                </c:pt>
                <c:pt idx="3">
                  <c:v>Россельхознадзор</c:v>
                </c:pt>
                <c:pt idx="4">
                  <c:v>МЧС</c:v>
                </c:pt>
                <c:pt idx="5">
                  <c:v>ЖКХ</c:v>
                </c:pt>
                <c:pt idx="6">
                  <c:v>12.21.1</c:v>
                </c:pt>
              </c:strCache>
            </c:strRef>
          </c:cat>
          <c:val>
            <c:numRef>
              <c:f>'[Индекс КНД 22.04.19.xlsx]Лист4'!$V$5:$AB$5</c:f>
              <c:numCache>
                <c:formatCode>0.0</c:formatCode>
                <c:ptCount val="7"/>
                <c:pt idx="0">
                  <c:v>5.6</c:v>
                </c:pt>
                <c:pt idx="1">
                  <c:v>1.8666666666666667</c:v>
                </c:pt>
                <c:pt idx="2">
                  <c:v>3.6666666666666665</c:v>
                </c:pt>
                <c:pt idx="3">
                  <c:v>4.6333333333333337</c:v>
                </c:pt>
                <c:pt idx="4">
                  <c:v>4.2</c:v>
                </c:pt>
                <c:pt idx="5">
                  <c:v>3.3666666666666663</c:v>
                </c:pt>
                <c:pt idx="6">
                  <c:v>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DA-48AA-95EA-1F4AE57174D2}"/>
            </c:ext>
          </c:extLst>
        </c:ser>
        <c:ser>
          <c:idx val="1"/>
          <c:order val="1"/>
          <c:tx>
            <c:strRef>
              <c:f>'[Индекс КНД 22.04.19.xlsx]Лист4'!$U$6</c:f>
              <c:strCache>
                <c:ptCount val="1"/>
                <c:pt idx="0">
                  <c:v>Российская Федерация</c:v>
                </c:pt>
              </c:strCache>
            </c:strRef>
          </c:tx>
          <c:marker>
            <c:symbol val="none"/>
          </c:marker>
          <c:cat>
            <c:strRef>
              <c:f>'[Индекс КНД 22.04.19.xlsx]Лист4'!$V$7:$AB$7</c:f>
              <c:strCache>
                <c:ptCount val="7"/>
                <c:pt idx="0">
                  <c:v>Роспотребнадзор</c:v>
                </c:pt>
                <c:pt idx="1">
                  <c:v>Ростехнадзор</c:v>
                </c:pt>
                <c:pt idx="2">
                  <c:v>Росприроднадзор</c:v>
                </c:pt>
                <c:pt idx="3">
                  <c:v>Россельхознадзор</c:v>
                </c:pt>
                <c:pt idx="4">
                  <c:v>МЧС</c:v>
                </c:pt>
                <c:pt idx="5">
                  <c:v>ЖКХ</c:v>
                </c:pt>
                <c:pt idx="6">
                  <c:v>12.21.1</c:v>
                </c:pt>
              </c:strCache>
            </c:strRef>
          </c:cat>
          <c:val>
            <c:numRef>
              <c:f>'[Индекс КНД 22.04.19.xlsx]Лист4'!$V$6:$AB$6</c:f>
              <c:numCache>
                <c:formatCode>0.0</c:formatCode>
                <c:ptCount val="7"/>
                <c:pt idx="0">
                  <c:v>3.3</c:v>
                </c:pt>
                <c:pt idx="1">
                  <c:v>3.4</c:v>
                </c:pt>
                <c:pt idx="2">
                  <c:v>3.1</c:v>
                </c:pt>
                <c:pt idx="3">
                  <c:v>3.1</c:v>
                </c:pt>
                <c:pt idx="4">
                  <c:v>3.7</c:v>
                </c:pt>
                <c:pt idx="5">
                  <c:v>2.6</c:v>
                </c:pt>
                <c:pt idx="6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DA-48AA-95EA-1F4AE5717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8392072"/>
        <c:axId val="518392464"/>
      </c:radarChart>
      <c:catAx>
        <c:axId val="51839207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518392464"/>
        <c:crosses val="autoZero"/>
        <c:auto val="1"/>
        <c:lblAlgn val="ctr"/>
        <c:lblOffset val="100"/>
        <c:noMultiLvlLbl val="0"/>
      </c:catAx>
      <c:valAx>
        <c:axId val="518392464"/>
        <c:scaling>
          <c:orientation val="minMax"/>
          <c:max val="7"/>
        </c:scaling>
        <c:delete val="0"/>
        <c:axPos val="l"/>
        <c:majorGridlines/>
        <c:numFmt formatCode="0.0" sourceLinked="1"/>
        <c:majorTickMark val="cross"/>
        <c:minorTickMark val="none"/>
        <c:tickLblPos val="nextTo"/>
        <c:txPr>
          <a:bodyPr/>
          <a:lstStyle/>
          <a:p>
            <a:pPr>
              <a:defRPr sz="400"/>
            </a:pPr>
            <a:endParaRPr lang="ru-RU"/>
          </a:p>
        </c:txPr>
        <c:crossAx val="518392072"/>
        <c:crosses val="autoZero"/>
        <c:crossBetween val="between"/>
        <c:minorUnit val="1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02F5E-E722-49DA-BFDB-A7F794E8F80D}" type="doc">
      <dgm:prSet loTypeId="urn:microsoft.com/office/officeart/2005/8/layout/cycle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FA3ADF5-D9BC-4ED6-A93E-7BFE7861CEA1}">
      <dgm:prSet phldrT="[Текст]" custT="1"/>
      <dgm:spPr/>
      <dgm:t>
        <a:bodyPr/>
        <a:lstStyle/>
        <a:p>
          <a:r>
            <a:rPr lang="ru-RU" sz="900" b="1" dirty="0"/>
            <a:t>Роспотребнадзор</a:t>
          </a:r>
          <a:endParaRPr lang="ru-RU" sz="900" dirty="0"/>
        </a:p>
      </dgm:t>
    </dgm:pt>
    <dgm:pt modelId="{A0401CD8-793C-428C-8219-FA050FA5B155}" type="parTrans" cxnId="{3F1778A8-9CCC-4A9B-812F-EB411379AA8D}">
      <dgm:prSet/>
      <dgm:spPr/>
      <dgm:t>
        <a:bodyPr/>
        <a:lstStyle/>
        <a:p>
          <a:endParaRPr lang="ru-RU" sz="2000"/>
        </a:p>
      </dgm:t>
    </dgm:pt>
    <dgm:pt modelId="{379C10EE-D929-474D-B174-34760E090CD4}" type="sibTrans" cxnId="{3F1778A8-9CCC-4A9B-812F-EB411379AA8D}">
      <dgm:prSet/>
      <dgm:spPr/>
      <dgm:t>
        <a:bodyPr/>
        <a:lstStyle/>
        <a:p>
          <a:endParaRPr lang="ru-RU" sz="2000"/>
        </a:p>
      </dgm:t>
    </dgm:pt>
    <dgm:pt modelId="{B0E659DF-78DC-4D55-93A4-1D53A0C13999}">
      <dgm:prSet phldrT="[Текст]" custT="1"/>
      <dgm:spPr/>
      <dgm:t>
        <a:bodyPr/>
        <a:lstStyle/>
        <a:p>
          <a:r>
            <a:rPr lang="ru-RU" sz="900" b="1" dirty="0" err="1"/>
            <a:t>Ростехнадзор</a:t>
          </a:r>
          <a:endParaRPr lang="ru-RU" sz="900" dirty="0"/>
        </a:p>
      </dgm:t>
    </dgm:pt>
    <dgm:pt modelId="{502B790B-10C9-4D61-AF02-A005A2165618}" type="parTrans" cxnId="{868A9599-6609-4454-B6AA-BB76F6E16692}">
      <dgm:prSet/>
      <dgm:spPr/>
      <dgm:t>
        <a:bodyPr/>
        <a:lstStyle/>
        <a:p>
          <a:endParaRPr lang="ru-RU" sz="2000"/>
        </a:p>
      </dgm:t>
    </dgm:pt>
    <dgm:pt modelId="{A2DDE2BB-57D4-4973-A714-90F56F248BAF}" type="sibTrans" cxnId="{868A9599-6609-4454-B6AA-BB76F6E16692}">
      <dgm:prSet/>
      <dgm:spPr/>
      <dgm:t>
        <a:bodyPr/>
        <a:lstStyle/>
        <a:p>
          <a:endParaRPr lang="ru-RU" sz="2000"/>
        </a:p>
      </dgm:t>
    </dgm:pt>
    <dgm:pt modelId="{DF88769C-7428-410A-BE60-262B098164F2}">
      <dgm:prSet phldrT="[Текст]" custT="1"/>
      <dgm:spPr/>
      <dgm:t>
        <a:bodyPr/>
        <a:lstStyle/>
        <a:p>
          <a:r>
            <a:rPr lang="ru-RU" sz="900" b="1" dirty="0" err="1"/>
            <a:t>Росприроднадзор</a:t>
          </a:r>
          <a:endParaRPr lang="ru-RU" sz="900" dirty="0"/>
        </a:p>
      </dgm:t>
    </dgm:pt>
    <dgm:pt modelId="{05017398-ECD5-42EA-85FC-68777E65204A}" type="parTrans" cxnId="{63958D5A-7762-4B49-B645-A27584F4BE0F}">
      <dgm:prSet/>
      <dgm:spPr/>
      <dgm:t>
        <a:bodyPr/>
        <a:lstStyle/>
        <a:p>
          <a:endParaRPr lang="ru-RU" sz="2000"/>
        </a:p>
      </dgm:t>
    </dgm:pt>
    <dgm:pt modelId="{2B88CCFD-66ED-488D-98E1-1A03B26F37B0}" type="sibTrans" cxnId="{63958D5A-7762-4B49-B645-A27584F4BE0F}">
      <dgm:prSet/>
      <dgm:spPr/>
      <dgm:t>
        <a:bodyPr/>
        <a:lstStyle/>
        <a:p>
          <a:endParaRPr lang="ru-RU" sz="2000"/>
        </a:p>
      </dgm:t>
    </dgm:pt>
    <dgm:pt modelId="{0F1AA9C8-60D4-455C-AA69-45A6E0E65D84}">
      <dgm:prSet phldrT="[Текст]" custT="1"/>
      <dgm:spPr/>
      <dgm:t>
        <a:bodyPr/>
        <a:lstStyle/>
        <a:p>
          <a:r>
            <a:rPr lang="ru-RU" sz="900" b="1" dirty="0" err="1"/>
            <a:t>Россельхознадзор</a:t>
          </a:r>
          <a:endParaRPr lang="ru-RU" sz="900" dirty="0"/>
        </a:p>
      </dgm:t>
    </dgm:pt>
    <dgm:pt modelId="{88572442-D92D-4F90-A7C0-1ABEE55C1B5D}" type="parTrans" cxnId="{D98E8031-1784-44DD-A971-DFCF42270C1D}">
      <dgm:prSet/>
      <dgm:spPr/>
      <dgm:t>
        <a:bodyPr/>
        <a:lstStyle/>
        <a:p>
          <a:endParaRPr lang="ru-RU" sz="2000"/>
        </a:p>
      </dgm:t>
    </dgm:pt>
    <dgm:pt modelId="{79E73C5D-1DBA-487D-A804-6B92F51C0B2A}" type="sibTrans" cxnId="{D98E8031-1784-44DD-A971-DFCF42270C1D}">
      <dgm:prSet/>
      <dgm:spPr/>
      <dgm:t>
        <a:bodyPr/>
        <a:lstStyle/>
        <a:p>
          <a:endParaRPr lang="ru-RU" sz="2000"/>
        </a:p>
      </dgm:t>
    </dgm:pt>
    <dgm:pt modelId="{59EFD8C1-35F9-44FD-BB5B-2811554F5379}">
      <dgm:prSet phldrT="[Текст]" custT="1"/>
      <dgm:spPr/>
      <dgm:t>
        <a:bodyPr/>
        <a:lstStyle/>
        <a:p>
          <a:r>
            <a:rPr lang="ru-RU" sz="900" b="1" dirty="0"/>
            <a:t>МЧС</a:t>
          </a:r>
          <a:endParaRPr lang="ru-RU" sz="900" dirty="0"/>
        </a:p>
      </dgm:t>
    </dgm:pt>
    <dgm:pt modelId="{6B2B1493-B644-4446-9D84-6C6D0ADFB08D}" type="parTrans" cxnId="{1DDCC89F-10AC-4F35-B20E-4F02172BC532}">
      <dgm:prSet/>
      <dgm:spPr/>
      <dgm:t>
        <a:bodyPr/>
        <a:lstStyle/>
        <a:p>
          <a:endParaRPr lang="ru-RU" sz="2000"/>
        </a:p>
      </dgm:t>
    </dgm:pt>
    <dgm:pt modelId="{70E041F0-F5E0-4115-BFB2-7798225E0751}" type="sibTrans" cxnId="{1DDCC89F-10AC-4F35-B20E-4F02172BC532}">
      <dgm:prSet/>
      <dgm:spPr/>
      <dgm:t>
        <a:bodyPr/>
        <a:lstStyle/>
        <a:p>
          <a:endParaRPr lang="ru-RU" sz="2000"/>
        </a:p>
      </dgm:t>
    </dgm:pt>
    <dgm:pt modelId="{37A8611C-CDF4-419E-8AE5-E8D91723B0C0}">
      <dgm:prSet phldrT="[Текст]" custT="1"/>
      <dgm:spPr/>
      <dgm:t>
        <a:bodyPr/>
        <a:lstStyle/>
        <a:p>
          <a:r>
            <a:rPr lang="ru-RU" sz="900" b="1" dirty="0"/>
            <a:t>Управляющие компании (ЖКХ)</a:t>
          </a:r>
          <a:endParaRPr lang="ru-RU" sz="900" dirty="0"/>
        </a:p>
      </dgm:t>
    </dgm:pt>
    <dgm:pt modelId="{1F3F781A-E2D2-4A61-BC5D-1869416B9067}" type="parTrans" cxnId="{3D0E9037-12EB-4F61-A6B6-ABA9A6636310}">
      <dgm:prSet/>
      <dgm:spPr/>
      <dgm:t>
        <a:bodyPr/>
        <a:lstStyle/>
        <a:p>
          <a:endParaRPr lang="ru-RU" sz="2000"/>
        </a:p>
      </dgm:t>
    </dgm:pt>
    <dgm:pt modelId="{04D7D1D8-43FD-485D-A011-9F0B5C02C068}" type="sibTrans" cxnId="{3D0E9037-12EB-4F61-A6B6-ABA9A6636310}">
      <dgm:prSet/>
      <dgm:spPr/>
      <dgm:t>
        <a:bodyPr/>
        <a:lstStyle/>
        <a:p>
          <a:endParaRPr lang="ru-RU" sz="2000"/>
        </a:p>
      </dgm:t>
    </dgm:pt>
    <dgm:pt modelId="{7822F5C0-9B16-498C-AB15-AB67E0258E0F}">
      <dgm:prSet phldrT="[Текст]" custT="1"/>
      <dgm:spPr/>
      <dgm:t>
        <a:bodyPr/>
        <a:lstStyle/>
        <a:p>
          <a:r>
            <a:rPr lang="ru-RU" sz="900" b="1" dirty="0"/>
            <a:t>Весогабаритные штрафы на перевозки</a:t>
          </a:r>
        </a:p>
      </dgm:t>
    </dgm:pt>
    <dgm:pt modelId="{01EA6E4E-63A8-48C8-B6D1-16ED40997EFA}" type="parTrans" cxnId="{723207D3-FE5F-4217-9CAD-6B097FA3B273}">
      <dgm:prSet/>
      <dgm:spPr/>
      <dgm:t>
        <a:bodyPr/>
        <a:lstStyle/>
        <a:p>
          <a:endParaRPr lang="ru-RU" sz="2000"/>
        </a:p>
      </dgm:t>
    </dgm:pt>
    <dgm:pt modelId="{53E6EE57-CA53-432B-8E33-D2DF298D5FE7}" type="sibTrans" cxnId="{723207D3-FE5F-4217-9CAD-6B097FA3B273}">
      <dgm:prSet/>
      <dgm:spPr/>
      <dgm:t>
        <a:bodyPr/>
        <a:lstStyle/>
        <a:p>
          <a:endParaRPr lang="ru-RU" sz="2000"/>
        </a:p>
      </dgm:t>
    </dgm:pt>
    <dgm:pt modelId="{7981CE1F-77CE-448B-912C-5ABE18D14DBE}" type="pres">
      <dgm:prSet presAssocID="{42D02F5E-E722-49DA-BFDB-A7F794E8F80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A43382-8674-44A5-9727-D708C2F65672}" type="pres">
      <dgm:prSet presAssocID="{AFA3ADF5-D9BC-4ED6-A93E-7BFE7861CEA1}" presName="node" presStyleLbl="node1" presStyleIdx="0" presStyleCnt="7" custScaleX="203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71B1E-40B6-46DB-B55B-58DF0A33F954}" type="pres">
      <dgm:prSet presAssocID="{AFA3ADF5-D9BC-4ED6-A93E-7BFE7861CEA1}" presName="spNode" presStyleCnt="0"/>
      <dgm:spPr/>
    </dgm:pt>
    <dgm:pt modelId="{B5F60949-8F0E-4362-850A-C7F647DCCB32}" type="pres">
      <dgm:prSet presAssocID="{379C10EE-D929-474D-B174-34760E090CD4}" presName="sibTrans" presStyleLbl="sibTrans1D1" presStyleIdx="0" presStyleCnt="7"/>
      <dgm:spPr/>
      <dgm:t>
        <a:bodyPr/>
        <a:lstStyle/>
        <a:p>
          <a:endParaRPr lang="ru-RU"/>
        </a:p>
      </dgm:t>
    </dgm:pt>
    <dgm:pt modelId="{B2632BED-9569-42AF-807A-418531FFF772}" type="pres">
      <dgm:prSet presAssocID="{B0E659DF-78DC-4D55-93A4-1D53A0C13999}" presName="node" presStyleLbl="node1" presStyleIdx="1" presStyleCnt="7" custScaleX="161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2257F-27DA-4A94-A8A5-C097F7D8E575}" type="pres">
      <dgm:prSet presAssocID="{B0E659DF-78DC-4D55-93A4-1D53A0C13999}" presName="spNode" presStyleCnt="0"/>
      <dgm:spPr/>
    </dgm:pt>
    <dgm:pt modelId="{B97A5678-4F8A-42E5-9E22-876CC5494456}" type="pres">
      <dgm:prSet presAssocID="{A2DDE2BB-57D4-4973-A714-90F56F248BAF}" presName="sibTrans" presStyleLbl="sibTrans1D1" presStyleIdx="1" presStyleCnt="7"/>
      <dgm:spPr/>
      <dgm:t>
        <a:bodyPr/>
        <a:lstStyle/>
        <a:p>
          <a:endParaRPr lang="ru-RU"/>
        </a:p>
      </dgm:t>
    </dgm:pt>
    <dgm:pt modelId="{10504B2C-FAEA-4D27-83DB-FCA7984A7115}" type="pres">
      <dgm:prSet presAssocID="{DF88769C-7428-410A-BE60-262B098164F2}" presName="node" presStyleLbl="node1" presStyleIdx="2" presStyleCnt="7" custScaleX="198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DEC4D-9448-4290-8B5D-E508D2578236}" type="pres">
      <dgm:prSet presAssocID="{DF88769C-7428-410A-BE60-262B098164F2}" presName="spNode" presStyleCnt="0"/>
      <dgm:spPr/>
    </dgm:pt>
    <dgm:pt modelId="{50D4B883-637F-4105-9FAD-AAE3A573ED50}" type="pres">
      <dgm:prSet presAssocID="{2B88CCFD-66ED-488D-98E1-1A03B26F37B0}" presName="sibTrans" presStyleLbl="sibTrans1D1" presStyleIdx="2" presStyleCnt="7"/>
      <dgm:spPr/>
      <dgm:t>
        <a:bodyPr/>
        <a:lstStyle/>
        <a:p>
          <a:endParaRPr lang="ru-RU"/>
        </a:p>
      </dgm:t>
    </dgm:pt>
    <dgm:pt modelId="{19D0A912-663E-4DC6-959E-734DD1227315}" type="pres">
      <dgm:prSet presAssocID="{0F1AA9C8-60D4-455C-AA69-45A6E0E65D84}" presName="node" presStyleLbl="node1" presStyleIdx="3" presStyleCnt="7" custScaleX="206424" custRadScaleRad="102047" custRadScaleInc="-30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73AFB-6A64-42C5-AB56-D098A4CDD3C3}" type="pres">
      <dgm:prSet presAssocID="{0F1AA9C8-60D4-455C-AA69-45A6E0E65D84}" presName="spNode" presStyleCnt="0"/>
      <dgm:spPr/>
    </dgm:pt>
    <dgm:pt modelId="{C6AC3080-651D-4B16-B355-4E077B139BBF}" type="pres">
      <dgm:prSet presAssocID="{79E73C5D-1DBA-487D-A804-6B92F51C0B2A}" presName="sibTrans" presStyleLbl="sibTrans1D1" presStyleIdx="3" presStyleCnt="7"/>
      <dgm:spPr/>
      <dgm:t>
        <a:bodyPr/>
        <a:lstStyle/>
        <a:p>
          <a:endParaRPr lang="ru-RU"/>
        </a:p>
      </dgm:t>
    </dgm:pt>
    <dgm:pt modelId="{78F3BF11-8863-484D-8690-95F95868109C}" type="pres">
      <dgm:prSet presAssocID="{59EFD8C1-35F9-44FD-BB5B-2811554F5379}" presName="node" presStyleLbl="node1" presStyleIdx="4" presStyleCnt="7" custScaleX="161387" custRadScaleRad="102579" custRadScaleInc="33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76C7D-B8E0-4A2C-9364-62B4F28BEC62}" type="pres">
      <dgm:prSet presAssocID="{59EFD8C1-35F9-44FD-BB5B-2811554F5379}" presName="spNode" presStyleCnt="0"/>
      <dgm:spPr/>
    </dgm:pt>
    <dgm:pt modelId="{31776EE2-97A3-446B-8FA5-EF7828CE94FC}" type="pres">
      <dgm:prSet presAssocID="{70E041F0-F5E0-4115-BFB2-7798225E0751}" presName="sibTrans" presStyleLbl="sibTrans1D1" presStyleIdx="4" presStyleCnt="7"/>
      <dgm:spPr/>
      <dgm:t>
        <a:bodyPr/>
        <a:lstStyle/>
        <a:p>
          <a:endParaRPr lang="ru-RU"/>
        </a:p>
      </dgm:t>
    </dgm:pt>
    <dgm:pt modelId="{FAF1A2C1-3571-48F1-85E7-A7B94B6FB713}" type="pres">
      <dgm:prSet presAssocID="{37A8611C-CDF4-419E-8AE5-E8D91723B0C0}" presName="node" presStyleLbl="node1" presStyleIdx="5" presStyleCnt="7" custScaleX="161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D3B42-285C-47DC-AF2D-51890D6EF1EA}" type="pres">
      <dgm:prSet presAssocID="{37A8611C-CDF4-419E-8AE5-E8D91723B0C0}" presName="spNode" presStyleCnt="0"/>
      <dgm:spPr/>
    </dgm:pt>
    <dgm:pt modelId="{C3485F3F-2979-4233-BAF4-F55B7AA9D5D9}" type="pres">
      <dgm:prSet presAssocID="{04D7D1D8-43FD-485D-A011-9F0B5C02C068}" presName="sibTrans" presStyleLbl="sibTrans1D1" presStyleIdx="5" presStyleCnt="7"/>
      <dgm:spPr/>
      <dgm:t>
        <a:bodyPr/>
        <a:lstStyle/>
        <a:p>
          <a:endParaRPr lang="ru-RU"/>
        </a:p>
      </dgm:t>
    </dgm:pt>
    <dgm:pt modelId="{114196B6-A928-4719-9859-EE7DF81CCB28}" type="pres">
      <dgm:prSet presAssocID="{7822F5C0-9B16-498C-AB15-AB67E0258E0F}" presName="node" presStyleLbl="node1" presStyleIdx="6" presStyleCnt="7" custScaleX="174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EEC99-0FF4-4078-AC7E-11E0F7A7E0F0}" type="pres">
      <dgm:prSet presAssocID="{7822F5C0-9B16-498C-AB15-AB67E0258E0F}" presName="spNode" presStyleCnt="0"/>
      <dgm:spPr/>
    </dgm:pt>
    <dgm:pt modelId="{213B974C-3908-4197-B61E-0A3E162BD956}" type="pres">
      <dgm:prSet presAssocID="{53E6EE57-CA53-432B-8E33-D2DF298D5FE7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178700FB-C4C3-46BC-86C6-95B430F66431}" type="presOf" srcId="{0F1AA9C8-60D4-455C-AA69-45A6E0E65D84}" destId="{19D0A912-663E-4DC6-959E-734DD1227315}" srcOrd="0" destOrd="0" presId="urn:microsoft.com/office/officeart/2005/8/layout/cycle6"/>
    <dgm:cxn modelId="{865BABE0-19BC-465D-8C7C-E715F5041426}" type="presOf" srcId="{379C10EE-D929-474D-B174-34760E090CD4}" destId="{B5F60949-8F0E-4362-850A-C7F647DCCB32}" srcOrd="0" destOrd="0" presId="urn:microsoft.com/office/officeart/2005/8/layout/cycle6"/>
    <dgm:cxn modelId="{31E0535F-77FA-4C27-AD34-8B72645CEB2A}" type="presOf" srcId="{A2DDE2BB-57D4-4973-A714-90F56F248BAF}" destId="{B97A5678-4F8A-42E5-9E22-876CC5494456}" srcOrd="0" destOrd="0" presId="urn:microsoft.com/office/officeart/2005/8/layout/cycle6"/>
    <dgm:cxn modelId="{75140386-E7DD-4671-A16C-85240702146B}" type="presOf" srcId="{59EFD8C1-35F9-44FD-BB5B-2811554F5379}" destId="{78F3BF11-8863-484D-8690-95F95868109C}" srcOrd="0" destOrd="0" presId="urn:microsoft.com/office/officeart/2005/8/layout/cycle6"/>
    <dgm:cxn modelId="{5A7A7458-05ED-4053-B951-7BDAB02FB911}" type="presOf" srcId="{53E6EE57-CA53-432B-8E33-D2DF298D5FE7}" destId="{213B974C-3908-4197-B61E-0A3E162BD956}" srcOrd="0" destOrd="0" presId="urn:microsoft.com/office/officeart/2005/8/layout/cycle6"/>
    <dgm:cxn modelId="{7DD60D51-45B8-4870-924E-E972C0997632}" type="presOf" srcId="{7822F5C0-9B16-498C-AB15-AB67E0258E0F}" destId="{114196B6-A928-4719-9859-EE7DF81CCB28}" srcOrd="0" destOrd="0" presId="urn:microsoft.com/office/officeart/2005/8/layout/cycle6"/>
    <dgm:cxn modelId="{F00CE095-F6CF-4A8E-8BAD-E143E40559CC}" type="presOf" srcId="{42D02F5E-E722-49DA-BFDB-A7F794E8F80D}" destId="{7981CE1F-77CE-448B-912C-5ABE18D14DBE}" srcOrd="0" destOrd="0" presId="urn:microsoft.com/office/officeart/2005/8/layout/cycle6"/>
    <dgm:cxn modelId="{1DDCC89F-10AC-4F35-B20E-4F02172BC532}" srcId="{42D02F5E-E722-49DA-BFDB-A7F794E8F80D}" destId="{59EFD8C1-35F9-44FD-BB5B-2811554F5379}" srcOrd="4" destOrd="0" parTransId="{6B2B1493-B644-4446-9D84-6C6D0ADFB08D}" sibTransId="{70E041F0-F5E0-4115-BFB2-7798225E0751}"/>
    <dgm:cxn modelId="{3D0E9037-12EB-4F61-A6B6-ABA9A6636310}" srcId="{42D02F5E-E722-49DA-BFDB-A7F794E8F80D}" destId="{37A8611C-CDF4-419E-8AE5-E8D91723B0C0}" srcOrd="5" destOrd="0" parTransId="{1F3F781A-E2D2-4A61-BC5D-1869416B9067}" sibTransId="{04D7D1D8-43FD-485D-A011-9F0B5C02C068}"/>
    <dgm:cxn modelId="{723207D3-FE5F-4217-9CAD-6B097FA3B273}" srcId="{42D02F5E-E722-49DA-BFDB-A7F794E8F80D}" destId="{7822F5C0-9B16-498C-AB15-AB67E0258E0F}" srcOrd="6" destOrd="0" parTransId="{01EA6E4E-63A8-48C8-B6D1-16ED40997EFA}" sibTransId="{53E6EE57-CA53-432B-8E33-D2DF298D5FE7}"/>
    <dgm:cxn modelId="{AE811361-CEC7-474A-A287-8E31871A57C1}" type="presOf" srcId="{79E73C5D-1DBA-487D-A804-6B92F51C0B2A}" destId="{C6AC3080-651D-4B16-B355-4E077B139BBF}" srcOrd="0" destOrd="0" presId="urn:microsoft.com/office/officeart/2005/8/layout/cycle6"/>
    <dgm:cxn modelId="{8BFF467C-C921-4A6D-9E5D-7D4E0050C230}" type="presOf" srcId="{70E041F0-F5E0-4115-BFB2-7798225E0751}" destId="{31776EE2-97A3-446B-8FA5-EF7828CE94FC}" srcOrd="0" destOrd="0" presId="urn:microsoft.com/office/officeart/2005/8/layout/cycle6"/>
    <dgm:cxn modelId="{D98E8031-1784-44DD-A971-DFCF42270C1D}" srcId="{42D02F5E-E722-49DA-BFDB-A7F794E8F80D}" destId="{0F1AA9C8-60D4-455C-AA69-45A6E0E65D84}" srcOrd="3" destOrd="0" parTransId="{88572442-D92D-4F90-A7C0-1ABEE55C1B5D}" sibTransId="{79E73C5D-1DBA-487D-A804-6B92F51C0B2A}"/>
    <dgm:cxn modelId="{3F1778A8-9CCC-4A9B-812F-EB411379AA8D}" srcId="{42D02F5E-E722-49DA-BFDB-A7F794E8F80D}" destId="{AFA3ADF5-D9BC-4ED6-A93E-7BFE7861CEA1}" srcOrd="0" destOrd="0" parTransId="{A0401CD8-793C-428C-8219-FA050FA5B155}" sibTransId="{379C10EE-D929-474D-B174-34760E090CD4}"/>
    <dgm:cxn modelId="{5921C288-6E49-455D-9C9E-640A71423956}" type="presOf" srcId="{B0E659DF-78DC-4D55-93A4-1D53A0C13999}" destId="{B2632BED-9569-42AF-807A-418531FFF772}" srcOrd="0" destOrd="0" presId="urn:microsoft.com/office/officeart/2005/8/layout/cycle6"/>
    <dgm:cxn modelId="{4854FA7C-1986-41C0-B7C1-E3A18DB03541}" type="presOf" srcId="{04D7D1D8-43FD-485D-A011-9F0B5C02C068}" destId="{C3485F3F-2979-4233-BAF4-F55B7AA9D5D9}" srcOrd="0" destOrd="0" presId="urn:microsoft.com/office/officeart/2005/8/layout/cycle6"/>
    <dgm:cxn modelId="{866F9864-5AD5-46B0-9AC2-A42EB7EBEEEF}" type="presOf" srcId="{37A8611C-CDF4-419E-8AE5-E8D91723B0C0}" destId="{FAF1A2C1-3571-48F1-85E7-A7B94B6FB713}" srcOrd="0" destOrd="0" presId="urn:microsoft.com/office/officeart/2005/8/layout/cycle6"/>
    <dgm:cxn modelId="{1709FBF8-C6E4-4E17-A490-2043CEDB9F55}" type="presOf" srcId="{2B88CCFD-66ED-488D-98E1-1A03B26F37B0}" destId="{50D4B883-637F-4105-9FAD-AAE3A573ED50}" srcOrd="0" destOrd="0" presId="urn:microsoft.com/office/officeart/2005/8/layout/cycle6"/>
    <dgm:cxn modelId="{868A9599-6609-4454-B6AA-BB76F6E16692}" srcId="{42D02F5E-E722-49DA-BFDB-A7F794E8F80D}" destId="{B0E659DF-78DC-4D55-93A4-1D53A0C13999}" srcOrd="1" destOrd="0" parTransId="{502B790B-10C9-4D61-AF02-A005A2165618}" sibTransId="{A2DDE2BB-57D4-4973-A714-90F56F248BAF}"/>
    <dgm:cxn modelId="{63958D5A-7762-4B49-B645-A27584F4BE0F}" srcId="{42D02F5E-E722-49DA-BFDB-A7F794E8F80D}" destId="{DF88769C-7428-410A-BE60-262B098164F2}" srcOrd="2" destOrd="0" parTransId="{05017398-ECD5-42EA-85FC-68777E65204A}" sibTransId="{2B88CCFD-66ED-488D-98E1-1A03B26F37B0}"/>
    <dgm:cxn modelId="{33106DB1-FE42-4D28-9E50-EE87568A6317}" type="presOf" srcId="{AFA3ADF5-D9BC-4ED6-A93E-7BFE7861CEA1}" destId="{1BA43382-8674-44A5-9727-D708C2F65672}" srcOrd="0" destOrd="0" presId="urn:microsoft.com/office/officeart/2005/8/layout/cycle6"/>
    <dgm:cxn modelId="{2BEFB598-5636-42F7-BC92-2082359F7C3A}" type="presOf" srcId="{DF88769C-7428-410A-BE60-262B098164F2}" destId="{10504B2C-FAEA-4D27-83DB-FCA7984A7115}" srcOrd="0" destOrd="0" presId="urn:microsoft.com/office/officeart/2005/8/layout/cycle6"/>
    <dgm:cxn modelId="{107D9644-AA43-497C-83B8-062FE741C170}" type="presParOf" srcId="{7981CE1F-77CE-448B-912C-5ABE18D14DBE}" destId="{1BA43382-8674-44A5-9727-D708C2F65672}" srcOrd="0" destOrd="0" presId="urn:microsoft.com/office/officeart/2005/8/layout/cycle6"/>
    <dgm:cxn modelId="{ED03F513-EE81-400C-A5B9-73448E177F9E}" type="presParOf" srcId="{7981CE1F-77CE-448B-912C-5ABE18D14DBE}" destId="{CDF71B1E-40B6-46DB-B55B-58DF0A33F954}" srcOrd="1" destOrd="0" presId="urn:microsoft.com/office/officeart/2005/8/layout/cycle6"/>
    <dgm:cxn modelId="{677B408D-8F06-4EC1-9613-22D2F933F7D1}" type="presParOf" srcId="{7981CE1F-77CE-448B-912C-5ABE18D14DBE}" destId="{B5F60949-8F0E-4362-850A-C7F647DCCB32}" srcOrd="2" destOrd="0" presId="urn:microsoft.com/office/officeart/2005/8/layout/cycle6"/>
    <dgm:cxn modelId="{8541D003-52F3-4F01-9460-12D8C7500D02}" type="presParOf" srcId="{7981CE1F-77CE-448B-912C-5ABE18D14DBE}" destId="{B2632BED-9569-42AF-807A-418531FFF772}" srcOrd="3" destOrd="0" presId="urn:microsoft.com/office/officeart/2005/8/layout/cycle6"/>
    <dgm:cxn modelId="{8F2DE2E1-C659-438D-A675-0839A0675204}" type="presParOf" srcId="{7981CE1F-77CE-448B-912C-5ABE18D14DBE}" destId="{89E2257F-27DA-4A94-A8A5-C097F7D8E575}" srcOrd="4" destOrd="0" presId="urn:microsoft.com/office/officeart/2005/8/layout/cycle6"/>
    <dgm:cxn modelId="{D0171B74-F47E-4579-B9F4-86D46E7F74D4}" type="presParOf" srcId="{7981CE1F-77CE-448B-912C-5ABE18D14DBE}" destId="{B97A5678-4F8A-42E5-9E22-876CC5494456}" srcOrd="5" destOrd="0" presId="urn:microsoft.com/office/officeart/2005/8/layout/cycle6"/>
    <dgm:cxn modelId="{EA55539A-5F29-4D44-AFA7-652D77B5F3E6}" type="presParOf" srcId="{7981CE1F-77CE-448B-912C-5ABE18D14DBE}" destId="{10504B2C-FAEA-4D27-83DB-FCA7984A7115}" srcOrd="6" destOrd="0" presId="urn:microsoft.com/office/officeart/2005/8/layout/cycle6"/>
    <dgm:cxn modelId="{F6B55202-EA8A-4AB9-A54F-A08BF7B95779}" type="presParOf" srcId="{7981CE1F-77CE-448B-912C-5ABE18D14DBE}" destId="{ADBDEC4D-9448-4290-8B5D-E508D2578236}" srcOrd="7" destOrd="0" presId="urn:microsoft.com/office/officeart/2005/8/layout/cycle6"/>
    <dgm:cxn modelId="{D29F5544-A4FE-473E-9A36-0CCE43028EBC}" type="presParOf" srcId="{7981CE1F-77CE-448B-912C-5ABE18D14DBE}" destId="{50D4B883-637F-4105-9FAD-AAE3A573ED50}" srcOrd="8" destOrd="0" presId="urn:microsoft.com/office/officeart/2005/8/layout/cycle6"/>
    <dgm:cxn modelId="{3CF00362-0A83-4FBF-B247-D46570873155}" type="presParOf" srcId="{7981CE1F-77CE-448B-912C-5ABE18D14DBE}" destId="{19D0A912-663E-4DC6-959E-734DD1227315}" srcOrd="9" destOrd="0" presId="urn:microsoft.com/office/officeart/2005/8/layout/cycle6"/>
    <dgm:cxn modelId="{3EB01C63-D6F7-4762-A5C7-5962E72F825D}" type="presParOf" srcId="{7981CE1F-77CE-448B-912C-5ABE18D14DBE}" destId="{D3673AFB-6A64-42C5-AB56-D098A4CDD3C3}" srcOrd="10" destOrd="0" presId="urn:microsoft.com/office/officeart/2005/8/layout/cycle6"/>
    <dgm:cxn modelId="{3DD880B0-A6D3-4DE5-82D4-01FBE75A07E3}" type="presParOf" srcId="{7981CE1F-77CE-448B-912C-5ABE18D14DBE}" destId="{C6AC3080-651D-4B16-B355-4E077B139BBF}" srcOrd="11" destOrd="0" presId="urn:microsoft.com/office/officeart/2005/8/layout/cycle6"/>
    <dgm:cxn modelId="{6F3503CF-0F36-4C00-83B2-E8987578859D}" type="presParOf" srcId="{7981CE1F-77CE-448B-912C-5ABE18D14DBE}" destId="{78F3BF11-8863-484D-8690-95F95868109C}" srcOrd="12" destOrd="0" presId="urn:microsoft.com/office/officeart/2005/8/layout/cycle6"/>
    <dgm:cxn modelId="{8E3BE4B2-48E4-48F7-8658-968972C2AF72}" type="presParOf" srcId="{7981CE1F-77CE-448B-912C-5ABE18D14DBE}" destId="{6E976C7D-B8E0-4A2C-9364-62B4F28BEC62}" srcOrd="13" destOrd="0" presId="urn:microsoft.com/office/officeart/2005/8/layout/cycle6"/>
    <dgm:cxn modelId="{F0A16FB4-60EF-409C-ABCF-5B00593F1E43}" type="presParOf" srcId="{7981CE1F-77CE-448B-912C-5ABE18D14DBE}" destId="{31776EE2-97A3-446B-8FA5-EF7828CE94FC}" srcOrd="14" destOrd="0" presId="urn:microsoft.com/office/officeart/2005/8/layout/cycle6"/>
    <dgm:cxn modelId="{AFD5525C-9F5C-4FAC-95E3-6895E7241C26}" type="presParOf" srcId="{7981CE1F-77CE-448B-912C-5ABE18D14DBE}" destId="{FAF1A2C1-3571-48F1-85E7-A7B94B6FB713}" srcOrd="15" destOrd="0" presId="urn:microsoft.com/office/officeart/2005/8/layout/cycle6"/>
    <dgm:cxn modelId="{FE990FAD-BE94-4CDF-8754-98C9027F46C1}" type="presParOf" srcId="{7981CE1F-77CE-448B-912C-5ABE18D14DBE}" destId="{D80D3B42-285C-47DC-AF2D-51890D6EF1EA}" srcOrd="16" destOrd="0" presId="urn:microsoft.com/office/officeart/2005/8/layout/cycle6"/>
    <dgm:cxn modelId="{739E45C2-AD2F-4832-8CAE-15DC4044ADAD}" type="presParOf" srcId="{7981CE1F-77CE-448B-912C-5ABE18D14DBE}" destId="{C3485F3F-2979-4233-BAF4-F55B7AA9D5D9}" srcOrd="17" destOrd="0" presId="urn:microsoft.com/office/officeart/2005/8/layout/cycle6"/>
    <dgm:cxn modelId="{92F9A029-12CD-459D-AA6F-EB6AC84BDDAD}" type="presParOf" srcId="{7981CE1F-77CE-448B-912C-5ABE18D14DBE}" destId="{114196B6-A928-4719-9859-EE7DF81CCB28}" srcOrd="18" destOrd="0" presId="urn:microsoft.com/office/officeart/2005/8/layout/cycle6"/>
    <dgm:cxn modelId="{1D3F8B26-A239-4899-AC36-A905F8BDD563}" type="presParOf" srcId="{7981CE1F-77CE-448B-912C-5ABE18D14DBE}" destId="{035EEC99-0FF4-4078-AC7E-11E0F7A7E0F0}" srcOrd="19" destOrd="0" presId="urn:microsoft.com/office/officeart/2005/8/layout/cycle6"/>
    <dgm:cxn modelId="{368875DB-7CF6-4234-8C8B-2D1924E71E3E}" type="presParOf" srcId="{7981CE1F-77CE-448B-912C-5ABE18D14DBE}" destId="{213B974C-3908-4197-B61E-0A3E162BD956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282FF-489A-41C7-B93A-046F93C7CF4F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C19B4-4C65-4223-87FF-856892950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242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644F4A76-5C67-434E-A753-6D73CDAE0FC0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E627E0D3-6A68-44B0-9922-15ECEE4A0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0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7E0D3-6A68-44B0-9922-15ECEE4A025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97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7E0D3-6A68-44B0-9922-15ECEE4A025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97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7E0D3-6A68-44B0-9922-15ECEE4A025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97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7E0D3-6A68-44B0-9922-15ECEE4A025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97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7E0D3-6A68-44B0-9922-15ECEE4A025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97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7E0D3-6A68-44B0-9922-15ECEE4A025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97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7E0D3-6A68-44B0-9922-15ECEE4A025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97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7E0D3-6A68-44B0-9922-15ECEE4A025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97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7E0D3-6A68-44B0-9922-15ECEE4A025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36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7E0D3-6A68-44B0-9922-15ECEE4A025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4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8180B-16DA-4605-86B5-36A9AF12198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488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7E0D3-6A68-44B0-9922-15ECEE4A025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821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7E0D3-6A68-44B0-9922-15ECEE4A025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928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7E0D3-6A68-44B0-9922-15ECEE4A025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97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7E0D3-6A68-44B0-9922-15ECEE4A025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97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7E0D3-6A68-44B0-9922-15ECEE4A025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60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-1" y="188640"/>
            <a:ext cx="8642943" cy="432048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3" hasCustomPrompt="1"/>
          </p:nvPr>
        </p:nvSpPr>
        <p:spPr>
          <a:xfrm>
            <a:off x="405130" y="269473"/>
            <a:ext cx="7886699" cy="24299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ru-RU" sz="1400" b="1" kern="1200" dirty="0">
                <a:solidFill>
                  <a:schemeClr val="l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400"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 sz="2400"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 sz="2400"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 sz="2400"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2B23512-3D98-4B86-A22F-074DEC6D4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4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CC95-30C0-4929-95FA-61DAE555139F}" type="datetime1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1224-2030-48F5-B06D-C89CD7531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29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DE55-71EB-4959-A0A5-559ADF4AB452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1224-2030-48F5-B06D-C89CD7531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93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7D19-6267-484E-9DBE-52624B845615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1224-2030-48F5-B06D-C89CD7531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42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1" y="2304278"/>
            <a:ext cx="6229351" cy="38726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lnSpc>
                <a:spcPct val="100000"/>
              </a:lnSpc>
              <a:spcBef>
                <a:spcPts val="1200"/>
              </a:spcBef>
              <a:buNone/>
              <a:defRPr sz="180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lnSpc>
                <a:spcPct val="100000"/>
              </a:lnSpc>
              <a:spcBef>
                <a:spcPts val="1200"/>
              </a:spcBef>
              <a:buNone/>
              <a:defRPr sz="180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lnSpc>
                <a:spcPct val="100000"/>
              </a:lnSpc>
              <a:spcBef>
                <a:spcPts val="1200"/>
              </a:spcBef>
              <a:buNone/>
              <a:defRPr sz="180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lnSpc>
                <a:spcPct val="100000"/>
              </a:lnSpc>
              <a:spcBef>
                <a:spcPts val="1200"/>
              </a:spcBef>
              <a:buNone/>
              <a:defRPr sz="180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9644" y="6356347"/>
            <a:ext cx="1201119" cy="501650"/>
          </a:xfrm>
        </p:spPr>
        <p:txBody>
          <a:bodyPr lIns="0" tIns="0" rIns="0" bIns="0" anchor="ctr"/>
          <a:lstStyle>
            <a:lvl1pPr>
              <a:defRPr sz="1100" baseline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72B23512-3D98-4B86-A22F-074DEC6D4A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13" hasCustomPrompt="1"/>
          </p:nvPr>
        </p:nvSpPr>
        <p:spPr>
          <a:xfrm>
            <a:off x="628651" y="792712"/>
            <a:ext cx="6986095" cy="7419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2400"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 sz="2400"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 sz="2400"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 sz="2400"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ru-RU"/>
              <a:t>ЗАГОЛОВОК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628651" y="1649587"/>
            <a:ext cx="7886700" cy="539750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2400"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 sz="2400"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 sz="2400"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 sz="2400"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ru-RU" dirty="0"/>
              <a:t>Образец заголовка третьего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39944759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4020" userDrawn="1">
          <p15:clr>
            <a:srgbClr val="FBAE40"/>
          </p15:clr>
        </p15:guide>
        <p15:guide id="3" orient="horz" pos="3884" userDrawn="1">
          <p15:clr>
            <a:srgbClr val="FBAE40"/>
          </p15:clr>
        </p15:guide>
        <p15:guide id="4" pos="544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1" y="2304278"/>
            <a:ext cx="6229351" cy="38726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lnSpc>
                <a:spcPct val="100000"/>
              </a:lnSpc>
              <a:spcBef>
                <a:spcPts val="1200"/>
              </a:spcBef>
              <a:buNone/>
              <a:defRPr sz="180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lnSpc>
                <a:spcPct val="100000"/>
              </a:lnSpc>
              <a:spcBef>
                <a:spcPts val="1200"/>
              </a:spcBef>
              <a:buNone/>
              <a:defRPr sz="180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lnSpc>
                <a:spcPct val="100000"/>
              </a:lnSpc>
              <a:spcBef>
                <a:spcPts val="1200"/>
              </a:spcBef>
              <a:buNone/>
              <a:defRPr sz="180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lnSpc>
                <a:spcPct val="100000"/>
              </a:lnSpc>
              <a:spcBef>
                <a:spcPts val="1200"/>
              </a:spcBef>
              <a:buNone/>
              <a:defRPr sz="180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9644" y="6356347"/>
            <a:ext cx="1201119" cy="501650"/>
          </a:xfrm>
        </p:spPr>
        <p:txBody>
          <a:bodyPr lIns="0" tIns="0" rIns="0" bIns="0" anchor="ctr"/>
          <a:lstStyle>
            <a:lvl1pPr>
              <a:defRPr sz="1100" baseline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72B23512-3D98-4B86-A22F-074DEC6D4A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13" hasCustomPrompt="1"/>
          </p:nvPr>
        </p:nvSpPr>
        <p:spPr>
          <a:xfrm>
            <a:off x="628651" y="792712"/>
            <a:ext cx="6986095" cy="7419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2400"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 sz="2400"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 sz="2400"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 sz="2400"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ru-RU"/>
              <a:t>ЗАГОЛОВОК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628651" y="1649587"/>
            <a:ext cx="7886700" cy="539750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2400"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 sz="2400"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 sz="2400"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 sz="2400"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ru-RU" dirty="0"/>
              <a:t>Образец заголовка третьего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39944759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4020" userDrawn="1">
          <p15:clr>
            <a:srgbClr val="FBAE40"/>
          </p15:clr>
        </p15:guide>
        <p15:guide id="3" orient="horz" pos="3884" userDrawn="1">
          <p15:clr>
            <a:srgbClr val="FBAE40"/>
          </p15:clr>
        </p15:guide>
        <p15:guide id="4" pos="544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1" y="2304278"/>
            <a:ext cx="6229351" cy="38726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lnSpc>
                <a:spcPct val="100000"/>
              </a:lnSpc>
              <a:spcBef>
                <a:spcPts val="1200"/>
              </a:spcBef>
              <a:buNone/>
              <a:defRPr sz="180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lnSpc>
                <a:spcPct val="100000"/>
              </a:lnSpc>
              <a:spcBef>
                <a:spcPts val="1200"/>
              </a:spcBef>
              <a:buNone/>
              <a:defRPr sz="180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lnSpc>
                <a:spcPct val="100000"/>
              </a:lnSpc>
              <a:spcBef>
                <a:spcPts val="1200"/>
              </a:spcBef>
              <a:buNone/>
              <a:defRPr sz="180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lnSpc>
                <a:spcPct val="100000"/>
              </a:lnSpc>
              <a:spcBef>
                <a:spcPts val="1200"/>
              </a:spcBef>
              <a:buNone/>
              <a:defRPr sz="180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9644" y="6356347"/>
            <a:ext cx="1201119" cy="501650"/>
          </a:xfrm>
        </p:spPr>
        <p:txBody>
          <a:bodyPr lIns="0" tIns="0" rIns="0" bIns="0" anchor="ctr"/>
          <a:lstStyle>
            <a:lvl1pPr>
              <a:defRPr sz="1100" baseline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72B23512-3D98-4B86-A22F-074DEC6D4A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13" hasCustomPrompt="1"/>
          </p:nvPr>
        </p:nvSpPr>
        <p:spPr>
          <a:xfrm>
            <a:off x="628651" y="792712"/>
            <a:ext cx="6986095" cy="7419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2400"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 sz="2400"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 sz="2400"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 sz="2400"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ru-RU"/>
              <a:t>ЗАГОЛОВОК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628651" y="1649587"/>
            <a:ext cx="7886700" cy="539750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2400"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 sz="2400"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 sz="2400"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 sz="2400"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ru-RU" dirty="0"/>
              <a:t>Образец заголовка третьего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30814741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4020" userDrawn="1">
          <p15:clr>
            <a:srgbClr val="FBAE40"/>
          </p15:clr>
        </p15:guide>
        <p15:guide id="3" orient="horz" pos="3884" userDrawn="1">
          <p15:clr>
            <a:srgbClr val="FBAE40"/>
          </p15:clr>
        </p15:guide>
        <p15:guide id="4" pos="544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7930"/>
            <a:ext cx="9144119" cy="68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795230"/>
            <a:ext cx="3859306" cy="23876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1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AA61-B828-4AB4-B002-4291513E0583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1224-2030-48F5-B06D-C89CD7531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7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47AE-51CC-4260-B5D1-9537860AE3E0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1224-2030-48F5-B06D-C89CD7531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2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6BCA-5EB5-4C27-9261-D07C078CDA57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1224-2030-48F5-B06D-C89CD7531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7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BA5D-8135-4E3F-9848-828C7A9A02CF}" type="datetime1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1224-2030-48F5-B06D-C89CD7531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7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AE09-1210-44CE-B472-C9FE8054AF22}" type="datetime1">
              <a:rPr lang="ru-RU" smtClean="0"/>
              <a:t>25.04.2019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1224-2030-48F5-B06D-C89CD7531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55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9BC5-A54F-4FBA-8AD2-434A478B33FE}" type="datetime1">
              <a:rPr lang="ru-RU" smtClean="0"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1224-2030-48F5-B06D-C89CD7531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75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37ED-112B-4D8C-9700-6C6A71B9D173}" type="datetime1">
              <a:rPr lang="ru-RU" smtClean="0"/>
              <a:t>25.04.2019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1224-2030-48F5-B06D-C89CD7531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5B4C-3D4E-4882-AE33-73FDA9816A36}" type="datetime1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1224-2030-48F5-B06D-C89CD7531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28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D152-AA24-42B7-B07D-80DCB83A8338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11224-2030-48F5-B06D-C89CD7531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7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3" r:id="rId15"/>
    <p:sldLayoutId id="2147483678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5C5379-ED6B-400F-A4B0-D82BB5C2D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>
            <a:noAutofit/>
          </a:bodyPr>
          <a:lstStyle/>
          <a:p>
            <a:r>
              <a:rPr lang="ru-RU" sz="3000" dirty="0"/>
              <a:t>О ДОКЛАДЕ УПОЛНОМОЧЕННОГО ПРИ ПРЕЗИДЕНТЕ РОССИЙСКОЙ ФЕДЕРАЦИИ ПО ЗАЩИТЕ ПРАВ ПРЕДПРИНИМАТЕЛЕЙ ПРЕЗИДЕНТУ РОССИЙСКОЙ ФЕДЕРАЦИИ</a:t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7595BE6-8BDF-4FE7-876A-164882A3B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2019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301A1FD-ED11-4F09-B274-B283D333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1224-2030-48F5-B06D-C89CD75317BF}" type="slidenum">
              <a:rPr lang="ru-RU" smtClean="0"/>
              <a:t>1</a:t>
            </a:fld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E5B57973-8436-4476-9FF1-66C0EF80C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000" y="296760"/>
            <a:ext cx="1296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418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3"/>
          <p:cNvSpPr>
            <a:spLocks noGrp="1"/>
          </p:cNvSpPr>
          <p:nvPr>
            <p:ph type="sldNum" sz="quarter" idx="16"/>
          </p:nvPr>
        </p:nvSpPr>
        <p:spPr>
          <a:xfrm>
            <a:off x="7842738" y="6356347"/>
            <a:ext cx="798026" cy="501650"/>
          </a:xfrm>
        </p:spPr>
        <p:txBody>
          <a:bodyPr/>
          <a:lstStyle/>
          <a:p>
            <a:fld id="{72B23512-3D98-4B86-A22F-074DEC6D4A99}" type="slidenum">
              <a:rPr lang="ru-RU" sz="1000" smtClean="0">
                <a:latin typeface="+mn-lt"/>
              </a:rPr>
              <a:pPr/>
              <a:t>10</a:t>
            </a:fld>
            <a:endParaRPr lang="ru-RU" sz="1000" dirty="0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36512" y="161672"/>
            <a:ext cx="8820472" cy="4590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800" dirty="0">
                <a:latin typeface="+mn-lt"/>
                <a:cs typeface="Times New Roman" pitchFamily="18" charset="0"/>
              </a:rPr>
              <a:t>ТРИ УРОВНЯ ИНДЕКСА «АДМИНИСТРАТИВНОЕ ДАВЛЕНИЕ»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2090" y="618872"/>
            <a:ext cx="8640390" cy="5808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b="1" dirty="0">
                <a:latin typeface="Times New Roman"/>
                <a:ea typeface="Calibri"/>
                <a:cs typeface="Times New Roman"/>
              </a:rPr>
              <a:t>I. </a:t>
            </a:r>
            <a:r>
              <a:rPr lang="ru-RU" sz="1200" b="1" dirty="0">
                <a:latin typeface="Times New Roman"/>
                <a:ea typeface="Calibri"/>
                <a:cs typeface="Times New Roman"/>
              </a:rPr>
              <a:t>В СУБЪЕКТЕ ФЕДЕРАЦИИ РАСЧИТЫВАЕТСЯ ОТДЕЛЬНО ПО КАЖДОМУ</a:t>
            </a:r>
            <a:br>
              <a:rPr lang="ru-RU" sz="1200" b="1" dirty="0">
                <a:latin typeface="Times New Roman"/>
                <a:ea typeface="Calibri"/>
                <a:cs typeface="Times New Roman"/>
              </a:rPr>
            </a:br>
            <a:r>
              <a:rPr lang="ru-RU" sz="1200" b="1" dirty="0">
                <a:latin typeface="Times New Roman"/>
                <a:ea typeface="Calibri"/>
                <a:cs typeface="Times New Roman"/>
              </a:rPr>
              <a:t>ПАРАМЕТРУ ПО КАЖДОМУ ИЗ 7 НАПРАВЛЕНИЙ:</a:t>
            </a:r>
            <a:endParaRPr lang="ru-RU" sz="1200" b="1" dirty="0">
              <a:effectLst/>
              <a:latin typeface="Times New Roman"/>
              <a:ea typeface="Calibri"/>
              <a:cs typeface="Times New Roman"/>
            </a:endParaRPr>
          </a:p>
          <a:p>
            <a:pPr marL="533400">
              <a:lnSpc>
                <a:spcPct val="115000"/>
              </a:lnSpc>
            </a:pPr>
            <a:r>
              <a:rPr lang="ru-RU" sz="1200" b="1" dirty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(</a:t>
            </a:r>
            <a:r>
              <a:rPr lang="en-US" sz="1200" b="1" dirty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P</a:t>
            </a:r>
            <a:r>
              <a:rPr lang="ru-RU" sz="1200" b="1" dirty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1) 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1200" dirty="0">
                <a:effectLst/>
                <a:latin typeface="Times New Roman"/>
                <a:ea typeface="Calibri"/>
                <a:cs typeface="Times New Roman"/>
              </a:rPr>
              <a:t>ДОЛЯ ПРЕДУПРЕЖДЕНИЙ ОТ ОБЩЕГО ЧИСЛА НАКАЗАНИЙ</a:t>
            </a:r>
          </a:p>
          <a:p>
            <a:pPr marL="990600" lvl="2" algn="just">
              <a:lnSpc>
                <a:spcPct val="115000"/>
              </a:lnSpc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= «Количество предупреждений вынесенных контролирующим органом в отношении юридических лиц и индивидуальных предпринимателей)» </a:t>
            </a:r>
            <a:r>
              <a:rPr lang="en-US" sz="1200" i="1" dirty="0">
                <a:latin typeface="Times New Roman"/>
                <a:ea typeface="Calibri"/>
                <a:cs typeface="Times New Roman"/>
              </a:rPr>
              <a:t>(1-</a:t>
            </a:r>
            <a:r>
              <a:rPr lang="ru-RU" sz="1200" i="1" dirty="0">
                <a:latin typeface="Times New Roman"/>
                <a:ea typeface="Calibri"/>
                <a:cs typeface="Times New Roman"/>
              </a:rPr>
              <a:t>контроль) 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/ «Количество постановлений о назначении административного наказания вынесенных контролирующим органом в отношении юридических лиц и индивидуальных предпринимателей». </a:t>
            </a:r>
            <a:r>
              <a:rPr lang="ru-RU" sz="1200" i="1" dirty="0">
                <a:latin typeface="Times New Roman"/>
                <a:ea typeface="Calibri"/>
                <a:cs typeface="Times New Roman"/>
              </a:rPr>
              <a:t>(1-контроль).</a:t>
            </a:r>
          </a:p>
          <a:p>
            <a:pPr marL="533400">
              <a:lnSpc>
                <a:spcPct val="115000"/>
              </a:lnSpc>
            </a:pPr>
            <a:r>
              <a:rPr lang="ru-RU" sz="1200" b="1" dirty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(</a:t>
            </a:r>
            <a:r>
              <a:rPr lang="en-US" sz="1200" b="1" dirty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P</a:t>
            </a:r>
            <a:r>
              <a:rPr lang="ru-RU" sz="1200" b="1" dirty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2)</a:t>
            </a:r>
            <a:r>
              <a:rPr lang="ru-RU" sz="1200" dirty="0">
                <a:effectLst/>
                <a:latin typeface="Times New Roman"/>
                <a:ea typeface="Calibri"/>
                <a:cs typeface="Times New Roman"/>
              </a:rPr>
              <a:t> - ДОЛЯ, ПРЕДПРИНИМАТЕЛЕЙ ПОДВЕРГНУТЫХ КОНТРОЛЮ И НАДЗОРУ</a:t>
            </a:r>
          </a:p>
          <a:p>
            <a:pPr marL="990600" lvl="2" algn="just">
              <a:lnSpc>
                <a:spcPct val="115000"/>
              </a:lnSpc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= «Общее количество юридических лиц индивидуальных предпринимателей, в отношении которых проводились плановые, внеплановые проверки» </a:t>
            </a:r>
            <a:r>
              <a:rPr lang="ru-RU" sz="1200" i="1" dirty="0">
                <a:latin typeface="Times New Roman"/>
                <a:ea typeface="Calibri"/>
                <a:cs typeface="Times New Roman"/>
              </a:rPr>
              <a:t>(1-контроль) 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/ «Общее количество юридических лиц и индивидуальных предпринимателей, осуществляющих деятельность на территории субъекта Российской Федерации, деятельность которых подлежит государственному контролю (надзору) по стороны контролирующего органа»; </a:t>
            </a:r>
            <a:r>
              <a:rPr lang="ru-RU" sz="1200" i="1" dirty="0">
                <a:latin typeface="Times New Roman"/>
                <a:ea typeface="Calibri"/>
                <a:cs typeface="Times New Roman"/>
              </a:rPr>
              <a:t>(1-контроль)</a:t>
            </a:r>
          </a:p>
          <a:p>
            <a:pPr marL="533400">
              <a:lnSpc>
                <a:spcPct val="115000"/>
              </a:lnSpc>
            </a:pPr>
            <a:r>
              <a:rPr lang="ru-RU" sz="1200" b="1" dirty="0">
                <a:solidFill>
                  <a:srgbClr val="943634"/>
                </a:solidFill>
                <a:effectLst/>
                <a:latin typeface="Times New Roman"/>
                <a:ea typeface="Calibri"/>
                <a:cs typeface="Times New Roman"/>
              </a:rPr>
              <a:t>(</a:t>
            </a:r>
            <a:r>
              <a:rPr lang="en-US" sz="1200" b="1" dirty="0">
                <a:solidFill>
                  <a:srgbClr val="943634"/>
                </a:solidFill>
                <a:effectLst/>
                <a:latin typeface="Times New Roman"/>
                <a:ea typeface="Calibri"/>
                <a:cs typeface="Times New Roman"/>
              </a:rPr>
              <a:t>P</a:t>
            </a:r>
            <a:r>
              <a:rPr lang="ru-RU" sz="1200" b="1" dirty="0">
                <a:solidFill>
                  <a:srgbClr val="943634"/>
                </a:solidFill>
                <a:effectLst/>
                <a:latin typeface="Times New Roman"/>
                <a:ea typeface="Calibri"/>
                <a:cs typeface="Times New Roman"/>
              </a:rPr>
              <a:t>3)</a:t>
            </a:r>
            <a:r>
              <a:rPr lang="ru-RU" sz="1200" dirty="0">
                <a:solidFill>
                  <a:srgbClr val="943634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sz="1200" dirty="0">
                <a:effectLst/>
                <a:latin typeface="Times New Roman"/>
                <a:ea typeface="Calibri"/>
                <a:cs typeface="Times New Roman"/>
              </a:rPr>
              <a:t> ДОЛЯ ШТРАФОВ, НАЛОЖЕННЫХ БЕЗ ПРОВЕДЕНИЯ ПРОВЕРОК («ДОЛЯ АДМИНИСТРАТИВНЫХ РАССЛЕДОВАНИЙ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») ОТ ОБШЕГО ЧИСЛА ШТРАФОВ, НАЛОЖЕННЫХ ФОИВ;</a:t>
            </a:r>
            <a:endParaRPr lang="ru-RU" sz="1200" dirty="0">
              <a:ea typeface="Calibri"/>
              <a:cs typeface="Times New Roman"/>
            </a:endParaRPr>
          </a:p>
          <a:p>
            <a:pPr marL="990600" lvl="2" algn="just">
              <a:lnSpc>
                <a:spcPct val="115000"/>
              </a:lnSpc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= 1 – «Количество административных штрафов наложенных контролирующим органом на юридических лиц и индивидуальных предпринимателей»  </a:t>
            </a:r>
            <a:r>
              <a:rPr lang="ru-RU" sz="1200" i="1" dirty="0">
                <a:latin typeface="Times New Roman"/>
                <a:ea typeface="Calibri"/>
                <a:cs typeface="Times New Roman"/>
              </a:rPr>
              <a:t>(1-контроль) 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/ «Наложено административных  штрафов» </a:t>
            </a:r>
            <a:r>
              <a:rPr lang="ru-RU" sz="1200" i="1" dirty="0">
                <a:latin typeface="Times New Roman"/>
                <a:ea typeface="Calibri"/>
                <a:cs typeface="Times New Roman"/>
              </a:rPr>
              <a:t>(1-АЭ+СД ВС РФ)</a:t>
            </a:r>
          </a:p>
          <a:p>
            <a:pPr marL="533400">
              <a:lnSpc>
                <a:spcPct val="115000"/>
              </a:lnSpc>
            </a:pPr>
            <a:r>
              <a:rPr lang="ru-RU" sz="1200" b="1" dirty="0">
                <a:solidFill>
                  <a:srgbClr val="31849B"/>
                </a:solidFill>
                <a:effectLst/>
                <a:latin typeface="Times New Roman"/>
                <a:ea typeface="Calibri"/>
                <a:cs typeface="Times New Roman"/>
              </a:rPr>
              <a:t>(</a:t>
            </a:r>
            <a:r>
              <a:rPr lang="en-US" sz="1200" b="1" dirty="0">
                <a:solidFill>
                  <a:srgbClr val="31849B"/>
                </a:solidFill>
                <a:effectLst/>
                <a:latin typeface="Times New Roman"/>
                <a:ea typeface="Calibri"/>
                <a:cs typeface="Times New Roman"/>
              </a:rPr>
              <a:t>P</a:t>
            </a:r>
            <a:r>
              <a:rPr lang="ru-RU" sz="1200" b="1" dirty="0">
                <a:solidFill>
                  <a:srgbClr val="31849B"/>
                </a:solidFill>
                <a:effectLst/>
                <a:latin typeface="Times New Roman"/>
                <a:ea typeface="Calibri"/>
                <a:cs typeface="Times New Roman"/>
              </a:rPr>
              <a:t>4) </a:t>
            </a:r>
            <a:r>
              <a:rPr lang="ru-RU" sz="1200" b="1" dirty="0">
                <a:effectLst/>
                <a:latin typeface="Times New Roman"/>
                <a:ea typeface="Calibri"/>
                <a:cs typeface="Times New Roman"/>
              </a:rPr>
              <a:t>- </a:t>
            </a:r>
            <a:r>
              <a:rPr lang="ru-RU" sz="1200" dirty="0">
                <a:effectLst/>
                <a:latin typeface="Times New Roman"/>
                <a:ea typeface="Calibri"/>
                <a:cs typeface="Times New Roman"/>
              </a:rPr>
              <a:t>СРЕДНИЙ ШТРАФ НА 1 ПРЕДПРИНИМАТЕЛЯ </a:t>
            </a:r>
            <a:r>
              <a:rPr lang="ru-RU" sz="1200" i="1" dirty="0">
                <a:effectLst/>
                <a:latin typeface="Times New Roman"/>
                <a:ea typeface="Calibri"/>
                <a:cs typeface="Times New Roman"/>
              </a:rPr>
              <a:t>(в расчете индекса не используется)</a:t>
            </a:r>
          </a:p>
          <a:p>
            <a:pPr marL="990600" lvl="2" algn="just">
              <a:lnSpc>
                <a:spcPct val="115000"/>
              </a:lnSpc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= Сумма наложенных штрафов </a:t>
            </a:r>
            <a:r>
              <a:rPr lang="ru-RU" sz="1200" i="1" dirty="0">
                <a:latin typeface="Times New Roman"/>
                <a:ea typeface="Calibri"/>
                <a:cs typeface="Times New Roman"/>
              </a:rPr>
              <a:t>(1-АЭ+СД ВС РФ) 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/ «Общее количество юридических лиц и индивидуальных предпринимателей, осуществляющих деятельность на территории субъекта Российской Федерации, деятельность которых подлежит государственному контролю (надзору) по стороны контролирующего органа»</a:t>
            </a:r>
            <a:r>
              <a:rPr lang="ru-RU" sz="1200" i="1" dirty="0">
                <a:latin typeface="Times New Roman"/>
                <a:ea typeface="Calibri"/>
                <a:cs typeface="Times New Roman"/>
              </a:rPr>
              <a:t> (1-контроль)</a:t>
            </a:r>
          </a:p>
          <a:p>
            <a:pPr marL="533400">
              <a:lnSpc>
                <a:spcPct val="115000"/>
              </a:lnSpc>
            </a:pPr>
            <a:r>
              <a:rPr lang="ru-RU" sz="1200" b="1" dirty="0">
                <a:solidFill>
                  <a:srgbClr val="E36C0A"/>
                </a:solidFill>
                <a:effectLst/>
                <a:latin typeface="Times New Roman"/>
                <a:ea typeface="Calibri"/>
                <a:cs typeface="Times New Roman"/>
              </a:rPr>
              <a:t>(</a:t>
            </a:r>
            <a:r>
              <a:rPr lang="en-US" sz="1200" b="1" dirty="0">
                <a:solidFill>
                  <a:srgbClr val="E36C0A"/>
                </a:solidFill>
                <a:effectLst/>
                <a:latin typeface="Times New Roman"/>
                <a:ea typeface="Calibri"/>
                <a:cs typeface="Times New Roman"/>
              </a:rPr>
              <a:t>P</a:t>
            </a:r>
            <a:r>
              <a:rPr lang="ru-RU" sz="1200" b="1" dirty="0">
                <a:solidFill>
                  <a:srgbClr val="E36C0A"/>
                </a:solidFill>
                <a:effectLst/>
                <a:latin typeface="Times New Roman"/>
                <a:ea typeface="Calibri"/>
                <a:cs typeface="Times New Roman"/>
              </a:rPr>
              <a:t>5)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 – АДМИНИСТРАТИВНЫЙ «НАЛОГ» </a:t>
            </a:r>
            <a:endParaRPr lang="ru-RU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990600" lvl="2" algn="just">
              <a:lnSpc>
                <a:spcPct val="115000"/>
              </a:lnSpc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= Сумма наложенного штрафа </a:t>
            </a:r>
            <a:r>
              <a:rPr lang="ru-RU" sz="1200" i="1" dirty="0">
                <a:latin typeface="Times New Roman"/>
                <a:ea typeface="Calibri"/>
                <a:cs typeface="Times New Roman"/>
              </a:rPr>
              <a:t>(1-АЭ+СД ВС РФ, ГИС ЖКХ)</a:t>
            </a:r>
          </a:p>
          <a:p>
            <a:pPr marL="0" lvl="1" algn="just">
              <a:lnSpc>
                <a:spcPct val="115000"/>
              </a:lnSpc>
            </a:pPr>
            <a:r>
              <a:rPr lang="en-US" sz="1200" b="1" dirty="0">
                <a:latin typeface="Times New Roman"/>
                <a:ea typeface="Calibri"/>
                <a:cs typeface="Times New Roman"/>
              </a:rPr>
              <a:t>II. </a:t>
            </a:r>
            <a:r>
              <a:rPr lang="ru-RU" sz="1200" b="1" dirty="0">
                <a:latin typeface="Times New Roman"/>
                <a:ea typeface="Calibri"/>
                <a:cs typeface="Times New Roman"/>
              </a:rPr>
              <a:t>В РАМКАХ СУБЪЕКТА ПО КАЖДОМУ ИЗ 7 НАПРАВЛЕНИЙ ОПРЕДЕЛЯЕТСЯ ОБЩИЙ ИНДЕКС АДМИНИСТРАТИВНОГО ДАВЛЕНИЯ;</a:t>
            </a:r>
          </a:p>
          <a:p>
            <a:pPr marL="0" lvl="1" algn="just">
              <a:lnSpc>
                <a:spcPct val="115000"/>
              </a:lnSpc>
            </a:pPr>
            <a:endParaRPr lang="ru-RU" sz="1200" b="1" dirty="0">
              <a:latin typeface="Times New Roman"/>
              <a:ea typeface="Calibri"/>
              <a:cs typeface="Times New Roman"/>
            </a:endParaRPr>
          </a:p>
          <a:p>
            <a:pPr marL="0" lvl="1" algn="just">
              <a:lnSpc>
                <a:spcPct val="115000"/>
              </a:lnSpc>
            </a:pPr>
            <a:r>
              <a:rPr lang="en-US" sz="1200" b="1" dirty="0">
                <a:latin typeface="Times New Roman"/>
                <a:ea typeface="Calibri"/>
                <a:cs typeface="Times New Roman"/>
              </a:rPr>
              <a:t>III. </a:t>
            </a:r>
            <a:r>
              <a:rPr lang="ru-RU" sz="1200" b="1" dirty="0">
                <a:latin typeface="Times New Roman"/>
                <a:ea typeface="Calibri"/>
                <a:cs typeface="Times New Roman"/>
              </a:rPr>
              <a:t>ОПРЕДЕЛЯЕТСЯ ИНДЕКС СУБЪЕКТА РОССИЙСКОЙ ФЕДЕРАЦИИ В РАМКАХ РОССИЙСКОЙ ФЕДЕРАЦИИ ЕГО МЕСТО В ОБЩЕМ ИНДЕКСЕ АДМИНИСТРАТИВНОГО ДАВЛЕНИЯ.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992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3"/>
          <p:cNvSpPr>
            <a:spLocks noGrp="1"/>
          </p:cNvSpPr>
          <p:nvPr>
            <p:ph type="sldNum" sz="quarter" idx="16"/>
          </p:nvPr>
        </p:nvSpPr>
        <p:spPr>
          <a:xfrm>
            <a:off x="7842738" y="6356347"/>
            <a:ext cx="798026" cy="501650"/>
          </a:xfrm>
        </p:spPr>
        <p:txBody>
          <a:bodyPr/>
          <a:lstStyle/>
          <a:p>
            <a:fld id="{72B23512-3D98-4B86-A22F-074DEC6D4A99}" type="slidenum">
              <a:rPr lang="ru-RU" sz="1000" smtClean="0">
                <a:latin typeface="+mn-lt"/>
              </a:rPr>
              <a:pPr/>
              <a:t>11</a:t>
            </a:fld>
            <a:endParaRPr lang="ru-RU" sz="1000" dirty="0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3245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36512" y="163488"/>
            <a:ext cx="8820472" cy="457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500" dirty="0">
                <a:latin typeface="+mn-lt"/>
                <a:cs typeface="Times New Roman" pitchFamily="18" charset="0"/>
              </a:rPr>
              <a:t>СВОДНЫЙ ИНДЕКС – 2018</a:t>
            </a:r>
            <a:endParaRPr lang="en-US" sz="1500" dirty="0">
              <a:latin typeface="+mn-lt"/>
              <a:cs typeface="Times New Roman" pitchFamily="18" charset="0"/>
            </a:endParaRPr>
          </a:p>
          <a:p>
            <a:r>
              <a:rPr lang="ru-RU" sz="1500" dirty="0">
                <a:latin typeface="+mn-lt"/>
                <a:cs typeface="Times New Roman" pitchFamily="18" charset="0"/>
              </a:rPr>
              <a:t>(Проект 23.04.2019 – 65 субъектов федерации из 85) - 1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812166"/>
              </p:ext>
            </p:extLst>
          </p:nvPr>
        </p:nvGraphicFramePr>
        <p:xfrm>
          <a:off x="215513" y="764704"/>
          <a:ext cx="8676966" cy="5428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6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0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83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67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73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97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546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0621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989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01499"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Место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Субъект Федерации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ИНДЕКС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Роспотребнадзор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err="1">
                          <a:effectLst/>
                        </a:rPr>
                        <a:t>Ростехнадзор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err="1">
                          <a:effectLst/>
                        </a:rPr>
                        <a:t>Росприроднадзор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err="1">
                          <a:effectLst/>
                        </a:rPr>
                        <a:t>Россельхознадзор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МЧС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ЖКХ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12.21.1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12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effectLst/>
                        </a:rPr>
                        <a:t>1</a:t>
                      </a:r>
                      <a:endParaRPr lang="ru-RU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Удмуртская Республика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 2,1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1,0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1,5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2,5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3,2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0,4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12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effectLst/>
                        </a:rPr>
                        <a:t>2</a:t>
                      </a:r>
                      <a:endParaRPr lang="ru-RU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Республика Марий Эл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 2,4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3,1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4,0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1,7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1,5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1,8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2,0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12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>
                          <a:effectLst/>
                        </a:rPr>
                        <a:t>3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Республика Хакасия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 2,5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3,3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3,3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1,8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0,7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1,9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4106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effectLst/>
                        </a:rPr>
                        <a:t>4</a:t>
                      </a:r>
                      <a:endParaRPr lang="ru-RU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Республика Коми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 2,5 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1,3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3,6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4,6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2,9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2,9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2,2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0,1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912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>
                          <a:effectLst/>
                        </a:rPr>
                        <a:t>5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Московская область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 2,5 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3,6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3,3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3,0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2,6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1,5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0,4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3,4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4106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>
                          <a:effectLst/>
                        </a:rPr>
                        <a:t>6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Москва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 2,6 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0,9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1,6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3,2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2,3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3,9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 -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3,5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4106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>
                          <a:effectLst/>
                        </a:rPr>
                        <a:t>7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Псковская область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 2,7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2,3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2,8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2,2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3,2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3,5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0,1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5,0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5912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>
                          <a:effectLst/>
                        </a:rPr>
                        <a:t>8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Ивановская область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 2,8 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2,4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3,9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3,5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3,2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1,3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3,6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1,5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5912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effectLst/>
                        </a:rPr>
                        <a:t>9</a:t>
                      </a:r>
                      <a:endParaRPr lang="ru-RU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Новгородская область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 2,8 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2,3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3,0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1,9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2,2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4,7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4106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>
                          <a:effectLst/>
                        </a:rPr>
                        <a:t>10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ХМАО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 2,8 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2,9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4,2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3,5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5,2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1,9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1,8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0,1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4106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>
                          <a:effectLst/>
                        </a:rPr>
                        <a:t>11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Республика Алтай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 2,8 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2,5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3,6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2,5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3,9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0,9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2,5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4106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>
                          <a:effectLst/>
                        </a:rPr>
                        <a:t>12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Чукотский АО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 2,8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2,9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4,3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3,5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1,8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3,6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3,5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0,1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5912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>
                          <a:effectLst/>
                        </a:rPr>
                        <a:t>13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Республика Башкортостан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 2,8 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1,6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2,2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2,8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2,9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5,1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4106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>
                          <a:effectLst/>
                        </a:rPr>
                        <a:t>14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Республика Крым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 2,8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2,6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4,4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3,1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3,6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1,6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0,9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5912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>
                          <a:effectLst/>
                        </a:rPr>
                        <a:t>15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Сахалинская область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 2,9 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2,1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1,7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4,7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1,2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4,4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4,4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1,8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4106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>
                          <a:effectLst/>
                        </a:rPr>
                        <a:t>16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Приморский край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 2,9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2,1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3,2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2,9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3,4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3,3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2,9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4106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>
                          <a:effectLst/>
                        </a:rPr>
                        <a:t>17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КБР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 3,0 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4,5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3,5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2,9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2,8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2,2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1,2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5912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>
                          <a:effectLst/>
                        </a:rPr>
                        <a:t>18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Республика Мордовия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 3,0 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3,3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4,3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2,8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0,5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5912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>
                          <a:effectLst/>
                        </a:rPr>
                        <a:t>19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Калининградская область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 3,0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2,2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4,2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0,9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3,5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3,8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5912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>
                          <a:effectLst/>
                        </a:rPr>
                        <a:t>20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Республика Карелия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 3,0 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3,8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3,5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2,8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1,6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3,0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4106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>
                          <a:effectLst/>
                        </a:rPr>
                        <a:t>21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Красноярский край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 3,0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2,1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 3,1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4,1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1,8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4,3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3,0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5912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>
                          <a:effectLst/>
                        </a:rPr>
                        <a:t>22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Пензенская область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 3,0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1,0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 1,9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3,6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4,1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3,8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3,1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3,6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5912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>
                          <a:effectLst/>
                        </a:rPr>
                        <a:t>23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Республика Саха (Якутия)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 3,0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4,3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2,4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2,3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3,2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4,8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4,1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0,3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5912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>
                          <a:effectLst/>
                        </a:rPr>
                        <a:t>24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Свердловская область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 3,0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2,8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1,0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4,5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1,6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3,9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2,9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4,6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32772">
                <a:tc>
                  <a:txBody>
                    <a:bodyPr/>
                    <a:lstStyle/>
                    <a:p>
                      <a:pPr algn="l" fontAlgn="b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>
                          <a:effectLst/>
                        </a:rPr>
                        <a:t>25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Ненецкий автономный округ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 3,1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4,0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3,6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3,4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2,4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3,6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4,5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0,2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5912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>
                          <a:effectLst/>
                        </a:rPr>
                        <a:t>26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Воронежская область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 3,1 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3,0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2,8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3,2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3,1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3,9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4,3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1,7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54106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>
                          <a:effectLst/>
                        </a:rPr>
                        <a:t>27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Рязанская область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 3,1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3,4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4,4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2,2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3,5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2,1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1,0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5,5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75912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>
                          <a:effectLst/>
                        </a:rPr>
                        <a:t>28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Владимирская область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 3,2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4,0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3,3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3,0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5,6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2,1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1,4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75912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effectLst/>
                        </a:rPr>
                        <a:t>29</a:t>
                      </a:r>
                      <a:endParaRPr lang="ru-RU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Костромская область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 3,2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2,9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 1,2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2,5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2,7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3,3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5,8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54106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effectLst/>
                        </a:rPr>
                        <a:t>30</a:t>
                      </a:r>
                      <a:endParaRPr lang="ru-RU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Санкт-Петербург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 3,2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4,0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2,1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2,4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2,4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4,0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-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4,1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54106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effectLst/>
                        </a:rPr>
                        <a:t>31</a:t>
                      </a:r>
                      <a:endParaRPr lang="ru-RU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Тверская область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 3,2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3,5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 4,0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2,2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 4,0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2,9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3,4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2,3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484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3"/>
          <p:cNvSpPr>
            <a:spLocks noGrp="1"/>
          </p:cNvSpPr>
          <p:nvPr>
            <p:ph type="sldNum" sz="quarter" idx="16"/>
          </p:nvPr>
        </p:nvSpPr>
        <p:spPr>
          <a:xfrm>
            <a:off x="7842738" y="6356347"/>
            <a:ext cx="798026" cy="501650"/>
          </a:xfrm>
        </p:spPr>
        <p:txBody>
          <a:bodyPr/>
          <a:lstStyle/>
          <a:p>
            <a:fld id="{72B23512-3D98-4B86-A22F-074DEC6D4A99}" type="slidenum">
              <a:rPr lang="ru-RU" sz="1000" smtClean="0">
                <a:latin typeface="+mn-lt"/>
              </a:rPr>
              <a:pPr/>
              <a:t>12</a:t>
            </a:fld>
            <a:endParaRPr lang="ru-RU" sz="1000" dirty="0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36512" y="161672"/>
            <a:ext cx="8820472" cy="4590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500" dirty="0">
                <a:cs typeface="Times New Roman" pitchFamily="18" charset="0"/>
              </a:rPr>
              <a:t>СВОДНЫЙ ИНДЕКС – 2018</a:t>
            </a:r>
            <a:endParaRPr lang="en-US" sz="1500" dirty="0">
              <a:cs typeface="Times New Roman" pitchFamily="18" charset="0"/>
            </a:endParaRPr>
          </a:p>
          <a:p>
            <a:r>
              <a:rPr lang="ru-RU" sz="1500" dirty="0">
                <a:cs typeface="Times New Roman" pitchFamily="18" charset="0"/>
              </a:rPr>
              <a:t>(Проект 23.04.2019 – 65 субъектов федерации из 85) - </a:t>
            </a:r>
            <a:r>
              <a:rPr lang="en-US" sz="1500" dirty="0">
                <a:cs typeface="Times New Roman" pitchFamily="18" charset="0"/>
              </a:rPr>
              <a:t>2</a:t>
            </a:r>
            <a:endParaRPr lang="ru-RU" sz="1500" dirty="0"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473928"/>
              </p:ext>
            </p:extLst>
          </p:nvPr>
        </p:nvGraphicFramePr>
        <p:xfrm>
          <a:off x="107504" y="692696"/>
          <a:ext cx="8842335" cy="5906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50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41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66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17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17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056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056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7327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53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 dirty="0">
                          <a:effectLst/>
                        </a:rPr>
                        <a:t>Место</a:t>
                      </a:r>
                      <a:endParaRPr lang="ru-RU" sz="8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 dirty="0">
                          <a:effectLst/>
                        </a:rPr>
                        <a:t>Субъект Федерации</a:t>
                      </a:r>
                      <a:endParaRPr lang="ru-RU" sz="8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 dirty="0">
                          <a:effectLst/>
                        </a:rPr>
                        <a:t>ИНДЕКС</a:t>
                      </a:r>
                      <a:endParaRPr lang="ru-RU" sz="8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</a:rPr>
                        <a:t>Роспотребнадзор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Ростехнадзор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Росприроднадзор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 err="1">
                          <a:effectLst/>
                        </a:rPr>
                        <a:t>Россельхознадзор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</a:rPr>
                        <a:t>МЧС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</a:rPr>
                        <a:t>ЖКХ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</a:rPr>
                        <a:t>12.21.1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236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effectLst/>
                        </a:rPr>
                        <a:t>32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>
                          <a:effectLst/>
                        </a:rPr>
                        <a:t>Республика Татарстан</a:t>
                      </a:r>
                      <a:endParaRPr lang="ru-RU" sz="8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>
                          <a:effectLst/>
                        </a:rPr>
                        <a:t> 3,2 </a:t>
                      </a:r>
                      <a:endParaRPr lang="ru-RU" sz="8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>
                          <a:effectLst/>
                        </a:rPr>
                        <a:t>2,1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>
                          <a:effectLst/>
                        </a:rPr>
                        <a:t> 2,6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>
                          <a:effectLst/>
                        </a:rPr>
                        <a:t> 2,1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>
                          <a:effectLst/>
                        </a:rPr>
                        <a:t> 4,1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>
                          <a:effectLst/>
                        </a:rPr>
                        <a:t>2,9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>
                          <a:effectLst/>
                        </a:rPr>
                        <a:t>2,7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effectLst/>
                        </a:rPr>
                        <a:t>5,7 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236">
                <a:tc>
                  <a:txBody>
                    <a:bodyPr/>
                    <a:lstStyle/>
                    <a:p>
                      <a:pPr algn="l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effectLst/>
                        </a:rPr>
                        <a:t>33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>
                          <a:effectLst/>
                        </a:rPr>
                        <a:t>Республика Адыгея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>
                          <a:effectLst/>
                        </a:rPr>
                        <a:t> 3,2 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effectLst/>
                        </a:rPr>
                        <a:t>3,9 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>
                          <a:effectLst/>
                        </a:rPr>
                        <a:t> 3,3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>
                          <a:effectLst/>
                        </a:rPr>
                        <a:t> 2,1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>
                          <a:effectLst/>
                        </a:rPr>
                        <a:t> 3,6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>
                          <a:effectLst/>
                        </a:rPr>
                        <a:t>1,8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>
                          <a:effectLst/>
                        </a:rPr>
                        <a:t>2,7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>
                          <a:effectLst/>
                        </a:rPr>
                        <a:t>4,8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4926">
                <a:tc>
                  <a:txBody>
                    <a:bodyPr/>
                    <a:lstStyle/>
                    <a:p>
                      <a:pPr algn="l" fontAlgn="b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effectLst/>
                        </a:rPr>
                        <a:t>34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>
                          <a:effectLst/>
                        </a:rPr>
                        <a:t>Республика Северная Осетия-Алания</a:t>
                      </a:r>
                      <a:endParaRPr lang="ru-RU" sz="8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>
                          <a:effectLst/>
                        </a:rPr>
                        <a:t> 3,2 </a:t>
                      </a:r>
                      <a:endParaRPr lang="ru-RU" sz="8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effectLst/>
                        </a:rPr>
                        <a:t>3,3 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>
                          <a:effectLst/>
                        </a:rPr>
                        <a:t> 3,6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effectLst/>
                        </a:rPr>
                        <a:t> 4,3 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effectLst/>
                        </a:rPr>
                        <a:t> 2,3 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effectLst/>
                        </a:rPr>
                        <a:t>4,1 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effectLst/>
                        </a:rPr>
                        <a:t>2,1 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effectLst/>
                        </a:rPr>
                        <a:t>2,6 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" marR="4626" marT="4626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</a:rPr>
                        <a:t>35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 dirty="0">
                          <a:effectLst/>
                        </a:rPr>
                        <a:t>Кировская область</a:t>
                      </a:r>
                      <a:endParaRPr lang="ru-RU" sz="8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 dirty="0">
                          <a:effectLst/>
                        </a:rPr>
                        <a:t> 3,2 </a:t>
                      </a:r>
                      <a:endParaRPr lang="ru-RU" sz="8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2,9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2,1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2,9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2,4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3,5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4,0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4,5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36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 dirty="0">
                          <a:effectLst/>
                        </a:rPr>
                        <a:t>Челябинская область</a:t>
                      </a:r>
                      <a:endParaRPr lang="ru-RU" sz="8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 dirty="0">
                          <a:effectLst/>
                        </a:rPr>
                        <a:t> 3,2 </a:t>
                      </a:r>
                      <a:endParaRPr lang="ru-RU" sz="8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2,7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2,3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3,1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4,4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2,0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4,0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4,0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37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Ярославская область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 dirty="0">
                          <a:effectLst/>
                        </a:rPr>
                        <a:t> 3,2 </a:t>
                      </a:r>
                      <a:endParaRPr lang="ru-RU" sz="8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</a:rPr>
                        <a:t>4,0 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3,8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2,8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3,2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3,6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4,3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0,7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38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Ульяновская область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 dirty="0">
                          <a:effectLst/>
                        </a:rPr>
                        <a:t> 3,2 </a:t>
                      </a:r>
                      <a:endParaRPr lang="ru-RU" sz="8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4,7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</a:rPr>
                        <a:t> 4,1 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</a:rPr>
                        <a:t> 2,7 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</a:rPr>
                        <a:t> 1,8 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</a:rPr>
                        <a:t>1,1 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</a:rPr>
                        <a:t>4,3 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</a:rPr>
                        <a:t>3,9 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</a:rPr>
                        <a:t>39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Чувашская Республика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 3,2 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3,9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2,1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3,8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3,3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2,8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2,4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4,3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40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Архангельская область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 3,3 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4,1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3,0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3,5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2,6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2,3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4,6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2,8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41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Орловская область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 3,3 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2,5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3,0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4,2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4,8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3,8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-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1,3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3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42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ЕАО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 3,3 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4,2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2,7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4,3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3,8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2,9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2,9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2,2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43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 dirty="0">
                          <a:effectLst/>
                        </a:rPr>
                        <a:t>Республика Тыва</a:t>
                      </a:r>
                      <a:endParaRPr lang="ru-RU" sz="8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 3,3 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5,5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3,4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3,7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3,2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5,1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2,3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0,1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</a:rPr>
                        <a:t>44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Республика Бурятия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 3,3 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2,5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3,3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4,4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3,2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</a:rPr>
                        <a:t>4,4 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1,1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4,4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45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Астраханская область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 3,3 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3,5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2,2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3,2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2,5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3,8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2,6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5,6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46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Калужская область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 3,4 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3,9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3,8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2,3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2,7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4,5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5,5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1,1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47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Ленинградская область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 3,6 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4,1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2,9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2,3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3,3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4,1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3,2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5,2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48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ЯНАО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 3,6 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3,5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5,3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3,5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2,5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5,0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3,6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1,6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49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Краснодарский край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 3,6 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3,5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3,5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3,0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3,8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2,8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3,4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5,1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</a:rPr>
                        <a:t>50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Тамбовская область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 3,6 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4,1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3,6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3,0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2,9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5,6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-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2,4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51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Томская область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 dirty="0">
                          <a:effectLst/>
                        </a:rPr>
                        <a:t> 3,6 </a:t>
                      </a:r>
                      <a:endParaRPr lang="ru-RU" sz="8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3,9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3,7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3,9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5,0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3,2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2,2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3,2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52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 dirty="0">
                          <a:effectLst/>
                        </a:rPr>
                        <a:t>Липецкая область</a:t>
                      </a:r>
                      <a:endParaRPr lang="ru-RU" sz="8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 3,6 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3,7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5,7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1,9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2,7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5,0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5,2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1,0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53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Брянская область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 3,6 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5,2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4,2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3,8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3,5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2,4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2,7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3,3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54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Чеченская Республика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 3,7 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4,8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1,7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6,4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3,6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4,2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4,4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0,6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55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КЧР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 3,7 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5,1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3,3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3,6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4,7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5,4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3,7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0,1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56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Мурманская область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 3,7 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4,9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3,1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5,0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</a:rPr>
                        <a:t> 4,7 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0,6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4,0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-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57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Самарская область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 3,7 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2,8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4,3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3,8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1,9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4,0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3,3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6,0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58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Тюменская область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 3,7 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3,4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4,3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2,2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5,1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3,3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4,8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3,1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</a:rPr>
                        <a:t>59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Кемеровская область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 dirty="0">
                          <a:effectLst/>
                        </a:rPr>
                        <a:t> 3,8 </a:t>
                      </a:r>
                      <a:endParaRPr lang="ru-RU" sz="8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4,8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4,9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</a:rPr>
                        <a:t> 3,4 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4,2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3,5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1,4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4,2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</a:rPr>
                        <a:t>60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Оренбургская область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 3,8 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2,5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2,0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</a:rPr>
                        <a:t> 2,9 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4,7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5,0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4,7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4,9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</a:rPr>
                        <a:t>61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Пермский край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 3,8 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2,4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3,5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3,5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4,2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2,7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5,1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5,3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</a:rPr>
                        <a:t>62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Тульская область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 dirty="0">
                          <a:effectLst/>
                        </a:rPr>
                        <a:t> 3,8 </a:t>
                      </a:r>
                      <a:endParaRPr lang="ru-RU" sz="8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4,3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3,9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4,9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3,3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5,7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2,8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2,1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</a:rPr>
                        <a:t>63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Белгородская область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 4,0 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3,3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5,1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3,5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4,7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2,4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3,2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5,9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6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64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effectLst/>
                        </a:rPr>
                        <a:t>Курская область</a:t>
                      </a:r>
                      <a:endParaRPr lang="ru-RU" sz="8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 dirty="0">
                          <a:effectLst/>
                        </a:rPr>
                        <a:t> 4,1 </a:t>
                      </a:r>
                      <a:endParaRPr lang="ru-RU" sz="8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3,8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5,3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4,5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5,9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5,3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2,9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0,8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20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65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 dirty="0">
                          <a:effectLst/>
                        </a:rPr>
                        <a:t>Саратовская область</a:t>
                      </a:r>
                      <a:endParaRPr lang="ru-RU" sz="8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 dirty="0">
                          <a:effectLst/>
                        </a:rPr>
                        <a:t> 4,1 </a:t>
                      </a:r>
                      <a:endParaRPr lang="ru-RU" sz="8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5,6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</a:rPr>
                        <a:t> 1,9 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3,7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 4,6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>
                          <a:effectLst/>
                        </a:rPr>
                        <a:t>4,2 </a:t>
                      </a:r>
                      <a:endParaRPr lang="ru-RU" sz="8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</a:rPr>
                        <a:t>3,4 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</a:rPr>
                        <a:t>5,4 </a:t>
                      </a:r>
                      <a:endParaRPr lang="ru-RU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0" marR="7020" marT="7020" marB="0" anchor="b"/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744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3"/>
          <p:cNvSpPr>
            <a:spLocks noGrp="1"/>
          </p:cNvSpPr>
          <p:nvPr>
            <p:ph type="sldNum" sz="quarter" idx="16"/>
          </p:nvPr>
        </p:nvSpPr>
        <p:spPr>
          <a:xfrm>
            <a:off x="7842738" y="6356347"/>
            <a:ext cx="798026" cy="501650"/>
          </a:xfrm>
        </p:spPr>
        <p:txBody>
          <a:bodyPr/>
          <a:lstStyle/>
          <a:p>
            <a:fld id="{72B23512-3D98-4B86-A22F-074DEC6D4A99}" type="slidenum">
              <a:rPr lang="ru-RU" sz="1000" smtClean="0">
                <a:latin typeface="+mn-lt"/>
              </a:rPr>
              <a:pPr/>
              <a:t>13</a:t>
            </a:fld>
            <a:endParaRPr lang="ru-RU" sz="1000" dirty="0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36512" y="161672"/>
            <a:ext cx="8820472" cy="4590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800" dirty="0">
                <a:latin typeface="+mn-lt"/>
                <a:cs typeface="Times New Roman" pitchFamily="18" charset="0"/>
              </a:rPr>
              <a:t>ПРОФИЛЬ «РОСПОТРЕБНАДЗОР»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925703"/>
              </p:ext>
            </p:extLst>
          </p:nvPr>
        </p:nvGraphicFramePr>
        <p:xfrm>
          <a:off x="323528" y="995393"/>
          <a:ext cx="4392488" cy="2071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668367"/>
              </p:ext>
            </p:extLst>
          </p:nvPr>
        </p:nvGraphicFramePr>
        <p:xfrm>
          <a:off x="5154074" y="1133474"/>
          <a:ext cx="2709788" cy="188825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15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9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Республика Карелия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29%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Приморский край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28%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9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Орловская 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28%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Сахалинская область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9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Краснодарский край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25%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9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г. Москва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9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Чеченская Республика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9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Республика Тыва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9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Республика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Карачаево-Черкесия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Курская 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79486" y="692696"/>
            <a:ext cx="40232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Средний уровень доли Предупреждений от общего числа наказаний  (вся Россия) – </a:t>
            </a:r>
            <a:r>
              <a:rPr lang="ru-RU" sz="10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11,96%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676082"/>
              </p:ext>
            </p:extLst>
          </p:nvPr>
        </p:nvGraphicFramePr>
        <p:xfrm>
          <a:off x="323528" y="2995221"/>
          <a:ext cx="4392488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636053"/>
              </p:ext>
            </p:extLst>
          </p:nvPr>
        </p:nvGraphicFramePr>
        <p:xfrm>
          <a:off x="5136206" y="3499277"/>
          <a:ext cx="2709788" cy="115385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15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46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Липецкая область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6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Алтай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6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Ивановская область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03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6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Самарская область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46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Брянская область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53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Тыва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623502" y="3102126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Средний уровень доли предпринимателей, подвергнутых контролю и надзору (вся Россия) – </a:t>
            </a:r>
            <a:r>
              <a:rPr lang="ru-RU" sz="10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17,76%</a:t>
            </a: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721817"/>
              </p:ext>
            </p:extLst>
          </p:nvPr>
        </p:nvGraphicFramePr>
        <p:xfrm>
          <a:off x="179512" y="4647406"/>
          <a:ext cx="4397388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624664"/>
              </p:ext>
            </p:extLst>
          </p:nvPr>
        </p:nvGraphicFramePr>
        <p:xfrm>
          <a:off x="5208214" y="5227469"/>
          <a:ext cx="2709788" cy="135197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15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463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Крым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63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Красноярский край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63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Оренбургская область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03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6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Саратовская область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18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Северная Осетия-Алания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53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Тюменская область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623502" y="4830318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Средний уровень по доле штрафов, назначенных без проверок («адм. расследования») </a:t>
            </a:r>
            <a:r>
              <a:rPr lang="ru-RU" sz="1050" b="1" dirty="0" err="1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 (вся Россия) – </a:t>
            </a:r>
            <a:r>
              <a:rPr lang="ru-RU" sz="10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20,7% </a:t>
            </a:r>
          </a:p>
        </p:txBody>
      </p:sp>
    </p:spTree>
    <p:extLst>
      <p:ext uri="{BB962C8B-B14F-4D97-AF65-F5344CB8AC3E}">
        <p14:creationId xmlns:p14="http://schemas.microsoft.com/office/powerpoint/2010/main" val="73095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3"/>
          <p:cNvSpPr>
            <a:spLocks noGrp="1"/>
          </p:cNvSpPr>
          <p:nvPr>
            <p:ph type="sldNum" sz="quarter" idx="16"/>
          </p:nvPr>
        </p:nvSpPr>
        <p:spPr>
          <a:xfrm>
            <a:off x="7842738" y="6356347"/>
            <a:ext cx="798026" cy="501650"/>
          </a:xfrm>
        </p:spPr>
        <p:txBody>
          <a:bodyPr/>
          <a:lstStyle/>
          <a:p>
            <a:fld id="{72B23512-3D98-4B86-A22F-074DEC6D4A99}" type="slidenum">
              <a:rPr lang="ru-RU" sz="1000" smtClean="0">
                <a:latin typeface="+mn-lt"/>
              </a:rPr>
              <a:pPr/>
              <a:t>14</a:t>
            </a:fld>
            <a:endParaRPr lang="ru-RU" sz="1000" dirty="0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36512" y="161672"/>
            <a:ext cx="8820472" cy="4590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800" dirty="0">
                <a:latin typeface="+mn-lt"/>
                <a:cs typeface="Times New Roman" pitchFamily="18" charset="0"/>
              </a:rPr>
              <a:t>ПРОФИЛЬ «РОСТЕХНАДЗОР»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573847"/>
              </p:ext>
            </p:extLst>
          </p:nvPr>
        </p:nvGraphicFramePr>
        <p:xfrm>
          <a:off x="5154074" y="1133474"/>
          <a:ext cx="2709788" cy="188825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15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9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Республика Карелия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Томская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46%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9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Республика Марий Эл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Псковская 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9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Республика Мордовия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29%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9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г. Москва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9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Чеченская Республика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9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Республика Тыва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9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Республика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Карачаево-Черкесия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Курская 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79486" y="692696"/>
            <a:ext cx="40232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Средний уровень доли Предупреждений от общего числа наказаний  (вся Россия) – </a:t>
            </a:r>
            <a:r>
              <a:rPr lang="ru-RU" sz="10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10,12%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541801"/>
              </p:ext>
            </p:extLst>
          </p:nvPr>
        </p:nvGraphicFramePr>
        <p:xfrm>
          <a:off x="5136206" y="4363373"/>
          <a:ext cx="2709788" cy="115385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15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46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Чукотский АО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6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Костромская область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6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Москва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03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6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Кемеровская область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46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Крым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53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Липецкая область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623502" y="3718193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Средний уровень доли предпринимателей, подвергнутых контролю и надзору (вся Россия) – </a:t>
            </a:r>
            <a:r>
              <a:rPr lang="ru-RU" sz="10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20,85%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1915080"/>
              </p:ext>
            </p:extLst>
          </p:nvPr>
        </p:nvGraphicFramePr>
        <p:xfrm>
          <a:off x="261784" y="782360"/>
          <a:ext cx="4361718" cy="2502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249562295"/>
              </p:ext>
            </p:extLst>
          </p:nvPr>
        </p:nvGraphicFramePr>
        <p:xfrm>
          <a:off x="261784" y="3538277"/>
          <a:ext cx="4361718" cy="2895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3419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3"/>
          <p:cNvSpPr>
            <a:spLocks noGrp="1"/>
          </p:cNvSpPr>
          <p:nvPr>
            <p:ph type="sldNum" sz="quarter" idx="16"/>
          </p:nvPr>
        </p:nvSpPr>
        <p:spPr>
          <a:xfrm>
            <a:off x="7842738" y="6356347"/>
            <a:ext cx="798026" cy="501650"/>
          </a:xfrm>
        </p:spPr>
        <p:txBody>
          <a:bodyPr/>
          <a:lstStyle/>
          <a:p>
            <a:fld id="{72B23512-3D98-4B86-A22F-074DEC6D4A99}" type="slidenum">
              <a:rPr lang="ru-RU" sz="1000" smtClean="0">
                <a:latin typeface="+mn-lt"/>
              </a:rPr>
              <a:pPr/>
              <a:t>15</a:t>
            </a:fld>
            <a:endParaRPr lang="ru-RU" sz="1000" dirty="0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36512" y="161672"/>
            <a:ext cx="8820472" cy="4590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800" dirty="0">
                <a:latin typeface="+mn-lt"/>
                <a:cs typeface="Times New Roman" pitchFamily="18" charset="0"/>
              </a:rPr>
              <a:t>СРАВНЕНИЕ ПОКАЗАТЕЛЕЙ РОСПОТРЕБНАДЗОРА И МЧС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669685795"/>
              </p:ext>
            </p:extLst>
          </p:nvPr>
        </p:nvGraphicFramePr>
        <p:xfrm>
          <a:off x="261784" y="1127040"/>
          <a:ext cx="8414672" cy="460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1095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3"/>
          <p:cNvSpPr>
            <a:spLocks noGrp="1"/>
          </p:cNvSpPr>
          <p:nvPr>
            <p:ph type="sldNum" sz="quarter" idx="16"/>
          </p:nvPr>
        </p:nvSpPr>
        <p:spPr>
          <a:xfrm>
            <a:off x="7842738" y="6356347"/>
            <a:ext cx="798026" cy="501650"/>
          </a:xfrm>
        </p:spPr>
        <p:txBody>
          <a:bodyPr/>
          <a:lstStyle/>
          <a:p>
            <a:fld id="{72B23512-3D98-4B86-A22F-074DEC6D4A99}" type="slidenum">
              <a:rPr lang="ru-RU" sz="1000" smtClean="0">
                <a:latin typeface="+mn-lt"/>
              </a:rPr>
              <a:pPr/>
              <a:t>16</a:t>
            </a:fld>
            <a:endParaRPr lang="ru-RU" sz="1000" dirty="0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36512" y="161672"/>
            <a:ext cx="8820472" cy="4590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800" dirty="0">
                <a:latin typeface="+mn-lt"/>
                <a:cs typeface="Times New Roman" pitchFamily="18" charset="0"/>
              </a:rPr>
              <a:t>ПРОФИЛЬ «УДМУРТСКАЯ РЕСПУБЛИКА»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205009"/>
              </p:ext>
            </p:extLst>
          </p:nvPr>
        </p:nvGraphicFramePr>
        <p:xfrm>
          <a:off x="-612576" y="1124744"/>
          <a:ext cx="50760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Выгнутая вверх стрелка 6"/>
          <p:cNvSpPr/>
          <p:nvPr/>
        </p:nvSpPr>
        <p:spPr>
          <a:xfrm rot="21180651">
            <a:off x="2123979" y="880456"/>
            <a:ext cx="3384126" cy="4721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116944"/>
              </p:ext>
            </p:extLst>
          </p:nvPr>
        </p:nvGraphicFramePr>
        <p:xfrm>
          <a:off x="4572000" y="980728"/>
          <a:ext cx="4572000" cy="3289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716016" y="3861048"/>
            <a:ext cx="4427984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7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en-US" sz="7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P</a:t>
            </a:r>
            <a:r>
              <a:rPr lang="ru-RU" sz="7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1) </a:t>
            </a:r>
            <a:r>
              <a:rPr lang="ru-RU" sz="700" dirty="0">
                <a:latin typeface="Times New Roman"/>
                <a:ea typeface="Calibri"/>
                <a:cs typeface="Times New Roman"/>
              </a:rPr>
              <a:t>- ДОЛЯ ПРЕДУПРЕЖДЕНИЙ ОТ ОБЩЕГО ЧИСЛА НАКАЗАНИЙ;</a:t>
            </a:r>
            <a:endParaRPr lang="ru-RU" sz="700" dirty="0">
              <a:ea typeface="Calibri"/>
              <a:cs typeface="Times New Roman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7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en-US" sz="7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P</a:t>
            </a:r>
            <a:r>
              <a:rPr lang="ru-RU" sz="7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2)</a:t>
            </a:r>
            <a:r>
              <a:rPr lang="ru-RU" sz="700" dirty="0">
                <a:latin typeface="Times New Roman"/>
                <a:ea typeface="Calibri"/>
                <a:cs typeface="Times New Roman"/>
              </a:rPr>
              <a:t> - ДОЛЯ, ПРЕДПРИНИМАТЕЛЕЙ ПОДВЕРГНУТЫХ КОНТРОЛЮ И НАДЗОРУ ОТ ОБЩЕГО ЧИСЛА ПОДКОНТРОЛЬНЫХ;</a:t>
            </a:r>
            <a:endParaRPr lang="ru-RU" sz="700" dirty="0">
              <a:ea typeface="Calibri"/>
              <a:cs typeface="Times New Roman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700" b="1" dirty="0">
                <a:solidFill>
                  <a:srgbClr val="943634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en-US" sz="700" b="1" dirty="0">
                <a:solidFill>
                  <a:srgbClr val="943634"/>
                </a:solidFill>
                <a:latin typeface="Times New Roman"/>
                <a:ea typeface="Calibri"/>
                <a:cs typeface="Times New Roman"/>
              </a:rPr>
              <a:t>P</a:t>
            </a:r>
            <a:r>
              <a:rPr lang="ru-RU" sz="700" b="1" dirty="0">
                <a:solidFill>
                  <a:srgbClr val="943634"/>
                </a:solidFill>
                <a:latin typeface="Times New Roman"/>
                <a:ea typeface="Calibri"/>
                <a:cs typeface="Times New Roman"/>
              </a:rPr>
              <a:t>3)</a:t>
            </a:r>
            <a:r>
              <a:rPr lang="ru-RU" sz="700" dirty="0">
                <a:solidFill>
                  <a:srgbClr val="943634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700" dirty="0">
                <a:latin typeface="Times New Roman"/>
                <a:ea typeface="Calibri"/>
                <a:cs typeface="Times New Roman"/>
              </a:rPr>
              <a:t>- ДОЛЯ ШТРАФОВ, НАЛОЖЕННЫХ БЕЗ ПРОВЕДЕНИЯ ПРОВЕРОК («ДОЛЯ АДМИНИСТРАТИВНЫХ РАССЛЕДОВАНИЙ») ОТ ОБШЕГО ЧИСЛА ШТРАФОВ, НАЛОЖЕННЫХ ФОИВ;</a:t>
            </a:r>
            <a:endParaRPr lang="ru-RU" sz="700" dirty="0">
              <a:ea typeface="Calibri"/>
              <a:cs typeface="Times New Roman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135159"/>
              </p:ext>
            </p:extLst>
          </p:nvPr>
        </p:nvGraphicFramePr>
        <p:xfrm>
          <a:off x="5292080" y="4882937"/>
          <a:ext cx="3436451" cy="1427364"/>
        </p:xfrm>
        <a:graphic>
          <a:graphicData uri="http://schemas.openxmlformats.org/drawingml/2006/table">
            <a:tbl>
              <a:tblPr firstRow="1" firstCol="1" bandRow="1"/>
              <a:tblGrid>
                <a:gridCol w="429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87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82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РОСПОТРЕБНАДЗОР (РОССИЯ</a:t>
                      </a:r>
                      <a:r>
                        <a:rPr lang="ru-RU" sz="800" b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ВЦЕЛОМ)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РОСПОТРЕБНАДЗОР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УДМУРТСКАЯ РЕСПУБЛИКА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11,96%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16,7%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17,76%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94363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20,7%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5536" y="573325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2018 году Роспотребнадзор Удмуртии взыскал 2378 штрафов, на общую сумму 24 516 000 рублей (средний штраф – 10 309 рублей). </a:t>
            </a:r>
          </a:p>
        </p:txBody>
      </p:sp>
    </p:spTree>
    <p:extLst>
      <p:ext uri="{BB962C8B-B14F-4D97-AF65-F5344CB8AC3E}">
        <p14:creationId xmlns:p14="http://schemas.microsoft.com/office/powerpoint/2010/main" val="4291846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3"/>
          <p:cNvSpPr>
            <a:spLocks noGrp="1"/>
          </p:cNvSpPr>
          <p:nvPr>
            <p:ph type="sldNum" sz="quarter" idx="16"/>
          </p:nvPr>
        </p:nvSpPr>
        <p:spPr>
          <a:xfrm>
            <a:off x="7842738" y="6356347"/>
            <a:ext cx="798026" cy="501650"/>
          </a:xfrm>
        </p:spPr>
        <p:txBody>
          <a:bodyPr/>
          <a:lstStyle/>
          <a:p>
            <a:fld id="{72B23512-3D98-4B86-A22F-074DEC6D4A99}" type="slidenum">
              <a:rPr lang="ru-RU" sz="1000" smtClean="0">
                <a:latin typeface="+mn-lt"/>
              </a:rPr>
              <a:pPr/>
              <a:t>17</a:t>
            </a:fld>
            <a:endParaRPr lang="ru-RU" sz="1000" dirty="0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36512" y="161672"/>
            <a:ext cx="8820472" cy="4590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800" dirty="0">
                <a:latin typeface="+mn-lt"/>
                <a:cs typeface="Times New Roman" pitchFamily="18" charset="0"/>
              </a:rPr>
              <a:t>ПРОФИЛЬ «САРАТОВСКАЯ ОБЛАСТЬ»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3861048"/>
            <a:ext cx="4283968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7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en-US" sz="7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P</a:t>
            </a:r>
            <a:r>
              <a:rPr lang="ru-RU" sz="7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1) </a:t>
            </a:r>
            <a:r>
              <a:rPr lang="ru-RU" sz="700" dirty="0">
                <a:latin typeface="Times New Roman"/>
                <a:ea typeface="Calibri"/>
                <a:cs typeface="Times New Roman"/>
              </a:rPr>
              <a:t>- ДОЛЯ ПРЕДУПРЕЖДЕНИЙ ОТ ОБЩЕГО ЧИСЛА НАКАЗАНИЙ;</a:t>
            </a:r>
            <a:endParaRPr lang="ru-RU" sz="700" dirty="0">
              <a:ea typeface="Calibri"/>
              <a:cs typeface="Times New Roman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7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en-US" sz="7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P</a:t>
            </a:r>
            <a:r>
              <a:rPr lang="ru-RU" sz="7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2)</a:t>
            </a:r>
            <a:r>
              <a:rPr lang="ru-RU" sz="700" dirty="0">
                <a:latin typeface="Times New Roman"/>
                <a:ea typeface="Calibri"/>
                <a:cs typeface="Times New Roman"/>
              </a:rPr>
              <a:t> - ДОЛЯ, ПРЕДПРИНИМАТЕЛЕЙ ПОДВЕРГНУТЫХ КОНТРОЛЮ И НАДЗОРУ ОТ ОБЩЕГО ЧИСЛА ПОДКОНТРОЛЬНЫХ;</a:t>
            </a:r>
            <a:endParaRPr lang="ru-RU" sz="700" dirty="0">
              <a:ea typeface="Calibri"/>
              <a:cs typeface="Times New Roman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700" b="1" dirty="0">
                <a:solidFill>
                  <a:srgbClr val="943634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en-US" sz="700" b="1" dirty="0">
                <a:solidFill>
                  <a:srgbClr val="943634"/>
                </a:solidFill>
                <a:latin typeface="Times New Roman"/>
                <a:ea typeface="Calibri"/>
                <a:cs typeface="Times New Roman"/>
              </a:rPr>
              <a:t>P</a:t>
            </a:r>
            <a:r>
              <a:rPr lang="ru-RU" sz="700" b="1" dirty="0">
                <a:solidFill>
                  <a:srgbClr val="943634"/>
                </a:solidFill>
                <a:latin typeface="Times New Roman"/>
                <a:ea typeface="Calibri"/>
                <a:cs typeface="Times New Roman"/>
              </a:rPr>
              <a:t>3)</a:t>
            </a:r>
            <a:r>
              <a:rPr lang="ru-RU" sz="700" dirty="0">
                <a:solidFill>
                  <a:srgbClr val="943634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700" dirty="0">
                <a:latin typeface="Times New Roman"/>
                <a:ea typeface="Calibri"/>
                <a:cs typeface="Times New Roman"/>
              </a:rPr>
              <a:t>- ДОЛЯ ШТРАФОВ, НАЛОЖЕННЫХ БЕЗ ПРОВЕДЕНИЯ ПРОВЕРОК («ДОЛЯ АДМИНИСТРАТИВНЫХ РАССЛЕДОВАНИЙ») ОТ ОБШЕГО ЧИСЛА ШТРАФОВ, НАЛОЖЕННЫХ ФОИВ;</a:t>
            </a:r>
            <a:endParaRPr lang="ru-RU" sz="700" dirty="0">
              <a:ea typeface="Calibri"/>
              <a:cs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204832"/>
              </p:ext>
            </p:extLst>
          </p:nvPr>
        </p:nvGraphicFramePr>
        <p:xfrm>
          <a:off x="5292080" y="4882937"/>
          <a:ext cx="3672407" cy="1440160"/>
        </p:xfrm>
        <a:graphic>
          <a:graphicData uri="http://schemas.openxmlformats.org/drawingml/2006/table">
            <a:tbl>
              <a:tblPr firstRow="1" firstCol="1" bandRow="1"/>
              <a:tblGrid>
                <a:gridCol w="458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33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7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РОССЕЛЬХОЗНАДЗОР (РОССИЯ</a:t>
                      </a:r>
                      <a:r>
                        <a:rPr lang="ru-RU" sz="800" b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ВЦЕЛОМ)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РОССЕЛЬХОЗНАДЗОР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САРАТОВСКАЯ</a:t>
                      </a: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b="1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ОБЛАСТь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16,57%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6,33%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17,4%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94363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45,5%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5733256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2018 году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Россельхознадзор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Саратовской области взыскал 951 штраф, на общую сумму 6 389 400 рублей (средний штраф – 6 719 рублей).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Средний штраф в России - 1 902 р.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458435"/>
              </p:ext>
            </p:extLst>
          </p:nvPr>
        </p:nvGraphicFramePr>
        <p:xfrm>
          <a:off x="-612576" y="866311"/>
          <a:ext cx="5256584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Выгнутая вниз стрелка 9"/>
          <p:cNvSpPr/>
          <p:nvPr/>
        </p:nvSpPr>
        <p:spPr>
          <a:xfrm rot="20819226">
            <a:off x="3315571" y="4094680"/>
            <a:ext cx="2142614" cy="59142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659369"/>
              </p:ext>
            </p:extLst>
          </p:nvPr>
        </p:nvGraphicFramePr>
        <p:xfrm>
          <a:off x="4716016" y="10527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9184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3"/>
          <p:cNvSpPr>
            <a:spLocks noGrp="1"/>
          </p:cNvSpPr>
          <p:nvPr>
            <p:ph type="sldNum" sz="quarter" idx="16"/>
          </p:nvPr>
        </p:nvSpPr>
        <p:spPr>
          <a:xfrm>
            <a:off x="7842738" y="6356347"/>
            <a:ext cx="798026" cy="501650"/>
          </a:xfrm>
        </p:spPr>
        <p:txBody>
          <a:bodyPr/>
          <a:lstStyle/>
          <a:p>
            <a:fld id="{72B23512-3D98-4B86-A22F-074DEC6D4A99}" type="slidenum">
              <a:rPr lang="ru-RU" sz="1000" smtClean="0">
                <a:latin typeface="+mn-lt"/>
              </a:rPr>
              <a:pPr/>
              <a:t>2</a:t>
            </a:fld>
            <a:endParaRPr lang="ru-RU" sz="1000" dirty="0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36512" y="161672"/>
            <a:ext cx="8820472" cy="459016"/>
          </a:xfrm>
        </p:spPr>
        <p:txBody>
          <a:bodyPr/>
          <a:lstStyle/>
          <a:p>
            <a:r>
              <a:rPr lang="ru-RU" sz="1800" dirty="0">
                <a:latin typeface="+mn-lt"/>
                <a:cs typeface="Times New Roman" pitchFamily="18" charset="0"/>
              </a:rPr>
              <a:t>СТРУКТУРА ДОКЛАДА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60" y="833128"/>
            <a:ext cx="7920880" cy="5027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1. Институт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2. Регионы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3. Реестр системных проблем Российского бизнеса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4. Приложение I. Уголовное преследование бизнеса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6. Приложение II. Соцопрос: мнение собственников и руководителей высшего звена средних и малых компаний об административной среде в РФ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7. Приложение III. Экспертный опрос: мнение экспертов о защите прав предпринимателей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8. Индекс административного давления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9. ДК «Несырьевой сектор»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74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3"/>
          <p:cNvSpPr>
            <a:spLocks noGrp="1"/>
          </p:cNvSpPr>
          <p:nvPr>
            <p:ph type="sldNum" sz="quarter" idx="16"/>
          </p:nvPr>
        </p:nvSpPr>
        <p:spPr>
          <a:xfrm>
            <a:off x="7842738" y="6356347"/>
            <a:ext cx="798026" cy="501650"/>
          </a:xfrm>
        </p:spPr>
        <p:txBody>
          <a:bodyPr/>
          <a:lstStyle/>
          <a:p>
            <a:fld id="{72B23512-3D98-4B86-A22F-074DEC6D4A99}" type="slidenum">
              <a:rPr lang="ru-RU" sz="1000" smtClean="0">
                <a:latin typeface="+mn-lt"/>
              </a:rPr>
              <a:pPr/>
              <a:t>3</a:t>
            </a:fld>
            <a:endParaRPr lang="ru-RU" sz="1000" dirty="0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36512" y="161672"/>
            <a:ext cx="8820472" cy="459016"/>
          </a:xfrm>
        </p:spPr>
        <p:txBody>
          <a:bodyPr/>
          <a:lstStyle/>
          <a:p>
            <a:r>
              <a:rPr lang="ru-RU" sz="1800" dirty="0">
                <a:latin typeface="+mn-lt"/>
                <a:cs typeface="Times New Roman" pitchFamily="18" charset="0"/>
              </a:rPr>
              <a:t>РЕЕСТР СИСТЕМНЫХ ПРОБЛЕМ РОССИЙСКОГО БИЗНЕСА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767927"/>
            <a:ext cx="7920880" cy="5253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Результаты обработки жалоб и обращений предпринимателей, которых за все время работы института уполномоченных поступило свыше 63 тыс. (свыше 12 тыс. в центральный аппарат и свыше 51 тыс. региональным уполномоченным);</a:t>
            </a:r>
          </a:p>
          <a:p>
            <a:pPr marL="67628" indent="-270510" algn="just">
              <a:lnSpc>
                <a:spcPct val="107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57175" indent="-257175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Данные об отработке уполномоченными органами власти тех проблем и решений, которые были изложены в предыдущих ежегодных Докладах Уполномоченного в разделе «Книга жалоб и предложений российского бизнеса» (2014, 2015, 2016, 2017 и 2018 годов); </a:t>
            </a:r>
          </a:p>
          <a:p>
            <a:pPr marL="67628" indent="-270510" algn="just">
              <a:lnSpc>
                <a:spcPct val="115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57175" indent="-257175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Результаты двух федеральных опросов: «Мнение собственников и руководителей высшего звена средних и малых компаний об административной среде в Российской Федерации» - приняло участие 2 731 респондентов; экспертного опроса «Мнение экспертов о защите прав предпринимателей» - приняло участие 700 респондентов;</a:t>
            </a:r>
          </a:p>
          <a:p>
            <a:pPr marL="67628" indent="-270510" algn="just">
              <a:lnSpc>
                <a:spcPct val="115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57175" indent="-257175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Аналитические материалы федерального и регионального центров общественных процедур «Бизнес против коррупции», Экспертного центра при Уполномоченном, Института экономики роста им. П.А. Столыпина.</a:t>
            </a:r>
          </a:p>
          <a:p>
            <a:pPr marL="257175" indent="-257175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b="1" dirty="0">
                <a:cs typeface="Times New Roman" panose="02020603050405020304" pitchFamily="18" charset="0"/>
              </a:rPr>
              <a:t>В РЕЕСТР ВОШЛИ 296 ПРОБЛЕМ ПО 32 СФЕРАМ РЕГУЛИРОВАНИЯ.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0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3"/>
          <p:cNvSpPr>
            <a:spLocks noGrp="1"/>
          </p:cNvSpPr>
          <p:nvPr>
            <p:ph type="sldNum" sz="quarter" idx="16"/>
          </p:nvPr>
        </p:nvSpPr>
        <p:spPr>
          <a:xfrm>
            <a:off x="7842738" y="6356347"/>
            <a:ext cx="798026" cy="501650"/>
          </a:xfrm>
        </p:spPr>
        <p:txBody>
          <a:bodyPr/>
          <a:lstStyle/>
          <a:p>
            <a:fld id="{72B23512-3D98-4B86-A22F-074DEC6D4A99}" type="slidenum">
              <a:rPr lang="ru-RU" sz="1000" smtClean="0">
                <a:latin typeface="+mn-lt"/>
              </a:rPr>
              <a:pPr/>
              <a:t>4</a:t>
            </a:fld>
            <a:endParaRPr lang="ru-RU" sz="1000" dirty="0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36512" y="161672"/>
            <a:ext cx="8820472" cy="459016"/>
          </a:xfrm>
        </p:spPr>
        <p:txBody>
          <a:bodyPr/>
          <a:lstStyle/>
          <a:p>
            <a:r>
              <a:rPr lang="ru-RU" sz="1800" dirty="0">
                <a:latin typeface="+mn-lt"/>
                <a:cs typeface="Times New Roman" pitchFamily="18" charset="0"/>
              </a:rPr>
              <a:t>ЛИДЕРЫ ПО ЧИСЛУ ПРОБЛЕМ В РЕЕСТРЕ 2019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2445F6CB-27B3-4E21-AE75-906323EFF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285996"/>
              </p:ext>
            </p:extLst>
          </p:nvPr>
        </p:nvGraphicFramePr>
        <p:xfrm>
          <a:off x="395536" y="764704"/>
          <a:ext cx="8388424" cy="5040559"/>
        </p:xfrm>
        <a:graphic>
          <a:graphicData uri="http://schemas.openxmlformats.org/drawingml/2006/table">
            <a:tbl>
              <a:tblPr/>
              <a:tblGrid>
                <a:gridCol w="6408712">
                  <a:extLst>
                    <a:ext uri="{9D8B030D-6E8A-4147-A177-3AD203B41FA5}">
                      <a16:colId xmlns:a16="http://schemas.microsoft.com/office/drawing/2014/main" xmlns="" val="3804046161"/>
                    </a:ext>
                  </a:extLst>
                </a:gridCol>
                <a:gridCol w="1979712">
                  <a:extLst>
                    <a:ext uri="{9D8B030D-6E8A-4147-A177-3AD203B41FA5}">
                      <a16:colId xmlns:a16="http://schemas.microsoft.com/office/drawing/2014/main" xmlns="" val="4231858628"/>
                    </a:ext>
                  </a:extLst>
                </a:gridCol>
              </a:tblGrid>
              <a:tr h="940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Сфера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Число проблем в реестре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8499013"/>
                  </a:ext>
                </a:extLst>
              </a:tr>
              <a:tr h="3158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НАЛОГИ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8913408"/>
                  </a:ext>
                </a:extLst>
              </a:tr>
              <a:tr h="628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СЕЛЬСКОЕ ХОЗЯЙСТВО, ПЕРЕРАБОТКА СЕЛЬСКОХОЗЯЙСТВЕННОЙ ПРОДУКЦИИ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14001656"/>
                  </a:ext>
                </a:extLst>
              </a:tr>
              <a:tr h="3158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ГОСУДАРСТВЕННЫЕ И МУНИЦИПАЛЬНЫЕ ЗАКУПКИ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7477411"/>
                  </a:ext>
                </a:extLst>
              </a:tr>
              <a:tr h="3158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ПОДАКЦИЗНЫЕ ТОВАРЫ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9735174"/>
                  </a:ext>
                </a:extLst>
              </a:tr>
              <a:tr h="3158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9475368"/>
                  </a:ext>
                </a:extLst>
              </a:tr>
              <a:tr h="3158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МАЛЫЙ И СРЕДНИЙ БИЗНЕС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2024874"/>
                  </a:ext>
                </a:extLst>
              </a:tr>
              <a:tr h="3158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ПРИРОДОПОЛЬЗОВАНИЕ И ЭКОЛОГИЯ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39263182"/>
                  </a:ext>
                </a:extLst>
              </a:tr>
              <a:tr h="628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ФИТОСАНИТАРНЫЙ, ВЕТЕРИНАРНЫЙ НАДЗОР И НАДЗОР В ОБЛАСТИ СЕМЕНОВОДСТВА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964965"/>
                  </a:ext>
                </a:extLst>
              </a:tr>
              <a:tr h="3158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ИНОСТРАННЫЕ ИНВЕСТОРЫ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59141188"/>
                  </a:ext>
                </a:extLst>
              </a:tr>
              <a:tr h="3158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10. </a:t>
                      </a:r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ИНТЕРНЕТ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5658826"/>
                  </a:ext>
                </a:extLst>
              </a:tr>
              <a:tr h="3158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11. </a:t>
                      </a:r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ЭНЕРГЕТИКА И ЕСТЕСТВЕННЫЕ МОНОПОЛИИ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403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888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51520" y="1700808"/>
            <a:ext cx="5226871" cy="6672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ИНДЕКС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«АДМИНИСТРАТИВНОЕ ДАВЛЕНИЕ»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(проект)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592185"/>
            <a:ext cx="2063546" cy="24452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/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апрель 2019 г.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0736"/>
            <a:ext cx="816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53" y="440728"/>
            <a:ext cx="158731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72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3"/>
          <p:cNvSpPr>
            <a:spLocks noGrp="1"/>
          </p:cNvSpPr>
          <p:nvPr>
            <p:ph type="sldNum" sz="quarter" idx="16"/>
          </p:nvPr>
        </p:nvSpPr>
        <p:spPr>
          <a:xfrm>
            <a:off x="7842738" y="6356347"/>
            <a:ext cx="798026" cy="501650"/>
          </a:xfrm>
        </p:spPr>
        <p:txBody>
          <a:bodyPr/>
          <a:lstStyle/>
          <a:p>
            <a:fld id="{72B23512-3D98-4B86-A22F-074DEC6D4A99}" type="slidenum">
              <a:rPr lang="ru-RU" sz="1000" smtClean="0">
                <a:latin typeface="+mn-lt"/>
              </a:rPr>
              <a:pPr/>
              <a:t>6</a:t>
            </a:fld>
            <a:endParaRPr lang="ru-RU" sz="1000" dirty="0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36512" y="161672"/>
            <a:ext cx="8820472" cy="459016"/>
          </a:xfrm>
        </p:spPr>
        <p:txBody>
          <a:bodyPr/>
          <a:lstStyle/>
          <a:p>
            <a:r>
              <a:rPr lang="ru-RU" sz="1800" dirty="0">
                <a:latin typeface="+mn-lt"/>
                <a:cs typeface="Times New Roman" pitchFamily="18" charset="0"/>
              </a:rPr>
              <a:t>О ПРОЕКТЕ ИНДЕКСА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692696"/>
            <a:ext cx="792088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Индекс подготовлен для 85 субъектов Российской Федерации и основан на данных всех уполномоченных по защите прав предпринимателей, территориальных органов федеральных органов власти,  Минэкономразвития России, Росстата России, данных судебной статистики Российской Федерации.</a:t>
            </a:r>
          </a:p>
          <a:p>
            <a:pPr indent="538163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федеральные органы власти включенные в индекс (Роспотребнадзор,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Ростехнадзор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Россельхознадзор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Росприроднадзор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МЧС, жилищные инспекции) приходится более 90% контрольных и надзорных мероприятий на территории России.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индекс включены следующие показатели:</a:t>
            </a:r>
          </a:p>
          <a:p>
            <a:pPr lvl="1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Снижение репрессивности контрольно-надзорной деятельности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(P1)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Эффективность внедрения риск-ориентированного подхода (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P2)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3) Обход проверок: доля штрафов, назначенных без проведения проверок в рамках административных расследований, рейдов, контрольных закупок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(P3)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4) Фискальная  ориентированность контрольно-надзорной деятельности- объем наложенных штрафов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(P4,P5)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538163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Индекс – это не просто  аналитический инструмент, но инструмент для субъектов Российской Федерации для того, что бы корректировать поведение деятельности контрольных и надзорных органов на территории субъекта Российской Федерации.</a:t>
            </a:r>
          </a:p>
          <a:p>
            <a:pPr indent="538163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538163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538163"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Внимание: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из-за недостаточно качественной информации, предоставленной территориальными органами федеральных органов власти, в настоящее время в проект Индекса входят 65 субъектов федерации. К 15 мая в Проект Индекса войдут все 85 субъектов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1078809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72816"/>
            <a:ext cx="9144000" cy="2088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051" y="2060849"/>
            <a:ext cx="8171214" cy="1470025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</a:t>
            </a:r>
            <a:b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«АДМИНИСТРАТИВНОЕ ДАВЛЕНИЕ»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1224-2030-48F5-B06D-C89CD75317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4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3"/>
          <p:cNvSpPr>
            <a:spLocks noGrp="1"/>
          </p:cNvSpPr>
          <p:nvPr>
            <p:ph type="sldNum" sz="quarter" idx="16"/>
          </p:nvPr>
        </p:nvSpPr>
        <p:spPr>
          <a:xfrm>
            <a:off x="7842738" y="6356347"/>
            <a:ext cx="798026" cy="501650"/>
          </a:xfrm>
        </p:spPr>
        <p:txBody>
          <a:bodyPr/>
          <a:lstStyle/>
          <a:p>
            <a:fld id="{72B23512-3D98-4B86-A22F-074DEC6D4A99}" type="slidenum">
              <a:rPr lang="ru-RU" sz="1000" smtClean="0">
                <a:latin typeface="+mn-lt"/>
              </a:rPr>
              <a:pPr/>
              <a:t>8</a:t>
            </a:fld>
            <a:endParaRPr lang="ru-RU" sz="1000" dirty="0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36512" y="161672"/>
            <a:ext cx="8820472" cy="4590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800" dirty="0">
                <a:latin typeface="+mn-lt"/>
                <a:cs typeface="Times New Roman" pitchFamily="18" charset="0"/>
              </a:rPr>
              <a:t>МЕТОДОЛОГИЯ «ИНДЕКСА» АДМИНИСТРАТИВНОГО ДАВЛЕНИЯ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11960" y="698964"/>
            <a:ext cx="4680520" cy="319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latin typeface="Times New Roman"/>
                <a:ea typeface="Calibri"/>
                <a:cs typeface="Times New Roman"/>
              </a:rPr>
              <a:t>ПОКАЗАТЕЛИ ИНДЕКСА:</a:t>
            </a:r>
            <a:endParaRPr lang="ru-RU" sz="1100" b="1" dirty="0">
              <a:effectLst/>
              <a:latin typeface="Times New Roman"/>
              <a:ea typeface="Calibri"/>
              <a:cs typeface="Times New Roman"/>
            </a:endParaRPr>
          </a:p>
          <a:p>
            <a:pPr marL="449580" algn="just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(</a:t>
            </a:r>
            <a:r>
              <a:rPr lang="en-US" sz="1100" b="1" dirty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P</a:t>
            </a:r>
            <a:r>
              <a:rPr lang="ru-RU" sz="1100" b="1" dirty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1) 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1100" dirty="0">
                <a:effectLst/>
                <a:latin typeface="Times New Roman"/>
                <a:ea typeface="Calibri"/>
                <a:cs typeface="Times New Roman"/>
              </a:rPr>
              <a:t>ДОЛЯ ПРЕДУПРЕЖДЕНИЙ ОТ ОБЩЕГО ЧИСЛА НАКАЗАНИЙ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; (</a:t>
            </a:r>
            <a:r>
              <a:rPr lang="ru-RU" sz="1100" i="1" dirty="0">
                <a:latin typeface="Times New Roman"/>
                <a:ea typeface="Calibri"/>
                <a:cs typeface="Times New Roman"/>
              </a:rPr>
              <a:t>СНИЖЕНИЕ РЕПРЕССИВНОСТИ КОНТРОЛЬНО-НАДЗОРНОЙ ДЕЯТЕЛЬНОСТИ )</a:t>
            </a:r>
            <a:endParaRPr lang="ru-RU" sz="1100" i="1" dirty="0">
              <a:ea typeface="Calibri"/>
              <a:cs typeface="Times New Roman"/>
            </a:endParaRPr>
          </a:p>
          <a:p>
            <a:pPr marL="449580" algn="just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(</a:t>
            </a:r>
            <a:r>
              <a:rPr lang="en-US" sz="1100" b="1" dirty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P</a:t>
            </a:r>
            <a:r>
              <a:rPr lang="ru-RU" sz="1100" b="1" dirty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2)</a:t>
            </a:r>
            <a:r>
              <a:rPr lang="ru-RU" sz="1100" dirty="0">
                <a:effectLst/>
                <a:latin typeface="Times New Roman"/>
                <a:ea typeface="Calibri"/>
                <a:cs typeface="Times New Roman"/>
              </a:rPr>
              <a:t> - ДОЛЯ, ПРЕДПРИНИМАТЕЛЕЙ ПОДВЕРГНУТЫХ КОНТРОЛЮ И НАДЗОРУ ОТ ОБЩЕГО ЧИСЛА 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ПОДКОНТРОЛЬНЫХ; </a:t>
            </a:r>
            <a:r>
              <a:rPr lang="ru-RU" sz="1100" i="1" dirty="0">
                <a:latin typeface="Times New Roman"/>
                <a:ea typeface="Calibri"/>
                <a:cs typeface="Times New Roman"/>
              </a:rPr>
              <a:t>(ЭФФЕКТИВНОСТЬ ВНЕДРЕНИЯ РИСК-ОРИЕНТИРОВАННОГО ПОДХОДА)</a:t>
            </a:r>
            <a:endParaRPr lang="ru-RU" sz="1100" i="1" dirty="0">
              <a:ea typeface="Calibri"/>
              <a:cs typeface="Times New Roman"/>
            </a:endParaRPr>
          </a:p>
          <a:p>
            <a:pPr marL="449580" algn="just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943634"/>
                </a:solidFill>
                <a:effectLst/>
                <a:latin typeface="Times New Roman"/>
                <a:ea typeface="Calibri"/>
                <a:cs typeface="Times New Roman"/>
              </a:rPr>
              <a:t>(</a:t>
            </a:r>
            <a:r>
              <a:rPr lang="en-US" sz="1100" b="1" dirty="0">
                <a:solidFill>
                  <a:srgbClr val="943634"/>
                </a:solidFill>
                <a:effectLst/>
                <a:latin typeface="Times New Roman"/>
                <a:ea typeface="Calibri"/>
                <a:cs typeface="Times New Roman"/>
              </a:rPr>
              <a:t>P</a:t>
            </a:r>
            <a:r>
              <a:rPr lang="ru-RU" sz="1100" b="1" dirty="0">
                <a:solidFill>
                  <a:srgbClr val="943634"/>
                </a:solidFill>
                <a:effectLst/>
                <a:latin typeface="Times New Roman"/>
                <a:ea typeface="Calibri"/>
                <a:cs typeface="Times New Roman"/>
              </a:rPr>
              <a:t>3)</a:t>
            </a:r>
            <a:r>
              <a:rPr lang="ru-RU" sz="1100" dirty="0">
                <a:solidFill>
                  <a:srgbClr val="943634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sz="1100" dirty="0">
                <a:effectLst/>
                <a:latin typeface="Times New Roman"/>
                <a:ea typeface="Calibri"/>
                <a:cs typeface="Times New Roman"/>
              </a:rPr>
              <a:t> ДОЛЯ ШТРАФОВ, НАЛОЖЕННЫХ БЕЗ ПРОВЕДЕНИЯ ПРОВЕРОК («ДОЛЯ АДМИНИСТРАТИВНЫХ РАССЛЕДОВАНИЙ») ОТ ОБШЕГО ЧИСЛА ШТРАФОВ, НАЛОЖЕННЫХ ФОИВ;</a:t>
            </a:r>
            <a:endParaRPr lang="ru-RU" sz="1100" dirty="0">
              <a:ea typeface="Calibri"/>
              <a:cs typeface="Times New Roman"/>
            </a:endParaRPr>
          </a:p>
          <a:p>
            <a:pPr marL="449580" algn="just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31849B"/>
                </a:solidFill>
                <a:effectLst/>
                <a:latin typeface="Times New Roman"/>
                <a:ea typeface="Calibri"/>
                <a:cs typeface="Times New Roman"/>
              </a:rPr>
              <a:t>(</a:t>
            </a:r>
            <a:r>
              <a:rPr lang="en-US" sz="1100" b="1" dirty="0">
                <a:solidFill>
                  <a:srgbClr val="31849B"/>
                </a:solidFill>
                <a:effectLst/>
                <a:latin typeface="Times New Roman"/>
                <a:ea typeface="Calibri"/>
                <a:cs typeface="Times New Roman"/>
              </a:rPr>
              <a:t>P</a:t>
            </a:r>
            <a:r>
              <a:rPr lang="ru-RU" sz="1100" b="1" dirty="0">
                <a:solidFill>
                  <a:srgbClr val="31849B"/>
                </a:solidFill>
                <a:effectLst/>
                <a:latin typeface="Times New Roman"/>
                <a:ea typeface="Calibri"/>
                <a:cs typeface="Times New Roman"/>
              </a:rPr>
              <a:t>4) </a:t>
            </a:r>
            <a:r>
              <a:rPr lang="ru-RU" sz="1100" b="1" dirty="0">
                <a:effectLst/>
                <a:latin typeface="Times New Roman"/>
                <a:ea typeface="Calibri"/>
                <a:cs typeface="Times New Roman"/>
              </a:rPr>
              <a:t>- </a:t>
            </a:r>
            <a:r>
              <a:rPr lang="ru-RU" sz="1100" dirty="0">
                <a:effectLst/>
                <a:latin typeface="Times New Roman"/>
                <a:ea typeface="Calibri"/>
                <a:cs typeface="Times New Roman"/>
              </a:rPr>
              <a:t>СРЕДНИЙ ШТРАФ НА 1 ПРЕДПРИНИМАТЕЛЯ</a:t>
            </a:r>
            <a:endParaRPr lang="ru-RU" sz="1100" dirty="0">
              <a:ea typeface="Calibri"/>
              <a:cs typeface="Times New Roman"/>
            </a:endParaRPr>
          </a:p>
          <a:p>
            <a:pPr marL="449580" algn="just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E36C0A"/>
                </a:solidFill>
                <a:effectLst/>
                <a:latin typeface="Times New Roman"/>
                <a:ea typeface="Calibri"/>
                <a:cs typeface="Times New Roman"/>
              </a:rPr>
              <a:t>(</a:t>
            </a:r>
            <a:r>
              <a:rPr lang="en-US" sz="1100" b="1" dirty="0">
                <a:solidFill>
                  <a:srgbClr val="E36C0A"/>
                </a:solidFill>
                <a:effectLst/>
                <a:latin typeface="Times New Roman"/>
                <a:ea typeface="Calibri"/>
                <a:cs typeface="Times New Roman"/>
              </a:rPr>
              <a:t>P</a:t>
            </a:r>
            <a:r>
              <a:rPr lang="ru-RU" sz="1100" b="1" dirty="0">
                <a:solidFill>
                  <a:srgbClr val="E36C0A"/>
                </a:solidFill>
                <a:effectLst/>
                <a:latin typeface="Times New Roman"/>
                <a:ea typeface="Calibri"/>
                <a:cs typeface="Times New Roman"/>
              </a:rPr>
              <a:t>5)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 – АДМИНИСТРАТИВНЫЙ «НАЛОГ» (</a:t>
            </a:r>
            <a:r>
              <a:rPr lang="ru-RU" sz="1100" i="1" dirty="0">
                <a:latin typeface="Times New Roman"/>
                <a:ea typeface="Calibri"/>
                <a:cs typeface="Times New Roman"/>
              </a:rPr>
              <a:t>ФИСКАЛЬНАЯ  ОРИЕНТИРОВАННОСТЬ КОНТРОЛЬНО-НАДЗОРНОЙ ДЕЯТЕЛЬНОСТИ)</a:t>
            </a:r>
            <a:endParaRPr lang="ru-RU" sz="1100" i="1" dirty="0">
              <a:ea typeface="Calibri"/>
              <a:cs typeface="Times New Roman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199202"/>
              </p:ext>
            </p:extLst>
          </p:nvPr>
        </p:nvGraphicFramePr>
        <p:xfrm>
          <a:off x="333954" y="4704739"/>
          <a:ext cx="8558525" cy="1418212"/>
        </p:xfrm>
        <a:graphic>
          <a:graphicData uri="http://schemas.openxmlformats.org/drawingml/2006/table">
            <a:tbl>
              <a:tblPr firstRow="1" firstCol="1" bandRow="1"/>
              <a:tblGrid>
                <a:gridCol w="355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5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53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50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30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РОСПОТРЕБНАДЗОР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РОСТЕХНАДЗОР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РОСПРИРОДНАДЗОР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РОССЕЛЬХОЗНАДЗОР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МЧС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ЖКХ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ВЕСОГАБАРИТНЫЕ ШТРАФЫ</a:t>
                      </a:r>
                    </a:p>
                    <a:p>
                      <a:pPr marL="0" lv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ПЕРЕВОЗКИ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11,96%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6,26%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13,55%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16,57%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57,67%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22,81%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&lt;1%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17,76%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30,26%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13,66%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6,33%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26,84%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94363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20,7%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23,5%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45,5%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&lt;2%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7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1849B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3 418</a:t>
                      </a:r>
                      <a:r>
                        <a:rPr lang="ru-RU" sz="11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11 556 р.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10 144 Р.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1 902 р.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11 819 р.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3 418</a:t>
                      </a:r>
                      <a:r>
                        <a:rPr lang="ru-RU" sz="11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E36C0A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3,4 млрд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2,9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мдрд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0,6 млрд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0,9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мдрд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0,89 млрд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1,3 млрд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1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млрд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4365104"/>
            <a:ext cx="669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ПОКАЗАТЕЛИ, РАСЧИТАННЫЕ ДЛЯ РОССИЙСКОЙ ФЕДЕРАЦИИ, 2018</a:t>
            </a: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423325621"/>
              </p:ext>
            </p:extLst>
          </p:nvPr>
        </p:nvGraphicFramePr>
        <p:xfrm>
          <a:off x="221526" y="698964"/>
          <a:ext cx="4350473" cy="3018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0271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3"/>
          <p:cNvSpPr>
            <a:spLocks noGrp="1"/>
          </p:cNvSpPr>
          <p:nvPr>
            <p:ph type="sldNum" sz="quarter" idx="16"/>
          </p:nvPr>
        </p:nvSpPr>
        <p:spPr>
          <a:xfrm>
            <a:off x="7842738" y="6356347"/>
            <a:ext cx="798026" cy="501650"/>
          </a:xfrm>
        </p:spPr>
        <p:txBody>
          <a:bodyPr/>
          <a:lstStyle/>
          <a:p>
            <a:fld id="{72B23512-3D98-4B86-A22F-074DEC6D4A99}" type="slidenum">
              <a:rPr lang="ru-RU" sz="1000" smtClean="0">
                <a:latin typeface="+mn-lt"/>
              </a:rPr>
              <a:pPr/>
              <a:t>9</a:t>
            </a:fld>
            <a:endParaRPr lang="ru-RU" sz="1000" dirty="0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36512" y="161672"/>
            <a:ext cx="8820472" cy="4590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dirty="0">
                <a:latin typeface="+mn-lt"/>
                <a:cs typeface="Times New Roman" pitchFamily="18" charset="0"/>
              </a:rPr>
              <a:t>ИСТОЧНИКИ ДАННЫХ ИНДЕКСА «АДМИНИСТРАТИВНОЕ ДАВЛЕНИЕ»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7281" y="1186155"/>
            <a:ext cx="8312886" cy="325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effectLst/>
                <a:ea typeface="Calibri"/>
                <a:cs typeface="Times New Roman" pitchFamily="18" charset="0"/>
              </a:rPr>
              <a:t>1. Форма </a:t>
            </a:r>
            <a:r>
              <a:rPr lang="ru-RU" sz="1400" b="1" dirty="0">
                <a:ea typeface="Calibri"/>
                <a:cs typeface="Times New Roman" pitchFamily="18" charset="0"/>
              </a:rPr>
              <a:t>№</a:t>
            </a:r>
            <a:r>
              <a:rPr lang="ru-RU" sz="1400" b="1" dirty="0">
                <a:effectLst/>
                <a:ea typeface="Calibri"/>
                <a:cs typeface="Times New Roman" pitchFamily="18" charset="0"/>
              </a:rPr>
              <a:t>1-контроль «Сведения об осуществлении государственного контроля (надзора) и муниципального контроле»;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effectLst/>
                <a:ea typeface="Calibri"/>
                <a:cs typeface="Times New Roman" pitchFamily="18" charset="0"/>
              </a:rPr>
              <a:t>2. Форма 1-АЭ «Сведения об административных правонарушениях в сфере экономики»;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ea typeface="Calibri"/>
                <a:cs typeface="Times New Roman" pitchFamily="18" charset="0"/>
              </a:rPr>
              <a:t>3. Судебная статистика по форме  1-АП «Отчет о работе судов общей юрисдикции по рассмотрению дел об административных правонарушениях» (Судебный департамент Верховного суда Российской Федерации),  ГАС «Правосудие»;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ea typeface="Calibri"/>
                <a:cs typeface="Times New Roman" pitchFamily="18" charset="0"/>
              </a:rPr>
              <a:t>4. Данные ГИС ЖКХ.</a:t>
            </a:r>
            <a:r>
              <a:rPr lang="en-US" sz="1400" b="1" dirty="0">
                <a:ea typeface="Calibri"/>
                <a:cs typeface="Times New Roman" pitchFamily="18" charset="0"/>
              </a:rPr>
              <a:t> </a:t>
            </a:r>
            <a:r>
              <a:rPr lang="ru-RU" sz="1400" b="1" dirty="0">
                <a:ea typeface="Calibri"/>
                <a:cs typeface="Times New Roman" pitchFamily="18" charset="0"/>
              </a:rPr>
              <a:t>(За исключением городов федерального значения Москвы, Санкт-Петербурга, Севастополя, обязанность по размещению информации в ГИС ЖКХ наступает с 1 июля 2019 года).</a:t>
            </a:r>
          </a:p>
        </p:txBody>
      </p:sp>
    </p:spTree>
    <p:extLst>
      <p:ext uri="{BB962C8B-B14F-4D97-AF65-F5344CB8AC3E}">
        <p14:creationId xmlns:p14="http://schemas.microsoft.com/office/powerpoint/2010/main" val="42918460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22038</TotalTime>
  <Words>2419</Words>
  <Application>Microsoft Office PowerPoint</Application>
  <PresentationFormat>Экран (4:3)</PresentationFormat>
  <Paragraphs>982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Calibri</vt:lpstr>
      <vt:lpstr>Trebuchet MS</vt:lpstr>
      <vt:lpstr>Verdana</vt:lpstr>
      <vt:lpstr>Times New Roman</vt:lpstr>
      <vt:lpstr>Arial</vt:lpstr>
      <vt:lpstr>Wingdings</vt:lpstr>
      <vt:lpstr>Тема Office</vt:lpstr>
      <vt:lpstr>О ДОКЛАДЕ УПОЛНОМОЧЕННОГО ПРИ ПРЕЗИДЕНТЕ РОССИЙСКОЙ ФЕДЕРАЦИИ ПО ЗАЩИТЕ ПРАВ ПРЕДПРИНИМАТЕЛЕЙ ПРЕЗИДЕНТУ РОССИЙСКОЙ ФЕДЕРАЦИИ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ИНДЕКС «АДМИНИСТРАТИВНОЕ ДАВЛЕНИЕ»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Anastasiya</dc:creator>
  <cp:lastModifiedBy>РК Союз Промышленников</cp:lastModifiedBy>
  <cp:revision>659</cp:revision>
  <cp:lastPrinted>2019-04-22T21:59:44Z</cp:lastPrinted>
  <dcterms:created xsi:type="dcterms:W3CDTF">2017-01-29T12:19:52Z</dcterms:created>
  <dcterms:modified xsi:type="dcterms:W3CDTF">2019-04-25T12:59:03Z</dcterms:modified>
</cp:coreProperties>
</file>