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0" r:id="rId2"/>
    <p:sldId id="257" r:id="rId3"/>
    <p:sldId id="261" r:id="rId4"/>
    <p:sldId id="262" r:id="rId5"/>
    <p:sldId id="269" r:id="rId6"/>
    <p:sldId id="272" r:id="rId7"/>
    <p:sldId id="263" r:id="rId8"/>
    <p:sldId id="264" r:id="rId9"/>
    <p:sldId id="268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220B"/>
    <a:srgbClr val="D82B0E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96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15F6-286C-4611-A0A1-DDB118BE24CE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1C52-3C59-496D-8E77-BE550A17809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15F6-286C-4611-A0A1-DDB118BE24CE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1C52-3C59-496D-8E77-BE550A1780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15F6-286C-4611-A0A1-DDB118BE24CE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1C52-3C59-496D-8E77-BE550A1780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15F6-286C-4611-A0A1-DDB118BE24CE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1C52-3C59-496D-8E77-BE550A17809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15F6-286C-4611-A0A1-DDB118BE24CE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1C52-3C59-496D-8E77-BE550A1780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15F6-286C-4611-A0A1-DDB118BE24CE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1C52-3C59-496D-8E77-BE550A17809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15F6-286C-4611-A0A1-DDB118BE24CE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1C52-3C59-496D-8E77-BE550A17809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15F6-286C-4611-A0A1-DDB118BE24CE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1C52-3C59-496D-8E77-BE550A1780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15F6-286C-4611-A0A1-DDB118BE24CE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1C52-3C59-496D-8E77-BE550A1780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15F6-286C-4611-A0A1-DDB118BE24CE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1C52-3C59-496D-8E77-BE550A1780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15F6-286C-4611-A0A1-DDB118BE24CE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1C52-3C59-496D-8E77-BE550A17809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7BE15F6-286C-4611-A0A1-DDB118BE24CE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7C1C52-3C59-496D-8E77-BE550A17809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7"/>
          <a:stretch/>
        </p:blipFill>
        <p:spPr>
          <a:xfrm>
            <a:off x="312683" y="1604993"/>
            <a:ext cx="4198505" cy="2789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04D32BC-525B-449E-8FF0-A96BDF0EF6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18" y="-17518"/>
            <a:ext cx="1510185" cy="1224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01FB10F-F3E9-4311-AE1F-BB7B6C723F4C}"/>
              </a:ext>
            </a:extLst>
          </p:cNvPr>
          <p:cNvSpPr/>
          <p:nvPr/>
        </p:nvSpPr>
        <p:spPr>
          <a:xfrm>
            <a:off x="472497" y="260648"/>
            <a:ext cx="5467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Caps"/>
              </a:rPr>
              <a:t>ООО «РГС-МЕД»</a:t>
            </a:r>
            <a:endParaRPr lang="ru-RU" sz="3200" b="1" dirty="0">
              <a:ln w="1905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CampusCap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C67C78E-C579-48CD-8D51-224101DE13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90316"/>
            <a:ext cx="4167385" cy="2789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987AEE2-9ADE-4B8D-97DF-6BDC8C2D1801}"/>
              </a:ext>
            </a:extLst>
          </p:cNvPr>
          <p:cNvSpPr txBox="1"/>
          <p:nvPr/>
        </p:nvSpPr>
        <p:spPr>
          <a:xfrm>
            <a:off x="1403648" y="4699009"/>
            <a:ext cx="336552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Caps" pitchFamily="82" charset="-52"/>
              </a:rPr>
              <a:t>в частной </a:t>
            </a:r>
          </a:p>
          <a:p>
            <a:r>
              <a:rPr lang="ru-RU" sz="27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Caps" pitchFamily="82" charset="-52"/>
              </a:rPr>
              <a:t>медицинской организации</a:t>
            </a: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8790277-838C-480C-9311-960E173F429B}"/>
              </a:ext>
            </a:extLst>
          </p:cNvPr>
          <p:cNvSpPr txBox="1"/>
          <p:nvPr/>
        </p:nvSpPr>
        <p:spPr>
          <a:xfrm>
            <a:off x="4601694" y="1340768"/>
            <a:ext cx="435371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Caps" pitchFamily="82" charset="-52"/>
              </a:rPr>
              <a:t>Проблемные </a:t>
            </a:r>
          </a:p>
          <a:p>
            <a:r>
              <a:rPr lang="ru-RU" sz="27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Caps" pitchFamily="82" charset="-52"/>
              </a:rPr>
              <a:t>вопросы обслуживания</a:t>
            </a:r>
          </a:p>
          <a:p>
            <a:r>
              <a:rPr lang="ru-RU" sz="27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Caps" pitchFamily="82" charset="-52"/>
              </a:rPr>
              <a:t>прикрепленного населения</a:t>
            </a:r>
            <a:r>
              <a:rPr lang="ru-RU" sz="2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Caps" pitchFamily="82" charset="-52"/>
              </a:rPr>
              <a:t> </a:t>
            </a:r>
          </a:p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CampusCaps" pitchFamily="82" charset="-52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956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212462"/>
            <a:ext cx="4083931" cy="21602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4E60D31-6F43-484A-8F58-330AFFA9AA51}"/>
              </a:ext>
            </a:extLst>
          </p:cNvPr>
          <p:cNvSpPr txBox="1"/>
          <p:nvPr/>
        </p:nvSpPr>
        <p:spPr>
          <a:xfrm>
            <a:off x="2483768" y="1988840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CampusCaps"/>
            </a:endParaRPr>
          </a:p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Caps"/>
              </a:rPr>
              <a:t>СПАСИБО ЗА ВНИМАНИЕ!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CE05029-E090-4BD0-86BF-E6FF7D1F7F4F}"/>
              </a:ext>
            </a:extLst>
          </p:cNvPr>
          <p:cNvSpPr txBox="1"/>
          <p:nvPr/>
        </p:nvSpPr>
        <p:spPr>
          <a:xfrm>
            <a:off x="4499992" y="4221087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000" b="1" dirty="0">
              <a:solidFill>
                <a:srgbClr val="AD220B"/>
              </a:solidFill>
              <a:latin typeface="Arial Black" panose="020B0A04020102020204" pitchFamily="34" charset="0"/>
            </a:endParaRPr>
          </a:p>
          <a:p>
            <a:endParaRPr lang="ru-RU" sz="3000" b="1" dirty="0">
              <a:solidFill>
                <a:srgbClr val="AD220B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3000" b="1" dirty="0">
                <a:solidFill>
                  <a:srgbClr val="AD220B"/>
                </a:solidFill>
                <a:latin typeface="Arial Black" panose="020B0A04020102020204" pitchFamily="34" charset="0"/>
              </a:rPr>
              <a:t>МЫ РЯДОМ</a:t>
            </a:r>
          </a:p>
        </p:txBody>
      </p:sp>
    </p:spTree>
    <p:extLst>
      <p:ext uri="{BB962C8B-B14F-4D97-AF65-F5344CB8AC3E}">
        <p14:creationId xmlns:p14="http://schemas.microsoft.com/office/powerpoint/2010/main" val="600155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09" y="473570"/>
            <a:ext cx="4067392" cy="288342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9142E1A-A380-4829-8545-C635AD6445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313" y="531303"/>
            <a:ext cx="4080710" cy="304171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CDC43E1-2686-41AD-AF6D-419098EE41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08" y="3407361"/>
            <a:ext cx="4186563" cy="317288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11D416A-6C43-491A-B778-74B3BD897111}"/>
              </a:ext>
            </a:extLst>
          </p:cNvPr>
          <p:cNvSpPr/>
          <p:nvPr/>
        </p:nvSpPr>
        <p:spPr>
          <a:xfrm>
            <a:off x="504608" y="44624"/>
            <a:ext cx="5435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Caps"/>
              </a:rPr>
              <a:t>ООО «РГС-МЕД»</a:t>
            </a:r>
            <a:endParaRPr lang="ru-RU" sz="3200" b="1" dirty="0">
              <a:ln w="1905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CampusCap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C5835C8-A1C9-4D18-8DC6-8B46ACECC5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042" y="3573016"/>
            <a:ext cx="4113562" cy="288032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631470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8749"/>
            <a:ext cx="4968441" cy="6080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19" y="188640"/>
            <a:ext cx="496844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CampusCaps" pitchFamily="82" charset="-52"/>
              </a:rPr>
              <a:t>г. Сыктывкар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3388930"/>
            <a:ext cx="324036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_CampusCaps" pitchFamily="82" charset="-52"/>
            </a:endParaRPr>
          </a:p>
          <a:p>
            <a:r>
              <a:rPr lang="ru-RU" b="1" dirty="0">
                <a:ln w="1905"/>
                <a:solidFill>
                  <a:schemeClr val="accent6">
                    <a:lumMod val="75000"/>
                  </a:schemeClr>
                </a:solidFill>
                <a:latin typeface="a_CampusCaps" pitchFamily="82" charset="-52"/>
              </a:rPr>
              <a:t>Территория </a:t>
            </a:r>
          </a:p>
          <a:p>
            <a:r>
              <a:rPr lang="ru-RU" b="1" dirty="0">
                <a:ln w="1905"/>
                <a:solidFill>
                  <a:schemeClr val="accent6">
                    <a:lumMod val="75000"/>
                  </a:schemeClr>
                </a:solidFill>
                <a:latin typeface="a_CampusCaps" pitchFamily="82" charset="-52"/>
              </a:rPr>
              <a:t>внутри пересечения улиц:</a:t>
            </a:r>
          </a:p>
          <a:p>
            <a:pPr algn="ctr"/>
            <a:endParaRPr lang="ru-RU" b="1" dirty="0">
              <a:ln w="1905"/>
              <a:solidFill>
                <a:schemeClr val="tx1">
                  <a:lumMod val="65000"/>
                  <a:lumOff val="35000"/>
                </a:schemeClr>
              </a:solidFill>
              <a:latin typeface="a_CampusCaps" pitchFamily="82" charset="-5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latin typeface="a_CampusCaps" pitchFamily="82" charset="-52"/>
              </a:rPr>
              <a:t>Кирова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latin typeface="a_CampusCaps" pitchFamily="82" charset="-52"/>
              </a:rPr>
              <a:t>Печорская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latin typeface="a_CampusCaps" pitchFamily="82" charset="-52"/>
              </a:rPr>
              <a:t>Сысольское шоссе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cap="none" spc="0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latin typeface="a_CampusCaps" pitchFamily="82" charset="-52"/>
              </a:rPr>
              <a:t>Морозова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B80610B-BF95-49D2-86B6-2FBADE51DFB2}"/>
              </a:ext>
            </a:extLst>
          </p:cNvPr>
          <p:cNvSpPr/>
          <p:nvPr/>
        </p:nvSpPr>
        <p:spPr>
          <a:xfrm>
            <a:off x="5436096" y="764704"/>
            <a:ext cx="3168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_CampusCaps"/>
              </a:rPr>
              <a:t>Прикрепленное население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025B8ADE-113A-40C7-8D5A-82F7FE207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844443"/>
              </p:ext>
            </p:extLst>
          </p:nvPr>
        </p:nvGraphicFramePr>
        <p:xfrm>
          <a:off x="5508104" y="1309991"/>
          <a:ext cx="2983426" cy="1533653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67209">
                  <a:extLst>
                    <a:ext uri="{9D8B030D-6E8A-4147-A177-3AD203B41FA5}">
                      <a16:colId xmlns:a16="http://schemas.microsoft.com/office/drawing/2014/main" xmlns="" val="2582360345"/>
                    </a:ext>
                  </a:extLst>
                </a:gridCol>
                <a:gridCol w="1316217">
                  <a:extLst>
                    <a:ext uri="{9D8B030D-6E8A-4147-A177-3AD203B41FA5}">
                      <a16:colId xmlns:a16="http://schemas.microsoft.com/office/drawing/2014/main" xmlns="" val="1406744586"/>
                    </a:ext>
                  </a:extLst>
                </a:gridCol>
              </a:tblGrid>
              <a:tr h="7668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_CampusCaps"/>
                        </a:rPr>
                        <a:t>Контингент</a:t>
                      </a:r>
                      <a:b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_CampusCaps"/>
                        </a:rPr>
                      </a:b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_CampusCaps"/>
                        </a:rPr>
                        <a:t>прикрепленных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_CampusCaps"/>
                      </a:endParaRPr>
                    </a:p>
                  </a:txBody>
                  <a:tcPr marL="9525" marR="9525" marT="9525" marB="0" anchor="b">
                    <a:solidFill>
                      <a:srgbClr val="AD22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_CampusCaps"/>
                        </a:rPr>
                        <a:t>Численность,</a:t>
                      </a:r>
                      <a:b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_CampusCaps"/>
                        </a:rPr>
                      </a:b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_CampusCaps"/>
                        </a:rPr>
                        <a:t> чел.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_CampusCaps"/>
                      </a:endParaRPr>
                    </a:p>
                  </a:txBody>
                  <a:tcPr marL="9525" marR="9525" marT="9525" marB="0" anchor="b">
                    <a:solidFill>
                      <a:srgbClr val="AD22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1367338"/>
                  </a:ext>
                </a:extLst>
              </a:tr>
              <a:tr h="3834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_CampusCaps"/>
                        </a:rPr>
                        <a:t>Дети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_CampusCaps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_CampusCaps"/>
                        </a:rPr>
                        <a:t>454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_CampusCaps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0981382"/>
                  </a:ext>
                </a:extLst>
              </a:tr>
              <a:tr h="3834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AD220B"/>
                          </a:solidFill>
                          <a:effectLst/>
                          <a:latin typeface="a_CampusCaps"/>
                        </a:rPr>
                        <a:t>Взрослые</a:t>
                      </a:r>
                      <a:endParaRPr lang="ru-RU" sz="1400" b="1" i="0" u="none" strike="noStrike" dirty="0">
                        <a:solidFill>
                          <a:srgbClr val="AD220B"/>
                        </a:solidFill>
                        <a:effectLst/>
                        <a:latin typeface="a_CampusCaps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AD220B"/>
                          </a:solidFill>
                          <a:effectLst/>
                          <a:latin typeface="a_CampusCaps"/>
                        </a:rPr>
                        <a:t>971</a:t>
                      </a:r>
                      <a:endParaRPr lang="ru-RU" sz="1400" b="1" i="0" u="none" strike="noStrike" dirty="0">
                        <a:solidFill>
                          <a:srgbClr val="AD220B"/>
                        </a:solidFill>
                        <a:effectLst/>
                        <a:latin typeface="a_CampusCaps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0272267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FDE2165E-EB66-4A92-A4D7-C0FBB4A9F6B5}"/>
              </a:ext>
            </a:extLst>
          </p:cNvPr>
          <p:cNvSpPr/>
          <p:nvPr/>
        </p:nvSpPr>
        <p:spPr>
          <a:xfrm>
            <a:off x="5436096" y="3284984"/>
            <a:ext cx="3055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_CampusCaps"/>
              </a:rPr>
              <a:t>Приписной участок </a:t>
            </a:r>
          </a:p>
        </p:txBody>
      </p:sp>
    </p:spTree>
    <p:extLst>
      <p:ext uri="{BB962C8B-B14F-4D97-AF65-F5344CB8AC3E}">
        <p14:creationId xmlns:p14="http://schemas.microsoft.com/office/powerpoint/2010/main" val="614523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908720"/>
            <a:ext cx="8568951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500" b="1" cap="none" spc="0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CampusCaps" pitchFamily="82" charset="-52"/>
              </a:rPr>
              <a:t>Необходимость выполнения сроков оказания </a:t>
            </a:r>
            <a:r>
              <a:rPr lang="ru-RU" sz="15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CampusCaps" pitchFamily="82" charset="-52"/>
              </a:rPr>
              <a:t>неотложной помощи (не более 2-х часов с момента обращения пациента);</a:t>
            </a:r>
          </a:p>
          <a:p>
            <a:pPr marL="342900" indent="-342900">
              <a:buFont typeface="+mj-lt"/>
              <a:buAutoNum type="arabicPeriod"/>
            </a:pPr>
            <a:endParaRPr lang="ru-RU" sz="15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_CampusCaps" pitchFamily="82" charset="-52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5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CampusCaps" pitchFamily="82" charset="-52"/>
              </a:rPr>
              <a:t>ООО «РГС-Мед», как частная медицинская организация, участвующая в системе ОМС, не получает финансирования в тех же объемах, что и медицинские организации государственной системы здравоохранения:</a:t>
            </a:r>
          </a:p>
          <a:p>
            <a:endParaRPr lang="ru-RU" sz="1500" b="1" dirty="0">
              <a:ln w="1905"/>
              <a:solidFill>
                <a:srgbClr val="AD220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_CampusCaps" pitchFamily="82" charset="-5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b="1" i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latin typeface="a_CampusCaps" pitchFamily="82" charset="-52"/>
              </a:rPr>
              <a:t>ООО «РГС-Мед» не является получателем бюджетных ассигнований федерального и республиканского бюджетов, выделяемых на финансовое обеспечение реализации территориальных программ  государственных гарантий бесплатного оказания гражданам медицинской помощи;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500" b="1" i="1" dirty="0">
              <a:ln w="1905"/>
              <a:solidFill>
                <a:schemeClr val="tx1">
                  <a:lumMod val="65000"/>
                  <a:lumOff val="35000"/>
                </a:schemeClr>
              </a:solidFill>
              <a:latin typeface="a_CampusCaps" pitchFamily="82" charset="-5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b="1" i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latin typeface="a_CampusCaps" pitchFamily="82" charset="-52"/>
              </a:rPr>
              <a:t>ООО «РГС-Мед» не получает финансового обеспечения противоэпидемических мероприятий, осуществляемых в целях предупреждения, ограничения распространения и ликвидации и</a:t>
            </a:r>
            <a:r>
              <a:rPr lang="ru-RU" sz="1500" b="1" i="1" cap="none" spc="0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latin typeface="a_CampusCaps" pitchFamily="82" charset="-52"/>
              </a:rPr>
              <a:t>нфекционных болезней, а также проведение профилактических </a:t>
            </a:r>
            <a:r>
              <a:rPr lang="ru-RU" sz="1500" b="1" i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latin typeface="a_CampusCaps" pitchFamily="82" charset="-52"/>
              </a:rPr>
              <a:t>прививок;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500" b="1" i="1" dirty="0">
              <a:ln w="1905"/>
              <a:solidFill>
                <a:schemeClr val="tx1">
                  <a:lumMod val="65000"/>
                  <a:lumOff val="35000"/>
                </a:schemeClr>
              </a:solidFill>
              <a:latin typeface="a_CampusCaps" pitchFamily="82" charset="-5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b="1" i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latin typeface="a_CampusCaps" pitchFamily="82" charset="-52"/>
              </a:rPr>
              <a:t>Для ООО «РГС-Мед», медицинской организации  негосударственной формы собственности, не предусмотрено прав использовать средства нормированного страхового запаса территориального фонда ОМС для </a:t>
            </a:r>
            <a:r>
              <a:rPr lang="ru-RU" sz="1500" b="1" i="1" dirty="0" err="1">
                <a:ln w="1905"/>
                <a:solidFill>
                  <a:schemeClr val="tx1">
                    <a:lumMod val="65000"/>
                    <a:lumOff val="35000"/>
                  </a:schemeClr>
                </a:solidFill>
                <a:latin typeface="a_CampusCaps" pitchFamily="82" charset="-52"/>
              </a:rPr>
              <a:t>софинансирования</a:t>
            </a:r>
            <a:r>
              <a:rPr lang="ru-RU" sz="1500" b="1" i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latin typeface="a_CampusCaps" pitchFamily="82" charset="-52"/>
              </a:rPr>
              <a:t> расходов на оплату труда врачей и среднего медицинского персонала;</a:t>
            </a:r>
          </a:p>
          <a:p>
            <a:endParaRPr lang="ru-RU" sz="1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_CampusCaps" pitchFamily="82" charset="-52"/>
            </a:endParaRPr>
          </a:p>
          <a:p>
            <a:pPr marL="342900" indent="-342900">
              <a:buAutoNum type="arabicPeriod" startAt="3"/>
            </a:pPr>
            <a:r>
              <a:rPr lang="ru-RU" sz="15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CampusCaps" pitchFamily="82" charset="-52"/>
              </a:rPr>
              <a:t>Трудовые ресурсы МКДП ООО «РГС-Мед» ограничены численностью медицинского персонала, </a:t>
            </a:r>
          </a:p>
          <a:p>
            <a:r>
              <a:rPr lang="ru-RU" sz="15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CampusCaps" pitchFamily="82" charset="-52"/>
              </a:rPr>
              <a:t>с учетом экономических ресурсов ООО «РГС-Мед»</a:t>
            </a:r>
          </a:p>
          <a:p>
            <a:endParaRPr lang="ru-RU" sz="15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_CampusCaps" pitchFamily="82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D13F944-4EFD-428E-B9A0-607B5F19DCCA}"/>
              </a:ext>
            </a:extLst>
          </p:cNvPr>
          <p:cNvSpPr txBox="1"/>
          <p:nvPr/>
        </p:nvSpPr>
        <p:spPr>
          <a:xfrm>
            <a:off x="683568" y="320744"/>
            <a:ext cx="77048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accent6">
                    <a:lumMod val="75000"/>
                  </a:schemeClr>
                </a:solidFill>
              </a:rPr>
              <a:t>Ограничивающие факторы</a:t>
            </a:r>
          </a:p>
        </p:txBody>
      </p:sp>
    </p:spTree>
    <p:extLst>
      <p:ext uri="{BB962C8B-B14F-4D97-AF65-F5344CB8AC3E}">
        <p14:creationId xmlns:p14="http://schemas.microsoft.com/office/powerpoint/2010/main" val="3147392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2174" y="548680"/>
            <a:ext cx="5664051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CampusCaps" pitchFamily="82" charset="-52"/>
              </a:rPr>
              <a:t>РЕЗУЛЬТАТЫ РАБОТЫ ООО «РГС-Мед»</a:t>
            </a:r>
          </a:p>
          <a:p>
            <a:r>
              <a:rPr lang="ru-RU" sz="2000" b="1" cap="none" spc="0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CampusCaps" pitchFamily="82" charset="-52"/>
              </a:rPr>
              <a:t>1 квартал 2019 года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5FB3D15E-AF5D-4601-B030-89A995E67B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343449"/>
              </p:ext>
            </p:extLst>
          </p:nvPr>
        </p:nvGraphicFramePr>
        <p:xfrm>
          <a:off x="742174" y="1988841"/>
          <a:ext cx="7862274" cy="38884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5569">
                  <a:extLst>
                    <a:ext uri="{9D8B030D-6E8A-4147-A177-3AD203B41FA5}">
                      <a16:colId xmlns:a16="http://schemas.microsoft.com/office/drawing/2014/main" xmlns="" val="940357064"/>
                    </a:ext>
                  </a:extLst>
                </a:gridCol>
                <a:gridCol w="1426001">
                  <a:extLst>
                    <a:ext uri="{9D8B030D-6E8A-4147-A177-3AD203B41FA5}">
                      <a16:colId xmlns:a16="http://schemas.microsoft.com/office/drawing/2014/main" xmlns="" val="3026692608"/>
                    </a:ext>
                  </a:extLst>
                </a:gridCol>
                <a:gridCol w="1048585">
                  <a:extLst>
                    <a:ext uri="{9D8B030D-6E8A-4147-A177-3AD203B41FA5}">
                      <a16:colId xmlns:a16="http://schemas.microsoft.com/office/drawing/2014/main" xmlns="" val="1573013426"/>
                    </a:ext>
                  </a:extLst>
                </a:gridCol>
                <a:gridCol w="1193141">
                  <a:extLst>
                    <a:ext uri="{9D8B030D-6E8A-4147-A177-3AD203B41FA5}">
                      <a16:colId xmlns:a16="http://schemas.microsoft.com/office/drawing/2014/main" xmlns="" val="2761440449"/>
                    </a:ext>
                  </a:extLst>
                </a:gridCol>
                <a:gridCol w="1480190">
                  <a:extLst>
                    <a:ext uri="{9D8B030D-6E8A-4147-A177-3AD203B41FA5}">
                      <a16:colId xmlns:a16="http://schemas.microsoft.com/office/drawing/2014/main" xmlns="" val="4280110528"/>
                    </a:ext>
                  </a:extLst>
                </a:gridCol>
                <a:gridCol w="748788">
                  <a:extLst>
                    <a:ext uri="{9D8B030D-6E8A-4147-A177-3AD203B41FA5}">
                      <a16:colId xmlns:a16="http://schemas.microsoft.com/office/drawing/2014/main" xmlns="" val="318266683"/>
                    </a:ext>
                  </a:extLst>
                </a:gridCol>
              </a:tblGrid>
              <a:tr h="492029">
                <a:tc rowSpan="2">
                  <a:txBody>
                    <a:bodyPr/>
                    <a:lstStyle/>
                    <a:p>
                      <a:pPr algn="ctr" fontAlgn="auto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_CampusCaps"/>
                        </a:rPr>
                        <a:t>Контингент</a:t>
                      </a:r>
                      <a:b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_CampusCaps"/>
                        </a:rPr>
                      </a:b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_CampusCaps"/>
                      </a:endParaRPr>
                    </a:p>
                  </a:txBody>
                  <a:tcPr marL="7241" marR="7241" marT="7241" marB="0" anchor="b">
                    <a:solidFill>
                      <a:srgbClr val="AD220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auto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_CampusCaps"/>
                        </a:rPr>
                        <a:t>Количество обратившихся, чел.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_CampusCaps"/>
                      </a:endParaRPr>
                    </a:p>
                  </a:txBody>
                  <a:tcPr marL="7241" marR="7241" marT="7241" marB="0" anchor="b">
                    <a:solidFill>
                      <a:srgbClr val="AD220B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auto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_CampusCaps"/>
                        </a:rPr>
                        <a:t>Объем медицинской помощи</a:t>
                      </a:r>
                    </a:p>
                  </a:txBody>
                  <a:tcPr marL="7241" marR="7241" marT="7241" marB="0" anchor="b">
                    <a:solidFill>
                      <a:srgbClr val="AD220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2284631"/>
                  </a:ext>
                </a:extLst>
              </a:tr>
              <a:tr h="7919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_CampusCaps"/>
                        </a:rPr>
                        <a:t>Базовый</a:t>
                      </a:r>
                      <a:b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_CampusCaps"/>
                        </a:rPr>
                      </a:b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_CampusCaps"/>
                        </a:rPr>
                        <a:t> врач, </a:t>
                      </a:r>
                      <a:b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_CampusCaps"/>
                        </a:rPr>
                      </a:br>
                      <a:r>
                        <a:rPr lang="ru-RU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a_CampusCaps"/>
                        </a:rPr>
                        <a:t>посещ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_CampusCaps"/>
                        </a:rPr>
                        <a:t>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_CampusCaps"/>
                      </a:endParaRPr>
                    </a:p>
                  </a:txBody>
                  <a:tcPr marL="7241" marR="7241" marT="7241" marB="0" anchor="b">
                    <a:solidFill>
                      <a:srgbClr val="AD22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_CampusCaps"/>
                        </a:rPr>
                        <a:t>Узкие</a:t>
                      </a:r>
                      <a:b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_CampusCaps"/>
                        </a:rPr>
                      </a:b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_CampusCaps"/>
                        </a:rPr>
                        <a:t> спец-</a:t>
                      </a:r>
                      <a:r>
                        <a:rPr lang="ru-RU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a_CampusCaps"/>
                        </a:rPr>
                        <a:t>сты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_CampusCaps"/>
                        </a:rPr>
                        <a:t>, </a:t>
                      </a:r>
                      <a:r>
                        <a:rPr lang="ru-RU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a_CampusCaps"/>
                        </a:rPr>
                        <a:t>посещ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_CampusCaps"/>
                        </a:rPr>
                        <a:t>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_CampusCaps"/>
                      </a:endParaRPr>
                    </a:p>
                  </a:txBody>
                  <a:tcPr marL="7241" marR="7241" marT="7241" marB="0" anchor="b">
                    <a:solidFill>
                      <a:srgbClr val="AD22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a_CampusCaps"/>
                        </a:rPr>
                        <a:t>Параклиника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_CampusCaps"/>
                        </a:rPr>
                        <a:t>,</a:t>
                      </a:r>
                      <a:b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_CampusCaps"/>
                        </a:rPr>
                      </a:b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_CampusCaps"/>
                        </a:rPr>
                        <a:t>услуг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_CampusCaps"/>
                      </a:endParaRPr>
                    </a:p>
                  </a:txBody>
                  <a:tcPr marL="7241" marR="7241" marT="7241" marB="0" anchor="b">
                    <a:solidFill>
                      <a:srgbClr val="AD22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_CampusCaps"/>
                        </a:rPr>
                        <a:t>ВСЕГО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_CampusCaps"/>
                      </a:endParaRPr>
                    </a:p>
                  </a:txBody>
                  <a:tcPr marL="7241" marR="7241" marT="7241" marB="0" anchor="b">
                    <a:solidFill>
                      <a:srgbClr val="AD22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0426343"/>
                  </a:ext>
                </a:extLst>
              </a:tr>
              <a:tr h="2704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_CampusCaps"/>
                        </a:rPr>
                        <a:t>Дети, всего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_CampusCaps"/>
                      </a:endParaRPr>
                    </a:p>
                  </a:txBody>
                  <a:tcPr marL="7241" marR="7241" marT="7241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_CampusCaps"/>
                        </a:rPr>
                        <a:t>1 952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_CampusCaps"/>
                      </a:endParaRPr>
                    </a:p>
                  </a:txBody>
                  <a:tcPr marL="7241" marR="7241" marT="7241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_CampusCaps"/>
                        </a:rPr>
                        <a:t>5 839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_CampusCaps"/>
                      </a:endParaRPr>
                    </a:p>
                  </a:txBody>
                  <a:tcPr marL="7241" marR="7241" marT="7241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_CampusCaps"/>
                        </a:rPr>
                        <a:t>2 189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_CampusCaps"/>
                      </a:endParaRPr>
                    </a:p>
                  </a:txBody>
                  <a:tcPr marL="7241" marR="7241" marT="7241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_CampusCaps"/>
                        </a:rPr>
                        <a:t>8 774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_CampusCaps"/>
                      </a:endParaRPr>
                    </a:p>
                  </a:txBody>
                  <a:tcPr marL="7241" marR="7241" marT="7241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_CampusCaps"/>
                        </a:rPr>
                        <a:t>16 802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_CampusCaps"/>
                      </a:endParaRPr>
                    </a:p>
                  </a:txBody>
                  <a:tcPr marL="7241" marR="7241" marT="7241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4407962"/>
                  </a:ext>
                </a:extLst>
              </a:tr>
              <a:tr h="5011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 dirty="0">
                          <a:solidFill>
                            <a:srgbClr val="AD220B"/>
                          </a:solidFill>
                          <a:effectLst/>
                          <a:latin typeface="a_CampusCaps"/>
                        </a:rPr>
                        <a:t>в т.ч. прикрепленные</a:t>
                      </a:r>
                    </a:p>
                  </a:txBody>
                  <a:tcPr marL="7241" marR="7241" marT="72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>
                          <a:solidFill>
                            <a:srgbClr val="AD220B"/>
                          </a:solidFill>
                          <a:effectLst/>
                          <a:latin typeface="a_CampusCaps"/>
                        </a:rPr>
                        <a:t>200</a:t>
                      </a:r>
                    </a:p>
                  </a:txBody>
                  <a:tcPr marL="7241" marR="7241" marT="72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>
                          <a:solidFill>
                            <a:srgbClr val="AD220B"/>
                          </a:solidFill>
                          <a:effectLst/>
                          <a:latin typeface="a_CampusCaps"/>
                        </a:rPr>
                        <a:t>496</a:t>
                      </a:r>
                    </a:p>
                  </a:txBody>
                  <a:tcPr marL="7241" marR="7241" marT="72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>
                          <a:solidFill>
                            <a:srgbClr val="AD220B"/>
                          </a:solidFill>
                          <a:effectLst/>
                          <a:latin typeface="a_CampusCaps"/>
                        </a:rPr>
                        <a:t>173</a:t>
                      </a:r>
                    </a:p>
                  </a:txBody>
                  <a:tcPr marL="7241" marR="7241" marT="72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>
                          <a:solidFill>
                            <a:srgbClr val="AD220B"/>
                          </a:solidFill>
                          <a:effectLst/>
                          <a:latin typeface="a_CampusCaps"/>
                        </a:rPr>
                        <a:t>789</a:t>
                      </a:r>
                    </a:p>
                  </a:txBody>
                  <a:tcPr marL="7241" marR="7241" marT="72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>
                          <a:solidFill>
                            <a:srgbClr val="AD220B"/>
                          </a:solidFill>
                          <a:effectLst/>
                          <a:latin typeface="a_CampusCaps"/>
                        </a:rPr>
                        <a:t>1 458</a:t>
                      </a:r>
                    </a:p>
                  </a:txBody>
                  <a:tcPr marL="7241" marR="7241" marT="72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4502782"/>
                  </a:ext>
                </a:extLst>
              </a:tr>
              <a:tr h="530915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_CampusCaps"/>
                        </a:rPr>
                        <a:t>Доля, приходящаяся на прикрепленных</a:t>
                      </a:r>
                      <a:endParaRPr lang="ru-RU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_CampusCaps"/>
                      </a:endParaRPr>
                    </a:p>
                  </a:txBody>
                  <a:tcPr marL="7241" marR="7241" marT="72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_CampusCaps"/>
                        </a:rPr>
                        <a:t>10,2%</a:t>
                      </a:r>
                      <a:endParaRPr lang="ru-RU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_CampusCaps"/>
                      </a:endParaRPr>
                    </a:p>
                  </a:txBody>
                  <a:tcPr marL="7241" marR="7241" marT="72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_CampusCaps"/>
                        </a:rPr>
                        <a:t>8,5%</a:t>
                      </a:r>
                      <a:endParaRPr lang="ru-RU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_CampusCaps"/>
                      </a:endParaRPr>
                    </a:p>
                  </a:txBody>
                  <a:tcPr marL="7241" marR="7241" marT="72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_CampusCaps"/>
                        </a:rPr>
                        <a:t>7,9%</a:t>
                      </a:r>
                      <a:endParaRPr lang="ru-RU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_CampusCaps"/>
                      </a:endParaRPr>
                    </a:p>
                  </a:txBody>
                  <a:tcPr marL="7241" marR="7241" marT="72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_CampusCaps"/>
                        </a:rPr>
                        <a:t>9,0%</a:t>
                      </a:r>
                      <a:endParaRPr lang="ru-RU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_CampusCaps"/>
                      </a:endParaRPr>
                    </a:p>
                  </a:txBody>
                  <a:tcPr marL="7241" marR="7241" marT="72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_CampusCaps"/>
                        </a:rPr>
                        <a:t>8,7%</a:t>
                      </a:r>
                      <a:endParaRPr lang="ru-RU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_CampusCaps"/>
                      </a:endParaRPr>
                    </a:p>
                  </a:txBody>
                  <a:tcPr marL="7241" marR="7241" marT="72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5625569"/>
                  </a:ext>
                </a:extLst>
              </a:tr>
              <a:tr h="269887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_CampusCaps"/>
                        </a:rPr>
                        <a:t>Взрослые, всего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_CampusCaps"/>
                      </a:endParaRPr>
                    </a:p>
                  </a:txBody>
                  <a:tcPr marL="7241" marR="7241" marT="7241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_CampusCaps"/>
                        </a:rPr>
                        <a:t>7 362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_CampusCaps"/>
                      </a:endParaRPr>
                    </a:p>
                  </a:txBody>
                  <a:tcPr marL="7241" marR="7241" marT="7241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_CampusCaps"/>
                        </a:rPr>
                        <a:t>3 277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_CampusCaps"/>
                      </a:endParaRPr>
                    </a:p>
                  </a:txBody>
                  <a:tcPr marL="7241" marR="7241" marT="7241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_CampusCaps"/>
                        </a:rPr>
                        <a:t>10 874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_CampusCaps"/>
                      </a:endParaRPr>
                    </a:p>
                  </a:txBody>
                  <a:tcPr marL="7241" marR="7241" marT="7241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_CampusCaps"/>
                        </a:rPr>
                        <a:t>26 849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_CampusCaps"/>
                      </a:endParaRPr>
                    </a:p>
                  </a:txBody>
                  <a:tcPr marL="7241" marR="7241" marT="7241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_CampusCaps"/>
                        </a:rPr>
                        <a:t>41 000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_CampusCaps"/>
                      </a:endParaRPr>
                    </a:p>
                  </a:txBody>
                  <a:tcPr marL="7241" marR="7241" marT="7241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5547516"/>
                  </a:ext>
                </a:extLst>
              </a:tr>
              <a:tr h="501155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400" b="0" i="1" u="none" strike="noStrike" dirty="0">
                          <a:solidFill>
                            <a:srgbClr val="AD220B"/>
                          </a:solidFill>
                          <a:effectLst/>
                          <a:latin typeface="a_CampusCaps"/>
                        </a:rPr>
                        <a:t>в т.ч. прикрепленные</a:t>
                      </a:r>
                    </a:p>
                  </a:txBody>
                  <a:tcPr marL="7241" marR="7241" marT="72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>
                          <a:solidFill>
                            <a:srgbClr val="AD220B"/>
                          </a:solidFill>
                          <a:effectLst/>
                          <a:latin typeface="a_CampusCaps"/>
                        </a:rPr>
                        <a:t>442</a:t>
                      </a:r>
                    </a:p>
                  </a:txBody>
                  <a:tcPr marL="7241" marR="7241" marT="72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>
                          <a:solidFill>
                            <a:srgbClr val="AD220B"/>
                          </a:solidFill>
                          <a:effectLst/>
                          <a:latin typeface="a_CampusCaps"/>
                        </a:rPr>
                        <a:t>723</a:t>
                      </a:r>
                    </a:p>
                  </a:txBody>
                  <a:tcPr marL="7241" marR="7241" marT="72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>
                          <a:solidFill>
                            <a:srgbClr val="AD220B"/>
                          </a:solidFill>
                          <a:effectLst/>
                          <a:latin typeface="a_CampusCaps"/>
                        </a:rPr>
                        <a:t>1 062</a:t>
                      </a:r>
                    </a:p>
                  </a:txBody>
                  <a:tcPr marL="7241" marR="7241" marT="72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>
                          <a:solidFill>
                            <a:srgbClr val="AD220B"/>
                          </a:solidFill>
                          <a:effectLst/>
                          <a:latin typeface="a_CampusCaps"/>
                        </a:rPr>
                        <a:t>3 645</a:t>
                      </a:r>
                    </a:p>
                  </a:txBody>
                  <a:tcPr marL="7241" marR="7241" marT="72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>
                          <a:solidFill>
                            <a:srgbClr val="AD220B"/>
                          </a:solidFill>
                          <a:effectLst/>
                          <a:latin typeface="a_CampusCaps"/>
                        </a:rPr>
                        <a:t>5 430</a:t>
                      </a:r>
                    </a:p>
                  </a:txBody>
                  <a:tcPr marL="7241" marR="7241" marT="72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4999670"/>
                  </a:ext>
                </a:extLst>
              </a:tr>
              <a:tr h="530915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_CampusCaps"/>
                        </a:rPr>
                        <a:t>Доля, приходящаяся на прикрепленных</a:t>
                      </a:r>
                      <a:endParaRPr lang="ru-RU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_CampusCaps"/>
                      </a:endParaRPr>
                    </a:p>
                  </a:txBody>
                  <a:tcPr marL="7241" marR="7241" marT="72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_CampusCaps"/>
                        </a:rPr>
                        <a:t>6,0%</a:t>
                      </a:r>
                      <a:endParaRPr lang="ru-RU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_CampusCaps"/>
                      </a:endParaRPr>
                    </a:p>
                  </a:txBody>
                  <a:tcPr marL="7241" marR="7241" marT="72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_CampusCaps"/>
                        </a:rPr>
                        <a:t>22,1%</a:t>
                      </a:r>
                      <a:endParaRPr lang="ru-RU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_CampusCaps"/>
                      </a:endParaRPr>
                    </a:p>
                  </a:txBody>
                  <a:tcPr marL="7241" marR="7241" marT="72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_CampusCaps"/>
                        </a:rPr>
                        <a:t>9,8%</a:t>
                      </a:r>
                      <a:endParaRPr lang="ru-RU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_CampusCaps"/>
                      </a:endParaRPr>
                    </a:p>
                  </a:txBody>
                  <a:tcPr marL="7241" marR="7241" marT="72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_CampusCaps"/>
                        </a:rPr>
                        <a:t>13,6%</a:t>
                      </a:r>
                      <a:endParaRPr lang="ru-RU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_CampusCaps"/>
                      </a:endParaRPr>
                    </a:p>
                  </a:txBody>
                  <a:tcPr marL="7241" marR="7241" marT="72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_CampusCaps"/>
                        </a:rPr>
                        <a:t>13,2%</a:t>
                      </a:r>
                      <a:endParaRPr lang="ru-RU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_CampusCaps"/>
                      </a:endParaRPr>
                    </a:p>
                  </a:txBody>
                  <a:tcPr marL="7241" marR="7241" marT="72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072764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28611B9-E6B1-40A7-8913-59283DF31C50}"/>
              </a:ext>
            </a:extLst>
          </p:cNvPr>
          <p:cNvSpPr txBox="1"/>
          <p:nvPr/>
        </p:nvSpPr>
        <p:spPr>
          <a:xfrm>
            <a:off x="899592" y="1484784"/>
            <a:ext cx="75608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_CampusCaps"/>
              </a:rPr>
              <a:t>1. Статистика</a:t>
            </a:r>
          </a:p>
        </p:txBody>
      </p:sp>
    </p:spTree>
    <p:extLst>
      <p:ext uri="{BB962C8B-B14F-4D97-AF65-F5344CB8AC3E}">
        <p14:creationId xmlns:p14="http://schemas.microsoft.com/office/powerpoint/2010/main" val="490365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65BD826-F6E7-4B61-A430-F83DDC22E474}"/>
              </a:ext>
            </a:extLst>
          </p:cNvPr>
          <p:cNvSpPr txBox="1"/>
          <p:nvPr/>
        </p:nvSpPr>
        <p:spPr>
          <a:xfrm>
            <a:off x="719572" y="332656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_CampusCaps"/>
              </a:rPr>
              <a:t>2. Экономика </a:t>
            </a:r>
          </a:p>
          <a:p>
            <a:r>
              <a:rPr lang="ru-RU" sz="2000" b="1" dirty="0">
                <a:solidFill>
                  <a:srgbClr val="AD220B"/>
                </a:solidFill>
                <a:latin typeface="a_CampusCaps"/>
              </a:rPr>
              <a:t>Участковая поликлиника. Результаты 1 квартала 2019 г.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08114C61-C120-4DE4-9843-CA9E1DADD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148001"/>
              </p:ext>
            </p:extLst>
          </p:nvPr>
        </p:nvGraphicFramePr>
        <p:xfrm>
          <a:off x="467544" y="1267277"/>
          <a:ext cx="4320480" cy="51810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7242">
                  <a:extLst>
                    <a:ext uri="{9D8B030D-6E8A-4147-A177-3AD203B41FA5}">
                      <a16:colId xmlns:a16="http://schemas.microsoft.com/office/drawing/2014/main" xmlns="" val="3607768583"/>
                    </a:ext>
                  </a:extLst>
                </a:gridCol>
                <a:gridCol w="1123238">
                  <a:extLst>
                    <a:ext uri="{9D8B030D-6E8A-4147-A177-3AD203B41FA5}">
                      <a16:colId xmlns:a16="http://schemas.microsoft.com/office/drawing/2014/main" xmlns="" val="1033262565"/>
                    </a:ext>
                  </a:extLst>
                </a:gridCol>
              </a:tblGrid>
              <a:tr h="40879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_CampusCaps"/>
                        </a:rPr>
                        <a:t>Расчет расходов на обеспечение работы </a:t>
                      </a:r>
                    </a:p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_CampusCaps"/>
                        </a:rPr>
                        <a:t>участковой поликлиники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_CampusCaps"/>
                      </a:endParaRPr>
                    </a:p>
                  </a:txBody>
                  <a:tcPr marL="0" marR="0" marT="0" marB="0" anchor="b">
                    <a:solidFill>
                      <a:srgbClr val="AD220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1690230"/>
                  </a:ext>
                </a:extLst>
              </a:tr>
              <a:tr h="3503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AD220B"/>
                          </a:solidFill>
                          <a:effectLst/>
                          <a:latin typeface="a_CampusCaps"/>
                        </a:rPr>
                        <a:t>Наименование статьи</a:t>
                      </a:r>
                      <a:endParaRPr lang="ru-RU" sz="1200" b="1" i="0" u="none" strike="noStrike" dirty="0">
                        <a:solidFill>
                          <a:srgbClr val="AD220B"/>
                        </a:solidFill>
                        <a:effectLst/>
                        <a:latin typeface="a_CampusCap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AD220B"/>
                          </a:solidFill>
                          <a:effectLst/>
                          <a:latin typeface="a_CampusCaps"/>
                        </a:rPr>
                        <a:t>Сумма, </a:t>
                      </a:r>
                    </a:p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AD220B"/>
                          </a:solidFill>
                          <a:effectLst/>
                          <a:latin typeface="a_CampusCaps"/>
                        </a:rPr>
                        <a:t>тыс. руб.</a:t>
                      </a:r>
                      <a:endParaRPr lang="ru-RU" sz="1200" b="1" i="0" u="none" strike="noStrike" dirty="0">
                        <a:solidFill>
                          <a:srgbClr val="AD220B"/>
                        </a:solidFill>
                        <a:effectLst/>
                        <a:latin typeface="a_CampusCap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7749170"/>
                  </a:ext>
                </a:extLst>
              </a:tr>
              <a:tr h="25343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_CampusCaps"/>
                        </a:rPr>
                        <a:t>     Доходы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_CampusCaps"/>
                      </a:endParaRPr>
                    </a:p>
                  </a:txBody>
                  <a:tcPr marL="0" marR="0" marT="0" marB="0" anchor="b">
                    <a:solidFill>
                      <a:srgbClr val="AD22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_CampusCaps"/>
                        </a:rPr>
                        <a:t>1 255,5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_CampusCaps"/>
                      </a:endParaRPr>
                    </a:p>
                  </a:txBody>
                  <a:tcPr marL="0" marR="0" marT="0" marB="0" anchor="b">
                    <a:solidFill>
                      <a:srgbClr val="AD22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7667202"/>
                  </a:ext>
                </a:extLst>
              </a:tr>
              <a:tr h="27593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_CampusCaps"/>
                        </a:rPr>
                        <a:t>     Текущие расходы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_CampusCaps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_CampusCaps"/>
                        </a:rPr>
                        <a:t>(3 495 )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_CampusCaps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4724737"/>
                  </a:ext>
                </a:extLst>
              </a:tr>
              <a:tr h="17519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_CampusCaps"/>
                        </a:rPr>
                        <a:t>1.    ФОТ, включая налоги в т.ч.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_CampusCaps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_CampusCaps"/>
                        </a:rPr>
                        <a:t>1 928 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_CampusCaps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9536226"/>
                  </a:ext>
                </a:extLst>
              </a:tr>
              <a:tr h="29850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_CampusCaps"/>
                        </a:rPr>
                        <a:t>1.1.  Прямые расходы. </a:t>
                      </a:r>
                      <a:br>
                        <a:rPr lang="ru-RU" sz="10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_CampusCaps"/>
                        </a:rPr>
                      </a:br>
                      <a:r>
                        <a:rPr lang="ru-RU" sz="1000" b="1" i="1" u="none" strike="noStrike" dirty="0">
                          <a:solidFill>
                            <a:srgbClr val="AD220B"/>
                          </a:solidFill>
                          <a:effectLst/>
                          <a:latin typeface="a_CampusCaps"/>
                        </a:rPr>
                        <a:t>Заработная плата врачей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>
                          <a:solidFill>
                            <a:srgbClr val="AD220B"/>
                          </a:solidFill>
                          <a:effectLst/>
                          <a:latin typeface="a_CampusCaps"/>
                        </a:rPr>
                        <a:t>1 013 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3068880"/>
                  </a:ext>
                </a:extLst>
              </a:tr>
              <a:tr h="18369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_CampusCaps"/>
                        </a:rPr>
                        <a:t>1.2.  Накладные расходы. Заработная прочего персонала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_CampusCaps"/>
                        </a:rPr>
                        <a:t>916 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9173724"/>
                  </a:ext>
                </a:extLst>
              </a:tr>
              <a:tr h="175199">
                <a:tc>
                  <a:txBody>
                    <a:bodyPr/>
                    <a:lstStyle/>
                    <a:p>
                      <a:pPr marL="228600" indent="-228600" algn="l" fontAlgn="b">
                        <a:buAutoNum type="arabicPeriod" startAt="2"/>
                      </a:pPr>
                      <a:r>
                        <a:rPr lang="ru-RU" sz="12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_CampusCaps"/>
                        </a:rPr>
                        <a:t>Аренда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_CampusCaps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_CampusCaps"/>
                        </a:rPr>
                        <a:t>329 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_CampusCaps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1169857"/>
                  </a:ext>
                </a:extLst>
              </a:tr>
              <a:tr h="17519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_CampusCaps"/>
                        </a:rPr>
                        <a:t>3.    Коммунальные платежи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_CampusCaps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_CampusCaps"/>
                        </a:rPr>
                        <a:t>100 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_CampusCaps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1158435"/>
                  </a:ext>
                </a:extLst>
              </a:tr>
              <a:tr h="17519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_CampusCaps"/>
                        </a:rPr>
                        <a:t>4.    Услуги сторонних ЛПУ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_CampusCaps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_CampusCaps"/>
                        </a:rPr>
                        <a:t>151 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_CampusCaps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7911252"/>
                  </a:ext>
                </a:extLst>
              </a:tr>
              <a:tr h="3503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_CampusCaps"/>
                        </a:rPr>
                        <a:t>5.    Медикаменты и перевязочные средства и одноразовые расходные материалы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_CampusCap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_CampusCaps"/>
                        </a:rPr>
                        <a:t>219 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_CampusCaps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2793066"/>
                  </a:ext>
                </a:extLst>
              </a:tr>
              <a:tr h="17519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_CampusCaps"/>
                        </a:rPr>
                        <a:t>6.    Мягкий инвентарь и спецодежда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_CampusCaps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_CampusCaps"/>
                        </a:rPr>
                        <a:t>8 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_CampusCaps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9323393"/>
                  </a:ext>
                </a:extLst>
              </a:tr>
              <a:tr h="17519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_CampusCaps"/>
                        </a:rPr>
                        <a:t>7.    Содержание автотранспорта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_CampusCaps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_CampusCaps"/>
                        </a:rPr>
                        <a:t>55 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_CampusCaps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7900949"/>
                  </a:ext>
                </a:extLst>
              </a:tr>
              <a:tr h="17519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_CampusCaps"/>
                        </a:rPr>
                        <a:t>8.    Расходы </a:t>
                      </a:r>
                      <a:r>
                        <a:rPr lang="en-US" sz="12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IT </a:t>
                      </a:r>
                      <a:r>
                        <a:rPr lang="ru-RU" sz="12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_CampusCaps"/>
                        </a:rPr>
                        <a:t>и связь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_CampusCaps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_CampusCaps"/>
                        </a:rPr>
                        <a:t>45 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_CampusCaps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157195"/>
                  </a:ext>
                </a:extLst>
              </a:tr>
              <a:tr h="17519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_CampusCaps"/>
                        </a:rPr>
                        <a:t>9.    Командировки. Обучение персонала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_CampusCaps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_CampusCaps"/>
                        </a:rPr>
                        <a:t>40 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_CampusCaps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9294652"/>
                  </a:ext>
                </a:extLst>
              </a:tr>
              <a:tr h="17519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_CampusCaps"/>
                        </a:rPr>
                        <a:t>10. Охрана труда и техника безопасности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_CampusCaps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_CampusCaps"/>
                        </a:rPr>
                        <a:t>7 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_CampusCaps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5045404"/>
                  </a:ext>
                </a:extLst>
              </a:tr>
              <a:tr h="17519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_CampusCaps"/>
                        </a:rPr>
                        <a:t>Канцтовары  и предметы снабжения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_CampusCaps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_CampusCaps"/>
                        </a:rPr>
                        <a:t>54 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_CampusCaps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5311947"/>
                  </a:ext>
                </a:extLst>
              </a:tr>
              <a:tr h="23209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_CampusCaps"/>
                        </a:rPr>
                        <a:t>Прочие текущие расходы по поликлинике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_CampusCaps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_CampusCaps"/>
                        </a:rPr>
                        <a:t>559 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_CampusCaps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7571380"/>
                  </a:ext>
                </a:extLst>
              </a:tr>
              <a:tr h="5839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_CampusCaps"/>
                        </a:rPr>
                        <a:t>    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_CampusCaps"/>
                        </a:rPr>
                        <a:t>Амортизация*</a:t>
                      </a:r>
                    </a:p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_CampusCaps"/>
                        </a:rPr>
                        <a:t> </a:t>
                      </a:r>
                      <a:r>
                        <a:rPr lang="ru-RU" sz="1200" b="0" i="1" u="none" strike="noStrike" dirty="0">
                          <a:solidFill>
                            <a:schemeClr val="bg1"/>
                          </a:solidFill>
                          <a:effectLst/>
                          <a:latin typeface="a_CampusCaps"/>
                        </a:rPr>
                        <a:t>(не финансируется из средств ОМС, но ее наличие не исключается)</a:t>
                      </a:r>
                    </a:p>
                  </a:txBody>
                  <a:tcPr marL="0" marR="0" marT="0" marB="0" anchor="b">
                    <a:solidFill>
                      <a:srgbClr val="AD22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_CampusCaps"/>
                        </a:rPr>
                        <a:t>205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_CampusCaps"/>
                      </a:endParaRPr>
                    </a:p>
                  </a:txBody>
                  <a:tcPr marL="0" marR="0" marT="0" marB="0" anchor="b">
                    <a:solidFill>
                      <a:srgbClr val="AD22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4469089"/>
                  </a:ext>
                </a:extLst>
              </a:tr>
              <a:tr h="204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_CampusCaps"/>
                        </a:rPr>
                        <a:t>     ПРИБЫЛЬ (убыток)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_CampusCaps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_CampusCaps"/>
                        </a:rPr>
                        <a:t>-2 445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_CampusCaps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905710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811C38A-E3DB-4CF4-9432-DC04C423B96B}"/>
              </a:ext>
            </a:extLst>
          </p:cNvPr>
          <p:cNvSpPr txBox="1"/>
          <p:nvPr/>
        </p:nvSpPr>
        <p:spPr>
          <a:xfrm>
            <a:off x="4932040" y="1052738"/>
            <a:ext cx="388843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AD22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Caps"/>
              </a:rPr>
              <a:t>ВЫВОДЫ</a:t>
            </a:r>
          </a:p>
          <a:p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  <a:latin typeface="a_CampusCaps"/>
            </a:endParaRPr>
          </a:p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_CampusCaps"/>
              </a:rPr>
              <a:t>1. 50% прикрепленных уже обратились в течение 1 квартала 2019 за медицинской помощью</a:t>
            </a:r>
          </a:p>
          <a:p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_CampusCaps"/>
            </a:endParaRPr>
          </a:p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_CampusCaps"/>
              </a:rPr>
              <a:t>2. Из общего числа обратившихся:</a:t>
            </a:r>
          </a:p>
          <a:p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  <a:latin typeface="a_CampusCap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AD220B"/>
                </a:solidFill>
                <a:latin typeface="a_CampusCaps"/>
              </a:rPr>
              <a:t>Прикрепленные дети - 10,2%  </a:t>
            </a:r>
          </a:p>
          <a:p>
            <a:r>
              <a:rPr lang="ru-RU" sz="1400" b="1" dirty="0">
                <a:solidFill>
                  <a:srgbClr val="AD220B"/>
                </a:solidFill>
                <a:latin typeface="a_CampusCaps"/>
              </a:rPr>
              <a:t>получили 8,7% от всего объема услуг детского отделения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_CampusCap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_CampusCaps"/>
              </a:rPr>
              <a:t>Прикрепленные взрослые – 6% </a:t>
            </a:r>
          </a:p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_CampusCaps"/>
              </a:rPr>
              <a:t>получили 13,2% </a:t>
            </a:r>
            <a:r>
              <a:rPr lang="ru-RU" sz="1600" b="1" dirty="0">
                <a:solidFill>
                  <a:srgbClr val="C00000"/>
                </a:solidFill>
                <a:latin typeface="a_CampusCaps"/>
              </a:rPr>
              <a:t>(!)</a:t>
            </a:r>
            <a:r>
              <a:rPr lang="ru-RU" sz="1400" b="1" dirty="0">
                <a:solidFill>
                  <a:srgbClr val="C00000"/>
                </a:solidFill>
                <a:latin typeface="a_CampusCaps"/>
              </a:rPr>
              <a:t>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_CampusCaps"/>
              </a:rPr>
              <a:t>от всего объема услуг поликлинического отделения</a:t>
            </a:r>
          </a:p>
          <a:p>
            <a:endParaRPr lang="ru-RU" sz="1400" b="1" dirty="0">
              <a:solidFill>
                <a:schemeClr val="accent6">
                  <a:lumMod val="75000"/>
                </a:schemeClr>
              </a:solidFill>
              <a:latin typeface="a_CampusCaps"/>
            </a:endParaRPr>
          </a:p>
          <a:p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_CampusCaps"/>
              </a:rPr>
              <a:t>Высокое потребление </a:t>
            </a:r>
            <a:r>
              <a:rPr lang="ru-RU" sz="1400" b="1" dirty="0" err="1">
                <a:solidFill>
                  <a:schemeClr val="accent6">
                    <a:lumMod val="75000"/>
                  </a:schemeClr>
                </a:solidFill>
                <a:latin typeface="a_CampusCaps"/>
              </a:rPr>
              <a:t>параклинических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_CampusCaps"/>
              </a:rPr>
              <a:t> услуг</a:t>
            </a:r>
          </a:p>
          <a:p>
            <a:endParaRPr lang="ru-RU" sz="1400" b="1" dirty="0">
              <a:solidFill>
                <a:schemeClr val="accent6">
                  <a:lumMod val="75000"/>
                </a:schemeClr>
              </a:solidFill>
              <a:latin typeface="a_CampusCaps"/>
            </a:endParaRPr>
          </a:p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_CampusCaps"/>
              </a:rPr>
              <a:t>3. Сумма доходов по ОМС покрывает только прямые расходы на оплату труда</a:t>
            </a:r>
          </a:p>
          <a:p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_CampusCaps"/>
            </a:endParaRPr>
          </a:p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_CampusCaps"/>
              </a:rPr>
              <a:t>4. Квартальный расчетный убыток – 2,5 млн. р.</a:t>
            </a:r>
          </a:p>
          <a:p>
            <a:endParaRPr lang="ru-RU" sz="1400" dirty="0">
              <a:latin typeface="a_CampusCaps"/>
            </a:endParaRPr>
          </a:p>
        </p:txBody>
      </p:sp>
    </p:spTree>
    <p:extLst>
      <p:ext uri="{BB962C8B-B14F-4D97-AF65-F5344CB8AC3E}">
        <p14:creationId xmlns:p14="http://schemas.microsoft.com/office/powerpoint/2010/main" val="885823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8710" y="404664"/>
            <a:ext cx="8487003" cy="58785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CampusCaps" pitchFamily="82" charset="-52"/>
              </a:rPr>
              <a:t>Правовое регулирование прикрепления</a:t>
            </a:r>
          </a:p>
          <a:p>
            <a:pPr algn="just"/>
            <a:endParaRPr lang="ru-RU" sz="1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_CampusCaps" pitchFamily="82" charset="-52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CampusCaps" pitchFamily="82" charset="-52"/>
              </a:rPr>
              <a:t>Федеральный закон от 21.11.2011 года № 323-ФЗ</a:t>
            </a:r>
          </a:p>
          <a:p>
            <a:pPr algn="just"/>
            <a:r>
              <a:rPr lang="ru-RU" sz="2000" b="1" cap="none" spc="0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CampusCaps" pitchFamily="82" charset="-52"/>
              </a:rPr>
              <a:t>«Об основах охраны здоровья граждан в Российской Федерации»;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ru-RU" sz="1000" b="1" dirty="0">
              <a:ln w="1905"/>
              <a:solidFill>
                <a:schemeClr val="bg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_CampusCaps" pitchFamily="82" charset="-52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b="1" cap="none" spc="0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CampusCaps" pitchFamily="82" charset="-52"/>
              </a:rPr>
              <a:t>Приказ Минздравсоцразвития России от 15.05.2012 года</a:t>
            </a:r>
          </a:p>
          <a:p>
            <a:pPr algn="just"/>
            <a:r>
              <a:rPr lang="ru-RU" sz="20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CampusCaps" pitchFamily="82" charset="-52"/>
              </a:rPr>
              <a:t>№ 543н «Об утверждении Положения об организации</a:t>
            </a:r>
          </a:p>
          <a:p>
            <a:pPr algn="just"/>
            <a:r>
              <a:rPr lang="ru-RU" sz="20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CampusCaps" pitchFamily="82" charset="-52"/>
              </a:rPr>
              <a:t>о</a:t>
            </a:r>
            <a:r>
              <a:rPr lang="ru-RU" sz="2000" b="1" cap="none" spc="0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CampusCaps" pitchFamily="82" charset="-52"/>
              </a:rPr>
              <a:t>казания первичной медико-санитарной </a:t>
            </a:r>
            <a:r>
              <a:rPr lang="ru-RU" sz="2000" b="1" cap="none" spc="0" dirty="0" err="1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CampusCaps" pitchFamily="82" charset="-52"/>
              </a:rPr>
              <a:t>помощи</a:t>
            </a:r>
            <a:r>
              <a:rPr lang="ru-RU" sz="2000" b="1" dirty="0" err="1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CampusCaps" pitchFamily="82" charset="-52"/>
              </a:rPr>
              <a:t>в</a:t>
            </a:r>
            <a:r>
              <a:rPr lang="ru-RU" sz="20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CampusCaps" pitchFamily="82" charset="-52"/>
              </a:rPr>
              <a:t> </a:t>
            </a:r>
            <a:r>
              <a:rPr lang="ru-RU" sz="2000" b="1" dirty="0" err="1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CampusCaps" pitchFamily="82" charset="-52"/>
              </a:rPr>
              <a:t>зрослому</a:t>
            </a:r>
            <a:r>
              <a:rPr lang="ru-RU" sz="20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CampusCaps" pitchFamily="82" charset="-52"/>
              </a:rPr>
              <a:t> населению»;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ru-RU" sz="1000" b="1" cap="none" spc="0" dirty="0">
              <a:ln w="1905"/>
              <a:solidFill>
                <a:schemeClr val="bg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_CampusCaps" pitchFamily="82" charset="-52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CampusCaps" pitchFamily="82" charset="-52"/>
              </a:rPr>
              <a:t>Приказ Минздравсоцразвития России от 26.04.2012 № 406н</a:t>
            </a:r>
          </a:p>
          <a:p>
            <a:pPr algn="just"/>
            <a:r>
              <a:rPr lang="ru-RU" sz="2000" b="1" cap="none" spc="0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CampusCaps" pitchFamily="82" charset="-52"/>
              </a:rPr>
              <a:t>«Об утверждении Порядка выбора гражданином медицинской</a:t>
            </a:r>
          </a:p>
          <a:p>
            <a:pPr algn="just"/>
            <a:r>
              <a:rPr lang="ru-RU" sz="2000" b="1" cap="none" spc="0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CampusCaps" pitchFamily="82" charset="-52"/>
              </a:rPr>
              <a:t>организации при оказании ему медицинской помощи в рамках</a:t>
            </a:r>
          </a:p>
          <a:p>
            <a:pPr algn="just"/>
            <a:r>
              <a:rPr lang="ru-RU" sz="20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CampusCaps" pitchFamily="82" charset="-52"/>
              </a:rPr>
              <a:t>программы государственных гарантий бесплатного оказания</a:t>
            </a:r>
          </a:p>
          <a:p>
            <a:pPr algn="just"/>
            <a:r>
              <a:rPr lang="ru-RU" sz="20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CampusCaps" pitchFamily="82" charset="-52"/>
              </a:rPr>
              <a:t>г</a:t>
            </a:r>
            <a:r>
              <a:rPr lang="ru-RU" sz="2000" b="1" cap="none" spc="0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CampusCaps" pitchFamily="82" charset="-52"/>
              </a:rPr>
              <a:t>ражданам медицинской помощи»;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ru-RU" sz="1000" b="1" dirty="0">
              <a:ln w="1905"/>
              <a:solidFill>
                <a:schemeClr val="bg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_CampusCaps" pitchFamily="82" charset="-52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b="1" cap="none" spc="0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CampusCaps" pitchFamily="82" charset="-52"/>
              </a:rPr>
              <a:t>Приказ Минздрава России от 07.03.2018 № 92н</a:t>
            </a:r>
          </a:p>
          <a:p>
            <a:pPr algn="just"/>
            <a:r>
              <a:rPr lang="ru-RU" sz="20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CampusCaps" pitchFamily="82" charset="-52"/>
              </a:rPr>
              <a:t>«Об утверждении Положения об организации оказания первичной</a:t>
            </a:r>
          </a:p>
          <a:p>
            <a:pPr algn="just"/>
            <a:r>
              <a:rPr lang="ru-RU" sz="20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CampusCaps" pitchFamily="82" charset="-52"/>
              </a:rPr>
              <a:t>медико-санитарной помощи детям</a:t>
            </a:r>
            <a:endParaRPr lang="ru-RU" sz="2000" b="1" cap="none" spc="0" dirty="0">
              <a:ln w="1905"/>
              <a:solidFill>
                <a:schemeClr val="bg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_CampusCaps" pitchFamily="82" charset="-52"/>
            </a:endParaRPr>
          </a:p>
          <a:p>
            <a:pPr marL="457200" indent="-457200" algn="ctr">
              <a:buAutoNum type="arabicPeriod"/>
            </a:pP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_CampusCaps" pitchFamily="82" charset="-52"/>
            </a:endParaRPr>
          </a:p>
          <a:p>
            <a:pPr marL="457200" indent="-457200" algn="ctr">
              <a:buAutoNum type="arabicPeriod"/>
            </a:pP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_CampusCaps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92629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10127"/>
            <a:ext cx="6840759" cy="630942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r>
              <a:rPr lang="ru-RU" sz="2800" b="1" cap="none" spc="0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CampusCaps" pitchFamily="82" charset="-52"/>
              </a:rPr>
              <a:t>Судебная практика </a:t>
            </a:r>
          </a:p>
          <a:p>
            <a:endParaRPr lang="ru-RU" sz="28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_CampusCaps" pitchFamily="82" charset="-52"/>
            </a:endParaRPr>
          </a:p>
          <a:p>
            <a:r>
              <a:rPr lang="ru-RU" sz="2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CampusCaps" pitchFamily="82" charset="-52"/>
              </a:rPr>
              <a:t>в пользу пациента</a:t>
            </a:r>
            <a:endParaRPr lang="ru-RU" sz="2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_CampusCaps" pitchFamily="82" charset="-5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ln w="1905"/>
                <a:solidFill>
                  <a:srgbClr val="4D4D4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CampusCaps" pitchFamily="82" charset="-52"/>
              </a:rPr>
              <a:t>Апелляционное определение Архангельского</a:t>
            </a:r>
          </a:p>
          <a:p>
            <a:r>
              <a:rPr lang="ru-RU" sz="2400" b="1" dirty="0">
                <a:ln w="1905"/>
                <a:solidFill>
                  <a:srgbClr val="4D4D4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CampusCaps" pitchFamily="82" charset="-52"/>
              </a:rPr>
              <a:t>областного суда от 22.04.2015</a:t>
            </a:r>
          </a:p>
          <a:p>
            <a:endParaRPr lang="ru-RU" sz="2400" b="1" dirty="0">
              <a:ln w="1905"/>
              <a:solidFill>
                <a:srgbClr val="4D4D4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_CampusCaps" pitchFamily="82" charset="-5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ln w="1905"/>
                <a:solidFill>
                  <a:srgbClr val="4D4D4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CampusCaps" pitchFamily="82" charset="-52"/>
              </a:rPr>
              <a:t>Апелляционное определение Самарского</a:t>
            </a:r>
          </a:p>
          <a:p>
            <a:r>
              <a:rPr lang="ru-RU" sz="2400" b="1" dirty="0">
                <a:ln w="1905"/>
                <a:solidFill>
                  <a:srgbClr val="4D4D4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CampusCaps" pitchFamily="82" charset="-52"/>
              </a:rPr>
              <a:t>областного суда от 26.01.2016</a:t>
            </a:r>
          </a:p>
          <a:p>
            <a:endParaRPr lang="ru-RU" sz="2400" b="1" dirty="0">
              <a:ln w="1905"/>
              <a:solidFill>
                <a:srgbClr val="4D4D4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_CampusCaps" pitchFamily="82" charset="-52"/>
            </a:endParaRPr>
          </a:p>
          <a:p>
            <a:r>
              <a:rPr lang="ru-RU" sz="2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CampusCaps" pitchFamily="82" charset="-52"/>
              </a:rPr>
              <a:t>в пользу медицинской организации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ln w="1905"/>
                <a:solidFill>
                  <a:srgbClr val="4D4D4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CampusCaps" pitchFamily="82" charset="-52"/>
              </a:rPr>
              <a:t>Апелляционное определение Московского</a:t>
            </a:r>
          </a:p>
          <a:p>
            <a:r>
              <a:rPr lang="ru-RU" sz="2400" b="1" dirty="0">
                <a:ln w="1905"/>
                <a:solidFill>
                  <a:srgbClr val="4D4D4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CampusCaps" pitchFamily="82" charset="-52"/>
              </a:rPr>
              <a:t>городского суда от 08.11.2017</a:t>
            </a:r>
          </a:p>
          <a:p>
            <a:pPr algn="ctr"/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_CampusCaps" pitchFamily="82" charset="-52"/>
            </a:endParaRPr>
          </a:p>
          <a:p>
            <a:pPr algn="ctr"/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_CampusCaps" pitchFamily="82" charset="-52"/>
            </a:endParaRPr>
          </a:p>
          <a:p>
            <a:pPr marL="571500" indent="-571500" algn="ctr">
              <a:buFont typeface="Wingdings" pitchFamily="2" charset="2"/>
              <a:buChar char="Ø"/>
            </a:pP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_CampusCaps" pitchFamily="82" charset="-52"/>
            </a:endParaRPr>
          </a:p>
          <a:p>
            <a:pPr marL="571500" indent="-571500" algn="ctr">
              <a:buFont typeface="Wingdings" pitchFamily="2" charset="2"/>
              <a:buChar char="Ø"/>
            </a:pP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_CampusCaps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50562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650931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cap="none" spc="0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CampusCaps" pitchFamily="82" charset="-52"/>
              </a:rPr>
              <a:t>Пути решения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124744"/>
            <a:ext cx="8496944" cy="50475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cap="none" spc="0" dirty="0">
                <a:ln w="1905"/>
                <a:solidFill>
                  <a:srgbClr val="D82B0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CampusCaps" pitchFamily="82" charset="-52"/>
              </a:rPr>
              <a:t>Официальное обращение</a:t>
            </a:r>
          </a:p>
          <a:p>
            <a:r>
              <a:rPr lang="ru-RU" sz="2000" b="1" cap="none" spc="0" dirty="0">
                <a:ln w="1905"/>
                <a:solidFill>
                  <a:srgbClr val="D82B0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CampusCaps" pitchFamily="82" charset="-52"/>
              </a:rPr>
              <a:t>в федеральные и республиканские органы, обладающие правом </a:t>
            </a:r>
            <a:r>
              <a:rPr lang="ru-RU" sz="2000" b="1" dirty="0">
                <a:ln w="1905"/>
                <a:solidFill>
                  <a:srgbClr val="D82B0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CampusCaps" pitchFamily="82" charset="-52"/>
              </a:rPr>
              <a:t>законодательной инициативы </a:t>
            </a:r>
          </a:p>
          <a:p>
            <a:endParaRPr lang="ru-RU" sz="2000" b="1" dirty="0">
              <a:ln w="1905"/>
              <a:solidFill>
                <a:srgbClr val="D82B0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_CampusCaps" pitchFamily="82" charset="-52"/>
            </a:endParaRPr>
          </a:p>
          <a:p>
            <a:r>
              <a:rPr lang="ru-RU" sz="22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Caps" pitchFamily="82" charset="-52"/>
              </a:rPr>
              <a:t>ЦЕЛЬ:</a:t>
            </a:r>
            <a:r>
              <a:rPr lang="ru-RU" sz="22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CampusCaps" pitchFamily="82" charset="-52"/>
              </a:rPr>
              <a:t> </a:t>
            </a:r>
            <a:r>
              <a:rPr lang="ru-RU" sz="2000" b="1" dirty="0">
                <a:ln w="1905"/>
                <a:solidFill>
                  <a:srgbClr val="D82B0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CampusCaps" pitchFamily="82" charset="-52"/>
              </a:rPr>
              <a:t>в</a:t>
            </a:r>
            <a:r>
              <a:rPr lang="ru-RU" sz="2000" b="1" cap="none" spc="0" dirty="0">
                <a:ln w="1905"/>
                <a:solidFill>
                  <a:srgbClr val="D82B0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CampusCaps" pitchFamily="82" charset="-52"/>
              </a:rPr>
              <a:t>несение изменений (уточнений) в действующее </a:t>
            </a:r>
            <a:r>
              <a:rPr lang="ru-RU" sz="2000" b="1" dirty="0">
                <a:ln w="1905"/>
                <a:solidFill>
                  <a:srgbClr val="D82B0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CampusCaps" pitchFamily="82" charset="-52"/>
              </a:rPr>
              <a:t>законодательство, по следующим вопросам:</a:t>
            </a:r>
          </a:p>
          <a:p>
            <a:endParaRPr lang="ru-RU" sz="2000" b="1" dirty="0">
              <a:ln w="1905"/>
              <a:solidFill>
                <a:srgbClr val="D82B0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_CampusCaps" pitchFamily="82" charset="-5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ln w="1905"/>
                <a:solidFill>
                  <a:srgbClr val="AD220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CampusCaps" pitchFamily="82" charset="-52"/>
              </a:rPr>
              <a:t>КОНКРЕТИЗАЦИЯ ПОНЯТИЯ </a:t>
            </a:r>
          </a:p>
          <a:p>
            <a:r>
              <a:rPr lang="ru-RU" sz="2000" b="1" dirty="0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CampusCaps" pitchFamily="82" charset="-52"/>
              </a:rPr>
              <a:t>«территориально-участковый принцип оказания медицинской помощи»;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b="1" dirty="0">
              <a:ln w="1905"/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_CampusCaps" pitchFamily="82" charset="-5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ln w="1905"/>
                <a:solidFill>
                  <a:srgbClr val="AD220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CampusCaps" pitchFamily="82" charset="-52"/>
              </a:rPr>
              <a:t>КОНКРЕТИЗАЦИЯ ПРАВ </a:t>
            </a:r>
            <a:r>
              <a:rPr lang="ru-RU" sz="2000" b="1" dirty="0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CampusCaps" pitchFamily="82" charset="-52"/>
              </a:rPr>
              <a:t>медицинских организаций в части определения</a:t>
            </a:r>
          </a:p>
          <a:p>
            <a:r>
              <a:rPr lang="ru-RU" sz="2000" b="1" dirty="0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CampusCaps" pitchFamily="82" charset="-52"/>
              </a:rPr>
              <a:t>предельной нагрузки по обслуживанию прикрепленного населения.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b="1" dirty="0">
              <a:ln w="1905"/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_CampusCaps" pitchFamily="82" charset="-5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CampusCaps" pitchFamily="82" charset="-52"/>
              </a:rPr>
              <a:t>обеспечение </a:t>
            </a:r>
            <a:r>
              <a:rPr lang="ru-RU" sz="2000" b="1" dirty="0">
                <a:ln w="1905"/>
                <a:solidFill>
                  <a:srgbClr val="AD220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CampusCaps" pitchFamily="82" charset="-52"/>
              </a:rPr>
              <a:t>РАВНЫХ УСЛОВИЙ </a:t>
            </a:r>
            <a:r>
              <a:rPr lang="ru-RU" sz="2000" b="1" dirty="0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CampusCaps" pitchFamily="82" charset="-52"/>
              </a:rPr>
              <a:t>финансирования государственных</a:t>
            </a:r>
          </a:p>
          <a:p>
            <a:r>
              <a:rPr lang="ru-RU" sz="2000" b="1" dirty="0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CampusCaps" pitchFamily="82" charset="-52"/>
              </a:rPr>
              <a:t>и частных медицинских организаций, работающих в системе ОМС</a:t>
            </a:r>
          </a:p>
          <a:p>
            <a:endParaRPr lang="ru-RU" sz="2000" b="1" dirty="0">
              <a:ln w="1905"/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_CampusCaps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2441365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919</TotalTime>
  <Words>739</Words>
  <Application>Microsoft Office PowerPoint</Application>
  <PresentationFormat>Экран (4:3)</PresentationFormat>
  <Paragraphs>195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a_CampusCaps</vt:lpstr>
      <vt:lpstr>Arial Black</vt:lpstr>
      <vt:lpstr>Georgia</vt:lpstr>
      <vt:lpstr>Trebuchet MS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Jurist</dc:creator>
  <cp:lastModifiedBy>РК Союз Промышленников</cp:lastModifiedBy>
  <cp:revision>81</cp:revision>
  <dcterms:created xsi:type="dcterms:W3CDTF">2019-04-09T07:16:36Z</dcterms:created>
  <dcterms:modified xsi:type="dcterms:W3CDTF">2019-04-26T08:43:34Z</dcterms:modified>
</cp:coreProperties>
</file>