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6818516615557721"/>
          <c:h val="0.90479054702278738"/>
        </c:manualLayout>
      </c:layout>
      <c:pie3DChart>
        <c:varyColors val="1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Количество мест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60"/>
          <c:dPt>
            <c:idx val="1"/>
            <c:bubble3D val="0"/>
            <c:explosion val="125"/>
            <c:extLst xmlns:c16r2="http://schemas.microsoft.com/office/drawing/2015/06/chart">
              <c:ext xmlns:c16="http://schemas.microsoft.com/office/drawing/2014/chart" uri="{C3380CC4-5D6E-409C-BE32-E72D297353CC}">
                <c16:uniqueId val="{00000000-6EDF-4C08-AA41-5182EB10B414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pPr>
                      <a:defRPr sz="2000">
                        <a:solidFill>
                          <a:srgbClr val="C00000"/>
                        </a:solidFill>
                      </a:defRPr>
                    </a:pPr>
                    <a:r>
                      <a:rPr lang="en-US" sz="2000" b="1" dirty="0">
                        <a:solidFill>
                          <a:srgbClr val="C00000"/>
                        </a:solidFill>
                      </a:rPr>
                      <a:t>3,8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DF-4C08-AA41-5182EB10B4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PowerPoint]Лист1'!$A$2:$A$11</c:f>
              <c:strCache>
                <c:ptCount val="10"/>
                <c:pt idx="0">
                  <c:v>Республика Карелия</c:v>
                </c:pt>
                <c:pt idx="1">
                  <c:v>Республика Коми</c:v>
                </c:pt>
                <c:pt idx="2">
                  <c:v>Архангельская область</c:v>
                </c:pt>
                <c:pt idx="3">
                  <c:v>Вологодская область</c:v>
                </c:pt>
                <c:pt idx="4">
                  <c:v>Калининградская область</c:v>
                </c:pt>
                <c:pt idx="5">
                  <c:v>Ленинградская область</c:v>
                </c:pt>
                <c:pt idx="6">
                  <c:v>Мурманская область</c:v>
                </c:pt>
                <c:pt idx="7">
                  <c:v>Новгородская область</c:v>
                </c:pt>
                <c:pt idx="8">
                  <c:v>Псковская область </c:v>
                </c:pt>
                <c:pt idx="9">
                  <c:v>Санкт Петербург</c:v>
                </c:pt>
              </c:strCache>
            </c:strRef>
          </c:cat>
          <c:val>
            <c:numRef>
              <c:f>'[Диаграмма в Microsoft PowerPoint]Лист1'!$B$2:$B$11</c:f>
              <c:numCache>
                <c:formatCode>General</c:formatCode>
                <c:ptCount val="10"/>
                <c:pt idx="0">
                  <c:v>1.4</c:v>
                </c:pt>
                <c:pt idx="1">
                  <c:v>3.8</c:v>
                </c:pt>
                <c:pt idx="2">
                  <c:v>4.3</c:v>
                </c:pt>
                <c:pt idx="3">
                  <c:v>1.9</c:v>
                </c:pt>
                <c:pt idx="4">
                  <c:v>2.4</c:v>
                </c:pt>
                <c:pt idx="5">
                  <c:v>9.8000000000000007</c:v>
                </c:pt>
                <c:pt idx="6">
                  <c:v>3.4</c:v>
                </c:pt>
                <c:pt idx="7">
                  <c:v>1.9</c:v>
                </c:pt>
                <c:pt idx="8">
                  <c:v>1.7</c:v>
                </c:pt>
                <c:pt idx="9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DF-4C08-AA41-5182EB10B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62747482762242"/>
          <c:y val="9.9849697532767762E-2"/>
          <c:w val="0.32398340242286333"/>
          <c:h val="0.73173133050054673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</a:t>
            </a:r>
            <a:r>
              <a:rPr lang="ru-RU" sz="1800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рабочих мест, ед.</a:t>
            </a:r>
          </a:p>
          <a:p>
            <a: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ru-RU" sz="11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создано на промышленных предприятиях РК</a:t>
            </a:r>
            <a:endParaRPr lang="ru-RU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369433834550111E-3"/>
                  <c:y val="-4.24119542273080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BFD-47D8-94D0-07A84EE1BBA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078245274334598E-2"/>
                  <c:y val="2.6311282498922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BFD-47D8-94D0-07A84EE1BBA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703</c:v>
                </c:pt>
                <c:pt idx="1">
                  <c:v>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FD-47D8-94D0-07A84EE1BB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277592"/>
        <c:axId val="207277984"/>
      </c:barChart>
      <c:catAx>
        <c:axId val="207277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7277984"/>
        <c:crosses val="autoZero"/>
        <c:auto val="1"/>
        <c:lblAlgn val="ctr"/>
        <c:lblOffset val="100"/>
        <c:noMultiLvlLbl val="0"/>
      </c:catAx>
      <c:valAx>
        <c:axId val="20727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7277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созданных рабочих мест по отраслям промышленности, %</a:t>
            </a:r>
            <a:endParaRPr lang="ru-RU" dirty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места</c:v>
                </c:pt>
              </c:strCache>
            </c:strRef>
          </c:tx>
          <c:dLbls>
            <c:dLbl>
              <c:idx val="0"/>
              <c:layout>
                <c:manualLayout>
                  <c:x val="8.1401211831164059E-3"/>
                  <c:y val="-2.65855642479485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DE-4990-8A5C-7D2B46C23A7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66868638527343E-2"/>
                  <c:y val="2.278762649824158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DE-4990-8A5C-7D2B46C23A7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560767000123979E-3"/>
                  <c:y val="4.664016659647635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DE-4990-8A5C-7D2B46C23A7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847111004760153E-2"/>
                  <c:y val="-3.7979377497069306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DE-4990-8A5C-7D2B46C23A7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413979643287498E-2"/>
                  <c:y val="-4.557555204669968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DE-4990-8A5C-7D2B46C23A7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2254706741985937E-2"/>
                  <c:y val="-3.038350199765544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DE-4990-8A5C-7D2B46C23A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Горнорудная промышленность</c:v>
                </c:pt>
                <c:pt idx="1">
                  <c:v>Нефтегазовый комплекс</c:v>
                </c:pt>
                <c:pt idx="2">
                  <c:v>Лесопромышленный комплекс</c:v>
                </c:pt>
                <c:pt idx="3">
                  <c:v>Легкая промышленность</c:v>
                </c:pt>
                <c:pt idx="4">
                  <c:v>Машиностроение</c:v>
                </c:pt>
                <c:pt idx="5">
                  <c:v>ТОСЭР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17.8</c:v>
                </c:pt>
                <c:pt idx="1">
                  <c:v>7.7</c:v>
                </c:pt>
                <c:pt idx="2">
                  <c:v>69.099999999999994</c:v>
                </c:pt>
                <c:pt idx="3">
                  <c:v>0.5</c:v>
                </c:pt>
                <c:pt idx="4">
                  <c:v>0.1</c:v>
                </c:pt>
                <c:pt idx="5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DE-4990-8A5C-7D2B46C23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9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86D41-BC40-4F6A-AAAE-874B819D1CBE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8DEE-A121-48F3-B6EB-DE49536E5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3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18393"/>
            <a:ext cx="9143999" cy="18002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ДЕЯТЕЛЬНОСТИ, НАПРАВЛЕННОЙ НА СОЗДАНИЕ НОВЫХ РАБОЧИХ МЕСТ НА ПРОМЫШЛЕННЫХ ПРЕДПРИЯТИЯХ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 КОМИ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А. А.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Просужих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Первый заместитель министра </a:t>
            </a:r>
          </a:p>
          <a:p>
            <a:pPr algn="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инвестиций, промышленности и </a:t>
            </a:r>
          </a:p>
          <a:p>
            <a:pPr algn="r"/>
            <a:r>
              <a:rPr lang="ru-RU" sz="2000" i="1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транспорта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 Коми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ÐÐ°ÑÑÐ¸Ð½ÐºÐ¸ Ð¿Ð¾ Ð·Ð°Ð¿ÑÐ¾ÑÑ Ð¿ÑÐ¾Ð¼ÑÑÐ»ÐµÐ½Ð½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2000" cy="28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1999" cy="28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910424" cy="9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76659" y="2132856"/>
            <a:ext cx="4151325" cy="2174331"/>
            <a:chOff x="2695939" y="1707654"/>
            <a:chExt cx="3748269" cy="162154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95939" y="1707654"/>
              <a:ext cx="3748269" cy="1077218"/>
              <a:chOff x="2699792" y="1707654"/>
              <a:chExt cx="3744416" cy="107721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347864" y="1707654"/>
                <a:ext cx="30963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Министерство инвестиций, промышленности и транспорта Республики Коми</a:t>
                </a:r>
                <a:endParaRPr lang="ru-RU" sz="16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1" name="Picture 4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1806813"/>
                <a:ext cx="535425" cy="624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695939" y="2571750"/>
              <a:ext cx="3748269" cy="75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Россия, Республика Коми, Сыктывкар,</a:t>
              </a:r>
            </a:p>
            <a:p>
              <a:r>
                <a:rPr lang="ru-RU" sz="1200" i="1" dirty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</a:t>
              </a:r>
              <a:r>
                <a:rPr lang="ru-RU" sz="1200" i="1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л. Интернациональная, д. 157, 167982</a:t>
              </a:r>
            </a:p>
            <a:p>
              <a:r>
                <a:rPr lang="ru-RU" sz="1200" i="1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Телефон: (8212) 255-433 (доб. 220)</a:t>
              </a:r>
            </a:p>
            <a:p>
              <a:r>
                <a:rPr lang="en-US" sz="1200" i="1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E-Mail</a:t>
              </a:r>
              <a:r>
                <a:rPr lang="ru-RU" sz="1200" i="1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sz="1200" i="1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obotdel@minprom.rkomi.ru</a:t>
              </a:r>
              <a:endParaRPr lang="ru-RU" sz="1200" i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1200" i="1" dirty="0" smtClean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www.minprom.rkomi.ru </a:t>
              </a:r>
              <a:endParaRPr lang="ru-RU" sz="1200" i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04918" y="2204864"/>
            <a:ext cx="309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портал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 Коми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http://invest-dev.rkomi.ru/system/attachments/uploads/000/061/615/original/logo_invest_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86" y="2276872"/>
            <a:ext cx="558910" cy="5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31840" y="594928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www.invest.rkomi.ru</a:t>
            </a:r>
            <a:endParaRPr lang="ru-RU" sz="105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промышленных рабочих мест</a:t>
            </a:r>
            <a:endParaRPr lang="ru-RU" sz="3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3" cy="93610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России по итогам 2018 г. создано </a:t>
            </a:r>
            <a:r>
              <a:rPr lang="ru-RU" b="1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412,8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промышленных рабочих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 (по данным ЕМИСС)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910424" cy="11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155126"/>
              </p:ext>
            </p:extLst>
          </p:nvPr>
        </p:nvGraphicFramePr>
        <p:xfrm>
          <a:off x="1475656" y="2067301"/>
          <a:ext cx="7380312" cy="432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5787261"/>
            <a:ext cx="7776864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 Коми - </a:t>
            </a:r>
            <a:r>
              <a:rPr lang="ru-RU" sz="2800" b="1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место по СЗФО</a:t>
            </a:r>
          </a:p>
          <a:p>
            <a:endParaRPr lang="ru-RU" sz="28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Новые и модернизированные рабочие места на промышленных предприятиях Республики Коми </a:t>
            </a:r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7" y="0"/>
            <a:ext cx="910424" cy="11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50150459"/>
              </p:ext>
            </p:extLst>
          </p:nvPr>
        </p:nvGraphicFramePr>
        <p:xfrm>
          <a:off x="323528" y="1124740"/>
          <a:ext cx="46329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29548042"/>
              </p:ext>
            </p:extLst>
          </p:nvPr>
        </p:nvGraphicFramePr>
        <p:xfrm>
          <a:off x="3995936" y="3645024"/>
          <a:ext cx="49685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7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Механизм партнерства</a:t>
            </a:r>
            <a:endParaRPr lang="ru-RU" sz="3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7" y="0"/>
            <a:ext cx="91042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8421" y="1251337"/>
            <a:ext cx="92089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 СОГЛАШЕНИЙ О СОТРУДНИЧЕСТВЕ </a:t>
            </a:r>
          </a:p>
          <a:p>
            <a:pPr algn="ctr"/>
            <a:endParaRPr lang="ru-RU" sz="35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5" y="2129378"/>
            <a:ext cx="1884307" cy="8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ÐÐ°ÑÑÐ¸Ð½ÐºÐ¸ Ð¿Ð¾ Ð·Ð°Ð¿ÑÐ¾ÑÑ ÐÐ°Ð·Ð¿ÑÐ¾Ð¼ ÑÑÐ°Ð½ÑÐ³Ð°Ð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ÐÐ°ÑÑÐ¸Ð½ÐºÐ¸ Ð¿Ð¾ Ð·Ð°Ð¿ÑÐ¾ÑÑ ÐÐ°Ð·Ð¿ÑÐ¾Ð¼ ÑÑÐ°Ð½ÑÐ³Ð°Ð·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ÐÐ°ÑÑÐ¸Ð½ÐºÐ¸ Ð¿Ð¾ Ð·Ð°Ð¿ÑÐ¾ÑÑ ÐÐ°Ð·Ð¿ÑÐ¾Ð¼ ÑÑÐ°Ð½ÑÐ³Ð°Ð·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ÐÐ°ÑÑÐ¸Ð½ÐºÐ¸ Ð¿Ð¾ Ð·Ð°Ð¿ÑÐ¾ÑÑ ÐÐ°Ð·Ð¿ÑÐ¾Ð¼ ÑÑÐ°Ð½ÑÐ³Ð°Ð·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pnv024\Desktop\Без назва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2" y="3047691"/>
            <a:ext cx="1588633" cy="7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ÐÐ°ÑÑÐ¸Ð½ÐºÐ¸ Ð¿Ð¾ Ð·Ð°Ð¿ÑÐ¾ÑÑ Ð¼Ð¾Ð½Ð´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24755"/>
            <a:ext cx="1728192" cy="6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ÐÐ°ÑÑÐ¸Ð½ÐºÐ¸ Ð¿Ð¾ Ð·Ð°Ð¿ÑÐ¾ÑÑ Ð»ÑÐ·Ð°Ð»ÐµÑ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1584176" cy="52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ÐÐ°ÑÑÐ¸Ð½ÐºÐ¸ Ð¿Ð¾ Ð·Ð°Ð¿ÑÐ¾ÑÑ Ð¿ÐµÑÐ¾ÑÐ°ÑÐ½ÐµÑÐ³Ð¾ÑÐµÑÑÑÑ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85417"/>
            <a:ext cx="1174847" cy="16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7904" y="4005860"/>
            <a:ext cx="586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ОБЯЗАТЕЛЬСТВА ПРЕДПРИЯТИЙ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4509120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обеспечения приоритетного права населения Республики Коми на занятие вакантных мест на республиканском рынке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труда</a:t>
            </a:r>
          </a:p>
          <a:p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содействия занятости населения в виде предоставления сведений о вакансиях в органы службы занятости населения Республики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</a:t>
            </a:r>
          </a:p>
          <a:p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закрепление ежегодной квоты рабочих мест для молодых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31153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3920" y="5373216"/>
            <a:ext cx="85689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Пользователи - 1 компания,</a:t>
            </a: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планируется создать </a:t>
            </a:r>
            <a:r>
              <a:rPr lang="ru-RU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 рабочих мест</a:t>
            </a:r>
            <a:endParaRPr lang="ru-RU" sz="24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М</a:t>
            </a:r>
            <a:r>
              <a:rPr lang="ru-RU" sz="3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еханизмы стимулирования</a:t>
            </a:r>
            <a:br>
              <a:rPr lang="ru-RU" sz="3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инвестиционной деятельности </a:t>
            </a:r>
            <a:endParaRPr lang="ru-RU" sz="3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7" y="0"/>
            <a:ext cx="910424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9580" y="1268760"/>
            <a:ext cx="67228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редоставление </a:t>
            </a:r>
            <a:r>
              <a:rPr lang="ru-RU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налоговых </a:t>
            </a:r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льгот</a:t>
            </a: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646" y="1844824"/>
            <a:ext cx="8346826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Пользователи - </a:t>
            </a:r>
            <a:r>
              <a:rPr lang="ru-RU" sz="3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компании,</a:t>
            </a: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2018 году </a:t>
            </a:r>
            <a:r>
              <a:rPr lang="ru-RU" sz="24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создано</a:t>
            </a:r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510</a:t>
            </a:r>
            <a:r>
              <a:rPr lang="ru-RU" sz="24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рабочих мест </a:t>
            </a:r>
            <a:endParaRPr lang="ru-RU" sz="24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157" y="2924944"/>
            <a:ext cx="69732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редоставление </a:t>
            </a:r>
            <a:r>
              <a:rPr lang="ru-RU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земельных </a:t>
            </a:r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участков</a:t>
            </a: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573016"/>
            <a:ext cx="85689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Пользователи - 1 компания,</a:t>
            </a: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2019 году планируется создать </a:t>
            </a:r>
            <a:r>
              <a:rPr lang="ru-RU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250 рабочих мест</a:t>
            </a:r>
            <a:endParaRPr lang="ru-RU" sz="24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594132" y="1844824"/>
            <a:ext cx="265900" cy="1958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94132" y="3501008"/>
            <a:ext cx="265900" cy="1958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15173" y="4633972"/>
            <a:ext cx="682923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Заключение </a:t>
            </a:r>
            <a:r>
              <a:rPr lang="ru-RU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СпецИнвестКонтракта</a:t>
            </a: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594132" y="5229200"/>
            <a:ext cx="265900" cy="1958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3528" y="1268760"/>
            <a:ext cx="60486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редоставление льгот</a:t>
            </a: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16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Приоритетные проекты</a:t>
            </a:r>
            <a:br>
              <a:rPr lang="ru-RU" sz="3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области освоения лесов</a:t>
            </a:r>
            <a:endParaRPr lang="ru-RU" sz="3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217" y="3140968"/>
            <a:ext cx="5346903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7" y="0"/>
            <a:ext cx="91042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республика коми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4" r="44928" b="18719"/>
          <a:stretch/>
        </p:blipFill>
        <p:spPr bwMode="auto">
          <a:xfrm>
            <a:off x="4788024" y="975609"/>
            <a:ext cx="4355976" cy="59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2048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50%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982606"/>
            <a:ext cx="212445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ЛЕСОПОЛЬЗОВАНИЯ </a:t>
            </a:r>
            <a:br>
              <a:rPr lang="ru-RU" sz="13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3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МИНИМАЛЬНОЙ СТАВКИ ЕД. ПЛОЩАДИ ЛЕСНОГО УЧАСТКА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04864"/>
            <a:ext cx="576065" cy="5760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3968" y="2186280"/>
            <a:ext cx="3062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ЗАКЛЮЧЕНИЕ ДОГОВОРА АРЕНДЫ БЕЗ ПРОВЕДЕНИЯ АУКЦИОНА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3789040"/>
            <a:ext cx="704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  <a:endParaRPr lang="ru-RU" sz="6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234" y="3894147"/>
            <a:ext cx="5032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ПРОЕКТОВ В РЕСПУБЛИКЕ КОМИ ВКЛЮЧЕНЫ В ПЕРЕЧЕНЬ ПРИОРИТЕТНЫХ В ОБЛАСТИ ОСВОЕНИЯ ЛЕСОВ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5087506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&gt; 2 </a:t>
            </a:r>
            <a:r>
              <a:rPr lang="ru-RU" sz="25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ТЫС.</a:t>
            </a:r>
            <a:endParaRPr lang="ru-RU" sz="5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5333146"/>
            <a:ext cx="420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НОВЫХ РАБОЧИХ МЕСТ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9512" y="3429000"/>
            <a:ext cx="504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ТЕРРИТОРИЯ ОПЕРЕЖАЮЩЕГО</a:t>
            </a:r>
            <a:br>
              <a:rPr lang="ru-RU" sz="2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СОЦИАЛЬНО-ЭКОНОМИЧЕСКОГО РАЗВИТИЯ</a:t>
            </a:r>
            <a:endParaRPr lang="ru-RU" sz="2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7" y="0"/>
            <a:ext cx="91042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D9461B1-486E-49A5-8AD3-79DE6D03600B}"/>
              </a:ext>
            </a:extLst>
          </p:cNvPr>
          <p:cNvSpPr/>
          <p:nvPr/>
        </p:nvSpPr>
        <p:spPr>
          <a:xfrm>
            <a:off x="757352" y="956131"/>
            <a:ext cx="8139679" cy="934680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Статус ТОСЭР  г. Емва </a:t>
            </a:r>
          </a:p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Российской Федерации от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06.03.2017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267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200" b="1" dirty="0">
              <a:solidFill>
                <a:schemeClr val="accent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797" y="1121675"/>
            <a:ext cx="523198" cy="6035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21CC3C-2867-4E13-9ED1-462A4229A1C3}"/>
              </a:ext>
            </a:extLst>
          </p:cNvPr>
          <p:cNvSpPr/>
          <p:nvPr/>
        </p:nvSpPr>
        <p:spPr>
          <a:xfrm>
            <a:off x="345066" y="4993752"/>
            <a:ext cx="4384061" cy="864096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</a:t>
            </a:r>
            <a:r>
              <a:rPr lang="ru-RU" sz="2800" b="1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ЛесСервисПлюс</a:t>
            </a:r>
            <a:r>
              <a:rPr lang="ru-RU" sz="2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РЕЗИДЕНТ ТОСЭР ЕМВА</a:t>
            </a:r>
          </a:p>
          <a:p>
            <a:pPr algn="ctr"/>
            <a:endParaRPr lang="ru-RU" sz="5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804063" y="5183484"/>
            <a:ext cx="778590" cy="484632"/>
          </a:xfrm>
          <a:prstGeom prst="rightArrow">
            <a:avLst/>
          </a:prstGeom>
          <a:solidFill>
            <a:schemeClr val="accent5">
              <a:lumMod val="50000"/>
              <a:alpha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521CC3C-2867-4E13-9ED1-462A4229A1C3}"/>
              </a:ext>
            </a:extLst>
          </p:cNvPr>
          <p:cNvSpPr/>
          <p:nvPr/>
        </p:nvSpPr>
        <p:spPr>
          <a:xfrm>
            <a:off x="5796137" y="5183484"/>
            <a:ext cx="2952328" cy="864096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СОЗДАНО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РАБОЧИХ МЕСТ</a:t>
            </a:r>
          </a:p>
          <a:p>
            <a:pPr algn="ctr"/>
            <a:endParaRPr lang="ru-RU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90811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Требования к инвестиционным проектам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955" y="2664024"/>
            <a:ext cx="1101400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Объём капитальных вложений</a:t>
            </a:r>
            <a:endParaRPr lang="ru-RU" sz="105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68947" r="80227" b="23674"/>
          <a:stretch/>
        </p:blipFill>
        <p:spPr bwMode="auto">
          <a:xfrm>
            <a:off x="443065" y="2736032"/>
            <a:ext cx="954187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1097" y="2833301"/>
            <a:ext cx="100811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 менее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5</a:t>
            </a:r>
            <a:r>
              <a:rPr lang="ru-RU" sz="1100" dirty="0" smtClean="0">
                <a:solidFill>
                  <a:srgbClr val="C00000"/>
                </a:solidFill>
              </a:rPr>
              <a:t> </a:t>
            </a:r>
            <a:r>
              <a:rPr lang="ru-RU" sz="1100" dirty="0" smtClean="0"/>
              <a:t>млн. руб. </a:t>
            </a:r>
          </a:p>
          <a:p>
            <a:r>
              <a:rPr lang="ru-RU" sz="1100" dirty="0" smtClean="0"/>
              <a:t>в течение первого года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1168" y="2655968"/>
            <a:ext cx="1101400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5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создаваемых рабочих мест</a:t>
            </a:r>
          </a:p>
        </p:txBody>
      </p:sp>
      <p:pic>
        <p:nvPicPr>
          <p:cNvPr id="16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6" t="68255" r="60660" b="23674"/>
          <a:stretch/>
        </p:blipFill>
        <p:spPr bwMode="auto">
          <a:xfrm>
            <a:off x="2601172" y="2746174"/>
            <a:ext cx="848169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07904" y="2748662"/>
            <a:ext cx="792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 менее </a:t>
            </a:r>
            <a:r>
              <a:rPr lang="ru-RU" sz="2000" dirty="0" smtClean="0">
                <a:solidFill>
                  <a:srgbClr val="C00000"/>
                </a:solidFill>
              </a:rPr>
              <a:t>20 </a:t>
            </a:r>
          </a:p>
          <a:p>
            <a:r>
              <a:rPr lang="ru-RU" sz="1100" dirty="0" smtClean="0"/>
              <a:t>в течение первого года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7096" y="2655968"/>
            <a:ext cx="1101400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5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5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Привлечение иностранной рабочей силы</a:t>
            </a:r>
            <a:endParaRPr lang="ru-RU" sz="105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4" t="68255" r="40577" b="23213"/>
          <a:stretch/>
        </p:blipFill>
        <p:spPr bwMode="auto">
          <a:xfrm>
            <a:off x="4804063" y="2703245"/>
            <a:ext cx="864095" cy="584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40152" y="2757140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 более </a:t>
            </a:r>
            <a:r>
              <a:rPr lang="ru-RU" sz="2000" dirty="0" smtClean="0">
                <a:solidFill>
                  <a:srgbClr val="C00000"/>
                </a:solidFill>
              </a:rPr>
              <a:t>5</a:t>
            </a:r>
            <a:r>
              <a:rPr lang="ru-RU" sz="1100" dirty="0" smtClean="0"/>
              <a:t>% </a:t>
            </a:r>
          </a:p>
          <a:p>
            <a:r>
              <a:rPr lang="ru-RU" sz="1100" dirty="0" smtClean="0"/>
              <a:t>общей численности работников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38688" y="2655968"/>
            <a:ext cx="1153308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5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5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Ограничение отношений с основным предприятием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7902" y="2833301"/>
            <a:ext cx="916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 более </a:t>
            </a:r>
            <a:r>
              <a:rPr lang="ru-RU" sz="2000" dirty="0" smtClean="0">
                <a:solidFill>
                  <a:srgbClr val="C00000"/>
                </a:solidFill>
              </a:rPr>
              <a:t>50</a:t>
            </a:r>
            <a:r>
              <a:rPr lang="ru-RU" sz="1100" dirty="0" smtClean="0"/>
              <a:t>%</a:t>
            </a:r>
            <a:r>
              <a:rPr lang="ru-RU" sz="2000" dirty="0" smtClean="0"/>
              <a:t> </a:t>
            </a:r>
          </a:p>
          <a:p>
            <a:r>
              <a:rPr lang="ru-RU" sz="1100" dirty="0" smtClean="0"/>
              <a:t>от выручки</a:t>
            </a:r>
            <a:endParaRPr lang="ru-RU" sz="1100" dirty="0"/>
          </a:p>
        </p:txBody>
      </p:sp>
      <p:pic>
        <p:nvPicPr>
          <p:cNvPr id="23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7" t="69178" r="21833" b="23443"/>
          <a:stretch/>
        </p:blipFill>
        <p:spPr bwMode="auto">
          <a:xfrm>
            <a:off x="7083294" y="2687581"/>
            <a:ext cx="864096" cy="505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6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Региональные институты развития</a:t>
            </a:r>
            <a:endParaRPr lang="ru-RU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7" y="0"/>
            <a:ext cx="91042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Королева прошу не удалять\Мои документы\СЭД\ДОКЛАДЫ\Просужих Полпредство СЗФО\корпорац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44759" cy="12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929314" y="2080272"/>
            <a:ext cx="778590" cy="484632"/>
          </a:xfrm>
          <a:prstGeom prst="rightArrow">
            <a:avLst/>
          </a:prstGeom>
          <a:solidFill>
            <a:schemeClr val="accent5">
              <a:lumMod val="50000"/>
              <a:alpha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11" y="1340768"/>
            <a:ext cx="2033433" cy="15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18742" y="1772816"/>
            <a:ext cx="224574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 ПРОЕКТА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СОПРОВОЖДЕНИИ </a:t>
            </a:r>
          </a:p>
          <a:p>
            <a:r>
              <a:rPr lang="ru-RU" sz="25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 </a:t>
            </a:r>
            <a:r>
              <a:rPr lang="ru-RU" sz="1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РАБОЧИХ </a:t>
            </a:r>
            <a:r>
              <a:rPr lang="ru-RU" sz="1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 </a:t>
            </a:r>
          </a:p>
          <a:p>
            <a:pPr algn="ctr"/>
            <a:endParaRPr lang="ru-RU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868144" y="2008264"/>
            <a:ext cx="778590" cy="484632"/>
          </a:xfrm>
          <a:prstGeom prst="rightArrow">
            <a:avLst/>
          </a:prstGeom>
          <a:solidFill>
            <a:schemeClr val="accent5">
              <a:lumMod val="50000"/>
              <a:alpha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ÐÐ°ÑÑÐ¸Ð½ÐºÐ¸ Ð¿Ð¾ Ð·Ð°Ð¿ÑÐ¾ÑÑ Ð ÐµÐ³Ð¸Ð¾Ð½Ð°Ð»ÑÐ½ÑÐ¹ ÑÐ¾Ð½Ð´ ÑÐ°Ð·Ð²Ð¸ÑÐ¸Ñ Ð¿ÑÐ¾Ð¼ÑÑÐ»ÐµÐ½Ð½Ð¾ÑÑ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538282" cy="151216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91880" y="3933056"/>
            <a:ext cx="2866822" cy="151216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Оказание финансовой поддержки </a:t>
            </a:r>
            <a:r>
              <a:rPr lang="ru-RU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субъектам деятельности в сфере промышленности в рамках программы </a:t>
            </a:r>
            <a:r>
              <a:rPr lang="ru-RU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финансирования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«Проекты развития» 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929314" y="4312520"/>
            <a:ext cx="778590" cy="484632"/>
          </a:xfrm>
          <a:prstGeom prst="rightArrow">
            <a:avLst/>
          </a:prstGeom>
          <a:solidFill>
            <a:schemeClr val="accent5">
              <a:lumMod val="50000"/>
              <a:alpha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169674" y="4293096"/>
            <a:ext cx="778590" cy="484632"/>
          </a:xfrm>
          <a:prstGeom prst="rightArrow">
            <a:avLst/>
          </a:prstGeom>
          <a:solidFill>
            <a:schemeClr val="accent5">
              <a:lumMod val="50000"/>
              <a:alpha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020272" y="3570109"/>
            <a:ext cx="20882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УСЛОВИЯ:</a:t>
            </a:r>
          </a:p>
          <a:p>
            <a:endParaRPr lang="ru-RU" sz="7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стоимость проекта </a:t>
            </a:r>
          </a:p>
          <a:p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 </a:t>
            </a:r>
            <a:r>
              <a:rPr lang="ru-RU" sz="16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 млн. руб.</a:t>
            </a:r>
          </a:p>
          <a:p>
            <a:endParaRPr lang="ru-RU" sz="8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ставка </a:t>
            </a:r>
            <a:r>
              <a:rPr lang="ru-RU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5 %</a:t>
            </a:r>
          </a:p>
          <a:p>
            <a:pPr marL="285750" indent="-285750">
              <a:buFont typeface="Arial" charset="0"/>
              <a:buChar char="•"/>
            </a:pPr>
            <a:endParaRPr lang="ru-RU" sz="8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сумма займа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20-100 млн. руб.</a:t>
            </a:r>
          </a:p>
          <a:p>
            <a:endPara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764704"/>
            <a:ext cx="3360962" cy="94647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Республиканский конкурс инновационных проектов</a:t>
            </a:r>
            <a:endParaRPr lang="ru-RU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Инновационная деятельность</a:t>
            </a: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 descr="G:\Королева прошу не удалять\Мои документы\СЭД\ДОКЛАДЫ\Доклад к заседанию РТК 01.06.18\герб р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4" l="0" r="100000">
                        <a14:backgroundMark x1="9135" y1="92975" x2="9135" y2="92975"/>
                        <a14:backgroundMark x1="93269" y1="94628" x2="93269" y2="9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7" y="1"/>
            <a:ext cx="83973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Ð°ÑÑÐ¸Ð½ÐºÐ¸ Ð¿Ð¾ Ð·Ð°Ð¿ÑÐ¾ÑÑ Ð ÐµÑÐ¿ÑÐ±Ð»Ð¸ÐºÐ°Ð½ÑÐºÐ¸Ð¹ ÐºÐ¾Ð½ÐºÑÑÑ Ð¸Ð½Ð½Ð¾Ð²Ð°ÑÐ¸Ð¾Ð½Ð½ÑÑ Ð¿ÑÐ¾ÐµÐºÑÐ¾Ð² Ð ÐµÑÐ¿ÑÐ±Ð»Ð¸ÐºÐ° ÐÐ¾Ð¼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8" y="1556792"/>
            <a:ext cx="3360962" cy="17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35120" y="898352"/>
            <a:ext cx="3456384" cy="94647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Представление инновационных разработок на </a:t>
            </a:r>
            <a:r>
              <a:rPr lang="ru-RU" sz="1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мероприятиях общероссийского и международного уровня </a:t>
            </a:r>
          </a:p>
        </p:txBody>
      </p:sp>
      <p:pic>
        <p:nvPicPr>
          <p:cNvPr id="7172" name="Picture 4" descr="ÐÐ°ÑÑÐ¸Ð½ÐºÐ¸ Ð¿Ð¾ Ð·Ð°Ð¿ÑÐ¾ÑÑ ÐÑÐµÐ´ÑÑÐ°Ð²Ð»ÐµÐ½Ð¸Ðµ Ð¸Ð½Ð½Ð¾Ð²Ð°ÑÐ¸Ð¾Ð½Ð½ÑÑ ÑÐ°Ð·ÑÐ°Ð±Ð¾ÑÐ¾Ðº Ð¸ Ð¿ÑÐ¾Ð´ÑÐºÑÐ¾Ð² Ð½Ð° Ð¼ÐµÑÐ¾Ð¿ÑÐ¸ÑÑÐ¸ÑÑ Ð¾Ð±ÑÐµÑÐ¾ÑÑÐ¸Ð¹ÑÐºÐ¾Ð³Ð¾ Ð¸ Ð¼ÐµÐ¶Ð´ÑÐ½Ð°ÑÐ¾Ð´Ð½Ð¾Ð³Ð¾ ÑÑÐ¾Ð²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04" y="1916832"/>
            <a:ext cx="344196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75000" y="3645024"/>
            <a:ext cx="3441968" cy="100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algn="ctr">
              <a:lnSpc>
                <a:spcPts val="1200"/>
              </a:lnSpc>
            </a:pPr>
            <a:endParaRPr lang="ru-RU" sz="14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ctr"/>
            <a:r>
              <a:rPr lang="ru-RU" sz="1400" b="1" kern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Премии </a:t>
            </a:r>
            <a:r>
              <a:rPr lang="ru-RU" sz="1400" b="1" kern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области научных исследований и за достижения в области внедрения инноваций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C:\Users\smirnovo\Desktop\диплом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0"/>
          <a:stretch/>
        </p:blipFill>
        <p:spPr bwMode="auto">
          <a:xfrm>
            <a:off x="4975000" y="4596688"/>
            <a:ext cx="3441968" cy="16406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5008" y="3429000"/>
            <a:ext cx="3360962" cy="100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Финансирование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научных исследований</a:t>
            </a:r>
            <a:endParaRPr lang="ru-RU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4" name="Picture 6" descr="ÐÐ°ÑÑÐ¸Ð½ÐºÐ¸ Ð¿Ð¾ Ð·Ð°Ð¿ÑÐ¾ÑÑ Ð½Ð°ÑÑÐ½ÑÐµ Ð¸ÑÑÐ»ÐµÐ´Ð¾Ð²Ð°Ð½Ð¸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9406"/>
            <a:ext cx="3360962" cy="16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420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Segoe UI</vt:lpstr>
      <vt:lpstr>Wingdings</vt:lpstr>
      <vt:lpstr>Тема Office</vt:lpstr>
      <vt:lpstr>О ДЕЯТЕЛЬНОСТИ, НАПРАВЛЕННОЙ НА СОЗДАНИЕ НОВЫХ РАБОЧИХ МЕСТ НА ПРОМЫШЛЕННЫХ ПРЕДПРИЯТИЯХ  РЕСПУБЛИКИ КОМИ</vt:lpstr>
      <vt:lpstr>      Создание промышленных рабочих мест</vt:lpstr>
      <vt:lpstr>   Новые и модернизированные рабочие места на промышленных предприятиях Республики Коми </vt:lpstr>
      <vt:lpstr>Механизм партнерства</vt:lpstr>
      <vt:lpstr>   Механизмы стимулирования     инвестиционной деятельности </vt:lpstr>
      <vt:lpstr>Приоритетные проекты в области освоения лесов</vt:lpstr>
      <vt:lpstr>ТЕРРИТОРИЯ ОПЕРЕЖАЮЩЕГО СОЦИАЛЬНО-ЭКОНОМИЧЕСКОГО РАЗВИТИЯ</vt:lpstr>
      <vt:lpstr>Региональные институты развития</vt:lpstr>
      <vt:lpstr>Инновационная деятельность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ДЕЯТЕЛЬНОСТИ, НАПРАВЛЕННОЙ НА СОЗДАНИЕ НОВЫХ РАБОЧИХ МЕСТ НА ПРОМЫШЛЕННЫХ ПРЕДПРИЯТИЯХ РЕСПУБЛИКИ КОМИ</dc:title>
  <dc:creator>Поздеева Нина Викторовна</dc:creator>
  <cp:lastModifiedBy>РК Союз Промышленников</cp:lastModifiedBy>
  <cp:revision>75</cp:revision>
  <cp:lastPrinted>2019-05-23T06:08:57Z</cp:lastPrinted>
  <dcterms:created xsi:type="dcterms:W3CDTF">2019-05-14T13:29:16Z</dcterms:created>
  <dcterms:modified xsi:type="dcterms:W3CDTF">2019-05-31T07:11:39Z</dcterms:modified>
</cp:coreProperties>
</file>