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4"/>
  </p:notesMasterIdLst>
  <p:sldIdLst>
    <p:sldId id="256" r:id="rId2"/>
    <p:sldId id="293" r:id="rId3"/>
    <p:sldId id="309" r:id="rId4"/>
    <p:sldId id="323" r:id="rId5"/>
    <p:sldId id="324" r:id="rId6"/>
    <p:sldId id="326" r:id="rId7"/>
    <p:sldId id="328" r:id="rId8"/>
    <p:sldId id="329" r:id="rId9"/>
    <p:sldId id="330" r:id="rId10"/>
    <p:sldId id="331" r:id="rId11"/>
    <p:sldId id="327" r:id="rId12"/>
    <p:sldId id="333" r:id="rId13"/>
  </p:sldIdLst>
  <p:sldSz cx="12192000" cy="6858000"/>
  <p:notesSz cx="6794500" cy="9906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A3E"/>
    <a:srgbClr val="FF9999"/>
    <a:srgbClr val="FF5050"/>
    <a:srgbClr val="AC5C5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69" autoAdjust="0"/>
    <p:restoredTop sz="94660" autoAdjust="0"/>
  </p:normalViewPr>
  <p:slideViewPr>
    <p:cSldViewPr snapToGrid="0">
      <p:cViewPr varScale="1">
        <p:scale>
          <a:sx n="104" d="100"/>
          <a:sy n="104" d="100"/>
        </p:scale>
        <p:origin x="102" y="37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4497" cy="495619"/>
          </a:xfrm>
          <a:prstGeom prst="rect">
            <a:avLst/>
          </a:prstGeom>
        </p:spPr>
        <p:txBody>
          <a:bodyPr vert="horz" lIns="92062" tIns="46031" rIns="92062" bIns="46031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8398" y="1"/>
            <a:ext cx="2944497" cy="495619"/>
          </a:xfrm>
          <a:prstGeom prst="rect">
            <a:avLst/>
          </a:prstGeom>
        </p:spPr>
        <p:txBody>
          <a:bodyPr vert="horz" lIns="92062" tIns="46031" rIns="92062" bIns="46031" rtlCol="0"/>
          <a:lstStyle>
            <a:lvl1pPr algn="r">
              <a:defRPr sz="1200"/>
            </a:lvl1pPr>
          </a:lstStyle>
          <a:p>
            <a:fld id="{AF60D67B-D9B2-4DF2-94FA-DEA3C89D560D}" type="datetimeFigureOut">
              <a:rPr lang="ru-RU" smtClean="0"/>
              <a:t>04.07.2019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5250" y="742950"/>
            <a:ext cx="6604000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062" tIns="46031" rIns="92062" bIns="46031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130" y="4705988"/>
            <a:ext cx="5436242" cy="4457381"/>
          </a:xfrm>
          <a:prstGeom prst="rect">
            <a:avLst/>
          </a:prstGeom>
        </p:spPr>
        <p:txBody>
          <a:bodyPr vert="horz" lIns="92062" tIns="46031" rIns="92062" bIns="46031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08788"/>
            <a:ext cx="2944497" cy="495619"/>
          </a:xfrm>
          <a:prstGeom prst="rect">
            <a:avLst/>
          </a:prstGeom>
        </p:spPr>
        <p:txBody>
          <a:bodyPr vert="horz" lIns="92062" tIns="46031" rIns="92062" bIns="46031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8398" y="9408788"/>
            <a:ext cx="2944497" cy="495619"/>
          </a:xfrm>
          <a:prstGeom prst="rect">
            <a:avLst/>
          </a:prstGeom>
        </p:spPr>
        <p:txBody>
          <a:bodyPr vert="horz" lIns="92062" tIns="46031" rIns="92062" bIns="46031" rtlCol="0" anchor="b"/>
          <a:lstStyle>
            <a:lvl1pPr algn="r">
              <a:defRPr sz="1200"/>
            </a:lvl1pPr>
          </a:lstStyle>
          <a:p>
            <a:fld id="{782CE4E0-440C-4CE9-B557-CC0E836BF7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46425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2C770-14FF-47C2-B4F0-5FBD1EE53E27}" type="datetimeFigureOut">
              <a:rPr lang="ru-RU" smtClean="0"/>
              <a:t>04.07.2019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62198-85D7-4CAB-9B4A-2FBA3DB544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50668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2C770-14FF-47C2-B4F0-5FBD1EE53E27}" type="datetimeFigureOut">
              <a:rPr lang="ru-RU" smtClean="0"/>
              <a:t>04.07.2019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62198-85D7-4CAB-9B4A-2FBA3DB544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11206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2C770-14FF-47C2-B4F0-5FBD1EE53E27}" type="datetimeFigureOut">
              <a:rPr lang="ru-RU" smtClean="0"/>
              <a:t>04.07.2019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62198-85D7-4CAB-9B4A-2FBA3DB544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29507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2C770-14FF-47C2-B4F0-5FBD1EE53E27}" type="datetimeFigureOut">
              <a:rPr lang="ru-RU" smtClean="0"/>
              <a:t>04.07.2019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62198-85D7-4CAB-9B4A-2FBA3DB544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08919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2C770-14FF-47C2-B4F0-5FBD1EE53E27}" type="datetimeFigureOut">
              <a:rPr lang="ru-RU" smtClean="0"/>
              <a:t>04.07.2019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62198-85D7-4CAB-9B4A-2FBA3DB544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26704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2C770-14FF-47C2-B4F0-5FBD1EE53E27}" type="datetimeFigureOut">
              <a:rPr lang="ru-RU" smtClean="0"/>
              <a:t>04.07.2019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62198-85D7-4CAB-9B4A-2FBA3DB544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0931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2C770-14FF-47C2-B4F0-5FBD1EE53E27}" type="datetimeFigureOut">
              <a:rPr lang="ru-RU" smtClean="0"/>
              <a:t>04.07.2019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62198-85D7-4CAB-9B4A-2FBA3DB544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56481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2C770-14FF-47C2-B4F0-5FBD1EE53E27}" type="datetimeFigureOut">
              <a:rPr lang="ru-RU" smtClean="0"/>
              <a:t>04.07.2019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62198-85D7-4CAB-9B4A-2FBA3DB544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03686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2C770-14FF-47C2-B4F0-5FBD1EE53E27}" type="datetimeFigureOut">
              <a:rPr lang="ru-RU" smtClean="0"/>
              <a:t>04.07.2019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62198-85D7-4CAB-9B4A-2FBA3DB544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3549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2C770-14FF-47C2-B4F0-5FBD1EE53E27}" type="datetimeFigureOut">
              <a:rPr lang="ru-RU" smtClean="0"/>
              <a:t>04.07.2019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62198-85D7-4CAB-9B4A-2FBA3DB544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08102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2C770-14FF-47C2-B4F0-5FBD1EE53E27}" type="datetimeFigureOut">
              <a:rPr lang="ru-RU" smtClean="0"/>
              <a:t>04.07.2019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62198-85D7-4CAB-9B4A-2FBA3DB544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355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32C770-14FF-47C2-B4F0-5FBD1EE53E27}" type="datetimeFigureOut">
              <a:rPr lang="ru-RU" smtClean="0"/>
              <a:t>04.07.2019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B62198-85D7-4CAB-9B4A-2FBA3DB544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34569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23138" y="2051663"/>
            <a:ext cx="10164498" cy="2387600"/>
          </a:xfrm>
        </p:spPr>
        <p:txBody>
          <a:bodyPr>
            <a:noAutofit/>
          </a:bodyPr>
          <a:lstStyle/>
          <a:p>
            <a:pPr algn="l"/>
            <a:r>
              <a:rPr lang="ru-RU" sz="48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Налоговый калькулятор по расчету налоговой нагрузки: </a:t>
            </a:r>
            <a:br>
              <a:rPr lang="ru-RU" sz="48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</a:br>
            <a:r>
              <a:rPr lang="ru-RU" sz="44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новый</a:t>
            </a:r>
            <a:r>
              <a:rPr lang="en-US" sz="44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 </a:t>
            </a:r>
            <a:r>
              <a:rPr lang="ru-RU" sz="44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интерактивный сервис для самостоятельной оценки налоговых рисков</a:t>
            </a:r>
            <a:endParaRPr lang="ru-RU" sz="4400" b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 flipV="1">
            <a:off x="325925" y="5448394"/>
            <a:ext cx="11397646" cy="9054"/>
          </a:xfrm>
          <a:prstGeom prst="line">
            <a:avLst/>
          </a:prstGeom>
          <a:ln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0000"/>
                    <a:lumOff val="60000"/>
                  </a:schemeClr>
                </a:gs>
                <a:gs pos="83000">
                  <a:schemeClr val="accent1">
                    <a:lumMod val="40000"/>
                    <a:lumOff val="60000"/>
                  </a:schemeClr>
                </a:gs>
                <a:gs pos="100000">
                  <a:schemeClr val="accent1">
                    <a:lumMod val="75000"/>
                  </a:schemeClr>
                </a:gs>
              </a:gsLst>
              <a:lin ang="10800000" scaled="1"/>
              <a:tileRect/>
            </a:gra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Заголовок 1"/>
          <p:cNvSpPr txBox="1">
            <a:spLocks/>
          </p:cNvSpPr>
          <p:nvPr/>
        </p:nvSpPr>
        <p:spPr>
          <a:xfrm>
            <a:off x="1403498" y="5422574"/>
            <a:ext cx="10069033" cy="11938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2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www.pb.nalog.ru/calculator.html</a:t>
            </a:r>
            <a:endParaRPr lang="ru-RU" sz="3200" b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583399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5924" y="0"/>
            <a:ext cx="11690726" cy="1446039"/>
          </a:xfrm>
        </p:spPr>
        <p:txBody>
          <a:bodyPr>
            <a:normAutofit fontScale="90000"/>
          </a:bodyPr>
          <a:lstStyle/>
          <a:p>
            <a:pPr marL="0" lvl="1"/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+mn-lt"/>
                <a:cs typeface="Aharoni" panose="02010803020104030203" pitchFamily="2" charset="-79"/>
              </a:rPr>
              <a:t>Создан интерактивный сервис </a:t>
            </a:r>
            <a:b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+mn-lt"/>
                <a:cs typeface="Aharoni" panose="02010803020104030203" pitchFamily="2" charset="-79"/>
              </a:rPr>
            </a:b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+mn-lt"/>
                <a:cs typeface="Aharoni" panose="02010803020104030203" pitchFamily="2" charset="-79"/>
              </a:rPr>
              <a:t>«Налоговый калькулятор по расчету налоговой нагрузки»</a:t>
            </a:r>
            <a:endParaRPr lang="ru-RU" sz="3600" b="1" dirty="0">
              <a:solidFill>
                <a:schemeClr val="accent1">
                  <a:lumMod val="75000"/>
                </a:schemeClr>
              </a:solidFill>
              <a:latin typeface="+mn-lt"/>
              <a:cs typeface="Aharoni" panose="02010803020104030203" pitchFamily="2" charset="-79"/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 flipV="1">
            <a:off x="325924" y="1226410"/>
            <a:ext cx="11397646" cy="9054"/>
          </a:xfrm>
          <a:prstGeom prst="line">
            <a:avLst/>
          </a:prstGeom>
          <a:ln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0000"/>
                    <a:lumOff val="60000"/>
                  </a:schemeClr>
                </a:gs>
                <a:gs pos="83000">
                  <a:schemeClr val="accent1">
                    <a:lumMod val="40000"/>
                    <a:lumOff val="60000"/>
                  </a:schemeClr>
                </a:gs>
                <a:gs pos="100000">
                  <a:schemeClr val="accent1">
                    <a:lumMod val="75000"/>
                  </a:schemeClr>
                </a:gs>
              </a:gsLst>
              <a:lin ang="10800000" scaled="1"/>
              <a:tileRect/>
            </a:gra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Заголовок 1"/>
          <p:cNvSpPr txBox="1">
            <a:spLocks/>
          </p:cNvSpPr>
          <p:nvPr/>
        </p:nvSpPr>
        <p:spPr>
          <a:xfrm>
            <a:off x="416073" y="3965945"/>
            <a:ext cx="11217349" cy="10432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lvl="1"/>
            <a:endParaRPr lang="ru-RU" sz="2800" b="1" kern="0" dirty="0" smtClean="0">
              <a:solidFill>
                <a:schemeClr val="accent1">
                  <a:lumMod val="75000"/>
                </a:schemeClr>
              </a:solidFill>
              <a:cs typeface="Aharoni" panose="02010803020104030203" pitchFamily="2" charset="-79"/>
            </a:endParaRPr>
          </a:p>
          <a:p>
            <a:pPr lvl="1" indent="-457200">
              <a:buFont typeface="Arial" panose="020B0604020202020204" pitchFamily="34" charset="0"/>
              <a:buChar char="•"/>
            </a:pPr>
            <a:endParaRPr lang="ru-RU" sz="2800" b="1" kern="0" dirty="0">
              <a:solidFill>
                <a:schemeClr val="accent1">
                  <a:lumMod val="75000"/>
                </a:schemeClr>
              </a:solidFill>
              <a:latin typeface="+mn-lt"/>
              <a:cs typeface="Aharoni" panose="02010803020104030203" pitchFamily="2" charset="-79"/>
            </a:endParaRPr>
          </a:p>
        </p:txBody>
      </p:sp>
      <p:sp>
        <p:nvSpPr>
          <p:cNvPr id="16" name="Заголовок 1"/>
          <p:cNvSpPr txBox="1">
            <a:spLocks/>
          </p:cNvSpPr>
          <p:nvPr/>
        </p:nvSpPr>
        <p:spPr>
          <a:xfrm>
            <a:off x="325924" y="1331161"/>
            <a:ext cx="10069033" cy="5969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5. Также в сервисе представлена информация об уровне средней заработной платы</a:t>
            </a:r>
            <a:endParaRPr lang="ru-RU" sz="2400" b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18" name="Заголовок 1"/>
          <p:cNvSpPr txBox="1">
            <a:spLocks/>
          </p:cNvSpPr>
          <p:nvPr/>
        </p:nvSpPr>
        <p:spPr>
          <a:xfrm>
            <a:off x="6581553" y="3222303"/>
            <a:ext cx="3664543" cy="109633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ru-RU" sz="2400" b="1" i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073" y="1888714"/>
            <a:ext cx="9744075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Стрелка вправо 8"/>
          <p:cNvSpPr/>
          <p:nvPr/>
        </p:nvSpPr>
        <p:spPr>
          <a:xfrm rot="10800000">
            <a:off x="9117619" y="2104899"/>
            <a:ext cx="1679944" cy="19863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073" y="2621171"/>
            <a:ext cx="8701546" cy="40054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Заголовок 1"/>
          <p:cNvSpPr txBox="1">
            <a:spLocks/>
          </p:cNvSpPr>
          <p:nvPr/>
        </p:nvSpPr>
        <p:spPr>
          <a:xfrm>
            <a:off x="9251265" y="3222303"/>
            <a:ext cx="3074381" cy="76165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2400" b="1" i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Просто перейдите по ссылке и вам откроется всплывающее окно </a:t>
            </a:r>
            <a:endParaRPr lang="ru-RU" sz="2400" b="1" i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13" name="Номер слайда 10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27B62198-85D7-4CAB-9B4A-2FBA3DB5447B}" type="slidenum">
              <a:rPr lang="ru-RU" sz="3200" b="1" kern="0">
                <a:solidFill>
                  <a:schemeClr val="accent1">
                    <a:lumMod val="75000"/>
                  </a:schemeClr>
                </a:solidFill>
                <a:cs typeface="Aharoni" panose="02010803020104030203" pitchFamily="2" charset="-79"/>
              </a:rPr>
              <a:t>10</a:t>
            </a:fld>
            <a:endParaRPr lang="ru-RU" sz="3200" b="1" kern="0" dirty="0">
              <a:solidFill>
                <a:schemeClr val="accent1">
                  <a:lumMod val="75000"/>
                </a:schemeClr>
              </a:solidFill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515851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5924" y="-201740"/>
            <a:ext cx="11780875" cy="1275918"/>
          </a:xfrm>
        </p:spPr>
        <p:txBody>
          <a:bodyPr>
            <a:normAutofit/>
          </a:bodyPr>
          <a:lstStyle/>
          <a:p>
            <a:pPr marL="0" lvl="1"/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+mn-lt"/>
                <a:cs typeface="Aharoni" panose="02010803020104030203" pitchFamily="2" charset="-79"/>
              </a:rPr>
              <a:t>Что дальше?</a:t>
            </a:r>
            <a:endParaRPr lang="ru-RU" sz="3600" b="1" dirty="0">
              <a:solidFill>
                <a:schemeClr val="accent1">
                  <a:lumMod val="75000"/>
                </a:schemeClr>
              </a:solidFill>
              <a:latin typeface="+mn-lt"/>
              <a:cs typeface="Aharoni" panose="02010803020104030203" pitchFamily="2" charset="-79"/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 flipV="1">
            <a:off x="308345" y="697481"/>
            <a:ext cx="11397646" cy="9054"/>
          </a:xfrm>
          <a:prstGeom prst="line">
            <a:avLst/>
          </a:prstGeom>
          <a:ln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0000"/>
                    <a:lumOff val="60000"/>
                  </a:schemeClr>
                </a:gs>
                <a:gs pos="83000">
                  <a:schemeClr val="accent1">
                    <a:lumMod val="40000"/>
                    <a:lumOff val="60000"/>
                  </a:schemeClr>
                </a:gs>
                <a:gs pos="100000">
                  <a:schemeClr val="accent1">
                    <a:lumMod val="75000"/>
                  </a:schemeClr>
                </a:gs>
              </a:gsLst>
              <a:lin ang="10800000" scaled="1"/>
              <a:tileRect/>
            </a:gra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Заголовок 1"/>
          <p:cNvSpPr txBox="1">
            <a:spLocks/>
          </p:cNvSpPr>
          <p:nvPr/>
        </p:nvSpPr>
        <p:spPr>
          <a:xfrm>
            <a:off x="416073" y="3965945"/>
            <a:ext cx="11217349" cy="10432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lvl="1"/>
            <a:endParaRPr lang="ru-RU" sz="2800" b="1" kern="0" dirty="0" smtClean="0">
              <a:solidFill>
                <a:schemeClr val="accent1">
                  <a:lumMod val="75000"/>
                </a:schemeClr>
              </a:solidFill>
              <a:cs typeface="Aharoni" panose="02010803020104030203" pitchFamily="2" charset="-79"/>
            </a:endParaRPr>
          </a:p>
          <a:p>
            <a:pPr lvl="1" indent="-457200">
              <a:buFont typeface="Arial" panose="020B0604020202020204" pitchFamily="34" charset="0"/>
              <a:buChar char="•"/>
            </a:pPr>
            <a:endParaRPr lang="ru-RU" sz="2800" b="1" kern="0" dirty="0">
              <a:solidFill>
                <a:schemeClr val="accent1">
                  <a:lumMod val="75000"/>
                </a:schemeClr>
              </a:solidFill>
              <a:latin typeface="+mn-lt"/>
              <a:cs typeface="Aharoni" panose="02010803020104030203" pitchFamily="2" charset="-79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375684" y="2636844"/>
            <a:ext cx="10069033" cy="5969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ru-RU" sz="3200" b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416073" y="1206452"/>
            <a:ext cx="10069033" cy="100848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Мы понимаем, что на налоговую нагрузку и заработную плату влияют </a:t>
            </a:r>
            <a:r>
              <a:rPr lang="ru-RU" sz="3200" b="1" u="sng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масштабы бизнеса </a:t>
            </a:r>
          </a:p>
          <a:p>
            <a:pPr algn="l"/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Это будет реализовано уже в 2019 году: </a:t>
            </a:r>
            <a:endParaRPr lang="ru-RU" sz="3200" b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12" name="Заголовок 1"/>
          <p:cNvSpPr txBox="1">
            <a:spLocks/>
          </p:cNvSpPr>
          <p:nvPr/>
        </p:nvSpPr>
        <p:spPr>
          <a:xfrm>
            <a:off x="308345" y="5600362"/>
            <a:ext cx="10069033" cy="11938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2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www.pb.nalog.ru/calculator.html</a:t>
            </a:r>
            <a:endParaRPr lang="ru-RU" sz="3200" b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 flipV="1">
            <a:off x="375684" y="6197262"/>
            <a:ext cx="11397646" cy="9054"/>
          </a:xfrm>
          <a:prstGeom prst="line">
            <a:avLst/>
          </a:prstGeom>
          <a:ln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0000"/>
                    <a:lumOff val="60000"/>
                  </a:schemeClr>
                </a:gs>
                <a:gs pos="83000">
                  <a:schemeClr val="accent1">
                    <a:lumMod val="40000"/>
                    <a:lumOff val="60000"/>
                  </a:schemeClr>
                </a:gs>
                <a:gs pos="100000">
                  <a:schemeClr val="accent1">
                    <a:lumMod val="75000"/>
                  </a:schemeClr>
                </a:gs>
              </a:gsLst>
              <a:lin ang="10800000" scaled="1"/>
              <a:tileRect/>
            </a:gra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Номер слайда 10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27B62198-85D7-4CAB-9B4A-2FBA3DB5447B}" type="slidenum">
              <a:rPr lang="ru-RU" sz="3200" b="1" kern="0">
                <a:solidFill>
                  <a:schemeClr val="accent1">
                    <a:lumMod val="75000"/>
                  </a:schemeClr>
                </a:solidFill>
                <a:cs typeface="Aharoni" panose="02010803020104030203" pitchFamily="2" charset="-79"/>
              </a:rPr>
              <a:t>11</a:t>
            </a:fld>
            <a:endParaRPr lang="ru-RU" sz="3200" b="1" kern="0" dirty="0">
              <a:solidFill>
                <a:schemeClr val="accent1">
                  <a:lumMod val="75000"/>
                </a:schemeClr>
              </a:solidFill>
              <a:cs typeface="Aharoni" panose="02010803020104030203" pitchFamily="2" charset="-79"/>
            </a:endParaRPr>
          </a:p>
        </p:txBody>
      </p:sp>
      <p:sp>
        <p:nvSpPr>
          <p:cNvPr id="16" name="Заголовок 1"/>
          <p:cNvSpPr txBox="1">
            <a:spLocks/>
          </p:cNvSpPr>
          <p:nvPr/>
        </p:nvSpPr>
        <p:spPr>
          <a:xfrm>
            <a:off x="416073" y="5600362"/>
            <a:ext cx="11357257" cy="5969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2000" i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В соответствии с действующими критериями: </a:t>
            </a:r>
          </a:p>
          <a:p>
            <a:pPr algn="l"/>
            <a:r>
              <a:rPr lang="ru-RU" sz="2000" i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(ст. 4 209-ФЗ «О развитии малого и среднего предпринимательства в Российской Федерации</a:t>
            </a:r>
            <a:r>
              <a:rPr lang="ru-RU" sz="2000" i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»)</a:t>
            </a:r>
            <a:endParaRPr lang="ru-RU" sz="2000" i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graphicFrame>
        <p:nvGraphicFramePr>
          <p:cNvPr id="17" name="Таблица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2236204"/>
              </p:ext>
            </p:extLst>
          </p:nvPr>
        </p:nvGraphicFramePr>
        <p:xfrm>
          <a:off x="455649" y="2320025"/>
          <a:ext cx="11447130" cy="348535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815710"/>
                <a:gridCol w="3815710"/>
                <a:gridCol w="3815710"/>
              </a:tblGrid>
              <a:tr h="124703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j-ea"/>
                          <a:cs typeface="+mj-cs"/>
                        </a:rPr>
                        <a:t>Масштаб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j-ea"/>
                          <a:cs typeface="+mj-cs"/>
                        </a:rPr>
                        <a:t>компании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j-ea"/>
                          <a:cs typeface="+mj-cs"/>
                        </a:rPr>
                        <a:t>Выручка*, </a:t>
                      </a:r>
                    </a:p>
                    <a:p>
                      <a:r>
                        <a:rPr lang="ru-RU" sz="32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j-ea"/>
                          <a:cs typeface="+mj-cs"/>
                        </a:rPr>
                        <a:t>млн. рублей</a:t>
                      </a:r>
                      <a:endParaRPr lang="ru-RU" sz="3200" b="1" kern="12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  <a:ea typeface="+mj-ea"/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j-ea"/>
                          <a:cs typeface="+mj-cs"/>
                        </a:rPr>
                        <a:t>Доп. градация </a:t>
                      </a:r>
                    </a:p>
                    <a:p>
                      <a:r>
                        <a:rPr lang="ru-RU" sz="32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j-ea"/>
                          <a:cs typeface="+mj-cs"/>
                        </a:rPr>
                        <a:t>(по выручке) </a:t>
                      </a:r>
                      <a:endParaRPr lang="ru-RU" sz="3200" b="1" kern="12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  <a:ea typeface="+mj-ea"/>
                        <a:cs typeface="+mj-cs"/>
                      </a:endParaRPr>
                    </a:p>
                  </a:txBody>
                  <a:tcPr/>
                </a:tc>
              </a:tr>
              <a:tr h="884399">
                <a:tc>
                  <a:txBody>
                    <a:bodyPr/>
                    <a:lstStyle/>
                    <a:p>
                      <a:r>
                        <a:rPr lang="ru-RU" sz="32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j-ea"/>
                          <a:cs typeface="+mj-cs"/>
                        </a:rPr>
                        <a:t>микро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32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j-ea"/>
                          <a:cs typeface="+mj-cs"/>
                        </a:rPr>
                        <a:t>120</a:t>
                      </a:r>
                      <a:endParaRPr lang="ru-RU" sz="3200" b="1" kern="12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  <a:ea typeface="+mj-ea"/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j-ea"/>
                          <a:cs typeface="+mj-cs"/>
                        </a:rPr>
                        <a:t>до</a:t>
                      </a:r>
                      <a:r>
                        <a:rPr lang="ru-RU" sz="3200" b="1" kern="1200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j-ea"/>
                          <a:cs typeface="+mj-cs"/>
                        </a:rPr>
                        <a:t> 30; 30-120</a:t>
                      </a:r>
                      <a:endParaRPr lang="ru-RU" sz="3200" b="1" kern="12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  <a:ea typeface="+mj-ea"/>
                        <a:cs typeface="+mj-cs"/>
                      </a:endParaRPr>
                    </a:p>
                  </a:txBody>
                  <a:tcPr/>
                </a:tc>
              </a:tr>
              <a:tr h="676960">
                <a:tc>
                  <a:txBody>
                    <a:bodyPr/>
                    <a:lstStyle/>
                    <a:p>
                      <a:r>
                        <a:rPr lang="ru-RU" sz="32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j-ea"/>
                          <a:cs typeface="+mj-cs"/>
                        </a:rPr>
                        <a:t>малое</a:t>
                      </a:r>
                      <a:endParaRPr lang="ru-RU" sz="3200" b="1" kern="12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  <a:ea typeface="+mj-ea"/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j-ea"/>
                          <a:cs typeface="+mj-cs"/>
                        </a:rPr>
                        <a:t>800</a:t>
                      </a:r>
                      <a:endParaRPr lang="ru-RU" sz="3200" b="1" kern="12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  <a:ea typeface="+mj-ea"/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32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j-ea"/>
                          <a:cs typeface="+mj-cs"/>
                        </a:rPr>
                        <a:t>120-500; 500-800</a:t>
                      </a:r>
                      <a:endParaRPr lang="ru-RU" sz="3200" b="1" kern="12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  <a:ea typeface="+mj-ea"/>
                        <a:cs typeface="+mj-cs"/>
                      </a:endParaRPr>
                    </a:p>
                  </a:txBody>
                  <a:tcPr/>
                </a:tc>
              </a:tr>
              <a:tr h="676960">
                <a:tc>
                  <a:txBody>
                    <a:bodyPr/>
                    <a:lstStyle/>
                    <a:p>
                      <a:r>
                        <a:rPr lang="ru-RU" sz="32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j-ea"/>
                          <a:cs typeface="+mj-cs"/>
                        </a:rPr>
                        <a:t>среднее</a:t>
                      </a:r>
                      <a:endParaRPr lang="ru-RU" sz="3200" b="1" kern="12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  <a:ea typeface="+mj-ea"/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j-ea"/>
                          <a:cs typeface="+mj-cs"/>
                        </a:rPr>
                        <a:t>2000</a:t>
                      </a:r>
                      <a:endParaRPr lang="ru-RU" sz="3200" b="1" kern="12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  <a:ea typeface="+mj-ea"/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200" b="1" kern="12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  <a:ea typeface="+mj-ea"/>
                        <a:cs typeface="+mj-cs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5" name="Заголовок 1"/>
          <p:cNvSpPr txBox="1">
            <a:spLocks/>
          </p:cNvSpPr>
          <p:nvPr/>
        </p:nvSpPr>
        <p:spPr>
          <a:xfrm>
            <a:off x="373541" y="1344440"/>
            <a:ext cx="10069033" cy="100848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ru-RU" sz="2400" b="1" u="sng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69086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5924" y="-201740"/>
            <a:ext cx="11780875" cy="1275918"/>
          </a:xfrm>
        </p:spPr>
        <p:txBody>
          <a:bodyPr>
            <a:normAutofit/>
          </a:bodyPr>
          <a:lstStyle/>
          <a:p>
            <a:pPr marL="0" lvl="1"/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+mn-lt"/>
                <a:cs typeface="Aharoni" panose="02010803020104030203" pitchFamily="2" charset="-79"/>
              </a:rPr>
              <a:t>Что дальше?</a:t>
            </a:r>
            <a:endParaRPr lang="ru-RU" sz="3600" b="1" dirty="0">
              <a:solidFill>
                <a:schemeClr val="accent1">
                  <a:lumMod val="75000"/>
                </a:schemeClr>
              </a:solidFill>
              <a:latin typeface="+mn-lt"/>
              <a:cs typeface="Aharoni" panose="02010803020104030203" pitchFamily="2" charset="-79"/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 flipV="1">
            <a:off x="308345" y="697481"/>
            <a:ext cx="11397646" cy="9054"/>
          </a:xfrm>
          <a:prstGeom prst="line">
            <a:avLst/>
          </a:prstGeom>
          <a:ln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0000"/>
                    <a:lumOff val="60000"/>
                  </a:schemeClr>
                </a:gs>
                <a:gs pos="83000">
                  <a:schemeClr val="accent1">
                    <a:lumMod val="40000"/>
                    <a:lumOff val="60000"/>
                  </a:schemeClr>
                </a:gs>
                <a:gs pos="100000">
                  <a:schemeClr val="accent1">
                    <a:lumMod val="75000"/>
                  </a:schemeClr>
                </a:gs>
              </a:gsLst>
              <a:lin ang="10800000" scaled="1"/>
              <a:tileRect/>
            </a:gra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Заголовок 1"/>
          <p:cNvSpPr txBox="1">
            <a:spLocks/>
          </p:cNvSpPr>
          <p:nvPr/>
        </p:nvSpPr>
        <p:spPr>
          <a:xfrm>
            <a:off x="416073" y="3965945"/>
            <a:ext cx="11217349" cy="10432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lvl="1"/>
            <a:endParaRPr lang="ru-RU" sz="2800" b="1" kern="0" dirty="0" smtClean="0">
              <a:solidFill>
                <a:schemeClr val="accent1">
                  <a:lumMod val="75000"/>
                </a:schemeClr>
              </a:solidFill>
              <a:cs typeface="Aharoni" panose="02010803020104030203" pitchFamily="2" charset="-79"/>
            </a:endParaRPr>
          </a:p>
          <a:p>
            <a:pPr lvl="1" indent="-457200">
              <a:buFont typeface="Arial" panose="020B0604020202020204" pitchFamily="34" charset="0"/>
              <a:buChar char="•"/>
            </a:pPr>
            <a:endParaRPr lang="ru-RU" sz="2800" b="1" kern="0" dirty="0">
              <a:solidFill>
                <a:schemeClr val="accent1">
                  <a:lumMod val="75000"/>
                </a:schemeClr>
              </a:solidFill>
              <a:latin typeface="+mn-lt"/>
              <a:cs typeface="Aharoni" panose="02010803020104030203" pitchFamily="2" charset="-79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375684" y="2636844"/>
            <a:ext cx="10069033" cy="5969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ru-RU" sz="3200" b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416073" y="1206452"/>
            <a:ext cx="10069033" cy="380275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ru-RU" sz="3200" b="1" dirty="0" smtClean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12" name="Заголовок 1"/>
          <p:cNvSpPr txBox="1">
            <a:spLocks/>
          </p:cNvSpPr>
          <p:nvPr/>
        </p:nvSpPr>
        <p:spPr>
          <a:xfrm>
            <a:off x="308345" y="5600362"/>
            <a:ext cx="10069033" cy="11938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2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www.pb.nalog.ru/calculator.html</a:t>
            </a:r>
            <a:endParaRPr lang="ru-RU" sz="3200" b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 flipV="1">
            <a:off x="375684" y="6197262"/>
            <a:ext cx="11397646" cy="9054"/>
          </a:xfrm>
          <a:prstGeom prst="line">
            <a:avLst/>
          </a:prstGeom>
          <a:ln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0000"/>
                    <a:lumOff val="60000"/>
                  </a:schemeClr>
                </a:gs>
                <a:gs pos="83000">
                  <a:schemeClr val="accent1">
                    <a:lumMod val="40000"/>
                    <a:lumOff val="60000"/>
                  </a:schemeClr>
                </a:gs>
                <a:gs pos="100000">
                  <a:schemeClr val="accent1">
                    <a:lumMod val="75000"/>
                  </a:schemeClr>
                </a:gs>
              </a:gsLst>
              <a:lin ang="10800000" scaled="1"/>
              <a:tileRect/>
            </a:gra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Номер слайда 10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27B62198-85D7-4CAB-9B4A-2FBA3DB5447B}" type="slidenum">
              <a:rPr lang="ru-RU" sz="3200" b="1" kern="0">
                <a:solidFill>
                  <a:schemeClr val="accent1">
                    <a:lumMod val="75000"/>
                  </a:schemeClr>
                </a:solidFill>
                <a:cs typeface="Aharoni" panose="02010803020104030203" pitchFamily="2" charset="-79"/>
              </a:rPr>
              <a:t>12</a:t>
            </a:fld>
            <a:endParaRPr lang="ru-RU" sz="3200" b="1" kern="0" dirty="0">
              <a:solidFill>
                <a:schemeClr val="accent1">
                  <a:lumMod val="75000"/>
                </a:schemeClr>
              </a:solidFill>
              <a:cs typeface="Aharoni" panose="02010803020104030203" pitchFamily="2" charset="-79"/>
            </a:endParaRPr>
          </a:p>
        </p:txBody>
      </p:sp>
      <p:sp>
        <p:nvSpPr>
          <p:cNvPr id="15" name="Заголовок 1"/>
          <p:cNvSpPr txBox="1">
            <a:spLocks/>
          </p:cNvSpPr>
          <p:nvPr/>
        </p:nvSpPr>
        <p:spPr>
          <a:xfrm>
            <a:off x="373541" y="1344440"/>
            <a:ext cx="10069033" cy="100848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ru-RU" sz="2400" b="1" u="sng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27321" y="850799"/>
            <a:ext cx="10683093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3200" b="1" dirty="0" smtClean="0">
                <a:solidFill>
                  <a:srgbClr val="5B9BD5">
                    <a:lumMod val="75000"/>
                  </a:srgbClr>
                </a:solidFill>
              </a:rPr>
              <a:t>Дополнительно уже </a:t>
            </a:r>
            <a:r>
              <a:rPr lang="ru-RU" sz="3200" b="1" dirty="0">
                <a:solidFill>
                  <a:srgbClr val="5B9BD5">
                    <a:lumMod val="75000"/>
                  </a:srgbClr>
                </a:solidFill>
              </a:rPr>
              <a:t>в 2019 </a:t>
            </a:r>
            <a:r>
              <a:rPr lang="ru-RU" sz="3200" b="1" dirty="0" smtClean="0">
                <a:solidFill>
                  <a:srgbClr val="5B9BD5">
                    <a:lumMod val="75000"/>
                  </a:srgbClr>
                </a:solidFill>
              </a:rPr>
              <a:t> уровень среднеотраслевой </a:t>
            </a:r>
            <a:r>
              <a:rPr lang="ru-RU" sz="3200" b="1" dirty="0">
                <a:solidFill>
                  <a:srgbClr val="5B9BD5">
                    <a:lumMod val="75000"/>
                  </a:srgbClr>
                </a:solidFill>
              </a:rPr>
              <a:t>заработной </a:t>
            </a:r>
            <a:r>
              <a:rPr lang="ru-RU" sz="3200" b="1" dirty="0" smtClean="0">
                <a:solidFill>
                  <a:srgbClr val="5B9BD5">
                    <a:lumMod val="75000"/>
                  </a:srgbClr>
                </a:solidFill>
              </a:rPr>
              <a:t>платы по 2-НДФЛ году </a:t>
            </a:r>
            <a:r>
              <a:rPr lang="ru-RU" sz="3200" b="1" dirty="0">
                <a:solidFill>
                  <a:srgbClr val="5B9BD5">
                    <a:lumMod val="75000"/>
                  </a:srgbClr>
                </a:solidFill>
              </a:rPr>
              <a:t>будет рассчитан в каждом </a:t>
            </a:r>
            <a:r>
              <a:rPr lang="ru-RU" sz="3200" b="1" dirty="0" smtClean="0">
                <a:solidFill>
                  <a:srgbClr val="5B9BD5">
                    <a:lumMod val="75000"/>
                  </a:srgbClr>
                </a:solidFill>
              </a:rPr>
              <a:t>регионе :</a:t>
            </a:r>
          </a:p>
          <a:p>
            <a:pPr marL="457200" lvl="0" indent="-457200">
              <a:buFontTx/>
              <a:buChar char="-"/>
            </a:pPr>
            <a:r>
              <a:rPr lang="ru-RU" sz="3200" b="1" dirty="0" smtClean="0">
                <a:solidFill>
                  <a:srgbClr val="5B9BD5">
                    <a:lumMod val="75000"/>
                  </a:srgbClr>
                </a:solidFill>
              </a:rPr>
              <a:t>в разрезе каждого городского округа – это самые крупные муниципальные образования</a:t>
            </a:r>
          </a:p>
          <a:p>
            <a:pPr marL="457200" lvl="0" indent="-457200">
              <a:buFontTx/>
              <a:buChar char="-"/>
            </a:pPr>
            <a:r>
              <a:rPr lang="ru-RU" sz="3200" b="1" dirty="0" err="1" smtClean="0">
                <a:solidFill>
                  <a:srgbClr val="5B9BD5">
                    <a:lumMod val="75000"/>
                  </a:srgbClr>
                </a:solidFill>
              </a:rPr>
              <a:t>агрегированно</a:t>
            </a:r>
            <a:r>
              <a:rPr lang="ru-RU" sz="3200" b="1" dirty="0" smtClean="0">
                <a:solidFill>
                  <a:srgbClr val="5B9BD5">
                    <a:lumMod val="75000"/>
                  </a:srgbClr>
                </a:solidFill>
              </a:rPr>
              <a:t> по прочим видам муниципальных образований</a:t>
            </a:r>
          </a:p>
          <a:p>
            <a:pPr marL="457200" lvl="0" indent="-457200">
              <a:buFontTx/>
              <a:buChar char="-"/>
            </a:pPr>
            <a:endParaRPr lang="ru-RU" sz="3200" b="1" dirty="0">
              <a:solidFill>
                <a:srgbClr val="5B9BD5">
                  <a:lumMod val="75000"/>
                </a:srgbClr>
              </a:solidFill>
            </a:endParaRPr>
          </a:p>
          <a:p>
            <a:pPr lvl="0"/>
            <a:r>
              <a:rPr lang="ru-RU" sz="3200" b="1" dirty="0" smtClean="0">
                <a:solidFill>
                  <a:srgbClr val="5B9BD5">
                    <a:lumMod val="75000"/>
                  </a:srgbClr>
                </a:solidFill>
              </a:rPr>
              <a:t>Это повысит точность данных в Сервисе, а значит доверие к нему</a:t>
            </a:r>
          </a:p>
          <a:p>
            <a:pPr marL="457200" lvl="0" indent="-457200">
              <a:buFontTx/>
              <a:buChar char="-"/>
            </a:pPr>
            <a:endParaRPr lang="ru-RU" sz="3200" b="1" dirty="0" smtClean="0">
              <a:solidFill>
                <a:srgbClr val="5B9BD5">
                  <a:lumMod val="75000"/>
                </a:srgbClr>
              </a:solidFill>
            </a:endParaRPr>
          </a:p>
          <a:p>
            <a:pPr lvl="0"/>
            <a:endParaRPr lang="ru-RU" sz="3200" b="1" dirty="0">
              <a:solidFill>
                <a:srgbClr val="5B9BD5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4310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8345" y="875412"/>
            <a:ext cx="11780874" cy="1345536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latin typeface="+mn-lt"/>
                <a:cs typeface="Aharoni" panose="02010803020104030203" pitchFamily="2" charset="-79"/>
              </a:rPr>
              <a:t>Налоговая нагрузка и заработная плата </a:t>
            </a: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+mn-lt"/>
                <a:cs typeface="Aharoni" panose="02010803020104030203" pitchFamily="2" charset="-79"/>
              </a:rPr>
              <a:t>– важнейшие </a:t>
            </a: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latin typeface="+mn-lt"/>
                <a:cs typeface="Aharoni" panose="02010803020104030203" pitchFamily="2" charset="-79"/>
              </a:rPr>
              <a:t>индикаторы дисциплины уплаты налогов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159488" y="2091977"/>
            <a:ext cx="11855303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1" indent="-514350">
              <a:buAutoNum type="arabicPeriod"/>
            </a:pPr>
            <a:endParaRPr lang="ru-RU" altLang="ru-RU" sz="2800" b="1" dirty="0" smtClean="0">
              <a:solidFill>
                <a:schemeClr val="accent1">
                  <a:lumMod val="75000"/>
                </a:schemeClr>
              </a:solidFill>
              <a:ea typeface="+mj-ea"/>
              <a:cs typeface="Aharoni" panose="02010803020104030203" pitchFamily="2" charset="-79"/>
            </a:endParaRPr>
          </a:p>
          <a:p>
            <a:pPr marL="0" lvl="1"/>
            <a:endParaRPr lang="ru-RU" altLang="ru-RU" sz="2800" b="1" dirty="0" smtClean="0">
              <a:solidFill>
                <a:schemeClr val="accent1">
                  <a:lumMod val="75000"/>
                </a:schemeClr>
              </a:solidFill>
              <a:ea typeface="+mj-ea"/>
              <a:cs typeface="Aharoni" panose="02010803020104030203" pitchFamily="2" charset="-79"/>
            </a:endParaRPr>
          </a:p>
          <a:p>
            <a:pPr marL="514350" lvl="1" indent="-514350">
              <a:buAutoNum type="arabicPeriod"/>
            </a:pPr>
            <a:endParaRPr lang="ru-RU" altLang="ru-RU" sz="2800" b="1" dirty="0">
              <a:solidFill>
                <a:schemeClr val="accent1">
                  <a:lumMod val="75000"/>
                </a:schemeClr>
              </a:solidFill>
              <a:ea typeface="+mj-ea"/>
              <a:cs typeface="Aharoni" panose="02010803020104030203" pitchFamily="2" charset="-79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574159" y="2220948"/>
                <a:ext cx="9913088" cy="14938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200" b="1" i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/>
                          <a:ea typeface="+mj-ea"/>
                          <a:cs typeface="Aharoni" panose="02010803020104030203" pitchFamily="2" charset="-79"/>
                        </a:rPr>
                        <m:t>Налоговая нагрузка</m:t>
                      </m:r>
                      <m:r>
                        <a:rPr lang="en-US" sz="3200" b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/>
                          <a:ea typeface="+mj-ea"/>
                          <a:cs typeface="Aharoni" panose="02010803020104030203" pitchFamily="2" charset="-79"/>
                        </a:rPr>
                        <m:t>=</m:t>
                      </m:r>
                      <m:f>
                        <m:fPr>
                          <m:ctrlPr>
                            <a:rPr lang="en-US" sz="3200" b="1" i="1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+mj-ea"/>
                              <a:cs typeface="Aharoni" panose="02010803020104030203" pitchFamily="2" charset="-79"/>
                            </a:rPr>
                          </m:ctrlPr>
                        </m:fPr>
                        <m:num>
                          <m:eqArr>
                            <m:eqArrPr>
                              <m:ctrlPr>
                                <a:rPr lang="ru-RU" sz="3200" b="1" i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+mj-ea"/>
                                  <a:cs typeface="Aharoni" panose="02010803020104030203" pitchFamily="2" charset="-79"/>
                                </a:rPr>
                              </m:ctrlPr>
                            </m:eqArrPr>
                            <m:e>
                              <m:r>
                                <a:rPr lang="ru-RU" sz="3200" b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/>
                                  <a:ea typeface="+mj-ea"/>
                                  <a:cs typeface="Aharoni" panose="02010803020104030203" pitchFamily="2" charset="-79"/>
                                </a:rPr>
                                <m:t>сумма уплаченных налогов </m:t>
                              </m:r>
                            </m:e>
                            <m:e>
                              <m:r>
                                <a:rPr lang="ru-RU" sz="3200" b="1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/>
                                  <a:ea typeface="+mj-ea"/>
                                  <a:cs typeface="Aharoni" panose="02010803020104030203" pitchFamily="2" charset="-79"/>
                                </a:rPr>
                                <m:t>(без агентских платежей)</m:t>
                              </m:r>
                            </m:e>
                          </m:eqArr>
                        </m:num>
                        <m:den>
                          <m:r>
                            <a:rPr lang="ru-RU" sz="3200" b="1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/>
                              <a:ea typeface="+mj-ea"/>
                              <a:cs typeface="Aharoni" panose="02010803020104030203" pitchFamily="2" charset="-79"/>
                            </a:rPr>
                            <m:t>доходы (без дивидендов)</m:t>
                          </m:r>
                        </m:den>
                      </m:f>
                    </m:oMath>
                  </m:oMathPara>
                </a14:m>
                <a:endParaRPr lang="ru-RU" sz="3600" b="1" dirty="0">
                  <a:solidFill>
                    <a:schemeClr val="accent1">
                      <a:lumMod val="75000"/>
                    </a:schemeClr>
                  </a:solidFill>
                  <a:ea typeface="+mj-ea"/>
                  <a:cs typeface="Aharoni" panose="02010803020104030203" pitchFamily="2" charset="-79"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4159" y="2220948"/>
                <a:ext cx="9913088" cy="149387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Заголовок 1"/>
          <p:cNvSpPr txBox="1">
            <a:spLocks/>
          </p:cNvSpPr>
          <p:nvPr/>
        </p:nvSpPr>
        <p:spPr>
          <a:xfrm>
            <a:off x="451657" y="3842408"/>
            <a:ext cx="11111022" cy="21637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1200" b="1" dirty="0" smtClean="0">
                <a:solidFill>
                  <a:schemeClr val="accent1">
                    <a:lumMod val="75000"/>
                  </a:schemeClr>
                </a:solidFill>
                <a:latin typeface="+mn-lt"/>
                <a:cs typeface="Aharoni" panose="02010803020104030203" pitchFamily="2" charset="-79"/>
              </a:rPr>
              <a:t>Сравнивая налоговую нагрузку и уровень заработной платы по своей компании со средним значением по отрасли можно оценить свои </a:t>
            </a:r>
            <a:r>
              <a:rPr lang="ru-RU" sz="11200" b="1" dirty="0" smtClean="0">
                <a:solidFill>
                  <a:schemeClr val="accent2">
                    <a:lumMod val="75000"/>
                  </a:schemeClr>
                </a:solidFill>
                <a:latin typeface="+mn-lt"/>
                <a:cs typeface="Aharoni" panose="02010803020104030203" pitchFamily="2" charset="-79"/>
              </a:rPr>
              <a:t>налоговые риски</a:t>
            </a:r>
            <a:r>
              <a:rPr lang="ru-RU" sz="11200" b="1" dirty="0" smtClean="0">
                <a:solidFill>
                  <a:schemeClr val="accent1">
                    <a:lumMod val="75000"/>
                  </a:schemeClr>
                </a:solidFill>
                <a:latin typeface="+mn-lt"/>
                <a:cs typeface="Aharoni" panose="02010803020104030203" pitchFamily="2" charset="-79"/>
              </a:rPr>
              <a:t> или вероятность проведения </a:t>
            </a:r>
            <a:r>
              <a:rPr lang="ru-RU" sz="11200" b="1" dirty="0" smtClean="0">
                <a:solidFill>
                  <a:schemeClr val="accent2">
                    <a:lumMod val="75000"/>
                  </a:schemeClr>
                </a:solidFill>
                <a:latin typeface="+mn-lt"/>
                <a:cs typeface="Aharoni" panose="02010803020104030203" pitchFamily="2" charset="-79"/>
              </a:rPr>
              <a:t>выездной проверки</a:t>
            </a:r>
            <a:r>
              <a:rPr lang="ru-RU" sz="11200" b="1" dirty="0" smtClean="0">
                <a:solidFill>
                  <a:schemeClr val="accent1">
                    <a:lumMod val="75000"/>
                  </a:schemeClr>
                </a:solidFill>
                <a:latin typeface="+mn-lt"/>
                <a:cs typeface="Aharoni" panose="02010803020104030203" pitchFamily="2" charset="-79"/>
              </a:rPr>
              <a:t>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ru-RU" sz="11200" b="1" i="1" dirty="0" smtClean="0">
              <a:solidFill>
                <a:schemeClr val="accent1">
                  <a:lumMod val="75000"/>
                </a:schemeClr>
              </a:solidFill>
              <a:latin typeface="+mn-lt"/>
              <a:cs typeface="Aharoni" panose="02010803020104030203" pitchFamily="2" charset="-79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9600" b="1" i="1" dirty="0" smtClean="0">
                <a:solidFill>
                  <a:schemeClr val="accent1">
                    <a:lumMod val="75000"/>
                  </a:schemeClr>
                </a:solidFill>
                <a:latin typeface="+mn-lt"/>
                <a:cs typeface="Aharoni" panose="02010803020104030203" pitchFamily="2" charset="-79"/>
              </a:rPr>
              <a:t>(В соответствии с  Концепцией планирования выездных налоговых проверок, опубликованной на сайте ФНС России).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ru-RU" sz="3600" b="1" dirty="0" smtClean="0">
              <a:solidFill>
                <a:schemeClr val="accent1">
                  <a:lumMod val="75000"/>
                </a:schemeClr>
              </a:solidFill>
              <a:latin typeface="+mn-lt"/>
              <a:cs typeface="Aharoni" panose="02010803020104030203" pitchFamily="2" charset="-79"/>
            </a:endParaRP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375684" y="37344"/>
            <a:ext cx="11142920" cy="9727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+mn-lt"/>
                <a:cs typeface="Aharoni" panose="02010803020104030203" pitchFamily="2" charset="-79"/>
              </a:rPr>
              <a:t>Для чего рассчитывается средняя налоговая нагрузка и заработная плата?</a:t>
            </a:r>
            <a:endParaRPr lang="ru-RU" sz="3600" b="1" dirty="0">
              <a:solidFill>
                <a:schemeClr val="accent1">
                  <a:lumMod val="75000"/>
                </a:schemeClr>
              </a:solidFill>
              <a:latin typeface="+mn-lt"/>
              <a:cs typeface="Aharoni" panose="02010803020104030203" pitchFamily="2" charset="-79"/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 flipV="1">
            <a:off x="308345" y="1010094"/>
            <a:ext cx="11397646" cy="9054"/>
          </a:xfrm>
          <a:prstGeom prst="line">
            <a:avLst/>
          </a:prstGeom>
          <a:ln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0000"/>
                    <a:lumOff val="60000"/>
                  </a:schemeClr>
                </a:gs>
                <a:gs pos="83000">
                  <a:schemeClr val="accent1">
                    <a:lumMod val="40000"/>
                    <a:lumOff val="60000"/>
                  </a:schemeClr>
                </a:gs>
                <a:gs pos="100000">
                  <a:schemeClr val="accent1">
                    <a:lumMod val="75000"/>
                  </a:schemeClr>
                </a:gs>
              </a:gsLst>
              <a:lin ang="10800000" scaled="1"/>
              <a:tileRect/>
            </a:gra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Группа 3"/>
          <p:cNvGrpSpPr/>
          <p:nvPr/>
        </p:nvGrpSpPr>
        <p:grpSpPr>
          <a:xfrm>
            <a:off x="308345" y="5600362"/>
            <a:ext cx="11464985" cy="1193800"/>
            <a:chOff x="308345" y="5600362"/>
            <a:chExt cx="11464985" cy="1193800"/>
          </a:xfrm>
        </p:grpSpPr>
        <p:cxnSp>
          <p:nvCxnSpPr>
            <p:cNvPr id="8" name="Прямая соединительная линия 7"/>
            <p:cNvCxnSpPr/>
            <p:nvPr/>
          </p:nvCxnSpPr>
          <p:spPr>
            <a:xfrm flipV="1">
              <a:off x="375684" y="6197262"/>
              <a:ext cx="11397646" cy="9054"/>
            </a:xfrm>
            <a:prstGeom prst="line">
              <a:avLst/>
            </a:prstGeom>
            <a:ln>
              <a:gradFill flip="none" rotWithShape="1"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0000"/>
                      <a:lumOff val="60000"/>
                    </a:schemeClr>
                  </a:gs>
                  <a:gs pos="83000">
                    <a:schemeClr val="accent1">
                      <a:lumMod val="40000"/>
                      <a:lumOff val="60000"/>
                    </a:schemeClr>
                  </a:gs>
                  <a:gs pos="100000">
                    <a:schemeClr val="accent1">
                      <a:lumMod val="75000"/>
                    </a:schemeClr>
                  </a:gs>
                </a:gsLst>
                <a:lin ang="10800000" scaled="1"/>
                <a:tileRect/>
              </a:gra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Заголовок 1"/>
            <p:cNvSpPr txBox="1">
              <a:spLocks/>
            </p:cNvSpPr>
            <p:nvPr/>
          </p:nvSpPr>
          <p:spPr>
            <a:xfrm>
              <a:off x="308345" y="5600362"/>
              <a:ext cx="10069033" cy="1193800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Autofit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l"/>
              <a:r>
                <a:rPr lang="en-US" sz="3200" b="1" dirty="0" smtClean="0">
                  <a:solidFill>
                    <a:schemeClr val="accent1">
                      <a:lumMod val="75000"/>
                    </a:schemeClr>
                  </a:solidFill>
                  <a:latin typeface="+mn-lt"/>
                </a:rPr>
                <a:t>www.pb.nalog.ru/calculator.html</a:t>
              </a:r>
              <a:endParaRPr lang="ru-RU" sz="3200" b="1" dirty="0">
                <a:solidFill>
                  <a:schemeClr val="accent1">
                    <a:lumMod val="75000"/>
                  </a:schemeClr>
                </a:solidFill>
                <a:latin typeface="+mn-lt"/>
              </a:endParaRPr>
            </a:p>
          </p:txBody>
        </p:sp>
      </p:grpSp>
      <p:sp>
        <p:nvSpPr>
          <p:cNvPr id="14" name="Номер слайда 10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27B62198-85D7-4CAB-9B4A-2FBA3DB5447B}" type="slidenum">
              <a:rPr lang="ru-RU" sz="3200" b="1" kern="0">
                <a:solidFill>
                  <a:schemeClr val="accent1">
                    <a:lumMod val="75000"/>
                  </a:schemeClr>
                </a:solidFill>
                <a:cs typeface="Aharoni" panose="02010803020104030203" pitchFamily="2" charset="-79"/>
              </a:rPr>
              <a:t>2</a:t>
            </a:fld>
            <a:endParaRPr lang="ru-RU" sz="3200" b="1" kern="0" dirty="0">
              <a:solidFill>
                <a:schemeClr val="accent1">
                  <a:lumMod val="75000"/>
                </a:schemeClr>
              </a:solidFill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92081811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4037" y="-191398"/>
            <a:ext cx="11217349" cy="1636151"/>
          </a:xfrm>
        </p:spPr>
        <p:txBody>
          <a:bodyPr>
            <a:normAutofit/>
          </a:bodyPr>
          <a:lstStyle/>
          <a:p>
            <a:pPr marL="0" lvl="1"/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+mn-lt"/>
                <a:cs typeface="Aharoni" panose="02010803020104030203" pitchFamily="2" charset="-79"/>
              </a:rPr>
              <a:t>Обратите внимание!</a:t>
            </a:r>
            <a:endParaRPr lang="ru-RU" sz="2400" b="1" dirty="0">
              <a:solidFill>
                <a:schemeClr val="accent1">
                  <a:lumMod val="75000"/>
                </a:schemeClr>
              </a:solidFill>
              <a:latin typeface="+mn-lt"/>
              <a:cs typeface="Aharoni" panose="02010803020104030203" pitchFamily="2" charset="-79"/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 flipV="1">
            <a:off x="325925" y="914705"/>
            <a:ext cx="11397646" cy="9054"/>
          </a:xfrm>
          <a:prstGeom prst="line">
            <a:avLst/>
          </a:prstGeom>
          <a:ln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0000"/>
                    <a:lumOff val="60000"/>
                  </a:schemeClr>
                </a:gs>
                <a:gs pos="83000">
                  <a:schemeClr val="accent1">
                    <a:lumMod val="40000"/>
                    <a:lumOff val="60000"/>
                  </a:schemeClr>
                </a:gs>
                <a:gs pos="100000">
                  <a:schemeClr val="accent1">
                    <a:lumMod val="75000"/>
                  </a:schemeClr>
                </a:gs>
              </a:gsLst>
              <a:lin ang="10800000" scaled="1"/>
              <a:tileRect/>
            </a:gra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Заголовок 1"/>
          <p:cNvSpPr txBox="1">
            <a:spLocks/>
          </p:cNvSpPr>
          <p:nvPr/>
        </p:nvSpPr>
        <p:spPr>
          <a:xfrm>
            <a:off x="416073" y="2745748"/>
            <a:ext cx="11217349" cy="187005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lvl="1">
              <a:lnSpc>
                <a:spcPct val="120000"/>
              </a:lnSpc>
            </a:pPr>
            <a:endParaRPr lang="ru-RU" sz="3600" b="1" kern="0" dirty="0" smtClean="0">
              <a:solidFill>
                <a:schemeClr val="accent1">
                  <a:lumMod val="75000"/>
                </a:schemeClr>
              </a:solidFill>
              <a:cs typeface="Aharoni" panose="02010803020104030203" pitchFamily="2" charset="-79"/>
            </a:endParaRPr>
          </a:p>
          <a:p>
            <a:pPr marL="0" lvl="1"/>
            <a:r>
              <a:rPr lang="ru-RU" sz="3200" b="1" kern="0" dirty="0">
                <a:solidFill>
                  <a:schemeClr val="accent1">
                    <a:lumMod val="75000"/>
                  </a:schemeClr>
                </a:solidFill>
                <a:cs typeface="Aharoni" panose="02010803020104030203" pitchFamily="2" charset="-79"/>
              </a:rPr>
              <a:t>Отклонение налоговой нагрузки и заработной платы от среднеотраслевых значений – </a:t>
            </a:r>
            <a:r>
              <a:rPr lang="ru-RU" sz="3200" b="1" u="sng" kern="0" dirty="0">
                <a:solidFill>
                  <a:schemeClr val="accent1">
                    <a:lumMod val="75000"/>
                  </a:schemeClr>
                </a:solidFill>
                <a:cs typeface="Aharoni" panose="02010803020104030203" pitchFamily="2" charset="-79"/>
              </a:rPr>
              <a:t>не является</a:t>
            </a:r>
            <a:r>
              <a:rPr lang="ru-RU" sz="3200" b="1" kern="0" dirty="0">
                <a:solidFill>
                  <a:schemeClr val="accent1">
                    <a:lumMod val="75000"/>
                  </a:schemeClr>
                </a:solidFill>
                <a:cs typeface="Aharoni" panose="02010803020104030203" pitchFamily="2" charset="-79"/>
              </a:rPr>
              <a:t> достаточным основанием для доначисления налогов</a:t>
            </a:r>
            <a:r>
              <a:rPr lang="ru-RU" sz="3200" b="1" kern="0" dirty="0" smtClean="0">
                <a:solidFill>
                  <a:schemeClr val="accent1">
                    <a:lumMod val="75000"/>
                  </a:schemeClr>
                </a:solidFill>
                <a:cs typeface="Aharoni" panose="02010803020104030203" pitchFamily="2" charset="-79"/>
              </a:rPr>
              <a:t>.</a:t>
            </a:r>
          </a:p>
          <a:p>
            <a:pPr marL="0" lvl="1"/>
            <a:endParaRPr lang="ru-RU" sz="1200" b="1" kern="0" dirty="0" smtClean="0">
              <a:solidFill>
                <a:schemeClr val="accent1">
                  <a:lumMod val="75000"/>
                </a:schemeClr>
              </a:solidFill>
              <a:cs typeface="Aharoni" panose="02010803020104030203" pitchFamily="2" charset="-79"/>
            </a:endParaRPr>
          </a:p>
          <a:p>
            <a:pPr marL="0" lvl="1"/>
            <a:r>
              <a:rPr lang="ru-RU" sz="3200" b="1" kern="0" dirty="0" smtClean="0">
                <a:solidFill>
                  <a:schemeClr val="accent1">
                    <a:lumMod val="75000"/>
                  </a:schemeClr>
                </a:solidFill>
                <a:cs typeface="Aharoni" panose="02010803020104030203" pitchFamily="2" charset="-79"/>
              </a:rPr>
              <a:t>Для этого налоговому органу необходимо доказать факт получения необоснованной налоговой выгоды – нарушения налогового законодательства.</a:t>
            </a:r>
            <a:endParaRPr lang="ru-RU" sz="3200" b="1" kern="0" dirty="0">
              <a:solidFill>
                <a:schemeClr val="accent1">
                  <a:lumMod val="75000"/>
                </a:schemeClr>
              </a:solidFill>
              <a:cs typeface="Aharoni" panose="02010803020104030203" pitchFamily="2" charset="-79"/>
            </a:endParaRPr>
          </a:p>
          <a:p>
            <a:endParaRPr lang="ru-RU" sz="1050" b="1" kern="0" dirty="0" smtClean="0">
              <a:solidFill>
                <a:schemeClr val="accent6"/>
              </a:solidFill>
              <a:latin typeface="+mn-lt"/>
              <a:ea typeface="+mn-ea"/>
              <a:cs typeface="Aharoni" panose="02010803020104030203" pitchFamily="2" charset="-79"/>
            </a:endParaRPr>
          </a:p>
          <a:p>
            <a:r>
              <a:rPr lang="ru-RU" sz="3200" b="1" kern="0" dirty="0" smtClean="0">
                <a:solidFill>
                  <a:schemeClr val="accent6"/>
                </a:solidFill>
                <a:latin typeface="+mn-lt"/>
                <a:ea typeface="+mn-ea"/>
                <a:cs typeface="Aharoni" panose="02010803020104030203" pitchFamily="2" charset="-79"/>
              </a:rPr>
              <a:t>Поэтому систематическое </a:t>
            </a:r>
            <a:r>
              <a:rPr lang="ru-RU" sz="3200" b="1" kern="0" dirty="0">
                <a:solidFill>
                  <a:schemeClr val="accent6"/>
                </a:solidFill>
                <a:latin typeface="+mn-lt"/>
                <a:ea typeface="+mn-ea"/>
                <a:cs typeface="Aharoni" panose="02010803020104030203" pitchFamily="2" charset="-79"/>
              </a:rPr>
              <a:t>проведение самостоятельной оценки рисков по результатам своей финансово-хозяйственной деятельности </a:t>
            </a:r>
            <a:r>
              <a:rPr lang="ru-RU" sz="3200" b="1" kern="0" dirty="0" smtClean="0">
                <a:solidFill>
                  <a:schemeClr val="accent6"/>
                </a:solidFill>
                <a:latin typeface="+mn-lt"/>
                <a:ea typeface="+mn-ea"/>
                <a:cs typeface="Aharoni" panose="02010803020104030203" pitchFamily="2" charset="-79"/>
              </a:rPr>
              <a:t>позволяет </a:t>
            </a:r>
            <a:r>
              <a:rPr lang="ru-RU" sz="3200" b="1" u="sng" kern="0" dirty="0" smtClean="0">
                <a:solidFill>
                  <a:schemeClr val="accent6"/>
                </a:solidFill>
                <a:latin typeface="+mn-lt"/>
                <a:ea typeface="+mn-ea"/>
                <a:cs typeface="Aharoni" panose="02010803020104030203" pitchFamily="2" charset="-79"/>
              </a:rPr>
              <a:t>при </a:t>
            </a:r>
            <a:r>
              <a:rPr lang="ru-RU" sz="3200" b="1" u="sng" kern="0" dirty="0">
                <a:solidFill>
                  <a:schemeClr val="accent6"/>
                </a:solidFill>
                <a:latin typeface="+mn-lt"/>
                <a:ea typeface="+mn-ea"/>
                <a:cs typeface="Aharoni" panose="02010803020104030203" pitchFamily="2" charset="-79"/>
              </a:rPr>
              <a:t>необходимости</a:t>
            </a:r>
            <a:r>
              <a:rPr lang="ru-RU" sz="3200" b="1" kern="0" dirty="0" smtClean="0">
                <a:solidFill>
                  <a:schemeClr val="accent6"/>
                </a:solidFill>
                <a:latin typeface="+mn-lt"/>
                <a:ea typeface="+mn-ea"/>
                <a:cs typeface="Aharoni" panose="02010803020104030203" pitchFamily="2" charset="-79"/>
              </a:rPr>
              <a:t> своевременно уточнить </a:t>
            </a:r>
            <a:r>
              <a:rPr lang="ru-RU" sz="3200" b="1" kern="0" dirty="0">
                <a:solidFill>
                  <a:schemeClr val="accent6"/>
                </a:solidFill>
                <a:latin typeface="+mn-lt"/>
                <a:ea typeface="+mn-ea"/>
                <a:cs typeface="Aharoni" panose="02010803020104030203" pitchFamily="2" charset="-79"/>
              </a:rPr>
              <a:t>свои налоговые обязательства.</a:t>
            </a:r>
          </a:p>
          <a:p>
            <a:pPr marL="0" lvl="1">
              <a:lnSpc>
                <a:spcPct val="120000"/>
              </a:lnSpc>
            </a:pPr>
            <a:r>
              <a:rPr lang="ru-RU" sz="2800" b="1" kern="0" dirty="0" smtClean="0">
                <a:solidFill>
                  <a:schemeClr val="accent1">
                    <a:lumMod val="75000"/>
                  </a:schemeClr>
                </a:solidFill>
                <a:cs typeface="Aharoni" panose="02010803020104030203" pitchFamily="2" charset="-79"/>
              </a:rPr>
              <a:t> </a:t>
            </a:r>
          </a:p>
          <a:p>
            <a:pPr lvl="1" indent="-457200">
              <a:buFont typeface="Arial" panose="020B0604020202020204" pitchFamily="34" charset="0"/>
              <a:buChar char="•"/>
            </a:pPr>
            <a:endParaRPr lang="ru-RU" sz="2800" b="1" kern="0" dirty="0">
              <a:solidFill>
                <a:schemeClr val="accent1">
                  <a:lumMod val="75000"/>
                </a:schemeClr>
              </a:solidFill>
              <a:cs typeface="Aharoni" panose="02010803020104030203" pitchFamily="2" charset="-79"/>
            </a:endParaRPr>
          </a:p>
        </p:txBody>
      </p:sp>
      <p:grpSp>
        <p:nvGrpSpPr>
          <p:cNvPr id="5" name="Группа 4"/>
          <p:cNvGrpSpPr/>
          <p:nvPr/>
        </p:nvGrpSpPr>
        <p:grpSpPr>
          <a:xfrm>
            <a:off x="308345" y="5600362"/>
            <a:ext cx="11464985" cy="1193800"/>
            <a:chOff x="308345" y="5600362"/>
            <a:chExt cx="11464985" cy="1193800"/>
          </a:xfrm>
        </p:grpSpPr>
        <p:cxnSp>
          <p:nvCxnSpPr>
            <p:cNvPr id="7" name="Прямая соединительная линия 6"/>
            <p:cNvCxnSpPr/>
            <p:nvPr/>
          </p:nvCxnSpPr>
          <p:spPr>
            <a:xfrm flipV="1">
              <a:off x="375684" y="6197262"/>
              <a:ext cx="11397646" cy="9054"/>
            </a:xfrm>
            <a:prstGeom prst="line">
              <a:avLst/>
            </a:prstGeom>
            <a:ln>
              <a:gradFill flip="none" rotWithShape="1"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0000"/>
                      <a:lumOff val="60000"/>
                    </a:schemeClr>
                  </a:gs>
                  <a:gs pos="83000">
                    <a:schemeClr val="accent1">
                      <a:lumMod val="40000"/>
                      <a:lumOff val="60000"/>
                    </a:schemeClr>
                  </a:gs>
                  <a:gs pos="100000">
                    <a:schemeClr val="accent1">
                      <a:lumMod val="75000"/>
                    </a:schemeClr>
                  </a:gs>
                </a:gsLst>
                <a:lin ang="10800000" scaled="1"/>
                <a:tileRect/>
              </a:gra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Заголовок 1"/>
            <p:cNvSpPr txBox="1">
              <a:spLocks/>
            </p:cNvSpPr>
            <p:nvPr/>
          </p:nvSpPr>
          <p:spPr>
            <a:xfrm>
              <a:off x="308345" y="5600362"/>
              <a:ext cx="10069033" cy="1193800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Autofit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l"/>
              <a:r>
                <a:rPr lang="en-US" sz="3200" b="1" dirty="0" smtClean="0">
                  <a:solidFill>
                    <a:schemeClr val="accent1">
                      <a:lumMod val="75000"/>
                    </a:schemeClr>
                  </a:solidFill>
                  <a:latin typeface="+mn-lt"/>
                </a:rPr>
                <a:t>www.pb.nalog.ru/calculator.html</a:t>
              </a:r>
              <a:endParaRPr lang="ru-RU" sz="3200" b="1" dirty="0">
                <a:solidFill>
                  <a:schemeClr val="accent1">
                    <a:lumMod val="75000"/>
                  </a:schemeClr>
                </a:solidFill>
                <a:latin typeface="+mn-lt"/>
              </a:endParaRPr>
            </a:p>
          </p:txBody>
        </p:sp>
      </p:grpSp>
      <p:sp>
        <p:nvSpPr>
          <p:cNvPr id="10" name="Номер слайда 10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27B62198-85D7-4CAB-9B4A-2FBA3DB5447B}" type="slidenum">
              <a:rPr lang="ru-RU" sz="3200" b="1" kern="0">
                <a:solidFill>
                  <a:schemeClr val="accent1">
                    <a:lumMod val="75000"/>
                  </a:schemeClr>
                </a:solidFill>
                <a:cs typeface="Aharoni" panose="02010803020104030203" pitchFamily="2" charset="-79"/>
              </a:rPr>
              <a:t>3</a:t>
            </a:fld>
            <a:endParaRPr lang="ru-RU" sz="3200" b="1" kern="0" dirty="0">
              <a:solidFill>
                <a:schemeClr val="accent1">
                  <a:lumMod val="75000"/>
                </a:schemeClr>
              </a:solidFill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883727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4037" y="-191398"/>
            <a:ext cx="11217349" cy="1636151"/>
          </a:xfrm>
        </p:spPr>
        <p:txBody>
          <a:bodyPr>
            <a:normAutofit/>
          </a:bodyPr>
          <a:lstStyle/>
          <a:p>
            <a:pPr marL="0" lvl="1"/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+mn-lt"/>
                <a:cs typeface="Aharoni" panose="02010803020104030203" pitchFamily="2" charset="-79"/>
              </a:rPr>
              <a:t>Что изменилось?</a:t>
            </a:r>
            <a:endParaRPr lang="ru-RU" sz="2400" b="1" dirty="0">
              <a:solidFill>
                <a:schemeClr val="accent1">
                  <a:lumMod val="75000"/>
                </a:schemeClr>
              </a:solidFill>
              <a:latin typeface="+mn-lt"/>
              <a:cs typeface="Aharoni" panose="02010803020104030203" pitchFamily="2" charset="-79"/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 flipV="1">
            <a:off x="325925" y="914705"/>
            <a:ext cx="11397646" cy="9054"/>
          </a:xfrm>
          <a:prstGeom prst="line">
            <a:avLst/>
          </a:prstGeom>
          <a:ln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0000"/>
                    <a:lumOff val="60000"/>
                  </a:schemeClr>
                </a:gs>
                <a:gs pos="83000">
                  <a:schemeClr val="accent1">
                    <a:lumMod val="40000"/>
                    <a:lumOff val="60000"/>
                  </a:schemeClr>
                </a:gs>
                <a:gs pos="100000">
                  <a:schemeClr val="accent1">
                    <a:lumMod val="75000"/>
                  </a:schemeClr>
                </a:gs>
              </a:gsLst>
              <a:lin ang="10800000" scaled="1"/>
              <a:tileRect/>
            </a:gra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Заголовок 1"/>
          <p:cNvSpPr txBox="1">
            <a:spLocks/>
          </p:cNvSpPr>
          <p:nvPr/>
        </p:nvSpPr>
        <p:spPr>
          <a:xfrm>
            <a:off x="375684" y="1808810"/>
            <a:ext cx="11217349" cy="187005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lvl="1">
              <a:lnSpc>
                <a:spcPct val="120000"/>
              </a:lnSpc>
            </a:pPr>
            <a:endParaRPr lang="ru-RU" sz="3600" b="1" kern="0" dirty="0" smtClean="0">
              <a:solidFill>
                <a:schemeClr val="accent1">
                  <a:lumMod val="75000"/>
                </a:schemeClr>
              </a:solidFill>
              <a:cs typeface="Aharoni" panose="02010803020104030203" pitchFamily="2" charset="-79"/>
            </a:endParaRPr>
          </a:p>
          <a:p>
            <a:pPr marL="0" lvl="1">
              <a:lnSpc>
                <a:spcPct val="120000"/>
              </a:lnSpc>
            </a:pPr>
            <a:r>
              <a:rPr lang="ru-RU" sz="3200" b="1" kern="0" dirty="0" smtClean="0">
                <a:solidFill>
                  <a:schemeClr val="accent1">
                    <a:lumMod val="75000"/>
                  </a:schemeClr>
                </a:solidFill>
                <a:cs typeface="Aharoni" panose="02010803020104030203" pitchFamily="2" charset="-79"/>
              </a:rPr>
              <a:t>Переход на новые технологии администрирования, централизация баз данных о налогоплательщиках с использованием </a:t>
            </a:r>
            <a:r>
              <a:rPr lang="en-US" sz="3200" b="1" kern="0" dirty="0" smtClean="0">
                <a:solidFill>
                  <a:schemeClr val="accent1">
                    <a:lumMod val="75000"/>
                  </a:schemeClr>
                </a:solidFill>
                <a:cs typeface="Aharoni" panose="02010803020104030203" pitchFamily="2" charset="-79"/>
              </a:rPr>
              <a:t>Big Data</a:t>
            </a:r>
            <a:r>
              <a:rPr lang="ru-RU" sz="3200" b="1" kern="0" dirty="0" smtClean="0">
                <a:solidFill>
                  <a:schemeClr val="accent1">
                    <a:lumMod val="75000"/>
                  </a:schemeClr>
                </a:solidFill>
                <a:cs typeface="Aharoni" panose="02010803020104030203" pitchFamily="2" charset="-79"/>
              </a:rPr>
              <a:t> позволили ускорить и детализировать расчет средней налоговой нагрузки и заработной платы </a:t>
            </a:r>
            <a:endParaRPr lang="ru-RU" sz="2800" b="1" kern="0" dirty="0" smtClean="0">
              <a:solidFill>
                <a:schemeClr val="accent1">
                  <a:lumMod val="75000"/>
                </a:schemeClr>
              </a:solidFill>
              <a:cs typeface="Aharoni" panose="02010803020104030203" pitchFamily="2" charset="-79"/>
            </a:endParaRPr>
          </a:p>
          <a:p>
            <a:pPr marL="0" lvl="1"/>
            <a:endParaRPr lang="ru-RU" sz="2800" b="1" kern="0" dirty="0">
              <a:solidFill>
                <a:schemeClr val="accent1">
                  <a:lumMod val="75000"/>
                </a:schemeClr>
              </a:solidFill>
              <a:cs typeface="Aharoni" panose="02010803020104030203" pitchFamily="2" charset="-79"/>
            </a:endParaRPr>
          </a:p>
        </p:txBody>
      </p:sp>
      <p:grpSp>
        <p:nvGrpSpPr>
          <p:cNvPr id="5" name="Группа 4"/>
          <p:cNvGrpSpPr/>
          <p:nvPr/>
        </p:nvGrpSpPr>
        <p:grpSpPr>
          <a:xfrm>
            <a:off x="308345" y="5600362"/>
            <a:ext cx="11464985" cy="1193800"/>
            <a:chOff x="308345" y="5600362"/>
            <a:chExt cx="11464985" cy="1193800"/>
          </a:xfrm>
        </p:grpSpPr>
        <p:cxnSp>
          <p:nvCxnSpPr>
            <p:cNvPr id="7" name="Прямая соединительная линия 6"/>
            <p:cNvCxnSpPr/>
            <p:nvPr/>
          </p:nvCxnSpPr>
          <p:spPr>
            <a:xfrm flipV="1">
              <a:off x="375684" y="6197262"/>
              <a:ext cx="11397646" cy="9054"/>
            </a:xfrm>
            <a:prstGeom prst="line">
              <a:avLst/>
            </a:prstGeom>
            <a:ln>
              <a:gradFill flip="none" rotWithShape="1"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0000"/>
                      <a:lumOff val="60000"/>
                    </a:schemeClr>
                  </a:gs>
                  <a:gs pos="83000">
                    <a:schemeClr val="accent1">
                      <a:lumMod val="40000"/>
                      <a:lumOff val="60000"/>
                    </a:schemeClr>
                  </a:gs>
                  <a:gs pos="100000">
                    <a:schemeClr val="accent1">
                      <a:lumMod val="75000"/>
                    </a:schemeClr>
                  </a:gs>
                </a:gsLst>
                <a:lin ang="10800000" scaled="1"/>
                <a:tileRect/>
              </a:gra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Заголовок 1"/>
            <p:cNvSpPr txBox="1">
              <a:spLocks/>
            </p:cNvSpPr>
            <p:nvPr/>
          </p:nvSpPr>
          <p:spPr>
            <a:xfrm>
              <a:off x="308345" y="5600362"/>
              <a:ext cx="10069033" cy="1193800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Autofit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l"/>
              <a:r>
                <a:rPr lang="en-US" sz="3200" b="1" dirty="0" smtClean="0">
                  <a:solidFill>
                    <a:schemeClr val="accent1">
                      <a:lumMod val="75000"/>
                    </a:schemeClr>
                  </a:solidFill>
                  <a:latin typeface="+mn-lt"/>
                </a:rPr>
                <a:t>www.pb.nalog.ru/calculator.html</a:t>
              </a:r>
              <a:endParaRPr lang="ru-RU" sz="3200" b="1" dirty="0">
                <a:solidFill>
                  <a:schemeClr val="accent1">
                    <a:lumMod val="75000"/>
                  </a:schemeClr>
                </a:solidFill>
                <a:latin typeface="+mn-lt"/>
              </a:endParaRPr>
            </a:p>
          </p:txBody>
        </p:sp>
      </p:grpSp>
      <p:sp>
        <p:nvSpPr>
          <p:cNvPr id="10" name="Номер слайда 10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27B62198-85D7-4CAB-9B4A-2FBA3DB5447B}" type="slidenum">
              <a:rPr lang="ru-RU" sz="3200" b="1" kern="0">
                <a:solidFill>
                  <a:schemeClr val="accent1">
                    <a:lumMod val="75000"/>
                  </a:schemeClr>
                </a:solidFill>
                <a:cs typeface="Aharoni" panose="02010803020104030203" pitchFamily="2" charset="-79"/>
              </a:rPr>
              <a:t>4</a:t>
            </a:fld>
            <a:endParaRPr lang="ru-RU" sz="3200" b="1" kern="0" dirty="0">
              <a:solidFill>
                <a:schemeClr val="accent1">
                  <a:lumMod val="75000"/>
                </a:schemeClr>
              </a:solidFill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090143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4037" y="-191398"/>
            <a:ext cx="11217349" cy="1552365"/>
          </a:xfrm>
        </p:spPr>
        <p:txBody>
          <a:bodyPr>
            <a:normAutofit/>
          </a:bodyPr>
          <a:lstStyle/>
          <a:p>
            <a:pPr marL="0" lvl="1"/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+mn-lt"/>
                <a:cs typeface="Aharoni" panose="02010803020104030203" pitchFamily="2" charset="-79"/>
              </a:rPr>
              <a:t>Преимущества:</a:t>
            </a:r>
            <a:endParaRPr lang="ru-RU" sz="3600" b="1" dirty="0">
              <a:solidFill>
                <a:schemeClr val="accent1">
                  <a:lumMod val="75000"/>
                </a:schemeClr>
              </a:solidFill>
              <a:latin typeface="+mn-lt"/>
              <a:cs typeface="Aharoni" panose="02010803020104030203" pitchFamily="2" charset="-79"/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 flipV="1">
            <a:off x="325925" y="1052927"/>
            <a:ext cx="11397646" cy="9054"/>
          </a:xfrm>
          <a:prstGeom prst="line">
            <a:avLst/>
          </a:prstGeom>
          <a:ln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0000"/>
                    <a:lumOff val="60000"/>
                  </a:schemeClr>
                </a:gs>
                <a:gs pos="83000">
                  <a:schemeClr val="accent1">
                    <a:lumMod val="40000"/>
                    <a:lumOff val="60000"/>
                  </a:schemeClr>
                </a:gs>
                <a:gs pos="100000">
                  <a:schemeClr val="accent1">
                    <a:lumMod val="75000"/>
                  </a:schemeClr>
                </a:gs>
              </a:gsLst>
              <a:lin ang="10800000" scaled="1"/>
              <a:tileRect/>
            </a:gra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Заголовок 1"/>
          <p:cNvSpPr txBox="1">
            <a:spLocks/>
          </p:cNvSpPr>
          <p:nvPr/>
        </p:nvSpPr>
        <p:spPr>
          <a:xfrm>
            <a:off x="416073" y="3965945"/>
            <a:ext cx="11217349" cy="208653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lvl="1"/>
            <a:endParaRPr lang="ru-RU" sz="2800" b="1" kern="0" dirty="0" smtClean="0">
              <a:solidFill>
                <a:schemeClr val="accent1">
                  <a:lumMod val="75000"/>
                </a:schemeClr>
              </a:solidFill>
              <a:cs typeface="Aharoni" panose="02010803020104030203" pitchFamily="2" charset="-79"/>
            </a:endParaRPr>
          </a:p>
          <a:p>
            <a:pPr lvl="1" indent="-457200">
              <a:buFont typeface="Arial" panose="020B0604020202020204" pitchFamily="34" charset="0"/>
              <a:buChar char="•"/>
            </a:pPr>
            <a:endParaRPr lang="ru-RU" sz="2800" b="1" kern="0" dirty="0">
              <a:solidFill>
                <a:schemeClr val="accent1">
                  <a:lumMod val="75000"/>
                </a:schemeClr>
              </a:solidFill>
              <a:latin typeface="+mn-lt"/>
              <a:cs typeface="Aharoni" panose="02010803020104030203" pitchFamily="2" charset="-79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325924" y="1274388"/>
            <a:ext cx="11447406" cy="47780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71500" lvl="1" indent="-571500">
              <a:buFont typeface="Arial" panose="020B0604020202020204" pitchFamily="34" charset="0"/>
              <a:buChar char="•"/>
            </a:pPr>
            <a:r>
              <a:rPr lang="ru-RU" sz="3000" b="1" kern="0" dirty="0" smtClean="0">
                <a:solidFill>
                  <a:schemeClr val="accent1">
                    <a:lumMod val="75000"/>
                  </a:schemeClr>
                </a:solidFill>
                <a:cs typeface="Aharoni" panose="02010803020104030203" pitchFamily="2" charset="-79"/>
              </a:rPr>
              <a:t>Централизованная база – единые правила формирования информации о каждом налогоплательщике для всех налоговых органов </a:t>
            </a:r>
          </a:p>
          <a:p>
            <a:pPr marL="0" lvl="1"/>
            <a:endParaRPr lang="ru-RU" sz="3000" b="1" kern="0" dirty="0">
              <a:solidFill>
                <a:schemeClr val="accent1">
                  <a:lumMod val="75000"/>
                </a:schemeClr>
              </a:solidFill>
              <a:cs typeface="Aharoni" panose="02010803020104030203" pitchFamily="2" charset="-79"/>
            </a:endParaRPr>
          </a:p>
          <a:p>
            <a:pPr marL="571500" lvl="1" indent="-571500">
              <a:buFont typeface="Arial" panose="020B0604020202020204" pitchFamily="34" charset="0"/>
              <a:buChar char="•"/>
            </a:pPr>
            <a:r>
              <a:rPr lang="ru-RU" sz="3000" b="1" kern="0" dirty="0" smtClean="0">
                <a:solidFill>
                  <a:schemeClr val="accent1">
                    <a:lumMod val="75000"/>
                  </a:schemeClr>
                </a:solidFill>
                <a:cs typeface="Aharoni" panose="02010803020104030203" pitchFamily="2" charset="-79"/>
              </a:rPr>
              <a:t>Налоговая нагрузка и заработная плата рассчитываются отдельно по каждому налогоплательщику, затем формируется выборка наиболее типичных значений  – средние индикаторы не завышаются</a:t>
            </a:r>
          </a:p>
          <a:p>
            <a:pPr marL="0" lvl="1"/>
            <a:endParaRPr lang="ru-RU" sz="3000" b="1" kern="0" dirty="0" smtClean="0">
              <a:solidFill>
                <a:schemeClr val="accent1">
                  <a:lumMod val="75000"/>
                </a:schemeClr>
              </a:solidFill>
              <a:cs typeface="Aharoni" panose="02010803020104030203" pitchFamily="2" charset="-79"/>
            </a:endParaRPr>
          </a:p>
          <a:p>
            <a:pPr marL="571500" lvl="1" indent="-571500">
              <a:buFont typeface="Arial" panose="020B0604020202020204" pitchFamily="34" charset="0"/>
              <a:buChar char="•"/>
            </a:pPr>
            <a:r>
              <a:rPr lang="ru-RU" sz="3000" b="1" kern="0" dirty="0" smtClean="0">
                <a:solidFill>
                  <a:schemeClr val="accent1">
                    <a:lumMod val="75000"/>
                  </a:schemeClr>
                </a:solidFill>
                <a:cs typeface="Aharoni" panose="02010803020104030203" pitchFamily="2" charset="-79"/>
              </a:rPr>
              <a:t>Детализированный перечень отраслей – каждый может найти данные по своей отрасли</a:t>
            </a:r>
          </a:p>
          <a:p>
            <a:pPr marL="571500" lvl="1" indent="-571500">
              <a:buFont typeface="Arial" panose="020B0604020202020204" pitchFamily="34" charset="0"/>
              <a:buChar char="•"/>
            </a:pPr>
            <a:endParaRPr lang="ru-RU" sz="3000" b="1" kern="0" dirty="0" smtClean="0">
              <a:solidFill>
                <a:schemeClr val="accent1">
                  <a:lumMod val="75000"/>
                </a:schemeClr>
              </a:solidFill>
              <a:cs typeface="Aharoni" panose="02010803020104030203" pitchFamily="2" charset="-79"/>
            </a:endParaRPr>
          </a:p>
          <a:p>
            <a:pPr marL="571500" lvl="1" indent="-571500">
              <a:buFont typeface="Arial" panose="020B0604020202020204" pitchFamily="34" charset="0"/>
              <a:buChar char="•"/>
            </a:pPr>
            <a:r>
              <a:rPr lang="ru-RU" sz="3000" b="1" kern="0" dirty="0" smtClean="0">
                <a:solidFill>
                  <a:schemeClr val="accent1">
                    <a:lumMod val="75000"/>
                  </a:schemeClr>
                </a:solidFill>
                <a:cs typeface="Aharoni" panose="02010803020104030203" pitchFamily="2" charset="-79"/>
              </a:rPr>
              <a:t>Данные в региональном разрезе – учитывается региональная специфика ведения бизнеса (климатические условия, логистика, стоимость трудовых ресурсов и т.д.)</a:t>
            </a:r>
          </a:p>
          <a:p>
            <a:pPr marL="0" lvl="1"/>
            <a:endParaRPr lang="ru-RU" sz="3000" b="1" kern="0" dirty="0" smtClean="0">
              <a:solidFill>
                <a:schemeClr val="accent1">
                  <a:lumMod val="75000"/>
                </a:schemeClr>
              </a:solidFill>
              <a:cs typeface="Aharoni" panose="02010803020104030203" pitchFamily="2" charset="-79"/>
            </a:endParaRPr>
          </a:p>
          <a:p>
            <a:pPr marL="571500" lvl="1" indent="-571500">
              <a:buFont typeface="Arial" panose="020B0604020202020204" pitchFamily="34" charset="0"/>
              <a:buChar char="•"/>
            </a:pPr>
            <a:r>
              <a:rPr lang="ru-RU" sz="3000" b="1" kern="0" dirty="0" smtClean="0">
                <a:solidFill>
                  <a:schemeClr val="accent1">
                    <a:lumMod val="75000"/>
                  </a:schemeClr>
                </a:solidFill>
                <a:cs typeface="Aharoni" panose="02010803020104030203" pitchFamily="2" charset="-79"/>
              </a:rPr>
              <a:t>Средняя заработная плата – прозрачный расчет по полученным справкам 2-НДФЛ</a:t>
            </a:r>
            <a:endParaRPr lang="ru-RU" sz="2400" b="1" kern="0" dirty="0" smtClean="0">
              <a:solidFill>
                <a:schemeClr val="accent1">
                  <a:lumMod val="75000"/>
                </a:schemeClr>
              </a:solidFill>
              <a:cs typeface="Aharoni" panose="02010803020104030203" pitchFamily="2" charset="-79"/>
            </a:endParaRPr>
          </a:p>
          <a:p>
            <a:pPr marL="571500" lvl="1" indent="-571500">
              <a:buFont typeface="Arial" panose="020B0604020202020204" pitchFamily="34" charset="0"/>
              <a:buChar char="•"/>
            </a:pPr>
            <a:endParaRPr lang="ru-RU" sz="2400" b="1" kern="0" dirty="0" smtClean="0">
              <a:solidFill>
                <a:schemeClr val="accent1">
                  <a:lumMod val="75000"/>
                </a:schemeClr>
              </a:solidFill>
              <a:cs typeface="Aharoni" panose="02010803020104030203" pitchFamily="2" charset="-79"/>
            </a:endParaRPr>
          </a:p>
          <a:p>
            <a:pPr marL="0" lvl="1"/>
            <a:endParaRPr lang="ru-RU" sz="2400" b="1" kern="0" dirty="0">
              <a:solidFill>
                <a:schemeClr val="accent1">
                  <a:lumMod val="75000"/>
                </a:schemeClr>
              </a:solidFill>
              <a:latin typeface="+mn-lt"/>
              <a:cs typeface="Aharoni" panose="02010803020104030203" pitchFamily="2" charset="-79"/>
            </a:endParaRPr>
          </a:p>
        </p:txBody>
      </p:sp>
      <p:grpSp>
        <p:nvGrpSpPr>
          <p:cNvPr id="6" name="Группа 5"/>
          <p:cNvGrpSpPr/>
          <p:nvPr/>
        </p:nvGrpSpPr>
        <p:grpSpPr>
          <a:xfrm>
            <a:off x="308345" y="5600362"/>
            <a:ext cx="11464985" cy="1193800"/>
            <a:chOff x="308345" y="5600362"/>
            <a:chExt cx="11464985" cy="1193800"/>
          </a:xfrm>
        </p:grpSpPr>
        <p:cxnSp>
          <p:nvCxnSpPr>
            <p:cNvPr id="9" name="Прямая соединительная линия 8"/>
            <p:cNvCxnSpPr/>
            <p:nvPr/>
          </p:nvCxnSpPr>
          <p:spPr>
            <a:xfrm flipV="1">
              <a:off x="375684" y="6197262"/>
              <a:ext cx="11397646" cy="9054"/>
            </a:xfrm>
            <a:prstGeom prst="line">
              <a:avLst/>
            </a:prstGeom>
            <a:ln>
              <a:gradFill flip="none" rotWithShape="1"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0000"/>
                      <a:lumOff val="60000"/>
                    </a:schemeClr>
                  </a:gs>
                  <a:gs pos="83000">
                    <a:schemeClr val="accent1">
                      <a:lumMod val="40000"/>
                      <a:lumOff val="60000"/>
                    </a:schemeClr>
                  </a:gs>
                  <a:gs pos="100000">
                    <a:schemeClr val="accent1">
                      <a:lumMod val="75000"/>
                    </a:schemeClr>
                  </a:gs>
                </a:gsLst>
                <a:lin ang="10800000" scaled="1"/>
                <a:tileRect/>
              </a:gra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Заголовок 1"/>
            <p:cNvSpPr txBox="1">
              <a:spLocks/>
            </p:cNvSpPr>
            <p:nvPr/>
          </p:nvSpPr>
          <p:spPr>
            <a:xfrm>
              <a:off x="308345" y="5600362"/>
              <a:ext cx="10069033" cy="1193800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Autofit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l"/>
              <a:r>
                <a:rPr lang="en-US" sz="3200" b="1" dirty="0" smtClean="0">
                  <a:solidFill>
                    <a:schemeClr val="accent1">
                      <a:lumMod val="75000"/>
                    </a:schemeClr>
                  </a:solidFill>
                  <a:latin typeface="+mn-lt"/>
                </a:rPr>
                <a:t>www.pb.nalog.ru/calculator.html</a:t>
              </a:r>
              <a:endParaRPr lang="ru-RU" sz="3200" b="1" dirty="0">
                <a:solidFill>
                  <a:schemeClr val="accent1">
                    <a:lumMod val="75000"/>
                  </a:schemeClr>
                </a:solidFill>
                <a:latin typeface="+mn-lt"/>
              </a:endParaRPr>
            </a:p>
          </p:txBody>
        </p:sp>
      </p:grp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62198-85D7-4CAB-9B4A-2FBA3DB5447B}" type="slidenum">
              <a:rPr lang="ru-RU" sz="3200" b="1" kern="0">
                <a:solidFill>
                  <a:schemeClr val="accent1">
                    <a:lumMod val="75000"/>
                  </a:schemeClr>
                </a:solidFill>
                <a:cs typeface="Aharoni" panose="02010803020104030203" pitchFamily="2" charset="-79"/>
              </a:rPr>
              <a:t>5</a:t>
            </a:fld>
            <a:endParaRPr lang="ru-RU" sz="3200" b="1" kern="0" dirty="0">
              <a:solidFill>
                <a:schemeClr val="accent1">
                  <a:lumMod val="75000"/>
                </a:schemeClr>
              </a:solidFill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285562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5924" y="0"/>
            <a:ext cx="11780875" cy="1552365"/>
          </a:xfrm>
        </p:spPr>
        <p:txBody>
          <a:bodyPr>
            <a:normAutofit/>
          </a:bodyPr>
          <a:lstStyle/>
          <a:p>
            <a:pPr marL="0" lvl="1"/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+mn-lt"/>
                <a:cs typeface="Aharoni" panose="02010803020104030203" pitchFamily="2" charset="-79"/>
              </a:rPr>
              <a:t>Создан интерактивный сервис </a:t>
            </a:r>
            <a:b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+mn-lt"/>
                <a:cs typeface="Aharoni" panose="02010803020104030203" pitchFamily="2" charset="-79"/>
              </a:rPr>
            </a:b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+mn-lt"/>
                <a:cs typeface="Aharoni" panose="02010803020104030203" pitchFamily="2" charset="-79"/>
              </a:rPr>
              <a:t>«Налоговый калькулятор по расчету налоговой нагрузки»</a:t>
            </a:r>
            <a:endParaRPr lang="ru-RU" sz="3600" b="1" dirty="0">
              <a:solidFill>
                <a:schemeClr val="accent1">
                  <a:lumMod val="75000"/>
                </a:schemeClr>
              </a:solidFill>
              <a:latin typeface="+mn-lt"/>
              <a:cs typeface="Aharoni" panose="02010803020104030203" pitchFamily="2" charset="-79"/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 flipV="1">
            <a:off x="325924" y="1372207"/>
            <a:ext cx="11397646" cy="9054"/>
          </a:xfrm>
          <a:prstGeom prst="line">
            <a:avLst/>
          </a:prstGeom>
          <a:ln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0000"/>
                    <a:lumOff val="60000"/>
                  </a:schemeClr>
                </a:gs>
                <a:gs pos="83000">
                  <a:schemeClr val="accent1">
                    <a:lumMod val="40000"/>
                    <a:lumOff val="60000"/>
                  </a:schemeClr>
                </a:gs>
                <a:gs pos="100000">
                  <a:schemeClr val="accent1">
                    <a:lumMod val="75000"/>
                  </a:schemeClr>
                </a:gs>
              </a:gsLst>
              <a:lin ang="10800000" scaled="1"/>
              <a:tileRect/>
            </a:gra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Заголовок 1"/>
          <p:cNvSpPr txBox="1">
            <a:spLocks/>
          </p:cNvSpPr>
          <p:nvPr/>
        </p:nvSpPr>
        <p:spPr>
          <a:xfrm>
            <a:off x="416073" y="3965945"/>
            <a:ext cx="11217349" cy="10432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lvl="1"/>
            <a:endParaRPr lang="ru-RU" sz="2800" b="1" kern="0" dirty="0" smtClean="0">
              <a:solidFill>
                <a:schemeClr val="accent1">
                  <a:lumMod val="75000"/>
                </a:schemeClr>
              </a:solidFill>
              <a:cs typeface="Aharoni" panose="02010803020104030203" pitchFamily="2" charset="-79"/>
            </a:endParaRPr>
          </a:p>
          <a:p>
            <a:pPr lvl="1" indent="-457200">
              <a:buFont typeface="Arial" panose="020B0604020202020204" pitchFamily="34" charset="0"/>
              <a:buChar char="•"/>
            </a:pPr>
            <a:endParaRPr lang="ru-RU" sz="2800" b="1" kern="0" dirty="0">
              <a:solidFill>
                <a:schemeClr val="accent1">
                  <a:lumMod val="75000"/>
                </a:schemeClr>
              </a:solidFill>
              <a:latin typeface="+mn-lt"/>
              <a:cs typeface="Aharoni" panose="02010803020104030203" pitchFamily="2" charset="-79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6598905" y="1337453"/>
            <a:ext cx="10069033" cy="5969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000" b="1" dirty="0" smtClean="0">
                <a:solidFill>
                  <a:schemeClr val="accent6"/>
                </a:solidFill>
                <a:latin typeface="+mn-lt"/>
              </a:rPr>
              <a:t>www.pb.nalog.ru/calculator.html</a:t>
            </a:r>
            <a:endParaRPr lang="ru-RU" sz="3000" b="1" dirty="0">
              <a:solidFill>
                <a:schemeClr val="accent6"/>
              </a:solidFill>
              <a:latin typeface="+mn-lt"/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325923" y="1390618"/>
            <a:ext cx="10069033" cy="52093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Доступен каждому на портале ФНС по адресу </a:t>
            </a:r>
            <a:endParaRPr lang="ru-RU" sz="2400" b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6279929" y="3769879"/>
            <a:ext cx="5243476" cy="143539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3200" b="1" i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Чтобы было еще проще – тут же можно посмотреть короткий обучающий ролик</a:t>
            </a:r>
            <a:endParaRPr lang="ru-RU" sz="3200" b="1" i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283388" y="1952474"/>
            <a:ext cx="10069033" cy="5969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1. Просто введите свой регион, отрасль и год</a:t>
            </a:r>
            <a:endParaRPr lang="ru-RU" sz="2400" b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924" y="2549374"/>
            <a:ext cx="5593658" cy="3574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Номер слайда 10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27B62198-85D7-4CAB-9B4A-2FBA3DB5447B}" type="slidenum">
              <a:rPr lang="ru-RU" sz="3200" b="1" kern="0">
                <a:solidFill>
                  <a:schemeClr val="accent1">
                    <a:lumMod val="75000"/>
                  </a:schemeClr>
                </a:solidFill>
                <a:cs typeface="Aharoni" panose="02010803020104030203" pitchFamily="2" charset="-79"/>
              </a:rPr>
              <a:t>6</a:t>
            </a:fld>
            <a:endParaRPr lang="ru-RU" sz="3200" b="1" kern="0" dirty="0">
              <a:solidFill>
                <a:schemeClr val="accent1">
                  <a:lumMod val="75000"/>
                </a:schemeClr>
              </a:solidFill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649106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5924" y="0"/>
            <a:ext cx="11690726" cy="1446039"/>
          </a:xfrm>
        </p:spPr>
        <p:txBody>
          <a:bodyPr>
            <a:normAutofit fontScale="90000"/>
          </a:bodyPr>
          <a:lstStyle/>
          <a:p>
            <a:pPr marL="0" lvl="1"/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+mn-lt"/>
                <a:cs typeface="Aharoni" panose="02010803020104030203" pitchFamily="2" charset="-79"/>
              </a:rPr>
              <a:t>Создан интерактивный сервис </a:t>
            </a:r>
            <a:b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+mn-lt"/>
                <a:cs typeface="Aharoni" panose="02010803020104030203" pitchFamily="2" charset="-79"/>
              </a:rPr>
            </a:b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+mn-lt"/>
                <a:cs typeface="Aharoni" panose="02010803020104030203" pitchFamily="2" charset="-79"/>
              </a:rPr>
              <a:t>«Налоговый калькулятор по расчету налоговой нагрузки»</a:t>
            </a:r>
            <a:endParaRPr lang="ru-RU" sz="3600" b="1" dirty="0">
              <a:solidFill>
                <a:schemeClr val="accent1">
                  <a:lumMod val="75000"/>
                </a:schemeClr>
              </a:solidFill>
              <a:latin typeface="+mn-lt"/>
              <a:cs typeface="Aharoni" panose="02010803020104030203" pitchFamily="2" charset="-79"/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 flipV="1">
            <a:off x="325924" y="1372207"/>
            <a:ext cx="11397646" cy="9054"/>
          </a:xfrm>
          <a:prstGeom prst="line">
            <a:avLst/>
          </a:prstGeom>
          <a:ln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0000"/>
                    <a:lumOff val="60000"/>
                  </a:schemeClr>
                </a:gs>
                <a:gs pos="83000">
                  <a:schemeClr val="accent1">
                    <a:lumMod val="40000"/>
                    <a:lumOff val="60000"/>
                  </a:schemeClr>
                </a:gs>
                <a:gs pos="100000">
                  <a:schemeClr val="accent1">
                    <a:lumMod val="75000"/>
                  </a:schemeClr>
                </a:gs>
              </a:gsLst>
              <a:lin ang="10800000" scaled="1"/>
              <a:tileRect/>
            </a:gra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Заголовок 1"/>
          <p:cNvSpPr txBox="1">
            <a:spLocks/>
          </p:cNvSpPr>
          <p:nvPr/>
        </p:nvSpPr>
        <p:spPr>
          <a:xfrm>
            <a:off x="416073" y="3965945"/>
            <a:ext cx="11217349" cy="10432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lvl="1"/>
            <a:endParaRPr lang="ru-RU" sz="2800" b="1" kern="0" dirty="0" smtClean="0">
              <a:solidFill>
                <a:schemeClr val="accent1">
                  <a:lumMod val="75000"/>
                </a:schemeClr>
              </a:solidFill>
              <a:cs typeface="Aharoni" panose="02010803020104030203" pitchFamily="2" charset="-79"/>
            </a:endParaRPr>
          </a:p>
          <a:p>
            <a:pPr lvl="1" indent="-457200">
              <a:buFont typeface="Arial" panose="020B0604020202020204" pitchFamily="34" charset="0"/>
              <a:buChar char="•"/>
            </a:pPr>
            <a:endParaRPr lang="ru-RU" sz="2800" b="1" kern="0" dirty="0">
              <a:solidFill>
                <a:schemeClr val="accent1">
                  <a:lumMod val="75000"/>
                </a:schemeClr>
              </a:solidFill>
              <a:latin typeface="+mn-lt"/>
              <a:cs typeface="Aharoni" panose="02010803020104030203" pitchFamily="2" charset="-79"/>
            </a:endParaRPr>
          </a:p>
        </p:txBody>
      </p:sp>
      <p:sp>
        <p:nvSpPr>
          <p:cNvPr id="16" name="Заголовок 1"/>
          <p:cNvSpPr txBox="1">
            <a:spLocks/>
          </p:cNvSpPr>
          <p:nvPr/>
        </p:nvSpPr>
        <p:spPr>
          <a:xfrm>
            <a:off x="325924" y="1565087"/>
            <a:ext cx="10069033" cy="5969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2. Вы получите среднеотраслевые значения налоговой нагрузки с детализацией по ключевым налогам и рентабельности</a:t>
            </a:r>
            <a:endParaRPr lang="ru-RU" sz="2400" b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924" y="2069580"/>
            <a:ext cx="8462086" cy="44387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Заголовок 1"/>
          <p:cNvSpPr txBox="1">
            <a:spLocks/>
          </p:cNvSpPr>
          <p:nvPr/>
        </p:nvSpPr>
        <p:spPr>
          <a:xfrm>
            <a:off x="8920715" y="3083442"/>
            <a:ext cx="3664543" cy="109633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2400" b="1" i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Для сравнения данных </a:t>
            </a:r>
          </a:p>
          <a:p>
            <a:pPr algn="l"/>
            <a:r>
              <a:rPr lang="ru-RU" sz="2400" b="1" i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по своей компании воспользуйтесь калькулятором налоговой нагрузки</a:t>
            </a:r>
            <a:endParaRPr lang="ru-RU" sz="2400" b="1" i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3" name="Стрелка вправо 2"/>
          <p:cNvSpPr/>
          <p:nvPr/>
        </p:nvSpPr>
        <p:spPr>
          <a:xfrm rot="10800000">
            <a:off x="8788010" y="4219320"/>
            <a:ext cx="1679944" cy="19863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27B62198-85D7-4CAB-9B4A-2FBA3DB5447B}" type="slidenum">
              <a:rPr lang="ru-RU" sz="3200" b="1" kern="0">
                <a:solidFill>
                  <a:schemeClr val="accent1">
                    <a:lumMod val="75000"/>
                  </a:schemeClr>
                </a:solidFill>
                <a:cs typeface="Aharoni" panose="02010803020104030203" pitchFamily="2" charset="-79"/>
              </a:rPr>
              <a:t>7</a:t>
            </a:fld>
            <a:endParaRPr lang="ru-RU" sz="3200" b="1" kern="0" dirty="0">
              <a:solidFill>
                <a:schemeClr val="accent1">
                  <a:lumMod val="75000"/>
                </a:schemeClr>
              </a:solidFill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215871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5924" y="0"/>
            <a:ext cx="11690726" cy="1446039"/>
          </a:xfrm>
        </p:spPr>
        <p:txBody>
          <a:bodyPr>
            <a:normAutofit fontScale="90000"/>
          </a:bodyPr>
          <a:lstStyle/>
          <a:p>
            <a:pPr marL="0" lvl="1"/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+mn-lt"/>
                <a:cs typeface="Aharoni" panose="02010803020104030203" pitchFamily="2" charset="-79"/>
              </a:rPr>
              <a:t>Создан интерактивный сервис </a:t>
            </a:r>
            <a:b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+mn-lt"/>
                <a:cs typeface="Aharoni" panose="02010803020104030203" pitchFamily="2" charset="-79"/>
              </a:rPr>
            </a:b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+mn-lt"/>
                <a:cs typeface="Aharoni" panose="02010803020104030203" pitchFamily="2" charset="-79"/>
              </a:rPr>
              <a:t>«Налоговый калькулятор по расчету налоговой нагрузки»</a:t>
            </a:r>
            <a:endParaRPr lang="ru-RU" sz="3600" b="1" dirty="0">
              <a:solidFill>
                <a:schemeClr val="accent1">
                  <a:lumMod val="75000"/>
                </a:schemeClr>
              </a:solidFill>
              <a:latin typeface="+mn-lt"/>
              <a:cs typeface="Aharoni" panose="02010803020104030203" pitchFamily="2" charset="-79"/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 flipV="1">
            <a:off x="325924" y="1226410"/>
            <a:ext cx="11397646" cy="9054"/>
          </a:xfrm>
          <a:prstGeom prst="line">
            <a:avLst/>
          </a:prstGeom>
          <a:ln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0000"/>
                    <a:lumOff val="60000"/>
                  </a:schemeClr>
                </a:gs>
                <a:gs pos="83000">
                  <a:schemeClr val="accent1">
                    <a:lumMod val="40000"/>
                    <a:lumOff val="60000"/>
                  </a:schemeClr>
                </a:gs>
                <a:gs pos="100000">
                  <a:schemeClr val="accent1">
                    <a:lumMod val="75000"/>
                  </a:schemeClr>
                </a:gs>
              </a:gsLst>
              <a:lin ang="10800000" scaled="1"/>
              <a:tileRect/>
            </a:gra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Заголовок 1"/>
          <p:cNvSpPr txBox="1">
            <a:spLocks/>
          </p:cNvSpPr>
          <p:nvPr/>
        </p:nvSpPr>
        <p:spPr>
          <a:xfrm>
            <a:off x="416073" y="3965945"/>
            <a:ext cx="11217349" cy="10432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lvl="1"/>
            <a:endParaRPr lang="ru-RU" sz="2800" b="1" kern="0" dirty="0" smtClean="0">
              <a:solidFill>
                <a:schemeClr val="accent1">
                  <a:lumMod val="75000"/>
                </a:schemeClr>
              </a:solidFill>
              <a:cs typeface="Aharoni" panose="02010803020104030203" pitchFamily="2" charset="-79"/>
            </a:endParaRPr>
          </a:p>
          <a:p>
            <a:pPr lvl="1" indent="-457200">
              <a:buFont typeface="Arial" panose="020B0604020202020204" pitchFamily="34" charset="0"/>
              <a:buChar char="•"/>
            </a:pPr>
            <a:endParaRPr lang="ru-RU" sz="2800" b="1" kern="0" dirty="0">
              <a:solidFill>
                <a:schemeClr val="accent1">
                  <a:lumMod val="75000"/>
                </a:schemeClr>
              </a:solidFill>
              <a:latin typeface="+mn-lt"/>
              <a:cs typeface="Aharoni" panose="02010803020104030203" pitchFamily="2" charset="-79"/>
            </a:endParaRPr>
          </a:p>
        </p:txBody>
      </p:sp>
      <p:sp>
        <p:nvSpPr>
          <p:cNvPr id="16" name="Заголовок 1"/>
          <p:cNvSpPr txBox="1">
            <a:spLocks/>
          </p:cNvSpPr>
          <p:nvPr/>
        </p:nvSpPr>
        <p:spPr>
          <a:xfrm>
            <a:off x="262125" y="1071290"/>
            <a:ext cx="10069033" cy="5969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3. Просто введите данные о доходе за год и сумме уплаченных налогов</a:t>
            </a:r>
            <a:endParaRPr lang="ru-RU" sz="2400" b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18" name="Заголовок 1"/>
          <p:cNvSpPr txBox="1">
            <a:spLocks/>
          </p:cNvSpPr>
          <p:nvPr/>
        </p:nvSpPr>
        <p:spPr>
          <a:xfrm>
            <a:off x="6581553" y="3222303"/>
            <a:ext cx="3664543" cy="109633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ru-RU" sz="2400" b="1" i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073" y="1803050"/>
            <a:ext cx="3975174" cy="47679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Номер слайда 10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27B62198-85D7-4CAB-9B4A-2FBA3DB5447B}" type="slidenum">
              <a:rPr lang="ru-RU" sz="3200" b="1" kern="0">
                <a:solidFill>
                  <a:schemeClr val="accent1">
                    <a:lumMod val="75000"/>
                  </a:schemeClr>
                </a:solidFill>
                <a:cs typeface="Aharoni" panose="02010803020104030203" pitchFamily="2" charset="-79"/>
              </a:rPr>
              <a:t>8</a:t>
            </a:fld>
            <a:endParaRPr lang="ru-RU" sz="3200" b="1" kern="0" dirty="0">
              <a:solidFill>
                <a:schemeClr val="accent1">
                  <a:lumMod val="75000"/>
                </a:schemeClr>
              </a:solidFill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35174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5925" y="-210575"/>
            <a:ext cx="11690726" cy="1446039"/>
          </a:xfrm>
        </p:spPr>
        <p:txBody>
          <a:bodyPr>
            <a:normAutofit fontScale="90000"/>
          </a:bodyPr>
          <a:lstStyle/>
          <a:p>
            <a:pPr marL="0" lvl="1"/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+mn-lt"/>
                <a:cs typeface="Aharoni" panose="02010803020104030203" pitchFamily="2" charset="-79"/>
              </a:rPr>
              <a:t>Создан интерактивный сервис </a:t>
            </a:r>
            <a:b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+mn-lt"/>
                <a:cs typeface="Aharoni" panose="02010803020104030203" pitchFamily="2" charset="-79"/>
              </a:rPr>
            </a:b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+mn-lt"/>
                <a:cs typeface="Aharoni" panose="02010803020104030203" pitchFamily="2" charset="-79"/>
              </a:rPr>
              <a:t>«Налоговый калькулятор по расчету налоговой нагрузки»</a:t>
            </a:r>
            <a:endParaRPr lang="ru-RU" sz="3600" b="1" dirty="0">
              <a:solidFill>
                <a:schemeClr val="accent1">
                  <a:lumMod val="75000"/>
                </a:schemeClr>
              </a:solidFill>
              <a:latin typeface="+mn-lt"/>
              <a:cs typeface="Aharoni" panose="02010803020104030203" pitchFamily="2" charset="-79"/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 flipV="1">
            <a:off x="306057" y="1024392"/>
            <a:ext cx="11397646" cy="9054"/>
          </a:xfrm>
          <a:prstGeom prst="line">
            <a:avLst/>
          </a:prstGeom>
          <a:ln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0000"/>
                    <a:lumOff val="60000"/>
                  </a:schemeClr>
                </a:gs>
                <a:gs pos="83000">
                  <a:schemeClr val="accent1">
                    <a:lumMod val="40000"/>
                    <a:lumOff val="60000"/>
                  </a:schemeClr>
                </a:gs>
                <a:gs pos="100000">
                  <a:schemeClr val="accent1">
                    <a:lumMod val="75000"/>
                  </a:schemeClr>
                </a:gs>
              </a:gsLst>
              <a:lin ang="10800000" scaled="1"/>
              <a:tileRect/>
            </a:gra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Заголовок 1"/>
          <p:cNvSpPr txBox="1">
            <a:spLocks/>
          </p:cNvSpPr>
          <p:nvPr/>
        </p:nvSpPr>
        <p:spPr>
          <a:xfrm>
            <a:off x="416073" y="3965945"/>
            <a:ext cx="11217349" cy="10432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lvl="1"/>
            <a:endParaRPr lang="ru-RU" sz="2800" b="1" kern="0" dirty="0" smtClean="0">
              <a:solidFill>
                <a:schemeClr val="accent1">
                  <a:lumMod val="75000"/>
                </a:schemeClr>
              </a:solidFill>
              <a:cs typeface="Aharoni" panose="02010803020104030203" pitchFamily="2" charset="-79"/>
            </a:endParaRPr>
          </a:p>
          <a:p>
            <a:pPr lvl="1" indent="-457200">
              <a:buFont typeface="Arial" panose="020B0604020202020204" pitchFamily="34" charset="0"/>
              <a:buChar char="•"/>
            </a:pPr>
            <a:endParaRPr lang="ru-RU" sz="2800" b="1" kern="0" dirty="0">
              <a:solidFill>
                <a:schemeClr val="accent1">
                  <a:lumMod val="75000"/>
                </a:schemeClr>
              </a:solidFill>
              <a:latin typeface="+mn-lt"/>
              <a:cs typeface="Aharoni" panose="02010803020104030203" pitchFamily="2" charset="-79"/>
            </a:endParaRPr>
          </a:p>
        </p:txBody>
      </p:sp>
      <p:sp>
        <p:nvSpPr>
          <p:cNvPr id="16" name="Заголовок 1"/>
          <p:cNvSpPr txBox="1">
            <a:spLocks/>
          </p:cNvSpPr>
          <p:nvPr/>
        </p:nvSpPr>
        <p:spPr>
          <a:xfrm>
            <a:off x="306057" y="1369740"/>
            <a:ext cx="11527979" cy="5969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4. И Вы </a:t>
            </a: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сможете 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увидеть свою компанию «глазами налоговых органов» -  сравнить со среднеотраслевыми значениями по налогоплательщикам из вашего региона и увидеть по какому налогу у вас есть риски </a:t>
            </a:r>
            <a:endParaRPr lang="ru-RU" sz="2000" b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18" name="Заголовок 1"/>
          <p:cNvSpPr txBox="1">
            <a:spLocks/>
          </p:cNvSpPr>
          <p:nvPr/>
        </p:nvSpPr>
        <p:spPr>
          <a:xfrm>
            <a:off x="6581553" y="3222303"/>
            <a:ext cx="3664543" cy="109633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ru-RU" sz="2400" b="1" i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925" y="1966640"/>
            <a:ext cx="9073670" cy="47612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Номер слайда 10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27B62198-85D7-4CAB-9B4A-2FBA3DB5447B}" type="slidenum">
              <a:rPr lang="ru-RU" sz="3200" b="1" kern="0">
                <a:solidFill>
                  <a:schemeClr val="accent1">
                    <a:lumMod val="75000"/>
                  </a:schemeClr>
                </a:solidFill>
                <a:cs typeface="Aharoni" panose="02010803020104030203" pitchFamily="2" charset="-79"/>
              </a:rPr>
              <a:t>9</a:t>
            </a:fld>
            <a:endParaRPr lang="ru-RU" sz="3200" b="1" kern="0" dirty="0">
              <a:solidFill>
                <a:schemeClr val="accent1">
                  <a:lumMod val="75000"/>
                </a:schemeClr>
              </a:solidFill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457303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4827</TotalTime>
  <Words>518</Words>
  <Application>Microsoft Office PowerPoint</Application>
  <PresentationFormat>Широкоэкранный</PresentationFormat>
  <Paragraphs>88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8" baseType="lpstr">
      <vt:lpstr>Aharoni</vt:lpstr>
      <vt:lpstr>Arial</vt:lpstr>
      <vt:lpstr>Calibri</vt:lpstr>
      <vt:lpstr>Calibri Light</vt:lpstr>
      <vt:lpstr>Cambria Math</vt:lpstr>
      <vt:lpstr>Тема Office</vt:lpstr>
      <vt:lpstr>Налоговый калькулятор по расчету налоговой нагрузки:  новый интерактивный сервис для самостоятельной оценки налоговых рисков</vt:lpstr>
      <vt:lpstr>Налоговая нагрузка и заработная плата – важнейшие индикаторы дисциплины уплаты налогов</vt:lpstr>
      <vt:lpstr>Обратите внимание!</vt:lpstr>
      <vt:lpstr>Что изменилось?</vt:lpstr>
      <vt:lpstr>Преимущества:</vt:lpstr>
      <vt:lpstr>Создан интерактивный сервис  «Налоговый калькулятор по расчету налоговой нагрузки»</vt:lpstr>
      <vt:lpstr>Создан интерактивный сервис  «Налоговый калькулятор по расчету налоговой нагрузки»</vt:lpstr>
      <vt:lpstr>Создан интерактивный сервис  «Налоговый калькулятор по расчету налоговой нагрузки»</vt:lpstr>
      <vt:lpstr>Создан интерактивный сервис  «Налоговый калькулятор по расчету налоговой нагрузки»</vt:lpstr>
      <vt:lpstr>Создан интерактивный сервис  «Налоговый калькулятор по расчету налоговой нагрузки»</vt:lpstr>
      <vt:lpstr>Что дальше?</vt:lpstr>
      <vt:lpstr>Что дальше?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Богатырев Олег Геннадьевич</dc:creator>
  <cp:lastModifiedBy>РК Союз Промышленников</cp:lastModifiedBy>
  <cp:revision>276</cp:revision>
  <cp:lastPrinted>2019-06-25T18:19:03Z</cp:lastPrinted>
  <dcterms:created xsi:type="dcterms:W3CDTF">2016-05-30T06:14:44Z</dcterms:created>
  <dcterms:modified xsi:type="dcterms:W3CDTF">2019-07-04T08:14:47Z</dcterms:modified>
</cp:coreProperties>
</file>