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314" r:id="rId3"/>
    <p:sldId id="302" r:id="rId4"/>
    <p:sldId id="262" r:id="rId5"/>
    <p:sldId id="313" r:id="rId6"/>
    <p:sldId id="295" r:id="rId7"/>
    <p:sldId id="309" r:id="rId8"/>
    <p:sldId id="310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6F6"/>
    <a:srgbClr val="CF0707"/>
    <a:srgbClr val="B30101"/>
    <a:srgbClr val="C55A11"/>
    <a:srgbClr val="DF6613"/>
    <a:srgbClr val="000000"/>
    <a:srgbClr val="FFFFFF"/>
    <a:srgbClr val="DE0000"/>
    <a:srgbClr val="F6F9FC"/>
    <a:srgbClr val="DDE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2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Учтено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7667376297528534E-2"/>
                  <c:y val="-7.756009380496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95-43B1-B634-7C3C55E206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43661815353851E-2"/>
                  <c:y val="3.254508289514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95-43B1-B634-7C3C55E206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066978669036772E-2"/>
                  <c:y val="-8.3459432777512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95-43B1-B634-7C3C55E2061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68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0D-474A-BA10-D9D58D52C9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учтено</c:v>
                </c:pt>
              </c:strCache>
            </c:strRef>
          </c:tx>
          <c:spPr>
            <a:solidFill>
              <a:srgbClr val="CF070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</c:v>
                </c:pt>
                <c:pt idx="1">
                  <c:v>87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0D-474A-BA10-D9D58D52C9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отзывов</c:v>
                </c:pt>
              </c:strCache>
            </c:strRef>
          </c:tx>
          <c:spPr>
            <a:solidFill>
              <a:srgbClr val="2116F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4985649742621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15-4A5A-812D-EF3BC86F110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182</c:v>
                </c:pt>
                <c:pt idx="1">
                  <c:v>228</c:v>
                </c:pt>
                <c:pt idx="2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0D-474A-BA10-D9D58D52C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460176"/>
        <c:axId val="159459784"/>
        <c:axId val="136615752"/>
      </c:bar3DChart>
      <c:catAx>
        <c:axId val="15946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459784"/>
        <c:crosses val="autoZero"/>
        <c:auto val="1"/>
        <c:lblAlgn val="ctr"/>
        <c:lblOffset val="100"/>
        <c:noMultiLvlLbl val="0"/>
      </c:catAx>
      <c:valAx>
        <c:axId val="1594597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460176"/>
        <c:crosses val="autoZero"/>
        <c:crossBetween val="between"/>
      </c:valAx>
      <c:serAx>
        <c:axId val="1366157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45978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3E0DA-D76A-4E61-A631-F5A3C943AD2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8462-DFD7-4927-BB09-80F887CF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10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1568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1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5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5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3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2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0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3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5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3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2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9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6842576" y="260648"/>
            <a:ext cx="2005801" cy="6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640960" cy="29523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entury Gothic" panose="020B0502020202020204" pitchFamily="34" charset="0"/>
              </a:rPr>
              <a:t>Об итогах взаимодействия в рамках проведения процедуры оценки регулирующего воздействия с организациями, представляющими интересы предпринимательского сообщества в Республике Коми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tda001\Desktop\Coat_of_Arms_of_the_Komi_Republic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6" y="188640"/>
            <a:ext cx="9330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" y="2009839"/>
            <a:ext cx="8968702" cy="4731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5077"/>
            <a:ext cx="9143999" cy="1077218"/>
          </a:xfrm>
          <a:prstGeom prst="snip1Rect">
            <a:avLst>
              <a:gd name="adj" fmla="val 0"/>
            </a:avLst>
          </a:prstGeom>
          <a:gradFill>
            <a:gsLst>
              <a:gs pos="32000">
                <a:schemeClr val="bg1"/>
              </a:gs>
              <a:gs pos="64000">
                <a:srgbClr val="21A371">
                  <a:lumMod val="86000"/>
                  <a:lumOff val="14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ru-RU" altLang="ru-RU" sz="3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Интернет портал для общественного обсуждения</a:t>
            </a:r>
            <a:endParaRPr lang="ru-RU" altLang="ru-RU" sz="32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12474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entury Gothic" panose="020B0502020202020204" pitchFamily="34" charset="0"/>
              </a:rPr>
              <a:t>С </a:t>
            </a:r>
            <a:r>
              <a:rPr lang="ru-RU" sz="4400" b="1" dirty="0">
                <a:latin typeface="Century Gothic" panose="020B0502020202020204" pitchFamily="34" charset="0"/>
              </a:rPr>
              <a:t>1 </a:t>
            </a:r>
            <a:r>
              <a:rPr lang="ru-RU" sz="4400" b="1" dirty="0" smtClean="0">
                <a:latin typeface="Century Gothic" panose="020B0502020202020204" pitchFamily="34" charset="0"/>
              </a:rPr>
              <a:t>января </a:t>
            </a:r>
            <a:r>
              <a:rPr lang="ru-RU" sz="4400" b="1" dirty="0">
                <a:latin typeface="Century Gothic" panose="020B0502020202020204" pitchFamily="34" charset="0"/>
              </a:rPr>
              <a:t>2018 </a:t>
            </a:r>
            <a:r>
              <a:rPr lang="ru-RU" sz="4400" b="1" dirty="0" smtClean="0">
                <a:latin typeface="Century Gothic" panose="020B0502020202020204" pitchFamily="34" charset="0"/>
              </a:rPr>
              <a:t>года</a:t>
            </a:r>
            <a:endParaRPr lang="ru-RU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1298"/>
            <a:ext cx="9143999" cy="584775"/>
          </a:xfrm>
          <a:prstGeom prst="snip1Rect">
            <a:avLst>
              <a:gd name="adj" fmla="val 0"/>
            </a:avLst>
          </a:prstGeom>
          <a:gradFill>
            <a:gsLst>
              <a:gs pos="32000">
                <a:schemeClr val="bg1"/>
              </a:gs>
              <a:gs pos="64000">
                <a:srgbClr val="21A371">
                  <a:lumMod val="86000"/>
                  <a:lumOff val="14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ru-RU" altLang="ru-RU" sz="3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Общественные организации</a:t>
            </a:r>
            <a:endParaRPr lang="ru-RU" altLang="ru-RU" sz="32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247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Уполномоченный по правам </a:t>
            </a:r>
            <a:r>
              <a:rPr lang="ru-RU" sz="2400" dirty="0" smtClean="0">
                <a:latin typeface="Century Gothic" panose="020B0502020202020204" pitchFamily="34" charset="0"/>
              </a:rPr>
              <a:t>предпринимателей в Республике </a:t>
            </a:r>
            <a:r>
              <a:rPr lang="ru-RU" sz="2400" dirty="0">
                <a:latin typeface="Century Gothic" panose="020B0502020202020204" pitchFamily="34" charset="0"/>
              </a:rPr>
              <a:t>Коми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54432" cy="57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54432" cy="57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19888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Региональное объединение работодателей Союз промышленников и предпринимателей Республики Коми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554432" cy="576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321297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Коми республиканское отделение Общероссийской общественной организации малого и среднего предпринимательства </a:t>
            </a:r>
            <a:r>
              <a:rPr lang="ru-RU" sz="2400" dirty="0" smtClean="0">
                <a:latin typeface="Century Gothic" panose="020B0502020202020204" pitchFamily="34" charset="0"/>
              </a:rPr>
              <a:t>«Опора России»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554432" cy="576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479715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Торгово-промышленная палата Республики Коми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7232"/>
            <a:ext cx="554432" cy="576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592" y="55172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Коми Республиканское региональное отделение Общероссийской общественной организации </a:t>
            </a:r>
            <a:r>
              <a:rPr lang="ru-RU" sz="2400" dirty="0" smtClean="0">
                <a:latin typeface="Century Gothic" panose="020B0502020202020204" pitchFamily="34" charset="0"/>
              </a:rPr>
              <a:t>«Деловая Россия»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36496" cy="1077218"/>
          </a:xfrm>
          <a:prstGeom prst="snip1Rect">
            <a:avLst>
              <a:gd name="adj" fmla="val 0"/>
            </a:avLst>
          </a:prstGeom>
          <a:gradFill>
            <a:gsLst>
              <a:gs pos="33000">
                <a:schemeClr val="bg1"/>
              </a:gs>
              <a:gs pos="64000">
                <a:srgbClr val="21A371">
                  <a:lumMod val="85000"/>
                  <a:lumOff val="15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Заключения об оценке регулирующего воздействия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88223" y="1556792"/>
            <a:ext cx="2232247" cy="2160240"/>
          </a:xfrm>
          <a:prstGeom prst="ellipse">
            <a:avLst/>
          </a:prstGeom>
          <a:noFill/>
          <a:ln w="203200">
            <a:gradFill flip="none" rotWithShape="1">
              <a:gsLst>
                <a:gs pos="47000">
                  <a:srgbClr val="21A371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20272" y="1879664"/>
            <a:ext cx="151216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rgbClr val="21A371"/>
                </a:solidFill>
                <a:latin typeface="Century Gothic" pitchFamily="34" charset="0"/>
              </a:rPr>
              <a:t>91</a:t>
            </a:r>
            <a:endParaRPr lang="ru-RU" sz="9000" b="1" dirty="0">
              <a:solidFill>
                <a:srgbClr val="21A37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4" y="3831431"/>
            <a:ext cx="28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entury Gothic" panose="020B0502020202020204" pitchFamily="34" charset="0"/>
              </a:rPr>
              <a:t>9 </a:t>
            </a:r>
            <a:r>
              <a:rPr lang="ru-RU" sz="2400" dirty="0" smtClean="0">
                <a:latin typeface="Century Gothic" panose="020B0502020202020204" pitchFamily="34" charset="0"/>
              </a:rPr>
              <a:t>мес.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2019 года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87624" y="4509120"/>
            <a:ext cx="1944216" cy="1855946"/>
          </a:xfrm>
          <a:prstGeom prst="ellipse">
            <a:avLst/>
          </a:prstGeom>
          <a:noFill/>
          <a:ln w="203200">
            <a:gradFill flip="none" rotWithShape="1">
              <a:gsLst>
                <a:gs pos="37000">
                  <a:srgbClr val="2116F6"/>
                </a:gs>
                <a:gs pos="100000">
                  <a:srgbClr val="D9010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4581128"/>
            <a:ext cx="15121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B30101"/>
                </a:solidFill>
                <a:latin typeface="Century Gothic" pitchFamily="34" charset="0"/>
              </a:rPr>
              <a:t>2</a:t>
            </a:r>
            <a:endParaRPr lang="ru-RU" sz="9600" b="1" dirty="0">
              <a:solidFill>
                <a:srgbClr val="B3010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94407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Century Gothic" panose="020B0502020202020204" pitchFamily="34" charset="0"/>
              </a:rPr>
              <a:t>Отрицательных заключения об ОРВ за 2019 год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7944" y="1556792"/>
            <a:ext cx="2232247" cy="2160240"/>
          </a:xfrm>
          <a:prstGeom prst="ellipse">
            <a:avLst/>
          </a:prstGeom>
          <a:noFill/>
          <a:ln w="203200">
            <a:gradFill flip="none" rotWithShape="1">
              <a:gsLst>
                <a:gs pos="47000">
                  <a:srgbClr val="21A371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27983" y="1844824"/>
            <a:ext cx="151216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solidFill>
                  <a:srgbClr val="21A371"/>
                </a:solidFill>
                <a:latin typeface="Century Gothic" pitchFamily="34" charset="0"/>
              </a:rPr>
              <a:t>66</a:t>
            </a:r>
            <a:endParaRPr lang="ru-RU" sz="9000" b="1" dirty="0">
              <a:solidFill>
                <a:srgbClr val="21A37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378032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entury Gothic" panose="020B0502020202020204" pitchFamily="34" charset="0"/>
              </a:rPr>
              <a:t>2018 год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03648" y="1556792"/>
            <a:ext cx="2232247" cy="2160240"/>
          </a:xfrm>
          <a:prstGeom prst="ellipse">
            <a:avLst/>
          </a:prstGeom>
          <a:noFill/>
          <a:ln w="203200">
            <a:gradFill flip="none" rotWithShape="1">
              <a:gsLst>
                <a:gs pos="47000">
                  <a:srgbClr val="21A371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47663" y="1916832"/>
            <a:ext cx="1872209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900" b="1" dirty="0" smtClean="0">
                <a:solidFill>
                  <a:srgbClr val="21A371"/>
                </a:solidFill>
                <a:latin typeface="Century Gothic" pitchFamily="34" charset="0"/>
              </a:rPr>
              <a:t>112</a:t>
            </a:r>
            <a:endParaRPr lang="ru-RU" sz="7900" b="1" dirty="0">
              <a:solidFill>
                <a:srgbClr val="21A371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38418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entury Gothic" panose="020B0502020202020204" pitchFamily="34" charset="0"/>
              </a:rPr>
              <a:t>2017 год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36496" cy="584775"/>
          </a:xfrm>
          <a:prstGeom prst="snip1Rect">
            <a:avLst>
              <a:gd name="adj" fmla="val 0"/>
            </a:avLst>
          </a:prstGeom>
          <a:gradFill>
            <a:gsLst>
              <a:gs pos="33000">
                <a:schemeClr val="bg1"/>
              </a:gs>
              <a:gs pos="64000">
                <a:srgbClr val="21A371">
                  <a:lumMod val="85000"/>
                  <a:lumOff val="15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Участие общественных организаций</a:t>
            </a:r>
            <a:endParaRPr lang="ru-RU" sz="3200" dirty="0">
              <a:latin typeface="Century Gothic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78099085"/>
              </p:ext>
            </p:extLst>
          </p:nvPr>
        </p:nvGraphicFramePr>
        <p:xfrm>
          <a:off x="251520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0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724128" y="1340768"/>
            <a:ext cx="3312368" cy="3077180"/>
          </a:xfrm>
          <a:prstGeom prst="ellipse">
            <a:avLst/>
          </a:prstGeom>
          <a:noFill/>
          <a:ln w="203200">
            <a:gradFill flip="none" rotWithShape="1">
              <a:gsLst>
                <a:gs pos="47000">
                  <a:srgbClr val="21A371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12161" y="2132856"/>
            <a:ext cx="288032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300" b="1" dirty="0" smtClean="0">
                <a:solidFill>
                  <a:srgbClr val="21A371"/>
                </a:solidFill>
                <a:latin typeface="Century Gothic" pitchFamily="34" charset="0"/>
              </a:rPr>
              <a:t>82,4%</a:t>
            </a:r>
            <a:endParaRPr lang="ru-RU" sz="7300" b="1" dirty="0">
              <a:solidFill>
                <a:srgbClr val="21A371"/>
              </a:solidFill>
              <a:latin typeface="Century Gothic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71799" y="1844824"/>
            <a:ext cx="2664297" cy="2501116"/>
          </a:xfrm>
          <a:prstGeom prst="ellipse">
            <a:avLst/>
          </a:prstGeom>
          <a:noFill/>
          <a:ln w="203200">
            <a:gradFill flip="none" rotWithShape="1">
              <a:gsLst>
                <a:gs pos="37000">
                  <a:srgbClr val="2116F6"/>
                </a:gs>
                <a:gs pos="100000">
                  <a:srgbClr val="D9010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2557353"/>
            <a:ext cx="23762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B30101"/>
                </a:solidFill>
                <a:latin typeface="Century Gothic" pitchFamily="34" charset="0"/>
              </a:rPr>
              <a:t>80,9%</a:t>
            </a:r>
            <a:endParaRPr lang="ru-RU" sz="6000" b="1" dirty="0">
              <a:solidFill>
                <a:srgbClr val="B3010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4412"/>
            <a:ext cx="9144000" cy="954107"/>
          </a:xfrm>
          <a:prstGeom prst="snip1Rect">
            <a:avLst>
              <a:gd name="adj" fmla="val 0"/>
            </a:avLst>
          </a:prstGeom>
          <a:gradFill>
            <a:gsLst>
              <a:gs pos="33000">
                <a:schemeClr val="bg1"/>
              </a:gs>
              <a:gs pos="64000">
                <a:srgbClr val="21A371">
                  <a:lumMod val="85000"/>
                  <a:lumOff val="15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Доля проектов, получивших позицию бизнес-сообщества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465313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entury Gothic" panose="020B0502020202020204" pitchFamily="34" charset="0"/>
              </a:rPr>
              <a:t>9 мес. 2019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6339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entury Gothic" panose="020B0502020202020204" pitchFamily="34" charset="0"/>
              </a:rPr>
              <a:t>2018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3568" y="2492896"/>
            <a:ext cx="1872208" cy="1853044"/>
          </a:xfrm>
          <a:prstGeom prst="ellipse">
            <a:avLst/>
          </a:prstGeom>
          <a:noFill/>
          <a:ln w="203200">
            <a:gradFill flip="none" rotWithShape="1">
              <a:gsLst>
                <a:gs pos="37000">
                  <a:srgbClr val="2116F6"/>
                </a:gs>
                <a:gs pos="100000">
                  <a:srgbClr val="D9010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3" y="2852936"/>
            <a:ext cx="22322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B30101"/>
                </a:solidFill>
                <a:latin typeface="Century Gothic" pitchFamily="34" charset="0"/>
              </a:rPr>
              <a:t>32%</a:t>
            </a:r>
            <a:endParaRPr lang="ru-RU" sz="6000" b="1" dirty="0">
              <a:solidFill>
                <a:srgbClr val="B3010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65487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entury Gothic" panose="020B0502020202020204" pitchFamily="34" charset="0"/>
              </a:rPr>
              <a:t>2017</a:t>
            </a:r>
            <a:endParaRPr lang="ru-RU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36496" cy="584775"/>
          </a:xfrm>
          <a:prstGeom prst="snip1Rect">
            <a:avLst>
              <a:gd name="adj" fmla="val 0"/>
            </a:avLst>
          </a:prstGeom>
          <a:gradFill>
            <a:gsLst>
              <a:gs pos="33000">
                <a:schemeClr val="bg1"/>
              </a:gs>
              <a:gs pos="64000">
                <a:srgbClr val="21A371">
                  <a:lumMod val="85000"/>
                  <a:lumOff val="15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itchFamily="34" charset="0"/>
              </a:rPr>
              <a:t>Экспертиза НПА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1132233" y="3139807"/>
            <a:ext cx="1279527" cy="1224136"/>
          </a:xfrm>
          <a:prstGeom prst="ellipse">
            <a:avLst/>
          </a:prstGeom>
          <a:noFill/>
          <a:ln w="203200">
            <a:gradFill flip="none" rotWithShape="1">
              <a:gsLst>
                <a:gs pos="21000">
                  <a:srgbClr val="FFFFFF"/>
                </a:gs>
                <a:gs pos="40000">
                  <a:srgbClr val="2116F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59632" y="3163614"/>
            <a:ext cx="108012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>
                  <a:gradFill>
                    <a:gsLst>
                      <a:gs pos="92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:ln>
                <a:latin typeface="Century Gothic" pitchFamily="34" charset="0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1115616" y="4869160"/>
            <a:ext cx="1279527" cy="1224136"/>
          </a:xfrm>
          <a:prstGeom prst="ellipse">
            <a:avLst/>
          </a:prstGeom>
          <a:noFill/>
          <a:ln w="203200">
            <a:gradFill flip="none" rotWithShape="1">
              <a:gsLst>
                <a:gs pos="23000">
                  <a:schemeClr val="bg1"/>
                </a:gs>
                <a:gs pos="44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43015" y="4941167"/>
            <a:ext cx="10081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entury Gothic" pitchFamily="34" charset="0"/>
              </a:rPr>
              <a:t>1</a:t>
            </a:r>
            <a:endParaRPr lang="ru-RU" sz="60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7234" y="1555631"/>
            <a:ext cx="631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Century Gothic" panose="020B0502020202020204" pitchFamily="34" charset="0"/>
              </a:rPr>
              <a:t>НПА подлежат экспертизе в 2019 г.</a:t>
            </a:r>
            <a:endParaRPr lang="ru-RU" sz="3000" dirty="0">
              <a:latin typeface="Century Gothic" panose="020B0502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60224" y="1268760"/>
            <a:ext cx="1495552" cy="1468615"/>
          </a:xfrm>
          <a:prstGeom prst="ellipse">
            <a:avLst/>
          </a:prstGeom>
          <a:noFill/>
          <a:ln w="203200">
            <a:gradFill flip="none" rotWithShape="1">
              <a:gsLst>
                <a:gs pos="21000">
                  <a:srgbClr val="000000"/>
                </a:gs>
                <a:gs pos="100000">
                  <a:srgbClr val="21A37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87624" y="1268760"/>
            <a:ext cx="127952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21A371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7234" y="3265820"/>
            <a:ext cx="631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entury Gothic" panose="020B0502020202020204" pitchFamily="34" charset="0"/>
              </a:rPr>
              <a:t>Принято решение об изменении правового регулирования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7234" y="5067181"/>
            <a:ext cx="631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entury Gothic" panose="020B0502020202020204" pitchFamily="34" charset="0"/>
              </a:rPr>
              <a:t>Принято решение о сохранении правового регулирования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74412"/>
            <a:ext cx="9144000" cy="553998"/>
          </a:xfrm>
          <a:prstGeom prst="snip1Rect">
            <a:avLst>
              <a:gd name="adj" fmla="val 0"/>
            </a:avLst>
          </a:prstGeom>
          <a:gradFill>
            <a:gsLst>
              <a:gs pos="33000">
                <a:schemeClr val="bg1"/>
              </a:gs>
              <a:gs pos="64000">
                <a:srgbClr val="21A371">
                  <a:lumMod val="85000"/>
                  <a:lumOff val="15000"/>
                </a:srgbClr>
              </a:gs>
              <a:gs pos="100000">
                <a:srgbClr val="00B0F0">
                  <a:lumMod val="93000"/>
                  <a:lumOff val="7000"/>
                </a:srgbClr>
              </a:gs>
            </a:gsLst>
            <a:lin ang="0" scaled="0"/>
          </a:gradFill>
          <a:effectLst>
            <a:outerShdw blurRad="177800" dir="4200000" sx="14000" sy="14000" algn="ctr" rotWithShape="0">
              <a:srgbClr val="94E236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Century Gothic" pitchFamily="34" charset="0"/>
              </a:rPr>
              <a:t>Предложения о сотрудничестве</a:t>
            </a:r>
            <a:endParaRPr lang="ru-RU" sz="30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98072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Century Gothic" panose="020B0502020202020204" pitchFamily="34" charset="0"/>
              </a:rPr>
              <a:t>Рассматривать с </a:t>
            </a:r>
            <a:r>
              <a:rPr lang="ru-RU" sz="3000" dirty="0">
                <a:latin typeface="Century Gothic" panose="020B0502020202020204" pitchFamily="34" charset="0"/>
              </a:rPr>
              <a:t>общественными организациями наиболее общественно значимые </a:t>
            </a:r>
            <a:r>
              <a:rPr lang="ru-RU" sz="3000" dirty="0" smtClean="0">
                <a:latin typeface="Century Gothic" panose="020B0502020202020204" pitchFamily="34" charset="0"/>
              </a:rPr>
              <a:t>проекты </a:t>
            </a:r>
            <a:r>
              <a:rPr lang="ru-RU" sz="3000" dirty="0">
                <a:latin typeface="Century Gothic" panose="020B0502020202020204" pitchFamily="34" charset="0"/>
              </a:rPr>
              <a:t>НПА в рамках проведения круглых столов</a:t>
            </a:r>
            <a:endParaRPr lang="ru-RU" sz="3000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54432" cy="5760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300217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latin typeface="Century Gothic" panose="020B0502020202020204" pitchFamily="34" charset="0"/>
              </a:rPr>
              <a:t>П</a:t>
            </a:r>
            <a:r>
              <a:rPr lang="ru-RU" sz="3000" dirty="0" smtClean="0">
                <a:latin typeface="Century Gothic" panose="020B0502020202020204" pitchFamily="34" charset="0"/>
              </a:rPr>
              <a:t>роводить </a:t>
            </a:r>
            <a:r>
              <a:rPr lang="ru-RU" sz="3000" dirty="0">
                <a:latin typeface="Century Gothic" panose="020B0502020202020204" pitchFamily="34" charset="0"/>
              </a:rPr>
              <a:t>семинары по вопросам ОРВ для представителей бизнес-сообщества при содействии общественных организаций</a:t>
            </a:r>
            <a:endParaRPr lang="ru-RU" sz="3000" b="1" dirty="0"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4184"/>
            <a:ext cx="554432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86916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Century Gothic" panose="020B0502020202020204" pitchFamily="34" charset="0"/>
              </a:rPr>
              <a:t>Создать пул экспертов в различных сферах деятельности для более эффективного взаимодействия</a:t>
            </a:r>
            <a:endParaRPr lang="ru-RU" sz="3000" b="1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55443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375" y="2649686"/>
            <a:ext cx="8315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sz="54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C:\Users\tda001\Desktop\Coat_of_Arms_of_the_Komi_Republ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6" y="188640"/>
            <a:ext cx="9330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 txBox="1">
            <a:spLocks/>
          </p:cNvSpPr>
          <p:nvPr/>
        </p:nvSpPr>
        <p:spPr>
          <a:xfrm>
            <a:off x="3539417" y="6140896"/>
            <a:ext cx="1536639" cy="52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2019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6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00B050"/>
      </a:accent1>
      <a:accent2>
        <a:srgbClr val="3F3F3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2340</TotalTime>
  <Words>192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Corbel</vt:lpstr>
      <vt:lpstr>Verdana</vt:lpstr>
      <vt:lpstr>Параллакс</vt:lpstr>
      <vt:lpstr>Об итогах взаимодействия в рамках проведения процедуры оценки регулирующего воздействия с организациями, представляющими интересы предпринимательского сообщества в Республике Коми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процедуры оценки регулирующего воздействия органами местного самоуправления</dc:title>
  <dc:creator>Торлопов Дмитрий Александрович</dc:creator>
  <cp:lastModifiedBy>РК Союз Промышленников</cp:lastModifiedBy>
  <cp:revision>301</cp:revision>
  <cp:lastPrinted>2019-10-11T09:41:44Z</cp:lastPrinted>
  <dcterms:created xsi:type="dcterms:W3CDTF">2018-03-21T07:25:23Z</dcterms:created>
  <dcterms:modified xsi:type="dcterms:W3CDTF">2019-10-25T07:48:17Z</dcterms:modified>
</cp:coreProperties>
</file>