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6" r:id="rId2"/>
    <p:sldMasterId id="2147483723" r:id="rId3"/>
    <p:sldMasterId id="2147483740" r:id="rId4"/>
  </p:sldMasterIdLst>
  <p:notesMasterIdLst>
    <p:notesMasterId r:id="rId17"/>
  </p:notesMasterIdLst>
  <p:sldIdLst>
    <p:sldId id="257" r:id="rId5"/>
    <p:sldId id="258" r:id="rId6"/>
    <p:sldId id="260" r:id="rId7"/>
    <p:sldId id="261" r:id="rId8"/>
    <p:sldId id="265" r:id="rId9"/>
    <p:sldId id="269" r:id="rId10"/>
    <p:sldId id="259" r:id="rId11"/>
    <p:sldId id="262" r:id="rId12"/>
    <p:sldId id="263" r:id="rId13"/>
    <p:sldId id="264" r:id="rId14"/>
    <p:sldId id="268" r:id="rId15"/>
    <p:sldId id="266" r:id="rId16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8" autoAdjust="0"/>
    <p:restoredTop sz="90275" autoAdjust="0"/>
  </p:normalViewPr>
  <p:slideViewPr>
    <p:cSldViewPr>
      <p:cViewPr varScale="1">
        <p:scale>
          <a:sx n="72" d="100"/>
          <a:sy n="72" d="100"/>
        </p:scale>
        <p:origin x="33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1EFC-C804-457B-92A8-F38E45B1EA53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C4471-B2C7-44A5-ABAC-00BEB0831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1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C4471-B2C7-44A5-ABAC-00BEB08310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0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C4471-B2C7-44A5-ABAC-00BEB083104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0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" y="-8467"/>
            <a:ext cx="12190413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896" y="2404534"/>
            <a:ext cx="7765925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896" y="4050886"/>
            <a:ext cx="7765925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5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72" y="609600"/>
            <a:ext cx="859554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72" y="4470400"/>
            <a:ext cx="859554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5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38" y="609600"/>
            <a:ext cx="809308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961" y="3632200"/>
            <a:ext cx="722358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72" y="4470400"/>
            <a:ext cx="859554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00" y="790378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1853" y="2886556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932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72" y="1931988"/>
            <a:ext cx="8595549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72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6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38" y="609600"/>
            <a:ext cx="809308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244" y="4013200"/>
            <a:ext cx="859555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72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00" y="790378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1853" y="2886556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6386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36" y="609600"/>
            <a:ext cx="858708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244" y="4013200"/>
            <a:ext cx="859555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72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40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41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6662" y="609652"/>
            <a:ext cx="130457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247" y="609600"/>
            <a:ext cx="705923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" y="-8467"/>
            <a:ext cx="12190413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894" y="2404534"/>
            <a:ext cx="7765925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894" y="4050882"/>
            <a:ext cx="7765925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91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58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70" y="2700871"/>
            <a:ext cx="8595549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70" y="4527448"/>
            <a:ext cx="8595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7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6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271" y="2160589"/>
            <a:ext cx="4183490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307" y="2160590"/>
            <a:ext cx="4183490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44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82" y="2160983"/>
            <a:ext cx="41850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682" y="2737294"/>
            <a:ext cx="418507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721" y="2160983"/>
            <a:ext cx="41850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723" y="2737294"/>
            <a:ext cx="41850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66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70" y="609600"/>
            <a:ext cx="859554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45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72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1498604"/>
            <a:ext cx="385402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66" y="514973"/>
            <a:ext cx="4512953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247" y="2777069"/>
            <a:ext cx="385402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73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4800600"/>
            <a:ext cx="859554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270" y="609600"/>
            <a:ext cx="859554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247" y="5367338"/>
            <a:ext cx="859554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87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70" y="609600"/>
            <a:ext cx="859554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70" y="4470400"/>
            <a:ext cx="859554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18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36" y="609600"/>
            <a:ext cx="809308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961" y="3632200"/>
            <a:ext cx="722358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70" y="4470400"/>
            <a:ext cx="859554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00" y="790378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1853" y="2886556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04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70" y="1931988"/>
            <a:ext cx="8595549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70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94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36" y="609600"/>
            <a:ext cx="809308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244" y="4013200"/>
            <a:ext cx="859555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70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00" y="790378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1853" y="2886556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91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72" y="2700871"/>
            <a:ext cx="8595549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72" y="4527448"/>
            <a:ext cx="8595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3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34" y="609600"/>
            <a:ext cx="858708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244" y="4013200"/>
            <a:ext cx="859555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70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89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3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6660" y="609648"/>
            <a:ext cx="130457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247" y="609600"/>
            <a:ext cx="705923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38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" y="-8467"/>
            <a:ext cx="12190413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882" y="2404534"/>
            <a:ext cx="7765925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882" y="4050858"/>
            <a:ext cx="7765925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58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7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58" y="2700871"/>
            <a:ext cx="8595549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58" y="4527448"/>
            <a:ext cx="8595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56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259" y="2160589"/>
            <a:ext cx="4183490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307" y="2160590"/>
            <a:ext cx="4183490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84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70" y="2160983"/>
            <a:ext cx="41850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670" y="2737270"/>
            <a:ext cx="418507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721" y="2160983"/>
            <a:ext cx="41850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723" y="2737270"/>
            <a:ext cx="41850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09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58" y="609600"/>
            <a:ext cx="859554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03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273" y="2160589"/>
            <a:ext cx="4183490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307" y="2160590"/>
            <a:ext cx="4183490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11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1498604"/>
            <a:ext cx="385402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54" y="514949"/>
            <a:ext cx="4512953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247" y="2777069"/>
            <a:ext cx="385402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8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4800600"/>
            <a:ext cx="859554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258" y="609600"/>
            <a:ext cx="859554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247" y="5367338"/>
            <a:ext cx="859554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61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58" y="609600"/>
            <a:ext cx="859554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58" y="4470400"/>
            <a:ext cx="859554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98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24" y="609600"/>
            <a:ext cx="809308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961" y="3632200"/>
            <a:ext cx="722358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58" y="4470400"/>
            <a:ext cx="859554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00" y="790378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1853" y="2886556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608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58" y="1931988"/>
            <a:ext cx="8595549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58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46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24" y="609600"/>
            <a:ext cx="809308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244" y="4013200"/>
            <a:ext cx="859555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58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00" y="790378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1853" y="2886556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6420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22" y="609600"/>
            <a:ext cx="858708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244" y="4013200"/>
            <a:ext cx="859555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58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71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6648" y="609624"/>
            <a:ext cx="130457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247" y="609600"/>
            <a:ext cx="705923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2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" y="-8467"/>
            <a:ext cx="12190413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879" y="2404534"/>
            <a:ext cx="7765925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879" y="4050852"/>
            <a:ext cx="7765925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3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84" y="2160983"/>
            <a:ext cx="41850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684" y="2737298"/>
            <a:ext cx="418507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721" y="2160983"/>
            <a:ext cx="41850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723" y="2737298"/>
            <a:ext cx="41850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69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88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55" y="2700871"/>
            <a:ext cx="8595549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55" y="4527448"/>
            <a:ext cx="8595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43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256" y="2160589"/>
            <a:ext cx="4183490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307" y="2160590"/>
            <a:ext cx="4183490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87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67" y="2160983"/>
            <a:ext cx="41850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667" y="2737264"/>
            <a:ext cx="418507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721" y="2160983"/>
            <a:ext cx="41850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723" y="2737264"/>
            <a:ext cx="41850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295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55" y="609600"/>
            <a:ext cx="859554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62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74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1498604"/>
            <a:ext cx="385402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51" y="514943"/>
            <a:ext cx="4512953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247" y="2777069"/>
            <a:ext cx="385402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1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4800600"/>
            <a:ext cx="859554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255" y="609600"/>
            <a:ext cx="859554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247" y="5367338"/>
            <a:ext cx="859554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81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55" y="609600"/>
            <a:ext cx="859554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55" y="4470400"/>
            <a:ext cx="859554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52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21" y="609600"/>
            <a:ext cx="809308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961" y="3632200"/>
            <a:ext cx="722358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55" y="4470400"/>
            <a:ext cx="859554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00" y="790378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1853" y="2886556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1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72" y="609600"/>
            <a:ext cx="859554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17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55" y="1931988"/>
            <a:ext cx="8595549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55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46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21" y="609600"/>
            <a:ext cx="809308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244" y="4013200"/>
            <a:ext cx="859555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55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00" y="790378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1853" y="2886556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3962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9" y="609600"/>
            <a:ext cx="858708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244" y="4013200"/>
            <a:ext cx="859555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55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9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083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6645" y="609618"/>
            <a:ext cx="130457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247" y="609600"/>
            <a:ext cx="705923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9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1498604"/>
            <a:ext cx="385402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68" y="514977"/>
            <a:ext cx="4512953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247" y="2777069"/>
            <a:ext cx="385402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6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4800600"/>
            <a:ext cx="859554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272" y="609600"/>
            <a:ext cx="859554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247" y="5367338"/>
            <a:ext cx="859554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6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" y="-8467"/>
            <a:ext cx="12190413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272" y="609600"/>
            <a:ext cx="859554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72" y="2160590"/>
            <a:ext cx="859554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4221" y="6041415"/>
            <a:ext cx="911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247" y="6041415"/>
            <a:ext cx="6296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546" y="6041415"/>
            <a:ext cx="68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9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" y="-8467"/>
            <a:ext cx="12190413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270" y="609600"/>
            <a:ext cx="859554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70" y="2160590"/>
            <a:ext cx="859554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4219" y="6041411"/>
            <a:ext cx="911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247" y="6041411"/>
            <a:ext cx="6296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546" y="6041411"/>
            <a:ext cx="68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7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" y="-8467"/>
            <a:ext cx="12190413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258" y="609600"/>
            <a:ext cx="859554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58" y="2160590"/>
            <a:ext cx="859554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4207" y="6041387"/>
            <a:ext cx="911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247" y="6041387"/>
            <a:ext cx="6296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546" y="6041387"/>
            <a:ext cx="68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5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" y="-8467"/>
            <a:ext cx="12190413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255" y="609600"/>
            <a:ext cx="859554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55" y="2160590"/>
            <a:ext cx="859554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4204" y="6041381"/>
            <a:ext cx="911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779FA-74A3-4717-935E-F3897252AB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247" y="6041381"/>
            <a:ext cx="6296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546" y="6041381"/>
            <a:ext cx="68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F4742C-8356-41E0-BE8F-66D8AF5E203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841" t="2129" r="37950" b="4761"/>
          <a:stretch/>
        </p:blipFill>
        <p:spPr>
          <a:xfrm>
            <a:off x="4749208" y="711201"/>
            <a:ext cx="2311099" cy="2247900"/>
          </a:xfrm>
          <a:prstGeom prst="rect">
            <a:avLst/>
          </a:prstGeom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4726" y="3530602"/>
            <a:ext cx="8396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Преимущества использования Мобильных Мусороперерабатывающих Комплексов для утилизации </a:t>
            </a:r>
            <a:r>
              <a:rPr lang="ru-RU" sz="2800" b="1" dirty="0" smtClean="0"/>
              <a:t>отходов на Крайнем Севере</a:t>
            </a:r>
          </a:p>
          <a:p>
            <a:pPr algn="ctr"/>
            <a:r>
              <a:rPr lang="ru-RU" sz="2800" b="1" dirty="0" smtClean="0"/>
              <a:t> и в других </a:t>
            </a:r>
            <a:r>
              <a:rPr lang="ru-RU" sz="2800" b="1" dirty="0"/>
              <a:t>труднодоступных </a:t>
            </a:r>
            <a:r>
              <a:rPr lang="ru-RU" sz="2800" b="1" dirty="0" smtClean="0"/>
              <a:t>регионах </a:t>
            </a:r>
            <a:r>
              <a:rPr lang="ru-RU" sz="2800" b="1" dirty="0"/>
              <a:t>РФ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10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67229"/>
              </p:ext>
            </p:extLst>
          </p:nvPr>
        </p:nvGraphicFramePr>
        <p:xfrm>
          <a:off x="694631" y="825225"/>
          <a:ext cx="10657184" cy="5524426"/>
        </p:xfrm>
        <a:graphic>
          <a:graphicData uri="http://schemas.openxmlformats.org/drawingml/2006/table">
            <a:tbl>
              <a:tblPr firstRow="1" firstCol="1" bandRow="1"/>
              <a:tblGrid>
                <a:gridCol w="5328592"/>
                <a:gridCol w="5328592"/>
              </a:tblGrid>
              <a:tr h="69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Экономические 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проекта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Работа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1 установки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(для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 обеспечения загрузки достаточно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58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Объём переработки суммарный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м.куб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60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м.куб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/сутки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1819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м.куб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/месяц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69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Расчётный уровень загрузки оборудования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м.куб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(%)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1819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м.куб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/месяц (60%)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Индикатор загрузки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75,8%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643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Среднемесячные расходы на переработку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 установках «Киберинси-500»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164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008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руб.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69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Текущие затраты по тарифу на переработку всего объёма 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smtClean="0">
                          <a:effectLst/>
                          <a:latin typeface="Times New Roman"/>
                          <a:ea typeface="Times New Roman"/>
                        </a:rPr>
                        <a:t>месяц без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использования «Киберинси-500»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909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500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руб.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643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Полученная экономия за счёт переработки на установках «Киберинси-500» (в месяц)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745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492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руб.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3048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Инвестиции в проект в зависимости от комплектации установок и степени автоматизации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500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000 руб.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392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500 000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руб.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2526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Срок окупаемости (месяцев)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8,7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месяцев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247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10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месяцев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58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Ежемесячная прибыль после окупаемости проекта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745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492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руб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631" y="188690"/>
            <a:ext cx="1065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Итоговая таблица ТЭО переработка КТО кластер из 6 </a:t>
            </a:r>
            <a:r>
              <a:rPr lang="ru-RU" sz="2400" b="1" dirty="0" err="1" smtClean="0">
                <a:solidFill>
                  <a:srgbClr val="FF3300"/>
                </a:solidFill>
                <a:latin typeface="Arial Black" panose="020B0A04020102020204" pitchFamily="34" charset="0"/>
              </a:rPr>
              <a:t>с.н.п</a:t>
            </a:r>
            <a:r>
              <a:rPr lang="ru-RU" sz="2400" b="1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.</a:t>
            </a:r>
            <a:endParaRPr lang="ru-RU" sz="2400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255" y="260648"/>
            <a:ext cx="8595549" cy="504056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+mn-cs"/>
              </a:rPr>
              <a:t>ОСНОВНЫЕ ВЫВОДЫ</a:t>
            </a:r>
            <a:br>
              <a:rPr lang="ru-RU" sz="2400" b="1" dirty="0"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255" y="764704"/>
            <a:ext cx="8595549" cy="5904656"/>
          </a:xfrm>
        </p:spPr>
        <p:txBody>
          <a:bodyPr>
            <a:noAutofit/>
          </a:bodyPr>
          <a:lstStyle/>
          <a:p>
            <a:r>
              <a:rPr lang="ru-RU" b="1" dirty="0"/>
              <a:t>Возможность экологически </a:t>
            </a:r>
            <a:r>
              <a:rPr lang="ru-RU" b="1" dirty="0" smtClean="0"/>
              <a:t>безопасной утилизации </a:t>
            </a:r>
            <a:r>
              <a:rPr lang="ru-RU" b="1" dirty="0"/>
              <a:t>ТКО на месте их образования, без перевозки на значительные расстояния обеспечивает быструю окупаемость проектов.</a:t>
            </a:r>
          </a:p>
          <a:p>
            <a:r>
              <a:rPr lang="ru-RU" b="1" dirty="0"/>
              <a:t> Минимальное энергопотребление, простота эксплуатации, использование местных доступных видов топлива, также способствуют решению этой задачи.</a:t>
            </a:r>
          </a:p>
          <a:p>
            <a:r>
              <a:rPr lang="ru-RU" b="1" dirty="0"/>
              <a:t>Нескольких установок достаточно для обслуживания кластера сельских населённых пунктов. При большой численности населения, увеличивается количество установок</a:t>
            </a:r>
            <a:r>
              <a:rPr lang="ru-RU" b="1" dirty="0" smtClean="0"/>
              <a:t>.</a:t>
            </a:r>
          </a:p>
          <a:p>
            <a:r>
              <a:rPr lang="ru-RU" b="1" dirty="0"/>
              <a:t>Эксплуатация возможна как в стационарном, так и в мобильном варианте (отпадает необходимость перевозки отходов, установка прибывает в населённый пункт по мере накопления необходимого количества КТО</a:t>
            </a:r>
            <a:r>
              <a:rPr lang="ru-RU" b="1" dirty="0" smtClean="0"/>
              <a:t>.</a:t>
            </a:r>
          </a:p>
          <a:p>
            <a:r>
              <a:rPr lang="ru-RU" b="1" dirty="0"/>
              <a:t>Транспортировка: авто или ж/д транспорт, или по рекам на барже при отсутствии дорог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Возможность переработки КТО в наиболее востребованные рынком продукты: тепловая и электрическая энергия. 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121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841" t="2129" r="37950" b="4761"/>
          <a:stretch/>
        </p:blipFill>
        <p:spPr>
          <a:xfrm>
            <a:off x="4749194" y="711201"/>
            <a:ext cx="2311099" cy="2247900"/>
          </a:xfrm>
          <a:prstGeom prst="rect">
            <a:avLst/>
          </a:prstGeom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49194" y="3530605"/>
            <a:ext cx="231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Контакты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489" y="4470400"/>
            <a:ext cx="1047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Селиванов Юрий Михайлович   8-912-24-73-697</a:t>
            </a:r>
          </a:p>
          <a:p>
            <a:pPr algn="ctr"/>
            <a:r>
              <a:rPr lang="ru-RU" sz="2000" b="1" dirty="0" err="1">
                <a:solidFill>
                  <a:prstClr val="black"/>
                </a:solidFill>
              </a:rPr>
              <a:t>Большухин</a:t>
            </a:r>
            <a:r>
              <a:rPr lang="ru-RU" sz="2000" b="1" dirty="0">
                <a:solidFill>
                  <a:prstClr val="black"/>
                </a:solidFill>
              </a:rPr>
              <a:t> Денис Анатольевич 8-912-24-42-190</a:t>
            </a:r>
          </a:p>
        </p:txBody>
      </p:sp>
    </p:spTree>
    <p:extLst>
      <p:ext uri="{BB962C8B-B14F-4D97-AF65-F5344CB8AC3E}">
        <p14:creationId xmlns:p14="http://schemas.microsoft.com/office/powerpoint/2010/main" val="226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274" y="188640"/>
            <a:ext cx="8595549" cy="792088"/>
          </a:xfrm>
        </p:spPr>
        <p:txBody>
          <a:bodyPr>
            <a:noAutofit/>
          </a:bodyPr>
          <a:lstStyle/>
          <a:p>
            <a:r>
              <a:rPr lang="ru-RU" sz="2400" b="1" cap="all" spc="-60" dirty="0" smtClean="0">
                <a:solidFill>
                  <a:srgbClr val="FF3300"/>
                </a:solidFill>
                <a:latin typeface="Arial Black"/>
              </a:rPr>
              <a:t>Общие Проблемы </a:t>
            </a:r>
            <a:r>
              <a:rPr lang="ru-RU" sz="2400" b="1" cap="all" spc="-60" dirty="0">
                <a:solidFill>
                  <a:srgbClr val="FF3300"/>
                </a:solidFill>
                <a:latin typeface="Arial Black"/>
              </a:rPr>
              <a:t>утилизации отходов в РФ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566" y="980728"/>
            <a:ext cx="11305256" cy="5644991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>
                <a:latin typeface="Times New Roman"/>
                <a:ea typeface="MS Mincho"/>
              </a:rPr>
              <a:t>Количество населённых пунктов </a:t>
            </a:r>
            <a:r>
              <a:rPr lang="ru-RU" sz="2600" b="1" dirty="0" smtClean="0">
                <a:latin typeface="Times New Roman"/>
                <a:ea typeface="MS Mincho"/>
              </a:rPr>
              <a:t>России </a:t>
            </a:r>
            <a:r>
              <a:rPr lang="ru-RU" sz="2600" b="1" dirty="0">
                <a:latin typeface="Times New Roman"/>
                <a:ea typeface="MS Mincho"/>
              </a:rPr>
              <a:t>155 </a:t>
            </a:r>
            <a:r>
              <a:rPr lang="ru-RU" sz="2600" b="1" dirty="0" smtClean="0">
                <a:latin typeface="Times New Roman"/>
                <a:ea typeface="MS Mincho"/>
              </a:rPr>
              <a:t>511: 15 городов </a:t>
            </a:r>
            <a:r>
              <a:rPr lang="ru-RU" sz="2600" b="1" dirty="0" err="1" smtClean="0">
                <a:latin typeface="Times New Roman"/>
                <a:ea typeface="MS Mincho"/>
              </a:rPr>
              <a:t>миллионников</a:t>
            </a:r>
            <a:r>
              <a:rPr lang="ru-RU" sz="2600" b="1" dirty="0" smtClean="0">
                <a:latin typeface="Times New Roman"/>
                <a:ea typeface="MS Mincho"/>
              </a:rPr>
              <a:t>, 1100 средние города, остальное – сельские населённые пункты.</a:t>
            </a:r>
          </a:p>
          <a:p>
            <a:pPr lvl="0">
              <a:buClr>
                <a:srgbClr val="90C226"/>
              </a:buClr>
            </a:pPr>
            <a:r>
              <a:rPr lang="ru-RU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Расположены очень неравномерно по территории </a:t>
            </a:r>
            <a:r>
              <a:rPr lang="ru-RU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РФ, некоторые труднодоступны из-за больших расстояний или плохих дорог.</a:t>
            </a:r>
            <a:endParaRPr lang="ru-RU" sz="2600" b="1" dirty="0" smtClean="0">
              <a:latin typeface="Times New Roman"/>
              <a:ea typeface="MS Mincho"/>
            </a:endParaRPr>
          </a:p>
          <a:p>
            <a:r>
              <a:rPr lang="ru-RU" sz="2600" b="1" dirty="0" smtClean="0">
                <a:latin typeface="Times New Roman"/>
                <a:ea typeface="MS Mincho"/>
              </a:rPr>
              <a:t>Не имеют собственных полигонов, отсутствует возможность переработки.</a:t>
            </a:r>
          </a:p>
          <a:p>
            <a:r>
              <a:rPr lang="ru-RU" sz="2600" b="1" dirty="0" smtClean="0">
                <a:latin typeface="Times New Roman"/>
                <a:ea typeface="MS Mincho"/>
              </a:rPr>
              <a:t>В большинстве случаев </a:t>
            </a:r>
            <a:r>
              <a:rPr lang="ru-RU" sz="2600" b="1" dirty="0">
                <a:latin typeface="Times New Roman"/>
                <a:ea typeface="MS Mincho"/>
              </a:rPr>
              <a:t>с</a:t>
            </a:r>
            <a:r>
              <a:rPr lang="ru-RU" sz="2600" b="1" dirty="0" smtClean="0">
                <a:latin typeface="Times New Roman"/>
                <a:ea typeface="MS Mincho"/>
              </a:rPr>
              <a:t>троительство </a:t>
            </a:r>
            <a:r>
              <a:rPr lang="ru-RU" sz="2600" b="1" dirty="0">
                <a:latin typeface="Times New Roman"/>
                <a:ea typeface="MS Mincho"/>
              </a:rPr>
              <a:t>новых </a:t>
            </a:r>
            <a:r>
              <a:rPr lang="ru-RU" sz="2600" b="1" dirty="0" smtClean="0">
                <a:latin typeface="Times New Roman"/>
                <a:ea typeface="MS Mincho"/>
              </a:rPr>
              <a:t>или </a:t>
            </a:r>
            <a:r>
              <a:rPr lang="ru-RU" sz="2600" b="1" dirty="0">
                <a:latin typeface="Times New Roman"/>
                <a:ea typeface="MS Mincho"/>
              </a:rPr>
              <a:t>расширение действующих </a:t>
            </a:r>
            <a:r>
              <a:rPr lang="ru-RU" sz="2600" b="1" dirty="0" smtClean="0">
                <a:latin typeface="Times New Roman"/>
                <a:ea typeface="MS Mincho"/>
              </a:rPr>
              <a:t>полигонов нерентабельно.</a:t>
            </a:r>
          </a:p>
          <a:p>
            <a:r>
              <a:rPr lang="ru-RU" sz="2600" b="1" dirty="0" smtClean="0">
                <a:latin typeface="Times New Roman"/>
                <a:ea typeface="MS Mincho"/>
              </a:rPr>
              <a:t>В большой доле территорий РФ преобладают</a:t>
            </a:r>
          </a:p>
          <a:p>
            <a:pPr marL="0" indent="0">
              <a:buNone/>
            </a:pPr>
            <a:r>
              <a:rPr lang="ru-RU" sz="2600" b="1" dirty="0">
                <a:latin typeface="Times New Roman"/>
                <a:ea typeface="MS Mincho"/>
              </a:rPr>
              <a:t> </a:t>
            </a:r>
            <a:r>
              <a:rPr lang="ru-RU" sz="2600" b="1" dirty="0" smtClean="0">
                <a:latin typeface="Times New Roman"/>
                <a:ea typeface="MS Mincho"/>
              </a:rPr>
              <a:t>     регионы с очень холодным климатом.</a:t>
            </a:r>
          </a:p>
          <a:p>
            <a:r>
              <a:rPr lang="ru-RU" sz="2600" b="1" dirty="0" smtClean="0">
                <a:latin typeface="Times New Roman"/>
                <a:ea typeface="MS Mincho"/>
              </a:rPr>
              <a:t>Низкое энергообеспечение регионов препятствующее</a:t>
            </a:r>
          </a:p>
          <a:p>
            <a:pPr marL="0" indent="0">
              <a:buNone/>
            </a:pPr>
            <a:r>
              <a:rPr lang="ru-RU" sz="2600" b="1" dirty="0">
                <a:latin typeface="Times New Roman"/>
                <a:ea typeface="MS Mincho"/>
              </a:rPr>
              <a:t> </a:t>
            </a:r>
            <a:r>
              <a:rPr lang="ru-RU" sz="2600" b="1" dirty="0" smtClean="0">
                <a:latin typeface="Times New Roman"/>
                <a:ea typeface="MS Mincho"/>
              </a:rPr>
              <a:t>     размещению современных высокотехнологичных 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/>
                <a:ea typeface="MS Mincho"/>
              </a:rPr>
              <a:t>      разработок по утилизации отходов.</a:t>
            </a:r>
          </a:p>
          <a:p>
            <a:pPr marL="0" indent="0">
              <a:buNone/>
            </a:pPr>
            <a:endParaRPr lang="ru-RU" b="1" dirty="0" smtClean="0">
              <a:latin typeface="Times New Roman"/>
              <a:ea typeface="MS Mincho"/>
            </a:endParaRPr>
          </a:p>
          <a:p>
            <a:pPr marL="0" indent="0">
              <a:buNone/>
            </a:pPr>
            <a:r>
              <a:rPr lang="ru-RU" b="1" dirty="0">
                <a:latin typeface="Times New Roman"/>
                <a:ea typeface="MS Mincho"/>
              </a:rPr>
              <a:t> </a:t>
            </a:r>
            <a:r>
              <a:rPr lang="ru-RU" b="1" dirty="0" smtClean="0">
                <a:latin typeface="Times New Roman"/>
                <a:ea typeface="MS Mincho"/>
              </a:rPr>
              <a:t>      </a:t>
            </a:r>
          </a:p>
          <a:p>
            <a:pPr marL="0" indent="0">
              <a:buNone/>
            </a:pPr>
            <a:endParaRPr lang="ru-RU" b="1" dirty="0" smtClean="0">
              <a:latin typeface="Times New Roman"/>
              <a:ea typeface="MS Mincho"/>
            </a:endParaRPr>
          </a:p>
          <a:p>
            <a:endParaRPr lang="ru-RU" b="1" dirty="0" smtClean="0">
              <a:latin typeface="Times New Roman"/>
              <a:ea typeface="MS Mincho"/>
            </a:endParaRPr>
          </a:p>
          <a:p>
            <a:endParaRPr lang="ru-RU" b="1" dirty="0" smtClean="0">
              <a:latin typeface="Times New Roman"/>
              <a:ea typeface="MS Mincho"/>
            </a:endParaRPr>
          </a:p>
          <a:p>
            <a:endParaRPr lang="ru-RU" b="1" dirty="0">
              <a:latin typeface="Times New Roman"/>
              <a:ea typeface="MS Mincho"/>
            </a:endParaRPr>
          </a:p>
          <a:p>
            <a:endParaRPr lang="ru-RU" b="1" dirty="0" smtClean="0">
              <a:latin typeface="Times New Roman"/>
              <a:ea typeface="MS Mincho"/>
            </a:endParaRPr>
          </a:p>
          <a:p>
            <a:endParaRPr lang="ru-RU" dirty="0"/>
          </a:p>
        </p:txBody>
      </p:sp>
      <p:pic>
        <p:nvPicPr>
          <p:cNvPr id="5" name="Рисунок 4" descr="https://static.videocore.tv/images/previews/aKbcnIObWDOCeBwsL8mKG550OUcmUP4l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6758" r="12307"/>
          <a:stretch/>
        </p:blipFill>
        <p:spPr bwMode="auto">
          <a:xfrm>
            <a:off x="8183438" y="3429000"/>
            <a:ext cx="3816424" cy="30243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28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248" y="188640"/>
            <a:ext cx="10818558" cy="864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КОНЦЕПЦИЯ ММПК</a:t>
            </a:r>
            <a:br>
              <a:rPr lang="ru-RU" sz="2400" dirty="0" smtClean="0">
                <a:solidFill>
                  <a:srgbClr val="FF33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(Мобильные Мусороперерабатывающие Комплексы)</a:t>
            </a:r>
            <a:endParaRPr lang="ru-RU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248" y="1052736"/>
            <a:ext cx="10890566" cy="525658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sz="5100" b="1" dirty="0" smtClean="0">
              <a:latin typeface="Times New Roman"/>
              <a:ea typeface="MS Mincho"/>
            </a:endParaRPr>
          </a:p>
          <a:p>
            <a:pPr marL="0" indent="0" algn="just">
              <a:buNone/>
            </a:pPr>
            <a:r>
              <a:rPr lang="ru-RU" sz="9600" b="1" i="1" dirty="0" smtClean="0">
                <a:solidFill>
                  <a:srgbClr val="0070C0"/>
                </a:solidFill>
                <a:latin typeface="Times New Roman"/>
                <a:ea typeface="MS Mincho"/>
              </a:rPr>
              <a:t>Решение </a:t>
            </a:r>
            <a:r>
              <a:rPr lang="ru-RU" sz="9600" b="1" i="1" dirty="0">
                <a:solidFill>
                  <a:srgbClr val="0070C0"/>
                </a:solidFill>
                <a:latin typeface="Times New Roman"/>
                <a:ea typeface="MS Mincho"/>
              </a:rPr>
              <a:t>больших экологических проблем России, возможно только при условии решения экологических </a:t>
            </a:r>
            <a:r>
              <a:rPr lang="ru-RU" sz="9600" b="1" i="1" dirty="0" smtClean="0">
                <a:solidFill>
                  <a:srgbClr val="0070C0"/>
                </a:solidFill>
                <a:latin typeface="Times New Roman"/>
                <a:ea typeface="MS Mincho"/>
              </a:rPr>
              <a:t>проблем отдалённых регионов, </a:t>
            </a:r>
            <a:r>
              <a:rPr lang="ru-RU" sz="9600" b="1" i="1" dirty="0">
                <a:solidFill>
                  <a:srgbClr val="0070C0"/>
                </a:solidFill>
                <a:latin typeface="Times New Roman"/>
                <a:ea typeface="MS Mincho"/>
              </a:rPr>
              <a:t>малых городов и населённых </a:t>
            </a:r>
            <a:r>
              <a:rPr lang="ru-RU" sz="9600" b="1" i="1" dirty="0" smtClean="0">
                <a:solidFill>
                  <a:srgbClr val="0070C0"/>
                </a:solidFill>
                <a:latin typeface="Times New Roman"/>
                <a:ea typeface="MS Mincho"/>
              </a:rPr>
              <a:t>пунктов в кратчайшие сроки и одновременно на всей территории РФ.</a:t>
            </a:r>
            <a:endParaRPr lang="ru-RU" sz="5100" b="1" dirty="0" smtClean="0">
              <a:solidFill>
                <a:srgbClr val="0070C0"/>
              </a:solidFill>
              <a:latin typeface="Times New Roman"/>
              <a:ea typeface="MS Mincho"/>
            </a:endParaRPr>
          </a:p>
          <a:p>
            <a:pPr marL="0" indent="0" algn="just">
              <a:buNone/>
            </a:pPr>
            <a:r>
              <a:rPr lang="ru-RU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Общие требования к конструкции ММПК для эффективного применения: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7200" b="1" dirty="0" smtClean="0">
                <a:latin typeface="Times New Roman"/>
                <a:ea typeface="MS Mincho"/>
              </a:rPr>
              <a:t>Должны органично вписываться во все уже разработанные или действующие региональные программы по обращению с отходами.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Использовать местные, легкодоступные, не привозные виды топлива.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Быть энергонезависимы.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Должны быть максимально </a:t>
            </a:r>
            <a:r>
              <a:rPr lang="ru-RU" sz="7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экологичны</a:t>
            </a:r>
            <a:r>
              <a:rPr lang="ru-RU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при обезвреживании отходов.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Должны обеспечивать высокотемпературную термическую деструкцию</a:t>
            </a:r>
            <a:r>
              <a:rPr lang="ru-RU" sz="7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(до 1500 </a:t>
            </a:r>
            <a:r>
              <a:rPr lang="ru-RU" sz="7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гр.С</a:t>
            </a:r>
            <a:r>
              <a:rPr lang="ru-RU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) отходов и их максимальную номенклатуру.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Должны обладать относительно небольшой стоимостью и простотой эксплуатации.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Обеспечить максимально возможную автоматизацию процессов.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Обеспечить минимальные строительные требования к площадке места дислокации и простоту монтажа.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72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marL="0" indent="0" algn="just">
              <a:buNone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89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274" y="476672"/>
            <a:ext cx="8595549" cy="504056"/>
          </a:xfrm>
        </p:spPr>
        <p:txBody>
          <a:bodyPr>
            <a:normAutofit fontScale="90000"/>
          </a:bodyPr>
          <a:lstStyle/>
          <a:p>
            <a:r>
              <a:rPr lang="ru-RU" sz="3200" b="1" cap="all" spc="-60" dirty="0">
                <a:solidFill>
                  <a:srgbClr val="FF3300"/>
                </a:solidFill>
                <a:latin typeface="Arial Black"/>
              </a:rPr>
              <a:t>Установка </a:t>
            </a:r>
            <a:r>
              <a:rPr lang="ru-RU" sz="3200" b="1" cap="all" spc="-60" dirty="0" smtClean="0">
                <a:solidFill>
                  <a:srgbClr val="FF3300"/>
                </a:solidFill>
                <a:latin typeface="Arial Black"/>
              </a:rPr>
              <a:t>КИ-500 «КИБЕРИНСИ»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248" y="1052736"/>
            <a:ext cx="10962574" cy="5544616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- 500 кг/ч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топочного пространства - 1,61 м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температуры: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реактор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дожигатель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С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объём камеры дожигания - 5,8 м3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высокотемпературной обработки отходящих газов до 24 сек.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 – принудительное горячее дутьё в реактор 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дожигатель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Потребляемая электрическая мощность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 кВт.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топлива (дрова или отходы деревообработки)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 - 175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утилизации отходов реализована переработка в тепловую энергию.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возможность получения электроэнергии.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большей производительности ММПК установки объединяются в единый производственный комплекс.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258" y="609600"/>
            <a:ext cx="10746540" cy="1320800"/>
          </a:xfrm>
        </p:spPr>
        <p:txBody>
          <a:bodyPr/>
          <a:lstStyle/>
          <a:p>
            <a:r>
              <a:rPr lang="ru-RU" sz="2900" b="1" cap="all" spc="-60" dirty="0">
                <a:solidFill>
                  <a:srgbClr val="FF3300"/>
                </a:solidFill>
                <a:latin typeface="Arial Black"/>
              </a:rPr>
              <a:t>Установка КИ-500 </a:t>
            </a:r>
            <a:r>
              <a:rPr lang="ru-RU" sz="2000" b="1" cap="all" spc="-60" dirty="0" smtClean="0">
                <a:solidFill>
                  <a:srgbClr val="FF3300"/>
                </a:solidFill>
                <a:latin typeface="Arial Black"/>
              </a:rPr>
              <a:t>серии </a:t>
            </a:r>
            <a:r>
              <a:rPr lang="ru-RU" sz="2900" b="1" cap="all" spc="-60" dirty="0" smtClean="0">
                <a:solidFill>
                  <a:srgbClr val="FF3300"/>
                </a:solidFill>
                <a:latin typeface="Arial Black"/>
              </a:rPr>
              <a:t>«КИБЕРИНСИ»</a:t>
            </a:r>
            <a:br>
              <a:rPr lang="ru-RU" sz="2900" b="1" cap="all" spc="-60" dirty="0" smtClean="0">
                <a:solidFill>
                  <a:srgbClr val="FF3300"/>
                </a:solidFill>
                <a:latin typeface="Arial Black"/>
              </a:rPr>
            </a:br>
            <a:r>
              <a:rPr lang="ru-RU" sz="2000" b="1" cap="all" spc="-60" dirty="0" smtClean="0">
                <a:solidFill>
                  <a:srgbClr val="FF3300"/>
                </a:solidFill>
                <a:latin typeface="Arial Black"/>
              </a:rPr>
              <a:t>в климатическом контейнере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6694" y="1412776"/>
            <a:ext cx="690033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6614" y="5517232"/>
            <a:ext cx="1087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/>
              </a:rPr>
              <a:t>Получено положительное заключение ГЭЭ по использованию установок на всей территории РФ, во всех климатических зонах.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7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258" y="188640"/>
            <a:ext cx="10890556" cy="43204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Сравнение конструкций </a:t>
            </a:r>
            <a:r>
              <a:rPr lang="ru-RU" sz="2400" b="1" dirty="0" err="1" smtClean="0">
                <a:solidFill>
                  <a:srgbClr val="FF3300"/>
                </a:solidFill>
                <a:latin typeface="Arial Black" panose="020B0A04020102020204" pitchFamily="34" charset="0"/>
              </a:rPr>
              <a:t>инсинераторов</a:t>
            </a:r>
            <a:endParaRPr lang="ru-RU" sz="2400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670" y="836713"/>
            <a:ext cx="5275520" cy="648072"/>
          </a:xfrm>
        </p:spPr>
        <p:txBody>
          <a:bodyPr/>
          <a:lstStyle/>
          <a:p>
            <a:r>
              <a:rPr lang="ru-RU" sz="1800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Самый распространённый вариант – сжигание в факеле горелок</a:t>
            </a:r>
            <a:endParaRPr lang="ru-RU" sz="18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5206" y="836712"/>
            <a:ext cx="5472607" cy="1152128"/>
          </a:xfrm>
        </p:spPr>
        <p:txBody>
          <a:bodyPr/>
          <a:lstStyle/>
          <a:p>
            <a:r>
              <a:rPr lang="ru-RU" sz="1800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НОВОЕ: Адиабатный процесс термической деструкции отходов – аккумуляция энергии в реакторе КИБЕРИНСИ</a:t>
            </a:r>
            <a:endParaRPr lang="ru-RU" sz="18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581587" y="1653858"/>
            <a:ext cx="1964300" cy="216024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2109" y="1700810"/>
            <a:ext cx="2872817" cy="1872206"/>
          </a:xfrm>
          <a:prstGeom prst="rect">
            <a:avLst/>
          </a:prstGeom>
        </p:spPr>
      </p:pic>
      <p:sp>
        <p:nvSpPr>
          <p:cNvPr id="11" name="Стрелка углом вверх 10"/>
          <p:cNvSpPr/>
          <p:nvPr/>
        </p:nvSpPr>
        <p:spPr>
          <a:xfrm rot="5400000">
            <a:off x="2681112" y="4479402"/>
            <a:ext cx="2075660" cy="576064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670" y="4005064"/>
            <a:ext cx="2611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Необходимое топливо: зависит от типа горелок – газ или дизтопливо</a:t>
            </a:r>
          </a:p>
          <a:p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Трапеция 16"/>
          <p:cNvSpPr/>
          <p:nvPr/>
        </p:nvSpPr>
        <p:spPr>
          <a:xfrm>
            <a:off x="4150990" y="2924944"/>
            <a:ext cx="504056" cy="2880320"/>
          </a:xfrm>
          <a:prstGeom prst="trapezoi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4006974" y="1700810"/>
            <a:ext cx="1474059" cy="936102"/>
          </a:xfrm>
          <a:prstGeom prst="cloudCallout">
            <a:avLst>
              <a:gd name="adj1" fmla="val -24042"/>
              <a:gd name="adj2" fmla="val 74289"/>
            </a:avLst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31509" y="4314038"/>
            <a:ext cx="2708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Необходимое топливо: дрова, отходы дерево-обработки, торф, уголь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2" name="Стрелка углом вверх 21"/>
          <p:cNvSpPr/>
          <p:nvPr/>
        </p:nvSpPr>
        <p:spPr>
          <a:xfrm rot="5400000" flipV="1">
            <a:off x="7439131" y="4556901"/>
            <a:ext cx="1920661" cy="576064"/>
          </a:xfrm>
          <a:prstGeom prst="bentUpArrow">
            <a:avLst>
              <a:gd name="adj1" fmla="val 20690"/>
              <a:gd name="adj2" fmla="val 20535"/>
              <a:gd name="adj3" fmla="val 2629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Трапеция 22"/>
          <p:cNvSpPr/>
          <p:nvPr/>
        </p:nvSpPr>
        <p:spPr>
          <a:xfrm>
            <a:off x="7488621" y="2924944"/>
            <a:ext cx="478793" cy="2953391"/>
          </a:xfrm>
          <a:prstGeom prst="trapezoi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6311230" y="1988840"/>
            <a:ext cx="1152128" cy="648072"/>
          </a:xfrm>
          <a:prstGeom prst="cloudCallout">
            <a:avLst>
              <a:gd name="adj1" fmla="val 72270"/>
              <a:gd name="adj2" fmla="val 8196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274" y="188640"/>
            <a:ext cx="11034582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ТЭО </a:t>
            </a:r>
            <a:r>
              <a:rPr lang="ru-RU" sz="2400" b="1" dirty="0">
                <a:solidFill>
                  <a:srgbClr val="FF3300"/>
                </a:solidFill>
                <a:latin typeface="Arial Black" panose="020B0A04020102020204" pitchFamily="34" charset="0"/>
              </a:rPr>
              <a:t>к проекту «Переработка КТО МО Тазовский район и МО </a:t>
            </a:r>
            <a:r>
              <a:rPr lang="ru-RU" sz="2400" b="1" dirty="0" err="1">
                <a:solidFill>
                  <a:srgbClr val="FF3300"/>
                </a:solidFill>
                <a:latin typeface="Arial Black" panose="020B0A04020102020204" pitchFamily="34" charset="0"/>
              </a:rPr>
              <a:t>Ямальский</a:t>
            </a:r>
            <a:r>
              <a:rPr lang="ru-RU" sz="2400" b="1" dirty="0">
                <a:solidFill>
                  <a:srgbClr val="FF3300"/>
                </a:solidFill>
                <a:latin typeface="Arial Black" panose="020B0A04020102020204" pitchFamily="34" charset="0"/>
              </a:rPr>
              <a:t> район» </a:t>
            </a:r>
            <a:r>
              <a:rPr lang="ru-RU" sz="2400" b="1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ЯНАО данные 2018 г.</a:t>
            </a:r>
            <a:endParaRPr lang="ru-RU" sz="2400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1470" y="1844828"/>
            <a:ext cx="3528392" cy="46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60745"/>
              </p:ext>
            </p:extLst>
          </p:nvPr>
        </p:nvGraphicFramePr>
        <p:xfrm>
          <a:off x="190576" y="3069004"/>
          <a:ext cx="8064897" cy="3465415"/>
        </p:xfrm>
        <a:graphic>
          <a:graphicData uri="http://schemas.openxmlformats.org/drawingml/2006/table">
            <a:tbl>
              <a:tblPr/>
              <a:tblGrid>
                <a:gridCol w="3262451"/>
                <a:gridCol w="1488082"/>
                <a:gridCol w="1488082"/>
                <a:gridCol w="1826282"/>
              </a:tblGrid>
              <a:tr h="111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объём отходов 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т/год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Объём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накопл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отходов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м.куб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год по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населения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Тазовский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39861,4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включая населённые пункты: Тазовский, 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Антипаюта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Газ-Сале,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Гыда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Находка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Ямальский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16643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40109,63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86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включая населённые пункты: Мыс-Каменское, Новый Порт,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Панаевск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Салемал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Сеяха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Яр-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Саленское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33183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79971,03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584" y="126876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Проектом предусмотрено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2-х площадок временного сбора, хранения, сортировки и термической деструкции КТО в каждом районе, по географическому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расположению, с использованием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установок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23070"/>
              </p:ext>
            </p:extLst>
          </p:nvPr>
        </p:nvGraphicFramePr>
        <p:xfrm>
          <a:off x="694631" y="825220"/>
          <a:ext cx="10657184" cy="5563399"/>
        </p:xfrm>
        <a:graphic>
          <a:graphicData uri="http://schemas.openxmlformats.org/drawingml/2006/table">
            <a:tbl>
              <a:tblPr firstRow="1" firstCol="1" bandRow="1"/>
              <a:tblGrid>
                <a:gridCol w="5328592"/>
                <a:gridCol w="5328592"/>
              </a:tblGrid>
              <a:tr h="69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Экономические 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проекта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Работа 4 установок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(две установки Тазовский район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две установки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Ямальский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 район)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58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Объём переработки суммарный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м.куб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60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м.куб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/сутки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6664,25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м.куб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/месяц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69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Расчётный уровень загрузки оборудования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м.куб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(%)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1800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м.куб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/месяц (60%)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Индикатор загрузки 92%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643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Среднемесячные расходы на переработку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 установках «Киберинси-500»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769 060 руб.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69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Текущие затраты по тарифу на переработку всего объёма 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smtClean="0">
                          <a:effectLst/>
                          <a:latin typeface="Times New Roman"/>
                          <a:ea typeface="Times New Roman"/>
                        </a:rPr>
                        <a:t>месяц без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использования «Киберинси-500»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2665700 руб.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643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Полученная экономия за счёт переработки на установках «Киберинси-500» (в месяц)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1 896 639 руб.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3048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Инвестиции в проект в зависимости от комплектации установок и степени автоматизации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26 000 000 руб.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392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30 000 000 руб.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2526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Срок окупаемости (месяцев)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13,7 месяцев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247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15,8 месяцев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58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Ежемесячная прибыль после окупаемости проекта</a:t>
                      </a: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1 896 639 руб.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85" marR="44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631" y="188690"/>
            <a:ext cx="1065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Итоговая таблица ТЭО переработка КТО ЯНАО</a:t>
            </a:r>
            <a:endParaRPr lang="ru-RU" sz="2400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186" y="939800"/>
            <a:ext cx="10526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расчётах использованы данные по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Новоуральскому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городскому округу (НГО), сельские населённые пункты - 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Мурзинка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Тарасково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Починок, Пальники, Елани и  близко расположенный посёлок Калиново.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Полигон в с.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Тарасково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расположен приблизительно на расстоянии 2 км от населённого пункта, и может служить общей площадкой сбора, хранения и термической деструкции отходов данного кластера населённых пунктов.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численность населения 5340 человек – 1 установка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4109"/>
              </p:ext>
            </p:extLst>
          </p:nvPr>
        </p:nvGraphicFramePr>
        <p:xfrm>
          <a:off x="677796" y="2570440"/>
          <a:ext cx="5717607" cy="3933546"/>
        </p:xfrm>
        <a:graphic>
          <a:graphicData uri="http://schemas.openxmlformats.org/drawingml/2006/table">
            <a:tbl>
              <a:tblPr/>
              <a:tblGrid>
                <a:gridCol w="4310009"/>
                <a:gridCol w="1407598"/>
              </a:tblGrid>
              <a:tr h="111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Новоуральский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городской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округ (НГО)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 и женщины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население НГО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деревня Елани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посёлок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Мурзинка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деревня Пальники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деревня Починок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1067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село Тарасково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1196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посёлок Калиново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2554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4606" y="188686"/>
            <a:ext cx="108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ТЭО к проекту «Переработка КТО кластер из 6 сельских</a:t>
            </a:r>
          </a:p>
          <a:p>
            <a:r>
              <a:rPr lang="ru-RU" sz="2400" b="1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населённых пунктов Свердловская обл.»</a:t>
            </a:r>
            <a:endParaRPr lang="ru-RU" sz="2400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82" y="2492896"/>
            <a:ext cx="3421361" cy="405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8687494" y="5625244"/>
            <a:ext cx="180020" cy="180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937</Words>
  <Application>Microsoft Office PowerPoint</Application>
  <PresentationFormat>Произвольный</PresentationFormat>
  <Paragraphs>172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Calibri</vt:lpstr>
      <vt:lpstr>MS Mincho</vt:lpstr>
      <vt:lpstr>Times New Roman</vt:lpstr>
      <vt:lpstr>Trebuchet MS</vt:lpstr>
      <vt:lpstr>Wingdings</vt:lpstr>
      <vt:lpstr>Wingdings 3</vt:lpstr>
      <vt:lpstr>1_Грань</vt:lpstr>
      <vt:lpstr>2_Грань</vt:lpstr>
      <vt:lpstr>Грань</vt:lpstr>
      <vt:lpstr>3_Грань</vt:lpstr>
      <vt:lpstr>Презентация PowerPoint</vt:lpstr>
      <vt:lpstr>Общие Проблемы утилизации отходов в РФ</vt:lpstr>
      <vt:lpstr>КОНЦЕПЦИЯ ММПК (Мобильные Мусороперерабатывающие Комплексы)</vt:lpstr>
      <vt:lpstr>Установка КИ-500 «КИБЕРИНСИ»</vt:lpstr>
      <vt:lpstr>Установка КИ-500 серии «КИБЕРИНСИ» в климатическом контейнере</vt:lpstr>
      <vt:lpstr>Сравнение конструкций инсинераторов</vt:lpstr>
      <vt:lpstr>ТЭО к проекту «Переработка КТО МО Тазовский район и МО Ямальский район» ЯНАО данные 2018 г.</vt:lpstr>
      <vt:lpstr>Презентация PowerPoint</vt:lpstr>
      <vt:lpstr>Презентация PowerPoint</vt:lpstr>
      <vt:lpstr>Презентация PowerPoint</vt:lpstr>
      <vt:lpstr>ОСНОВНЫЕ ВЫВОДЫ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Селиванов Ю.М.</cp:lastModifiedBy>
  <cp:revision>84</cp:revision>
  <dcterms:created xsi:type="dcterms:W3CDTF">2018-09-05T11:58:12Z</dcterms:created>
  <dcterms:modified xsi:type="dcterms:W3CDTF">2018-09-17T05:46:54Z</dcterms:modified>
</cp:coreProperties>
</file>