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3" r:id="rId2"/>
    <p:sldId id="274" r:id="rId3"/>
    <p:sldId id="275" r:id="rId4"/>
    <p:sldId id="293" r:id="rId5"/>
    <p:sldId id="278" r:id="rId6"/>
    <p:sldId id="296" r:id="rId7"/>
    <p:sldId id="292" r:id="rId8"/>
    <p:sldId id="294" r:id="rId9"/>
    <p:sldId id="295" r:id="rId10"/>
    <p:sldId id="277" r:id="rId11"/>
    <p:sldId id="279" r:id="rId12"/>
    <p:sldId id="280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F2807813-F058-784D-B52F-840B5B9977AD}">
          <p14:sldIdLst>
            <p14:sldId id="273"/>
            <p14:sldId id="274"/>
            <p14:sldId id="275"/>
            <p14:sldId id="293"/>
            <p14:sldId id="278"/>
            <p14:sldId id="296"/>
            <p14:sldId id="292"/>
            <p14:sldId id="294"/>
            <p14:sldId id="295"/>
            <p14:sldId id="277"/>
            <p14:sldId id="279"/>
            <p14:sldId id="280"/>
            <p14:sldId id="283"/>
          </p14:sldIdLst>
        </p14:section>
        <p14:section name="Раздел без заголовка" id="{D41C075C-F087-1646-AFF8-EEFBD39E12C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3864EA6-13E7-440F-948B-8118F5878A44}">
      <dgm:prSet phldrT="[Text]" custT="1"/>
      <dgm:spPr/>
      <dgm:t>
        <a:bodyPr/>
        <a:lstStyle/>
        <a:p>
          <a:r>
            <a:rPr lang="ru-RU" sz="1800" b="1" dirty="0"/>
            <a:t>Проект</a:t>
          </a:r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ru-RU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ru-RU"/>
        </a:p>
      </dgm:t>
    </dgm:pt>
    <dgm:pt modelId="{813DB034-1CFA-4CE1-8536-6BC256192226}">
      <dgm:prSet phldrT="[Text]" custT="1"/>
      <dgm:spPr/>
      <dgm:t>
        <a:bodyPr/>
        <a:lstStyle/>
        <a:p>
          <a:r>
            <a:rPr lang="ru-RU" sz="1600" dirty="0" smtClean="0"/>
            <a:t>Население</a:t>
          </a:r>
          <a:endParaRPr lang="ru-RU" sz="1100" dirty="0"/>
        </a:p>
      </dgm:t>
    </dgm:pt>
    <dgm:pt modelId="{ED3CCD02-8D75-4A08-AD85-C5F828B29313}" type="parTrans" cxnId="{41966F54-3C25-450E-8104-04B2B9165959}">
      <dgm:prSet/>
      <dgm:spPr/>
      <dgm:t>
        <a:bodyPr/>
        <a:lstStyle/>
        <a:p>
          <a:endParaRPr lang="ru-RU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ru-RU"/>
        </a:p>
      </dgm:t>
    </dgm:pt>
    <dgm:pt modelId="{6461E40C-FAF1-4C11-9CA4-01B7756558A8}">
      <dgm:prSet phldrT="[Text]" custT="1"/>
      <dgm:spPr/>
      <dgm:t>
        <a:bodyPr lIns="0" tIns="0" rIns="0" bIns="0"/>
        <a:lstStyle/>
        <a:p>
          <a:r>
            <a:rPr lang="ru-RU" sz="1300" spc="-10" baseline="0" dirty="0" smtClean="0"/>
            <a:t>Банки</a:t>
          </a:r>
          <a:endParaRPr lang="ru-RU" sz="1300" spc="-10" baseline="0" dirty="0"/>
        </a:p>
      </dgm:t>
    </dgm:pt>
    <dgm:pt modelId="{5418FCE5-0AC2-479F-8F47-D35F7A60BD8D}" type="parTrans" cxnId="{5EBF790F-CC7C-4BBA-98A7-614FB5283795}">
      <dgm:prSet/>
      <dgm:spPr/>
      <dgm:t>
        <a:bodyPr/>
        <a:lstStyle/>
        <a:p>
          <a:endParaRPr lang="ru-RU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ru-RU"/>
        </a:p>
      </dgm:t>
    </dgm:pt>
    <dgm:pt modelId="{14E5A95F-9DC9-4E33-B709-14C57323ACAA}">
      <dgm:prSet phldrT="[Text]" custT="1"/>
      <dgm:spPr/>
      <dgm:t>
        <a:bodyPr/>
        <a:lstStyle/>
        <a:p>
          <a:r>
            <a:rPr lang="ru-RU" sz="1300" dirty="0" smtClean="0"/>
            <a:t>ФОИВ</a:t>
          </a:r>
          <a:endParaRPr lang="ru-RU" sz="1300" dirty="0"/>
        </a:p>
      </dgm:t>
    </dgm:pt>
    <dgm:pt modelId="{CFE62A0D-AFCB-42FF-A2F7-4127DE6E4A06}" type="parTrans" cxnId="{B78770BC-227B-404F-8185-2F70ECA32605}">
      <dgm:prSet/>
      <dgm:spPr/>
      <dgm:t>
        <a:bodyPr/>
        <a:lstStyle/>
        <a:p>
          <a:endParaRPr lang="ru-RU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ru-RU"/>
        </a:p>
      </dgm:t>
    </dgm:pt>
    <dgm:pt modelId="{9A038BAD-1DAA-4E08-AF5C-7A535C3A31A3}">
      <dgm:prSet phldrT="[Text]" custT="1"/>
      <dgm:spPr/>
      <dgm:t>
        <a:bodyPr/>
        <a:lstStyle/>
        <a:p>
          <a:r>
            <a:rPr lang="ru-RU" sz="1300" dirty="0" smtClean="0"/>
            <a:t>Региональные</a:t>
          </a:r>
        </a:p>
        <a:p>
          <a:r>
            <a:rPr lang="ru-RU" sz="1300" dirty="0" smtClean="0"/>
            <a:t>власти</a:t>
          </a:r>
          <a:endParaRPr lang="ru-RU" sz="1300" dirty="0"/>
        </a:p>
      </dgm:t>
    </dgm:pt>
    <dgm:pt modelId="{E1D6882F-7F41-4B9B-8326-079D0B7775D3}" type="parTrans" cxnId="{F67B8136-3A2B-408C-9570-C50B3786C6D1}">
      <dgm:prSet/>
      <dgm:spPr/>
      <dgm:t>
        <a:bodyPr/>
        <a:lstStyle/>
        <a:p>
          <a:endParaRPr lang="ru-RU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ru-RU"/>
        </a:p>
      </dgm:t>
    </dgm:pt>
    <dgm:pt modelId="{C2B16F5E-4FD9-4E6C-984C-5FB34252F788}">
      <dgm:prSet phldrT="[Text]" custT="1"/>
      <dgm:spPr/>
      <dgm:t>
        <a:bodyPr/>
        <a:lstStyle/>
        <a:p>
          <a:r>
            <a:rPr lang="ru-RU" sz="1600" dirty="0" smtClean="0"/>
            <a:t>Инвестор</a:t>
          </a:r>
          <a:endParaRPr lang="ru-RU" sz="1200" dirty="0"/>
        </a:p>
      </dgm:t>
    </dgm:pt>
    <dgm:pt modelId="{8F21B166-5620-46A8-A5DD-72EAE361E61D}" type="parTrans" cxnId="{F20E6E35-2EF6-49E1-BCE2-AF737813AC7F}">
      <dgm:prSet/>
      <dgm:spPr/>
      <dgm:t>
        <a:bodyPr/>
        <a:lstStyle/>
        <a:p>
          <a:endParaRPr lang="ru-RU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ru-RU"/>
        </a:p>
      </dgm:t>
    </dgm:pt>
    <dgm:pt modelId="{E23AB81E-CF7D-4917-AB2B-5EB2C6E3E910}">
      <dgm:prSet phldrT="[Text]" custT="1"/>
      <dgm:spPr/>
      <dgm:t>
        <a:bodyPr/>
        <a:lstStyle/>
        <a:p>
          <a:r>
            <a:rPr lang="ru-RU" sz="1600" dirty="0" smtClean="0"/>
            <a:t>РЭО</a:t>
          </a:r>
          <a:endParaRPr lang="ru-RU" sz="1600" dirty="0"/>
        </a:p>
      </dgm:t>
    </dgm:pt>
    <dgm:pt modelId="{7789C55E-E6EE-46F5-B187-0B30903EDF3B}" type="parTrans" cxnId="{27063146-3493-4307-B2F9-B2DA4CD2DA0A}">
      <dgm:prSet/>
      <dgm:spPr/>
      <dgm:t>
        <a:bodyPr/>
        <a:lstStyle/>
        <a:p>
          <a:endParaRPr lang="ru-RU"/>
        </a:p>
      </dgm:t>
    </dgm:pt>
    <dgm:pt modelId="{67BF1F56-36B8-4285-9017-18CEA7983145}" type="sibTrans" cxnId="{27063146-3493-4307-B2F9-B2DA4CD2DA0A}">
      <dgm:prSet/>
      <dgm:spPr/>
      <dgm:t>
        <a:bodyPr/>
        <a:lstStyle/>
        <a:p>
          <a:endParaRPr lang="ru-RU"/>
        </a:p>
      </dgm:t>
    </dgm:pt>
    <dgm:pt modelId="{5C6DF31A-67D5-4F4F-BD0B-92B0B83F5DA6}">
      <dgm:prSet phldrT="[Text]" custScaleX="161199" custScaleY="59325" custRadScaleRad="145045" custRadScaleInc="117306"/>
      <dgm:spPr/>
      <dgm:t>
        <a:bodyPr/>
        <a:lstStyle/>
        <a:p>
          <a:endParaRPr lang="ru-RU"/>
        </a:p>
      </dgm:t>
    </dgm:pt>
    <dgm:pt modelId="{40207C2C-F744-4B4D-B5CD-B6B433F92093}" type="parTrans" cxnId="{CB985A25-6810-40E4-AF80-888C94AADDF2}">
      <dgm:prSet/>
      <dgm:spPr/>
      <dgm:t>
        <a:bodyPr/>
        <a:lstStyle/>
        <a:p>
          <a:endParaRPr lang="ru-RU"/>
        </a:p>
      </dgm:t>
    </dgm:pt>
    <dgm:pt modelId="{0E8EF48E-2B6B-4C7B-B1E6-CB445DF17C8E}" type="sibTrans" cxnId="{CB985A25-6810-40E4-AF80-888C94AADDF2}">
      <dgm:prSet/>
      <dgm:spPr/>
      <dgm:t>
        <a:bodyPr/>
        <a:lstStyle/>
        <a:p>
          <a:endParaRPr lang="ru-RU"/>
        </a:p>
      </dgm:t>
    </dgm:pt>
    <dgm:pt modelId="{65EA594C-E9B7-4EFF-9BE4-52B391526EB8}">
      <dgm:prSet phldrT="[Text]" custScaleX="161199" custScaleY="59325" custRadScaleRad="145045" custRadScaleInc="117306"/>
      <dgm:spPr/>
      <dgm:t>
        <a:bodyPr/>
        <a:lstStyle/>
        <a:p>
          <a:endParaRPr lang="ru-RU"/>
        </a:p>
      </dgm:t>
    </dgm:pt>
    <dgm:pt modelId="{BA925B8E-C965-46A7-BC70-4CA9773F543F}" type="parTrans" cxnId="{8237E390-A4FE-4971-BE0F-6E98A517FB5E}">
      <dgm:prSet/>
      <dgm:spPr/>
      <dgm:t>
        <a:bodyPr/>
        <a:lstStyle/>
        <a:p>
          <a:endParaRPr lang="ru-RU"/>
        </a:p>
      </dgm:t>
    </dgm:pt>
    <dgm:pt modelId="{45CC9D68-B481-4BBD-B03C-C9D243C8D576}" type="sibTrans" cxnId="{8237E390-A4FE-4971-BE0F-6E98A517FB5E}">
      <dgm:prSet/>
      <dgm:spPr/>
      <dgm:t>
        <a:bodyPr/>
        <a:lstStyle/>
        <a:p>
          <a:endParaRPr lang="ru-RU"/>
        </a:p>
      </dgm:t>
    </dgm:pt>
    <dgm:pt modelId="{2C4E0514-989F-4971-8CCC-40393CFB4D9A}">
      <dgm:prSet phldrT="[Text]" custScaleX="161199" custScaleY="59325" custRadScaleRad="134836" custRadScaleInc="116596"/>
      <dgm:spPr/>
      <dgm:t>
        <a:bodyPr/>
        <a:lstStyle/>
        <a:p>
          <a:endParaRPr lang="ru-RU"/>
        </a:p>
      </dgm:t>
    </dgm:pt>
    <dgm:pt modelId="{C69FDE60-19E1-46A5-B444-CC3794A932A4}" type="parTrans" cxnId="{ECCDCF56-E6B6-4DA2-9084-2A45A358280A}">
      <dgm:prSet/>
      <dgm:spPr/>
      <dgm:t>
        <a:bodyPr/>
        <a:lstStyle/>
        <a:p>
          <a:endParaRPr lang="ru-RU"/>
        </a:p>
      </dgm:t>
    </dgm:pt>
    <dgm:pt modelId="{8FF02EE4-DD5E-4055-ACA9-6D173AF0B8A4}" type="sibTrans" cxnId="{ECCDCF56-E6B6-4DA2-9084-2A45A358280A}">
      <dgm:prSet/>
      <dgm:spPr/>
      <dgm:t>
        <a:bodyPr/>
        <a:lstStyle/>
        <a:p>
          <a:endParaRPr lang="ru-RU"/>
        </a:p>
      </dgm:t>
    </dgm:pt>
    <dgm:pt modelId="{25FD7A31-BB90-4ECF-9373-9CCC6F3A30AE}">
      <dgm:prSet phldrT="[Text]" custScaleX="161199" custScaleY="59325" custRadScaleRad="134836" custRadScaleInc="116596"/>
      <dgm:spPr/>
      <dgm:t>
        <a:bodyPr lIns="0" tIns="0" rIns="0" bIns="0"/>
        <a:lstStyle/>
        <a:p>
          <a:endParaRPr lang="ru-RU" spc="-10" baseline="0" dirty="0"/>
        </a:p>
      </dgm:t>
    </dgm:pt>
    <dgm:pt modelId="{7EC4D189-C3BC-42E8-B3F1-189CB44AAFED}" type="parTrans" cxnId="{B551AA3B-97FB-4D12-A62D-9C63C9482F66}">
      <dgm:prSet/>
      <dgm:spPr/>
      <dgm:t>
        <a:bodyPr/>
        <a:lstStyle/>
        <a:p>
          <a:endParaRPr lang="ru-RU"/>
        </a:p>
      </dgm:t>
    </dgm:pt>
    <dgm:pt modelId="{C6AD5FBE-E23A-4FC8-9FAA-F4B4E42C5450}" type="sibTrans" cxnId="{B551AA3B-97FB-4D12-A62D-9C63C9482F66}">
      <dgm:prSet/>
      <dgm:spPr/>
      <dgm:t>
        <a:bodyPr/>
        <a:lstStyle/>
        <a:p>
          <a:endParaRPr lang="ru-RU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DCFBEC-172E-41BB-B545-FE2085E0B744}" type="pres">
      <dgm:prSet presAssocID="{D3864EA6-13E7-440F-948B-8118F5878A44}" presName="centerShape" presStyleLbl="node0" presStyleIdx="0" presStyleCnt="1" custScaleX="127383" custScaleY="127383" custLinFactNeighborX="784" custLinFactNeighborY="10269"/>
      <dgm:spPr/>
      <dgm:t>
        <a:bodyPr/>
        <a:lstStyle/>
        <a:p>
          <a:endParaRPr lang="ru-RU"/>
        </a:p>
      </dgm:t>
    </dgm:pt>
    <dgm:pt modelId="{E09D1B4B-09AE-4B1F-A409-CE344F8F9185}" type="pres">
      <dgm:prSet presAssocID="{ED3CCD02-8D75-4A08-AD85-C5F828B29313}" presName="parTrans" presStyleLbl="sibTrans2D1" presStyleIdx="0" presStyleCnt="6"/>
      <dgm:spPr/>
      <dgm:t>
        <a:bodyPr/>
        <a:lstStyle/>
        <a:p>
          <a:endParaRPr lang="ru-RU"/>
        </a:p>
      </dgm:t>
    </dgm:pt>
    <dgm:pt modelId="{79A2186A-8429-4E95-A4D2-214813090081}" type="pres">
      <dgm:prSet presAssocID="{ED3CCD02-8D75-4A08-AD85-C5F828B2931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60779230-642B-46DB-B5CA-FC2220C38859}" type="pres">
      <dgm:prSet presAssocID="{813DB034-1CFA-4CE1-8536-6BC256192226}" presName="node" presStyleLbl="node1" presStyleIdx="0" presStyleCnt="6" custScaleX="147936" custScaleY="61636" custRadScaleRad="147555" custRadScaleInc="-351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3F644-A37B-4263-BDD3-7D4AECF93436}" type="pres">
      <dgm:prSet presAssocID="{5418FCE5-0AC2-479F-8F47-D35F7A60BD8D}" presName="parTrans" presStyleLbl="sibTrans2D1" presStyleIdx="1" presStyleCnt="6"/>
      <dgm:spPr/>
      <dgm:t>
        <a:bodyPr/>
        <a:lstStyle/>
        <a:p>
          <a:endParaRPr lang="ru-RU"/>
        </a:p>
      </dgm:t>
    </dgm:pt>
    <dgm:pt modelId="{AF2E0478-D773-4966-9A95-8E70AD7139B7}" type="pres">
      <dgm:prSet presAssocID="{5418FCE5-0AC2-479F-8F47-D35F7A60BD8D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8FE55D76-69B8-469D-BE4A-A0F9F69D5110}" type="pres">
      <dgm:prSet presAssocID="{6461E40C-FAF1-4C11-9CA4-01B7756558A8}" presName="node" presStyleLbl="node1" presStyleIdx="1" presStyleCnt="6" custScaleX="161199" custScaleY="59325" custRadScaleRad="134836" custRadScaleInc="116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9D690-D432-4F1A-B2AE-D98A61E6F24A}" type="pres">
      <dgm:prSet presAssocID="{CFE62A0D-AFCB-42FF-A2F7-4127DE6E4A06}" presName="parTrans" presStyleLbl="sibTrans2D1" presStyleIdx="2" presStyleCnt="6"/>
      <dgm:spPr/>
      <dgm:t>
        <a:bodyPr/>
        <a:lstStyle/>
        <a:p>
          <a:endParaRPr lang="ru-RU"/>
        </a:p>
      </dgm:t>
    </dgm:pt>
    <dgm:pt modelId="{5E3992B2-2FF9-4710-BC5D-D3CABAC0944B}" type="pres">
      <dgm:prSet presAssocID="{CFE62A0D-AFCB-42FF-A2F7-4127DE6E4A06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0B5562C5-56E9-4F94-AD9A-09B6AA6E206F}" type="pres">
      <dgm:prSet presAssocID="{14E5A95F-9DC9-4E33-B709-14C57323ACAA}" presName="node" presStyleLbl="node1" presStyleIdx="2" presStyleCnt="6" custScaleX="183149" custScaleY="65233" custRadScaleRad="151209" custRadScaleInc="5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FDE60-5A66-47CD-855C-10B0ABFAFF6D}" type="pres">
      <dgm:prSet presAssocID="{E1D6882F-7F41-4B9B-8326-079D0B7775D3}" presName="parTrans" presStyleLbl="sibTrans2D1" presStyleIdx="3" presStyleCnt="6"/>
      <dgm:spPr/>
      <dgm:t>
        <a:bodyPr/>
        <a:lstStyle/>
        <a:p>
          <a:endParaRPr lang="ru-RU"/>
        </a:p>
      </dgm:t>
    </dgm:pt>
    <dgm:pt modelId="{D9C29361-9907-4AA5-9D4C-465D8E4516DA}" type="pres">
      <dgm:prSet presAssocID="{E1D6882F-7F41-4B9B-8326-079D0B7775D3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492A8904-4F29-41B2-8DF6-9E5DB43B598E}" type="pres">
      <dgm:prSet presAssocID="{9A038BAD-1DAA-4E08-AF5C-7A535C3A31A3}" presName="node" presStyleLbl="node1" presStyleIdx="3" presStyleCnt="6" custScaleX="155938" custScaleY="64404" custRadScaleRad="138647" custRadScaleInc="-373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BEB95-5498-4076-A7AD-52EA2D6058A0}" type="pres">
      <dgm:prSet presAssocID="{8F21B166-5620-46A8-A5DD-72EAE361E61D}" presName="parTrans" presStyleLbl="sibTrans2D1" presStyleIdx="4" presStyleCnt="6"/>
      <dgm:spPr/>
      <dgm:t>
        <a:bodyPr/>
        <a:lstStyle/>
        <a:p>
          <a:endParaRPr lang="ru-RU"/>
        </a:p>
      </dgm:t>
    </dgm:pt>
    <dgm:pt modelId="{8C992717-B056-4E89-850B-547F00D86B47}" type="pres">
      <dgm:prSet presAssocID="{8F21B166-5620-46A8-A5DD-72EAE361E61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A0AE6ABD-EFF8-41C2-907C-790C07DF522C}" type="pres">
      <dgm:prSet presAssocID="{C2B16F5E-4FD9-4E6C-984C-5FB34252F788}" presName="node" presStyleLbl="node1" presStyleIdx="4" presStyleCnt="6" custScaleX="131779" custScaleY="74762" custRadScaleRad="92405" custRadScaleInc="409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8B2AC-6A4E-41C6-958A-3435A284418E}" type="pres">
      <dgm:prSet presAssocID="{7789C55E-E6EE-46F5-B187-0B30903EDF3B}" presName="parTrans" presStyleLbl="sibTrans2D1" presStyleIdx="5" presStyleCnt="6"/>
      <dgm:spPr/>
      <dgm:t>
        <a:bodyPr/>
        <a:lstStyle/>
        <a:p>
          <a:endParaRPr lang="ru-RU"/>
        </a:p>
      </dgm:t>
    </dgm:pt>
    <dgm:pt modelId="{86182E00-CC27-4A68-AD1C-133E0DDDB6E1}" type="pres">
      <dgm:prSet presAssocID="{7789C55E-E6EE-46F5-B187-0B30903EDF3B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2B53964F-CB34-4355-90FB-EFB49A7323ED}" type="pres">
      <dgm:prSet presAssocID="{E23AB81E-CF7D-4917-AB2B-5EB2C6E3E910}" presName="node" presStyleLbl="node1" presStyleIdx="5" presStyleCnt="6" custScaleX="140512" custScaleY="77335" custRadScaleRad="137847" custRadScaleInc="-10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CDCF56-E6B6-4DA2-9084-2A45A358280A}" srcId="{19675BB5-4BE3-4E06-B2B3-AAA3D107C1A8}" destId="{2C4E0514-989F-4971-8CCC-40393CFB4D9A}" srcOrd="3" destOrd="0" parTransId="{C69FDE60-19E1-46A5-B444-CC3794A932A4}" sibTransId="{8FF02EE4-DD5E-4055-ACA9-6D173AF0B8A4}"/>
    <dgm:cxn modelId="{8237E390-A4FE-4971-BE0F-6E98A517FB5E}" srcId="{19675BB5-4BE3-4E06-B2B3-AAA3D107C1A8}" destId="{65EA594C-E9B7-4EFF-9BE4-52B391526EB8}" srcOrd="2" destOrd="0" parTransId="{BA925B8E-C965-46A7-BC70-4CA9773F543F}" sibTransId="{45CC9D68-B481-4BBD-B03C-C9D243C8D576}"/>
    <dgm:cxn modelId="{94E4382A-E241-47AC-8E86-FA981CE21579}" type="presOf" srcId="{E23AB81E-CF7D-4917-AB2B-5EB2C6E3E910}" destId="{2B53964F-CB34-4355-90FB-EFB49A7323ED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B551AA3B-97FB-4D12-A62D-9C63C9482F66}" srcId="{19675BB5-4BE3-4E06-B2B3-AAA3D107C1A8}" destId="{25FD7A31-BB90-4ECF-9373-9CCC6F3A30AE}" srcOrd="4" destOrd="0" parTransId="{7EC4D189-C3BC-42E8-B3F1-189CB44AAFED}" sibTransId="{C6AD5FBE-E23A-4FC8-9FAA-F4B4E42C5450}"/>
    <dgm:cxn modelId="{39BB297E-5444-461B-B026-763AC4D2E634}" type="presOf" srcId="{CFE62A0D-AFCB-42FF-A2F7-4127DE6E4A06}" destId="{5E3992B2-2FF9-4710-BC5D-D3CABAC0944B}" srcOrd="1" destOrd="0" presId="urn:microsoft.com/office/officeart/2005/8/layout/radial5"/>
    <dgm:cxn modelId="{5721C297-5841-43C1-9FDE-AEBE4CEF1369}" type="presOf" srcId="{5418FCE5-0AC2-479F-8F47-D35F7A60BD8D}" destId="{AF2E0478-D773-4966-9A95-8E70AD7139B7}" srcOrd="1" destOrd="0" presId="urn:microsoft.com/office/officeart/2005/8/layout/radial5"/>
    <dgm:cxn modelId="{8B286388-727E-40E0-A636-77559335BE56}" type="presOf" srcId="{E1D6882F-7F41-4B9B-8326-079D0B7775D3}" destId="{D9C29361-9907-4AA5-9D4C-465D8E4516DA}" srcOrd="1" destOrd="0" presId="urn:microsoft.com/office/officeart/2005/8/layout/radial5"/>
    <dgm:cxn modelId="{4BAB3C5E-B379-4F26-9C05-46F34E3D9D92}" type="presOf" srcId="{813DB034-1CFA-4CE1-8536-6BC256192226}" destId="{60779230-642B-46DB-B5CA-FC2220C38859}" srcOrd="0" destOrd="0" presId="urn:microsoft.com/office/officeart/2005/8/layout/radial5"/>
    <dgm:cxn modelId="{6DBED628-56C7-4441-87F8-100432BB82D8}" type="presOf" srcId="{E1D6882F-7F41-4B9B-8326-079D0B7775D3}" destId="{FB0FDE60-5A66-47CD-855C-10B0ABFAFF6D}" srcOrd="0" destOrd="0" presId="urn:microsoft.com/office/officeart/2005/8/layout/radial5"/>
    <dgm:cxn modelId="{DFA74511-9826-4412-90DF-C80203E59EF8}" type="presOf" srcId="{7789C55E-E6EE-46F5-B187-0B30903EDF3B}" destId="{36C8B2AC-6A4E-41C6-958A-3435A284418E}" srcOrd="0" destOrd="0" presId="urn:microsoft.com/office/officeart/2005/8/layout/radial5"/>
    <dgm:cxn modelId="{26EB0792-09A5-453C-A1E8-3B1317C639EF}" type="presOf" srcId="{ED3CCD02-8D75-4A08-AD85-C5F828B29313}" destId="{E09D1B4B-09AE-4B1F-A409-CE344F8F9185}" srcOrd="0" destOrd="0" presId="urn:microsoft.com/office/officeart/2005/8/layout/radial5"/>
    <dgm:cxn modelId="{CB985A25-6810-40E4-AF80-888C94AADDF2}" srcId="{19675BB5-4BE3-4E06-B2B3-AAA3D107C1A8}" destId="{5C6DF31A-67D5-4F4F-BD0B-92B0B83F5DA6}" srcOrd="1" destOrd="0" parTransId="{40207C2C-F744-4B4D-B5CD-B6B433F92093}" sibTransId="{0E8EF48E-2B6B-4C7B-B1E6-CB445DF17C8E}"/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2ECB616A-1312-4935-9761-4C305CD41C1F}" type="presOf" srcId="{6461E40C-FAF1-4C11-9CA4-01B7756558A8}" destId="{8FE55D76-69B8-469D-BE4A-A0F9F69D5110}" srcOrd="0" destOrd="0" presId="urn:microsoft.com/office/officeart/2005/8/layout/radial5"/>
    <dgm:cxn modelId="{450984C0-7237-43E0-9F9A-E1E7DBD42364}" type="presOf" srcId="{D3864EA6-13E7-440F-948B-8118F5878A44}" destId="{7ADCFBEC-172E-41BB-B545-FE2085E0B744}" srcOrd="0" destOrd="0" presId="urn:microsoft.com/office/officeart/2005/8/layout/radial5"/>
    <dgm:cxn modelId="{62ADDD12-9A7E-47A9-A79F-E7FEF852DC4F}" type="presOf" srcId="{19675BB5-4BE3-4E06-B2B3-AAA3D107C1A8}" destId="{EB09D521-9D02-4B4D-80CB-EB847731A63E}" srcOrd="0" destOrd="0" presId="urn:microsoft.com/office/officeart/2005/8/layout/radial5"/>
    <dgm:cxn modelId="{0F1FC4E7-8859-4639-ABA3-9F5AB61CB402}" type="presOf" srcId="{8F21B166-5620-46A8-A5DD-72EAE361E61D}" destId="{8C992717-B056-4E89-850B-547F00D86B47}" srcOrd="1" destOrd="0" presId="urn:microsoft.com/office/officeart/2005/8/layout/radial5"/>
    <dgm:cxn modelId="{81C695B5-D2CC-4905-B6EA-37229A8AFFE6}" type="presOf" srcId="{9A038BAD-1DAA-4E08-AF5C-7A535C3A31A3}" destId="{492A8904-4F29-41B2-8DF6-9E5DB43B598E}" srcOrd="0" destOrd="0" presId="urn:microsoft.com/office/officeart/2005/8/layout/radial5"/>
    <dgm:cxn modelId="{4B41FF07-9BCD-4BD0-B1C6-2FD91A5753C2}" type="presOf" srcId="{5418FCE5-0AC2-479F-8F47-D35F7A60BD8D}" destId="{4873F644-A37B-4263-BDD3-7D4AECF93436}" srcOrd="0" destOrd="0" presId="urn:microsoft.com/office/officeart/2005/8/layout/radial5"/>
    <dgm:cxn modelId="{3973CDD6-5C9C-4747-B884-779BB1642170}" type="presOf" srcId="{CFE62A0D-AFCB-42FF-A2F7-4127DE6E4A06}" destId="{8999D690-D432-4F1A-B2AE-D98A61E6F24A}" srcOrd="0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27063146-3493-4307-B2F9-B2DA4CD2DA0A}" srcId="{D3864EA6-13E7-440F-948B-8118F5878A44}" destId="{E23AB81E-CF7D-4917-AB2B-5EB2C6E3E910}" srcOrd="5" destOrd="0" parTransId="{7789C55E-E6EE-46F5-B187-0B30903EDF3B}" sibTransId="{67BF1F56-36B8-4285-9017-18CEA7983145}"/>
    <dgm:cxn modelId="{3A65339F-13FC-4426-B49C-7073C12D102D}" type="presOf" srcId="{8F21B166-5620-46A8-A5DD-72EAE361E61D}" destId="{470BEB95-5498-4076-A7AD-52EA2D6058A0}" srcOrd="0" destOrd="0" presId="urn:microsoft.com/office/officeart/2005/8/layout/radial5"/>
    <dgm:cxn modelId="{A3711597-C1C5-49C8-8727-2CF4224462DF}" type="presOf" srcId="{14E5A95F-9DC9-4E33-B709-14C57323ACAA}" destId="{0B5562C5-56E9-4F94-AD9A-09B6AA6E206F}" srcOrd="0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B5663BD2-F46C-40EE-B7CB-A4F1BF4067C4}" type="presOf" srcId="{ED3CCD02-8D75-4A08-AD85-C5F828B29313}" destId="{79A2186A-8429-4E95-A4D2-214813090081}" srcOrd="1" destOrd="0" presId="urn:microsoft.com/office/officeart/2005/8/layout/radial5"/>
    <dgm:cxn modelId="{19008EF5-F5D7-4D83-BB4A-D376DCD5AD18}" type="presOf" srcId="{7789C55E-E6EE-46F5-B187-0B30903EDF3B}" destId="{86182E00-CC27-4A68-AD1C-133E0DDDB6E1}" srcOrd="1" destOrd="0" presId="urn:microsoft.com/office/officeart/2005/8/layout/radial5"/>
    <dgm:cxn modelId="{210CBA37-A428-4734-BD5F-B04037A582AA}" type="presOf" srcId="{C2B16F5E-4FD9-4E6C-984C-5FB34252F788}" destId="{A0AE6ABD-EFF8-41C2-907C-790C07DF522C}" srcOrd="0" destOrd="0" presId="urn:microsoft.com/office/officeart/2005/8/layout/radial5"/>
    <dgm:cxn modelId="{185D805D-B7C1-48DA-B181-F0121BB3D681}" type="presParOf" srcId="{EB09D521-9D02-4B4D-80CB-EB847731A63E}" destId="{7ADCFBEC-172E-41BB-B545-FE2085E0B744}" srcOrd="0" destOrd="0" presId="urn:microsoft.com/office/officeart/2005/8/layout/radial5"/>
    <dgm:cxn modelId="{DC17F099-EBD9-4CB1-AA0E-9699FFB1A1DB}" type="presParOf" srcId="{EB09D521-9D02-4B4D-80CB-EB847731A63E}" destId="{E09D1B4B-09AE-4B1F-A409-CE344F8F9185}" srcOrd="1" destOrd="0" presId="urn:microsoft.com/office/officeart/2005/8/layout/radial5"/>
    <dgm:cxn modelId="{5B8B48D0-EE04-44BE-BBBB-8A170C79A783}" type="presParOf" srcId="{E09D1B4B-09AE-4B1F-A409-CE344F8F9185}" destId="{79A2186A-8429-4E95-A4D2-214813090081}" srcOrd="0" destOrd="0" presId="urn:microsoft.com/office/officeart/2005/8/layout/radial5"/>
    <dgm:cxn modelId="{D710BF13-E9C8-4AB8-BD4B-D5F342A08B40}" type="presParOf" srcId="{EB09D521-9D02-4B4D-80CB-EB847731A63E}" destId="{60779230-642B-46DB-B5CA-FC2220C38859}" srcOrd="2" destOrd="0" presId="urn:microsoft.com/office/officeart/2005/8/layout/radial5"/>
    <dgm:cxn modelId="{7EFA197C-EF17-4E17-B1D4-FDE5DFBF51D7}" type="presParOf" srcId="{EB09D521-9D02-4B4D-80CB-EB847731A63E}" destId="{4873F644-A37B-4263-BDD3-7D4AECF93436}" srcOrd="3" destOrd="0" presId="urn:microsoft.com/office/officeart/2005/8/layout/radial5"/>
    <dgm:cxn modelId="{7077F59A-7FED-4449-8B61-436516C2CEFC}" type="presParOf" srcId="{4873F644-A37B-4263-BDD3-7D4AECF93436}" destId="{AF2E0478-D773-4966-9A95-8E70AD7139B7}" srcOrd="0" destOrd="0" presId="urn:microsoft.com/office/officeart/2005/8/layout/radial5"/>
    <dgm:cxn modelId="{CAEE5878-9850-4A16-A442-EE9F014B80CE}" type="presParOf" srcId="{EB09D521-9D02-4B4D-80CB-EB847731A63E}" destId="{8FE55D76-69B8-469D-BE4A-A0F9F69D5110}" srcOrd="4" destOrd="0" presId="urn:microsoft.com/office/officeart/2005/8/layout/radial5"/>
    <dgm:cxn modelId="{05F770FC-05AA-4A19-B142-A60E400749B2}" type="presParOf" srcId="{EB09D521-9D02-4B4D-80CB-EB847731A63E}" destId="{8999D690-D432-4F1A-B2AE-D98A61E6F24A}" srcOrd="5" destOrd="0" presId="urn:microsoft.com/office/officeart/2005/8/layout/radial5"/>
    <dgm:cxn modelId="{70853AC8-FEF2-4748-82F7-9C6A398A3775}" type="presParOf" srcId="{8999D690-D432-4F1A-B2AE-D98A61E6F24A}" destId="{5E3992B2-2FF9-4710-BC5D-D3CABAC0944B}" srcOrd="0" destOrd="0" presId="urn:microsoft.com/office/officeart/2005/8/layout/radial5"/>
    <dgm:cxn modelId="{CE4D2A93-B5B9-42C3-A0A4-549932283FA2}" type="presParOf" srcId="{EB09D521-9D02-4B4D-80CB-EB847731A63E}" destId="{0B5562C5-56E9-4F94-AD9A-09B6AA6E206F}" srcOrd="6" destOrd="0" presId="urn:microsoft.com/office/officeart/2005/8/layout/radial5"/>
    <dgm:cxn modelId="{4C1D872B-4391-448C-A8E3-8EBFC68EC5E8}" type="presParOf" srcId="{EB09D521-9D02-4B4D-80CB-EB847731A63E}" destId="{FB0FDE60-5A66-47CD-855C-10B0ABFAFF6D}" srcOrd="7" destOrd="0" presId="urn:microsoft.com/office/officeart/2005/8/layout/radial5"/>
    <dgm:cxn modelId="{43ECD5F5-6F95-499C-9542-579A94D189F1}" type="presParOf" srcId="{FB0FDE60-5A66-47CD-855C-10B0ABFAFF6D}" destId="{D9C29361-9907-4AA5-9D4C-465D8E4516DA}" srcOrd="0" destOrd="0" presId="urn:microsoft.com/office/officeart/2005/8/layout/radial5"/>
    <dgm:cxn modelId="{09412640-D5A8-4BBA-8DAC-829474BA43CF}" type="presParOf" srcId="{EB09D521-9D02-4B4D-80CB-EB847731A63E}" destId="{492A8904-4F29-41B2-8DF6-9E5DB43B598E}" srcOrd="8" destOrd="0" presId="urn:microsoft.com/office/officeart/2005/8/layout/radial5"/>
    <dgm:cxn modelId="{E778F738-6C42-4374-93A5-C79923CE57BB}" type="presParOf" srcId="{EB09D521-9D02-4B4D-80CB-EB847731A63E}" destId="{470BEB95-5498-4076-A7AD-52EA2D6058A0}" srcOrd="9" destOrd="0" presId="urn:microsoft.com/office/officeart/2005/8/layout/radial5"/>
    <dgm:cxn modelId="{6DDCAABA-E93A-455C-85B3-71F2C6EE877A}" type="presParOf" srcId="{470BEB95-5498-4076-A7AD-52EA2D6058A0}" destId="{8C992717-B056-4E89-850B-547F00D86B47}" srcOrd="0" destOrd="0" presId="urn:microsoft.com/office/officeart/2005/8/layout/radial5"/>
    <dgm:cxn modelId="{9793FF0A-D613-41C6-8947-34E19B9AE7F2}" type="presParOf" srcId="{EB09D521-9D02-4B4D-80CB-EB847731A63E}" destId="{A0AE6ABD-EFF8-41C2-907C-790C07DF522C}" srcOrd="10" destOrd="0" presId="urn:microsoft.com/office/officeart/2005/8/layout/radial5"/>
    <dgm:cxn modelId="{C9579ACD-6632-443F-A750-41DC1E81BD09}" type="presParOf" srcId="{EB09D521-9D02-4B4D-80CB-EB847731A63E}" destId="{36C8B2AC-6A4E-41C6-958A-3435A284418E}" srcOrd="11" destOrd="0" presId="urn:microsoft.com/office/officeart/2005/8/layout/radial5"/>
    <dgm:cxn modelId="{1C739581-EC9F-446B-B5E6-E98D57EAF771}" type="presParOf" srcId="{36C8B2AC-6A4E-41C6-958A-3435A284418E}" destId="{86182E00-CC27-4A68-AD1C-133E0DDDB6E1}" srcOrd="0" destOrd="0" presId="urn:microsoft.com/office/officeart/2005/8/layout/radial5"/>
    <dgm:cxn modelId="{DE89233F-3AA8-48C8-85C2-BC6FF184B10E}" type="presParOf" srcId="{EB09D521-9D02-4B4D-80CB-EB847731A63E}" destId="{2B53964F-CB34-4355-90FB-EFB49A7323ED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CFBEC-172E-41BB-B545-FE2085E0B744}">
      <dsp:nvSpPr>
        <dsp:cNvPr id="0" name=""/>
        <dsp:cNvSpPr/>
      </dsp:nvSpPr>
      <dsp:spPr>
        <a:xfrm>
          <a:off x="3317985" y="1908920"/>
          <a:ext cx="1501746" cy="150174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Проект</a:t>
          </a:r>
        </a:p>
      </dsp:txBody>
      <dsp:txXfrm>
        <a:off x="3537911" y="2128846"/>
        <a:ext cx="1061894" cy="1061894"/>
      </dsp:txXfrm>
    </dsp:sp>
    <dsp:sp modelId="{E09D1B4B-09AE-4B1F-A409-CE344F8F9185}">
      <dsp:nvSpPr>
        <dsp:cNvPr id="0" name=""/>
        <dsp:cNvSpPr/>
      </dsp:nvSpPr>
      <dsp:spPr>
        <a:xfrm rot="10347579">
          <a:off x="2685468" y="2605767"/>
          <a:ext cx="454106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809185" y="2680450"/>
        <a:ext cx="329852" cy="248508"/>
      </dsp:txXfrm>
    </dsp:sp>
    <dsp:sp modelId="{60779230-642B-46DB-B5CA-FC2220C38859}">
      <dsp:nvSpPr>
        <dsp:cNvPr id="0" name=""/>
        <dsp:cNvSpPr/>
      </dsp:nvSpPr>
      <dsp:spPr>
        <a:xfrm>
          <a:off x="715259" y="2609016"/>
          <a:ext cx="1802122" cy="750835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Население</a:t>
          </a:r>
          <a:endParaRPr lang="ru-RU" sz="1100" kern="1200" dirty="0"/>
        </a:p>
      </dsp:txBody>
      <dsp:txXfrm>
        <a:off x="979174" y="2718973"/>
        <a:ext cx="1274292" cy="530921"/>
      </dsp:txXfrm>
    </dsp:sp>
    <dsp:sp modelId="{4873F644-A37B-4263-BDD3-7D4AECF93436}">
      <dsp:nvSpPr>
        <dsp:cNvPr id="0" name=""/>
        <dsp:cNvSpPr/>
      </dsp:nvSpPr>
      <dsp:spPr>
        <a:xfrm rot="21371533">
          <a:off x="4938774" y="2385081"/>
          <a:ext cx="292199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938871" y="2470828"/>
        <a:ext cx="204539" cy="248508"/>
      </dsp:txXfrm>
    </dsp:sp>
    <dsp:sp modelId="{8FE55D76-69B8-469D-BE4A-A0F9F69D5110}">
      <dsp:nvSpPr>
        <dsp:cNvPr id="0" name=""/>
        <dsp:cNvSpPr/>
      </dsp:nvSpPr>
      <dsp:spPr>
        <a:xfrm>
          <a:off x="5352504" y="2147669"/>
          <a:ext cx="1963688" cy="72268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pc="-10" baseline="0" dirty="0" smtClean="0"/>
            <a:t>Банки</a:t>
          </a:r>
          <a:endParaRPr lang="ru-RU" sz="1300" kern="1200" spc="-10" baseline="0" dirty="0"/>
        </a:p>
      </dsp:txBody>
      <dsp:txXfrm>
        <a:off x="5640079" y="2253503"/>
        <a:ext cx="1388538" cy="511015"/>
      </dsp:txXfrm>
    </dsp:sp>
    <dsp:sp modelId="{8999D690-D432-4F1A-B2AE-D98A61E6F24A}">
      <dsp:nvSpPr>
        <dsp:cNvPr id="0" name=""/>
        <dsp:cNvSpPr/>
      </dsp:nvSpPr>
      <dsp:spPr>
        <a:xfrm rot="1493011">
          <a:off x="4905837" y="2950378"/>
          <a:ext cx="471955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911605" y="3007073"/>
        <a:ext cx="347701" cy="248508"/>
      </dsp:txXfrm>
    </dsp:sp>
    <dsp:sp modelId="{0B5562C5-56E9-4F94-AD9A-09B6AA6E206F}">
      <dsp:nvSpPr>
        <dsp:cNvPr id="0" name=""/>
        <dsp:cNvSpPr/>
      </dsp:nvSpPr>
      <dsp:spPr>
        <a:xfrm>
          <a:off x="5121711" y="3268243"/>
          <a:ext cx="2231078" cy="79465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ФОИВ</a:t>
          </a:r>
          <a:endParaRPr lang="ru-RU" sz="1300" kern="1200" dirty="0"/>
        </a:p>
      </dsp:txBody>
      <dsp:txXfrm>
        <a:off x="5448445" y="3384617"/>
        <a:ext cx="1577610" cy="561905"/>
      </dsp:txXfrm>
    </dsp:sp>
    <dsp:sp modelId="{FB0FDE60-5A66-47CD-855C-10B0ABFAFF6D}">
      <dsp:nvSpPr>
        <dsp:cNvPr id="0" name=""/>
        <dsp:cNvSpPr/>
      </dsp:nvSpPr>
      <dsp:spPr>
        <a:xfrm rot="19822409">
          <a:off x="4894065" y="1817407"/>
          <a:ext cx="583827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902187" y="1930955"/>
        <a:ext cx="459573" cy="248508"/>
      </dsp:txXfrm>
    </dsp:sp>
    <dsp:sp modelId="{492A8904-4F29-41B2-8DF6-9E5DB43B598E}">
      <dsp:nvSpPr>
        <dsp:cNvPr id="0" name=""/>
        <dsp:cNvSpPr/>
      </dsp:nvSpPr>
      <dsp:spPr>
        <a:xfrm>
          <a:off x="5287448" y="1034372"/>
          <a:ext cx="1899600" cy="78455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Региональные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власти</a:t>
          </a:r>
          <a:endParaRPr lang="ru-RU" sz="1300" kern="1200" dirty="0"/>
        </a:p>
      </dsp:txBody>
      <dsp:txXfrm>
        <a:off x="5565638" y="1149267"/>
        <a:ext cx="1343220" cy="554764"/>
      </dsp:txXfrm>
    </dsp:sp>
    <dsp:sp modelId="{470BEB95-5498-4076-A7AD-52EA2D6058A0}">
      <dsp:nvSpPr>
        <dsp:cNvPr id="0" name=""/>
        <dsp:cNvSpPr/>
      </dsp:nvSpPr>
      <dsp:spPr>
        <a:xfrm rot="16294431">
          <a:off x="3908351" y="1353196"/>
          <a:ext cx="381435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963995" y="1493225"/>
        <a:ext cx="267005" cy="248508"/>
      </dsp:txXfrm>
    </dsp:sp>
    <dsp:sp modelId="{A0AE6ABD-EFF8-41C2-907C-790C07DF522C}">
      <dsp:nvSpPr>
        <dsp:cNvPr id="0" name=""/>
        <dsp:cNvSpPr/>
      </dsp:nvSpPr>
      <dsp:spPr>
        <a:xfrm>
          <a:off x="3319107" y="279108"/>
          <a:ext cx="1605301" cy="91073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Инвестор</a:t>
          </a:r>
          <a:endParaRPr lang="ru-RU" sz="1200" kern="1200" dirty="0"/>
        </a:p>
      </dsp:txBody>
      <dsp:txXfrm>
        <a:off x="3554198" y="412482"/>
        <a:ext cx="1135119" cy="643985"/>
      </dsp:txXfrm>
    </dsp:sp>
    <dsp:sp modelId="{36C8B2AC-6A4E-41C6-958A-3435A284418E}">
      <dsp:nvSpPr>
        <dsp:cNvPr id="0" name=""/>
        <dsp:cNvSpPr/>
      </dsp:nvSpPr>
      <dsp:spPr>
        <a:xfrm rot="12814816">
          <a:off x="2676850" y="1730089"/>
          <a:ext cx="607146" cy="41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790736" y="1847288"/>
        <a:ext cx="482892" cy="248508"/>
      </dsp:txXfrm>
    </dsp:sp>
    <dsp:sp modelId="{2B53964F-CB34-4355-90FB-EFB49A7323ED}">
      <dsp:nvSpPr>
        <dsp:cNvPr id="0" name=""/>
        <dsp:cNvSpPr/>
      </dsp:nvSpPr>
      <dsp:spPr>
        <a:xfrm>
          <a:off x="1086862" y="777197"/>
          <a:ext cx="1711684" cy="94207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РЭО</a:t>
          </a:r>
          <a:endParaRPr lang="ru-RU" sz="1600" kern="1200" dirty="0"/>
        </a:p>
      </dsp:txBody>
      <dsp:txXfrm>
        <a:off x="1337532" y="915161"/>
        <a:ext cx="1210344" cy="666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F0-60A6-2E44-A1AE-EF1814BD88B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1A1E5-2766-9144-9C98-F25A85C74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2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462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46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14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76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30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6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93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2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59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72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88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8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FF392-1D80-5A4E-BEE1-6984B0F7286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315BC-1494-2144-9369-5F754658C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8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52" y="854095"/>
            <a:ext cx="2344620" cy="79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-2" y="2640556"/>
            <a:ext cx="2842672" cy="15377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978249" y="2640556"/>
            <a:ext cx="57807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/>
              <a:t>Современные практики организации и реализации инвестиционных проектов в сфере управления ТКО</a:t>
            </a:r>
            <a:endParaRPr lang="ru-RU" sz="22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176953" y="5668413"/>
            <a:ext cx="11957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100" dirty="0" smtClean="0">
                <a:solidFill>
                  <a:schemeClr val="bg2">
                    <a:lumMod val="75000"/>
                  </a:schemeClr>
                </a:solidFill>
              </a:rPr>
              <a:t>28.11.2019</a:t>
            </a:r>
            <a:endParaRPr lang="ru-RU" sz="11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176953" y="4357019"/>
            <a:ext cx="400929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Плахотный Павел Евгеньевич</a:t>
            </a:r>
          </a:p>
          <a:p>
            <a:pPr algn="l">
              <a:spcBef>
                <a:spcPct val="50000"/>
              </a:spcBef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Старший преподаватель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472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10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630264" y="699929"/>
            <a:ext cx="6752669" cy="36956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Факторы </a:t>
            </a:r>
            <a:r>
              <a:rPr lang="ru-RU" sz="1800" dirty="0"/>
              <a:t>в</a:t>
            </a:r>
            <a:r>
              <a:rPr lang="ru-RU" sz="1800" dirty="0" smtClean="0"/>
              <a:t> проектах ГЧП и концессий, обеспечивающие защиту инвестиций</a:t>
            </a:r>
            <a:endParaRPr lang="ru-RU" sz="18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76280" y="1432446"/>
            <a:ext cx="8440615" cy="213653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1800" dirty="0" smtClean="0"/>
              <a:t>	Анализ существующих реализаций проектов ГЧП в области ТКО показывает, что ключевыми успехами подобных проектов является: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Получение гарантий от региональных властей и РЭО, о гарантированном объеме ТКО на период соглашения.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Гарантия от региональных властей о запрете предварительной сортировки третьими лицами ТКО с извлечением части фракций, перед отправкой на объект построенный по концессии</a:t>
            </a:r>
            <a:r>
              <a:rPr lang="en-US" sz="1800" dirty="0" smtClean="0"/>
              <a:t>/</a:t>
            </a:r>
            <a:r>
              <a:rPr lang="ru-RU" sz="1800" dirty="0" smtClean="0"/>
              <a:t>ГЧП.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Определение целевой модели реализации вторичных материалов извлеченных из ТКО, с учетом снижения их стоимости в долгосрочной перспективе (5-7 лет).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Формирование «кластерного» подхода позволяет использовать различные меры государственной поддержки, направленные не только на отрасль обращения с ТКО.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Возможность использования переработанных отходов для рекультивации существующих и закрытых полигонов ТКО.</a:t>
            </a:r>
          </a:p>
          <a:p>
            <a:pPr marL="514350" indent="-514350">
              <a:buFont typeface="Arial"/>
              <a:buAutoNum type="arabicParenR"/>
            </a:pPr>
            <a:r>
              <a:rPr lang="ru-RU" sz="1800" dirty="0" smtClean="0"/>
              <a:t>Включение в соглашения тарифных гарантий в зависимости от формулы цены на вторичные материалы.</a:t>
            </a:r>
          </a:p>
          <a:p>
            <a:pPr marL="514350" indent="-514350">
              <a:buFont typeface="Arial"/>
              <a:buAutoNum type="arabicParenR"/>
            </a:pPr>
            <a:endParaRPr lang="ru-RU" sz="1800" dirty="0" smtClean="0"/>
          </a:p>
          <a:p>
            <a:pPr marL="0" indent="0">
              <a:buNone/>
            </a:pPr>
            <a:endParaRPr lang="ru-RU" sz="1400" dirty="0" smtClean="0"/>
          </a:p>
          <a:p>
            <a:pPr marL="514350" indent="-514350">
              <a:buFont typeface="Arial"/>
              <a:buAutoNum type="arabicParenR"/>
            </a:pPr>
            <a:endParaRPr lang="ru-RU" sz="1400" dirty="0" smtClean="0"/>
          </a:p>
          <a:p>
            <a:pPr marL="514350" indent="-514350">
              <a:buFont typeface="Arial"/>
              <a:buAutoNum type="arabicParenR"/>
            </a:pPr>
            <a:endParaRPr lang="ru-RU" sz="1400" dirty="0" smtClean="0"/>
          </a:p>
          <a:p>
            <a:pPr marL="514350" indent="-514350">
              <a:buFont typeface="Arial"/>
              <a:buAutoNum type="arabicParenR"/>
            </a:pPr>
            <a:endParaRPr lang="ru-RU" sz="1400" dirty="0" smtClean="0"/>
          </a:p>
          <a:p>
            <a:pPr marL="514350" indent="-514350">
              <a:buFont typeface="Arial"/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11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537130" y="783527"/>
            <a:ext cx="7696200" cy="70749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Риски в проектах обращения с ТКО.</a:t>
            </a:r>
            <a:endParaRPr lang="ru-RU" sz="32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Неправильно рассчитанная модель обращения с ТКО в регионе.</a:t>
            </a:r>
          </a:p>
          <a:p>
            <a:pPr algn="just"/>
            <a:r>
              <a:rPr lang="ru-RU" dirty="0" smtClean="0"/>
              <a:t>Появление альтернативных технологий переработки ТКО.</a:t>
            </a:r>
          </a:p>
          <a:p>
            <a:pPr algn="just"/>
            <a:r>
              <a:rPr lang="ru-RU" dirty="0" smtClean="0"/>
              <a:t>Изменение законодательства в части производителей продукции (запрет пластика).</a:t>
            </a:r>
          </a:p>
          <a:p>
            <a:pPr algn="just"/>
            <a:r>
              <a:rPr lang="ru-RU" dirty="0" smtClean="0"/>
              <a:t>Сокращение объема ТКО.</a:t>
            </a:r>
          </a:p>
          <a:p>
            <a:pPr algn="just"/>
            <a:r>
              <a:rPr lang="ru-RU" dirty="0" smtClean="0"/>
              <a:t>Проблемы с персоналом на предприятиях по утилизации ТКО.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12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537130" y="810313"/>
            <a:ext cx="8085667" cy="5192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Минимизация рисков проекта.</a:t>
            </a:r>
            <a:endParaRPr lang="ru-RU" sz="28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финансовой модели проекта, на основании цепочки добавленной стоимости по всему дереву технологий обращения с ТКО.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Определение перечня связанных инвестиционных проектов и факторов позволяющих их реализовывать:</a:t>
            </a:r>
          </a:p>
          <a:p>
            <a:r>
              <a:rPr lang="ru-RU" dirty="0" smtClean="0"/>
              <a:t>Экономических</a:t>
            </a:r>
          </a:p>
          <a:p>
            <a:r>
              <a:rPr lang="ru-RU" dirty="0" smtClean="0"/>
              <a:t>Производственно-технологических</a:t>
            </a:r>
          </a:p>
          <a:p>
            <a:r>
              <a:rPr lang="ru-RU" dirty="0" smtClean="0"/>
              <a:t>Необходимых мер государственной поддержки</a:t>
            </a:r>
          </a:p>
          <a:p>
            <a:r>
              <a:rPr lang="ru-RU" dirty="0" smtClean="0"/>
              <a:t>Кадровых</a:t>
            </a:r>
          </a:p>
          <a:p>
            <a:r>
              <a:rPr lang="ru-RU" dirty="0" smtClean="0"/>
              <a:t>Логистичеких</a:t>
            </a:r>
          </a:p>
          <a:p>
            <a:r>
              <a:rPr lang="ru-RU" dirty="0" smtClean="0"/>
              <a:t>Ресурсных</a:t>
            </a:r>
          </a:p>
          <a:p>
            <a:r>
              <a:rPr lang="ru-RU" dirty="0" smtClean="0"/>
              <a:t>…</a:t>
            </a:r>
          </a:p>
          <a:p>
            <a:pPr marL="514350" indent="-514350">
              <a:buAutoNum type="arabicPeriod" startAt="3"/>
            </a:pPr>
            <a:r>
              <a:rPr lang="ru-RU" dirty="0" smtClean="0"/>
              <a:t>Параллельная проработка проекта с Государственным         партнером, банками, ФОИВ.</a:t>
            </a:r>
          </a:p>
          <a:p>
            <a:pPr marL="514350" indent="-514350">
              <a:buAutoNum type="arabicPeriod" startAt="3"/>
            </a:pPr>
            <a:r>
              <a:rPr lang="ru-RU" dirty="0" smtClean="0"/>
              <a:t>Формирование технологической команды проекта на ранней стадии.</a:t>
            </a:r>
          </a:p>
          <a:p>
            <a:pPr marL="514350" indent="-514350">
              <a:buAutoNum type="arabicPeriod" startAt="3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8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13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457200" y="689505"/>
            <a:ext cx="7721600" cy="6905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26476" y="889858"/>
            <a:ext cx="78333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ПРОБЛЕМАТИКА ИНВЕСТИЦИОННЫХ ПРОЕКТОВ В СФЕРЕ ТКО</a:t>
            </a:r>
            <a:endPara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2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5200" y="1859339"/>
            <a:ext cx="762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buFont typeface="Arial"/>
              <a:buChar char="•"/>
            </a:pPr>
            <a:r>
              <a:rPr lang="ru-RU" sz="2800" b="1" dirty="0" smtClean="0"/>
              <a:t>Высокая социальная значимость проектов.</a:t>
            </a:r>
            <a:endParaRPr lang="ru-RU" sz="2800" dirty="0"/>
          </a:p>
          <a:p>
            <a:pPr marL="342900" indent="-342900" fontAlgn="t">
              <a:buFont typeface="Arial"/>
              <a:buChar char="•"/>
            </a:pPr>
            <a:r>
              <a:rPr lang="ru-RU" sz="2800" b="1" dirty="0" smtClean="0"/>
              <a:t>Противоречивость требований к проектам со стороны населения, федеральных, региональных властей, бизнеса, банков.</a:t>
            </a:r>
          </a:p>
          <a:p>
            <a:pPr marL="342900" indent="-342900" fontAlgn="t">
              <a:buFont typeface="Arial"/>
              <a:buChar char="•"/>
            </a:pPr>
            <a:r>
              <a:rPr lang="ru-RU" sz="2800" b="1" dirty="0" smtClean="0"/>
              <a:t>Логистические и технологические ограничения связанные с территориями.</a:t>
            </a:r>
          </a:p>
          <a:p>
            <a:pPr marL="342900" indent="-342900" fontAlgn="t">
              <a:buFont typeface="Arial"/>
              <a:buChar char="•"/>
            </a:pPr>
            <a:r>
              <a:rPr lang="ru-RU" sz="2800" b="1" dirty="0" smtClean="0"/>
              <a:t>Сложная, не синхронизированная система мер господдержки.</a:t>
            </a:r>
          </a:p>
          <a:p>
            <a:pPr marL="342900" indent="-342900" fontAlgn="t">
              <a:buFont typeface="Arial"/>
              <a:buChar char="•"/>
            </a:pPr>
            <a:endParaRPr lang="ru-RU" sz="2800" b="1" dirty="0"/>
          </a:p>
          <a:p>
            <a:pPr marL="342900" indent="-342900" fontAlgn="t">
              <a:buFont typeface="Arial"/>
              <a:buChar char="•"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584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3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06174" y="913156"/>
            <a:ext cx="5109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Участники проекта ГЧП в области ТКО</a:t>
            </a:r>
            <a:endParaRPr lang="ru-RU" sz="2400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2450811"/>
              </p:ext>
            </p:extLst>
          </p:nvPr>
        </p:nvGraphicFramePr>
        <p:xfrm>
          <a:off x="315951" y="1490663"/>
          <a:ext cx="8343900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Picture 2" descr="https://www.chauvin-arnoux.com/sites/default/files/img/article/fotolia_6940369_m_0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682" y="5085184"/>
            <a:ext cx="323969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71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Позиции участников проекта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Население не хочет увеличения тарифа, но хочет улучшение экологии в регионе.</a:t>
            </a:r>
          </a:p>
          <a:p>
            <a:r>
              <a:rPr lang="ru-RU" dirty="0" smtClean="0"/>
              <a:t>РЭО заинтересованно в реализации программы обращения с ТКО</a:t>
            </a:r>
          </a:p>
          <a:p>
            <a:r>
              <a:rPr lang="ru-RU" dirty="0" smtClean="0"/>
              <a:t>Инвестор хочет гарантий получения прибыли от проекта</a:t>
            </a:r>
          </a:p>
          <a:p>
            <a:r>
              <a:rPr lang="ru-RU" dirty="0" smtClean="0"/>
              <a:t>Региональные власти заинтересованы в решении проблем в области ТКО без </a:t>
            </a:r>
            <a:r>
              <a:rPr lang="ru-RU" dirty="0"/>
              <a:t>з</a:t>
            </a:r>
            <a:r>
              <a:rPr lang="ru-RU" dirty="0" smtClean="0"/>
              <a:t>начимого повышения тарифа</a:t>
            </a:r>
          </a:p>
          <a:p>
            <a:r>
              <a:rPr lang="ru-RU" dirty="0" smtClean="0"/>
              <a:t>Банки заинтересованы в возврате кредита</a:t>
            </a:r>
          </a:p>
          <a:p>
            <a:r>
              <a:rPr lang="ru-RU" dirty="0" smtClean="0"/>
              <a:t>Федеральные органы исполнительной власти заинтересованы в реализации государственной политики в своей зоне ответственности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4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629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5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07915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638730" y="672619"/>
            <a:ext cx="7844870" cy="74389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Варианты бюджетных инвестиций</a:t>
            </a:r>
            <a:endParaRPr lang="ru-RU" sz="32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5122" name="Picture 2" descr="\\office.com\own_kb\DOCs\p.plakhotny\Documents\Мои рисунки\Бюджетные инвестиц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30" y="1560987"/>
            <a:ext cx="7620000" cy="526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6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>
            <a:off x="744467" y="1600199"/>
            <a:ext cx="7915384" cy="0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азвание 1"/>
          <p:cNvSpPr txBox="1">
            <a:spLocks/>
          </p:cNvSpPr>
          <p:nvPr/>
        </p:nvSpPr>
        <p:spPr>
          <a:xfrm>
            <a:off x="638730" y="672619"/>
            <a:ext cx="7844870" cy="7438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Меры государственной поддержки используемые в проектах обращения с ТКО</a:t>
            </a:r>
            <a:endParaRPr lang="ru-RU" sz="24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830387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Планируемые меры поддержки со стороны ППК «РЭО» (на конкурсной основе)</a:t>
            </a:r>
          </a:p>
          <a:p>
            <a:r>
              <a:rPr lang="ru-RU" dirty="0" smtClean="0"/>
              <a:t>Субсидирование % ставки по кредитам</a:t>
            </a:r>
          </a:p>
          <a:p>
            <a:r>
              <a:rPr lang="ru-RU" dirty="0" smtClean="0"/>
              <a:t>Поручительства банкам</a:t>
            </a:r>
          </a:p>
          <a:p>
            <a:r>
              <a:rPr lang="ru-RU" dirty="0" smtClean="0"/>
              <a:t>Со финансирование до 50% от стоимости проекта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Региональные меры поддержки </a:t>
            </a:r>
          </a:p>
          <a:p>
            <a:r>
              <a:rPr lang="ru-RU" dirty="0" smtClean="0"/>
              <a:t>Предоставление инфраструктуры площадок</a:t>
            </a:r>
          </a:p>
          <a:p>
            <a:r>
              <a:rPr lang="ru-RU" dirty="0" smtClean="0"/>
              <a:t>Льготы по налогам</a:t>
            </a:r>
          </a:p>
          <a:p>
            <a:r>
              <a:rPr lang="ru-RU" dirty="0" smtClean="0"/>
              <a:t>Региональные гарантии и субсидии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u="sng" dirty="0" smtClean="0"/>
              <a:t>Льготное финансирование оборудования поставщиков для проекта (по программам Минпромторга)</a:t>
            </a:r>
          </a:p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489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Сравнение модели реализации проектов по модели ГЧП и концессии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7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38990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sz="16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97406"/>
              </p:ext>
            </p:extLst>
          </p:nvPr>
        </p:nvGraphicFramePr>
        <p:xfrm>
          <a:off x="268565" y="1478818"/>
          <a:ext cx="8569465" cy="4940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143"/>
                <a:gridCol w="3405282"/>
                <a:gridCol w="3612040"/>
              </a:tblGrid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Государственно-частное партнерство 224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Концессионное соглашение 115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</a:tr>
              <a:tr h="4379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Предмет соглашения, элементы соглашения,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обязанности сторон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Частный партнер обязуется создать полностью или частично за счет собственных либо привлеченных средств являющиеся объектом соглашения недвижимое имущество или недвижимое имущество и движимое имущество, технологически связанные между собой и предназначенные для осуществления деятельности, предусмотренной соглашением, осуществлять эксплуатацию и (или) техническое обслуживание такого имущества, а публичный партнер обязуется предоставить частному партнеру права владения и пользования им для осуществления указанной в соглашении деятельности и обеспечить возникновение права собственности частного партнера на объект соглашения при условии соблюдения требований, предусмотренных Федеральным законом и соглашением.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Обязательными элементами соглашения являются: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1) строительство и (или) реконструкция (далее также - создание) объекта соглашения частным партнером;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2) осуществление частным партнером полного или частичного финансирования создания объекта соглашения;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3) осуществление частным партнером эксплуатации и (или) технического обслуживания объекта соглашения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Концессионер обязуется за свой счет создать и (или) реконструировать определенное этим соглашением имущество (недвижимое имущество или недвижимое имущество и движимое имущество, технологически связанные между собой и предназначенные для осуществления деятельности, предусмотренной концессионным соглашением, право собственности на которое принадлежит или будет принадлежать другой стороне (концеденту), осуществлять деятельность с использованием (эксплуатацией) объекта концессионного соглашения, а концедент обязуется предоставить концессионеру на срок, установленный этим соглашением, права владения и пользования объектом концессионного соглашения для осуществления указанной деятельности.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9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Сравнение модели реализации проектов по модели ГЧП и концессии(2)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8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38990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sz="16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275124"/>
              </p:ext>
            </p:extLst>
          </p:nvPr>
        </p:nvGraphicFramePr>
        <p:xfrm>
          <a:off x="268565" y="1478818"/>
          <a:ext cx="8569465" cy="560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143"/>
                <a:gridCol w="3405282"/>
                <a:gridCol w="3612040"/>
              </a:tblGrid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Государственно-частное партнерство 224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Концессионное соглашение 115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953233"/>
              </p:ext>
            </p:extLst>
          </p:nvPr>
        </p:nvGraphicFramePr>
        <p:xfrm>
          <a:off x="268565" y="1995625"/>
          <a:ext cx="8559846" cy="4463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051"/>
                <a:gridCol w="3422931"/>
                <a:gridCol w="3592864"/>
              </a:tblGrid>
              <a:tr h="144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Объекты соглашения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п. 1 ст. 7 224 ФЗ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(только то имущество, которое может находиться в частной собственности: в его отношении не установлены принадлежность исключительно к государственной, муниципальной собственности или запрет на отчуждение в частную собственность либо нахождение в частной собственности)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ч. 1 ст. 4 115-ФЗ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(только имущество, которое принадлежит или будет принадлежать государству)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0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Частный партнер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Ограничения в ст. 5: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запрещается участие на частной стороне юридических лиц с публичным участием и находящихся под контролем таких лиц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Индивидуальный предприниматель, российское или иностранное юридическое лицо либо действующие без образования юридического лица по договору простого товарищества (договору о совместной деятельности) два и более указанных юридических лица.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</a:tr>
              <a:tr h="360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Собственность на объект соглашения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Частная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Собственник - концедент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</a:tr>
              <a:tr h="360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Срок соглашения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Минимальный срок - 3 года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Законодательно не регламентируется минимальный и максимальный срок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</a:tr>
              <a:tr h="1080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Возможность строительства дополнительных объектов, не относящихся к объекту соглашения, права собственности на такие объекты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Напрямую не предусмотрена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Предусмотрена возможность строительства объектов, собственность на которые будет принадлежать частному партнеру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5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" y="463138"/>
            <a:ext cx="537129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Сравнение модели реализации проектов по модели ГЧП и концессии (3)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>
                <a:solidFill>
                  <a:schemeClr val="bg2">
                    <a:lumMod val="75000"/>
                  </a:schemeClr>
                </a:solidFill>
              </a:rPr>
              <a:pPr/>
              <a:t>9</a:t>
            </a:fld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V="1">
            <a:off x="826477" y="1338990"/>
            <a:ext cx="7833374" cy="9523"/>
          </a:xfrm>
          <a:prstGeom prst="line">
            <a:avLst/>
          </a:prstGeom>
          <a:noFill/>
          <a:ln w="19050" cap="sq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sz="16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9" y="431426"/>
            <a:ext cx="1074618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97020"/>
              </p:ext>
            </p:extLst>
          </p:nvPr>
        </p:nvGraphicFramePr>
        <p:xfrm>
          <a:off x="268565" y="1478818"/>
          <a:ext cx="8754054" cy="560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106"/>
                <a:gridCol w="2751292"/>
                <a:gridCol w="4717656"/>
              </a:tblGrid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Государственно-частное партнерство 224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Концессионное соглашение 115 ФЗ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08" marR="47608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89024"/>
              </p:ext>
            </p:extLst>
          </p:nvPr>
        </p:nvGraphicFramePr>
        <p:xfrm>
          <a:off x="268566" y="2039650"/>
          <a:ext cx="8762146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105"/>
                <a:gridCol w="2751292"/>
                <a:gridCol w="472574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Залог при кредитовании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Активы проекта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Активы проекта (акции)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29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Критерии конкурса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Ч. 9 Ст. 19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1) технические критерии;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2) финансово-экономические критерии;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3) юридические критерии (срок действия соглашения, риски, принимаемые на себя публичным партнером и частным партнером, в том числе обязательства, принимаемые на себя частным партнером в случаях недополучения запланированных доходов от эксплуатации и (или) технического обслуживания объекта соглашения, возникновения дополнительных расходов при создании объекта соглашения, его эксплуатации и (или) его техническом обслуживании).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П. 2 ст. 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1) сроки создания и (или) реконструкции объекта концессионного соглашения;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2) период со дня подписания концессионного соглашения до дня, когда созданный и (или) реконструированный объект концессионного соглашения будет соответствовать установленным концессионным соглашением технико-экономическим показателям;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3) технико-экономические показатели объекта концессионного соглашения;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4) объем производства товаров, выполнения работ, оказания услуг при осуществлении деятельности, предусмотренной концессионным соглашением;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5) период со дня подписания концессионного соглашения до дня, когда производство товаров, выполнение работ, оказание услуг при осуществлении деятельности, предусмотренной концессионным соглашением, будет осуществляться в объеме, установленном концессионным соглашением;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6) размер концессионной платы;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7) предельные цены (тарифы) на производимые товары, выполняемые работы, оказываемые услуги, надбавки к таким ценам (тарифам) при осуществлении деятельности, предусмотренной концессионным соглашением, и (или) долгосрочные параметры регулирования деятельности концессионера;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8) обязательства, принимаемые на себя концессионером в случаях недополучения запланированных доходов от использования (эксплуатации) объекта концессионного соглашения, возникновения дополнительных расходов при создании и (или) реконструкции объекта концессионного соглашения, использовании (эксплуатации) объекта концессионного соглашения.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42" marR="3784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3822</TotalTime>
  <Words>942</Words>
  <Application>Microsoft Office PowerPoint</Application>
  <PresentationFormat>Экран (4:3)</PresentationFormat>
  <Paragraphs>148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Позиции участников проекта</vt:lpstr>
      <vt:lpstr>Презентация PowerPoint</vt:lpstr>
      <vt:lpstr>Презентация PowerPoint</vt:lpstr>
      <vt:lpstr>Сравнение модели реализации проектов по модели ГЧП и концессии</vt:lpstr>
      <vt:lpstr>Сравнение модели реализации проектов по модели ГЧП и концессии(2)</vt:lpstr>
      <vt:lpstr>Сравнение модели реализации проектов по модели ГЧП и концессии (3)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проектами в ОПК: мифы и реальность.</dc:title>
  <dc:creator>Evgeny Plakhotny</dc:creator>
  <cp:lastModifiedBy>РК Союз Промышленников</cp:lastModifiedBy>
  <cp:revision>47</cp:revision>
  <dcterms:created xsi:type="dcterms:W3CDTF">2017-04-18T09:42:13Z</dcterms:created>
  <dcterms:modified xsi:type="dcterms:W3CDTF">2019-11-28T11:24:17Z</dcterms:modified>
</cp:coreProperties>
</file>