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68" r:id="rId3"/>
    <p:sldId id="280" r:id="rId4"/>
    <p:sldId id="273" r:id="rId5"/>
    <p:sldId id="274" r:id="rId6"/>
    <p:sldId id="275" r:id="rId7"/>
    <p:sldId id="276" r:id="rId8"/>
    <p:sldId id="281" r:id="rId9"/>
    <p:sldId id="283" r:id="rId10"/>
    <p:sldId id="265" r:id="rId1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660033"/>
    <a:srgbClr val="008000"/>
    <a:srgbClr val="000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1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50E85-79AE-4639-B69A-86BE13F77E63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2" y="4784429"/>
            <a:ext cx="5409562" cy="3914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74CA1-51D7-43B1-B922-A97E3615D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3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4CA1-51D7-43B1-B922-A97E3615D6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F818-B193-4904-AEC2-8128DABDEE83}" type="datetime1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9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79DB-33C5-40FD-80CA-63A59084F902}" type="datetime1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4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65BB-D9FD-4B2D-94BA-B19D521A7D2D}" type="datetime1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1436-3F89-4179-9B0A-E980D15F76FE}" type="datetime1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3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7B52-44A7-4787-B11F-F8A4AB092E10}" type="datetime1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5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F0A-8916-4458-A0DB-C1664EE92761}" type="datetime1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9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973-AA57-450E-A213-69CD65E52012}" type="datetime1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1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4FC-D891-4288-B347-722BC5F86367}" type="datetime1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1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6F6C-A126-4B6D-8C7B-C761CAED9492}" type="datetime1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2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93AD-F18D-4F16-9CE0-ABEECCE56F43}" type="datetime1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6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0B04-4EF4-4579-9B5D-60AB14F62E7C}" type="datetime1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ECF72-B90B-40DD-B1C9-C88DB4E0882E}" type="datetime1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1CC3-2C5A-4475-8B9F-040449ACF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4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672513" y="1102942"/>
            <a:ext cx="7988129" cy="210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8579" tIns="34289" rIns="68579" bIns="34289" anchor="b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инвестиционной деятельности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«КТК» в 2019 г. и планах на ближайшую перспективу</a:t>
            </a:r>
            <a:endParaRPr lang="ru-RU" alt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43762" y="5943816"/>
            <a:ext cx="5480823" cy="74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767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767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767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767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Маруськин Андрей Владимирович</a:t>
            </a:r>
            <a:endParaRPr lang="ru-RU" altLang="ru-RU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</a:t>
            </a:r>
            <a:r>
              <a:rPr lang="ru-RU" alt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«КТК</a:t>
            </a:r>
            <a:r>
              <a:rPr lang="ru-RU" alt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421" y="3076533"/>
            <a:ext cx="68580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450"/>
              </a:spcAft>
              <a:buClrTx/>
              <a:buFontTx/>
              <a:buNone/>
            </a:pPr>
            <a:r>
              <a:rPr lang="ru-RU" altLang="ru-RU" sz="4000" b="1" dirty="0">
                <a:latin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436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98267" y="200659"/>
            <a:ext cx="6899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Реализация проектов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 сфере теплоснабжения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33485" y="1259002"/>
            <a:ext cx="10661345" cy="5083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пеллетах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с.Ыб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(общая стоимость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без НДС);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проектов по замене изношенных котлов с низким КПД на современные стальные модели: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«РОУ» п. Щельяюр (4,5 млн руб.)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«ММЗ» с. Койгородок (1,0 млн руб.)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п.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Подзь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(1,0 млн руб.)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«Центральная» с. Помоздино с увеличением мощности (1,0 млн руб.)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техническое перевооружение мазутной котельной «Центральная» с. Усть-Кулом с частичной заменой оборудования (общая стоимость проекта 4,0 млн руб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НДС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первому этапу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тех.перевооружения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котельной №31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п.Каджером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рамках общего проекта стоимостью 52,5 млн руб., предусматривающего последующий переводом нагрузки котельной №33 на модернизированную котельную с последующим переводом с нефти на газ)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Осуществлялись работы по техническому перевооружению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газовой котельной №51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п.Сыня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(общая стоимость проекта 31,5 млн руб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планируется завершить до 31.03.2020 года)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Осуществлено проектирование новой газовой БМК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пгт.Троицко-Печорск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взамен угольной котельной №1 (общая стоимость проекта 20,6 млн руб., до 31.03.2020 года планируется начать закупку котельной)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98267" y="200659"/>
            <a:ext cx="6899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Сложности реализация проектов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 сфере теплоснабжения в 2019 году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8547" y="2197400"/>
            <a:ext cx="7191632" cy="688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финансовое состояния Холдинга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1903" y="3233085"/>
            <a:ext cx="7191632" cy="802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ГБУ РК «КРЦЭ» (Привлечение заемных средств ГБУ РК «КРЦЭ»)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25342" y="4334861"/>
            <a:ext cx="7191632" cy="802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обеспечения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(Отсутствие требуемого объема ликвидного имущества Холдинга)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>
            <a:endCxn id="19" idx="0"/>
          </p:cNvCxnSpPr>
          <p:nvPr/>
        </p:nvCxnSpPr>
        <p:spPr>
          <a:xfrm flipH="1">
            <a:off x="1998267" y="5137378"/>
            <a:ext cx="3945002" cy="39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84963" y="5537029"/>
            <a:ext cx="3426608" cy="802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12937" y="5529872"/>
            <a:ext cx="3444416" cy="802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 имущества третьих лиц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>
            <a:endCxn id="22" idx="0"/>
          </p:cNvCxnSpPr>
          <p:nvPr/>
        </p:nvCxnSpPr>
        <p:spPr>
          <a:xfrm>
            <a:off x="5934363" y="5137378"/>
            <a:ext cx="3900782" cy="392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2351903" y="1162043"/>
            <a:ext cx="7191632" cy="702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реализации инвестиционных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03402" y="5535422"/>
            <a:ext cx="3426608" cy="802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гарантия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>
            <a:stCxn id="28" idx="2"/>
          </p:cNvCxnSpPr>
          <p:nvPr/>
        </p:nvCxnSpPr>
        <p:spPr>
          <a:xfrm flipH="1">
            <a:off x="5943267" y="1864951"/>
            <a:ext cx="4452" cy="31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921158" y="2890976"/>
            <a:ext cx="4452" cy="31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934363" y="4018392"/>
            <a:ext cx="4452" cy="318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32" idx="0"/>
          </p:cNvCxnSpPr>
          <p:nvPr/>
        </p:nvCxnSpPr>
        <p:spPr>
          <a:xfrm flipH="1">
            <a:off x="5916706" y="5142498"/>
            <a:ext cx="4452" cy="392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04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98267" y="200659"/>
            <a:ext cx="6899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Реализация проектов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 сфере водоснабжения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902678" y="1259002"/>
            <a:ext cx="10234246" cy="5083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2019 г. с завершением в 2020гг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АО «КТК» запланировано приобретение и установка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9-ти ВОС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Руч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Логинъяг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Паспом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Подтыбок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Визиндор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Щугрэм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Якша, Сторожевск, Благоево).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2019 году: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Закуплены, доставлены, установлены и введены в эксплуатацию две ВОС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Логинъяг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Заключен договор на поставку и последующее проведение монтажных и пусконаладочных работ 3-х ВОС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Паспом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Визиндор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Сторожевск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технические задания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поставку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Подтыбок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Щугрэм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Якша,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Лойма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98267" y="200659"/>
            <a:ext cx="68999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Перспективные инвестиционные планы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41434" y="1685185"/>
            <a:ext cx="6689124" cy="71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программа Холдинга (4,8 млрд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3528" y="3241588"/>
            <a:ext cx="4003589" cy="71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(2,5 млрд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71934" y="3241588"/>
            <a:ext cx="4003589" cy="71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 (1,6 млрд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84202" y="3241588"/>
            <a:ext cx="4003589" cy="71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(0,7 млрд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3529" y="4273840"/>
            <a:ext cx="4003589" cy="71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«КТК» (1,6 млрд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71933" y="4273840"/>
            <a:ext cx="4003589" cy="71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«КТК»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(1,1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84203" y="4273840"/>
            <a:ext cx="4003589" cy="716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АО «КТК»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4" name="Прямая со стрелкой 13"/>
          <p:cNvCxnSpPr>
            <a:stCxn id="3" idx="2"/>
            <a:endCxn id="10" idx="0"/>
          </p:cNvCxnSpPr>
          <p:nvPr/>
        </p:nvCxnSpPr>
        <p:spPr>
          <a:xfrm>
            <a:off x="6085996" y="2401877"/>
            <a:ext cx="1" cy="83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  <a:endCxn id="8" idx="0"/>
          </p:cNvCxnSpPr>
          <p:nvPr/>
        </p:nvCxnSpPr>
        <p:spPr>
          <a:xfrm flipH="1">
            <a:off x="1998267" y="2401877"/>
            <a:ext cx="4087729" cy="83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9" idx="0"/>
          </p:cNvCxnSpPr>
          <p:nvPr/>
        </p:nvCxnSpPr>
        <p:spPr>
          <a:xfrm>
            <a:off x="6085996" y="2401877"/>
            <a:ext cx="4087733" cy="83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11" idx="0"/>
          </p:cNvCxnSpPr>
          <p:nvPr/>
        </p:nvCxnSpPr>
        <p:spPr>
          <a:xfrm flipH="1">
            <a:off x="1998266" y="3958280"/>
            <a:ext cx="1" cy="315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2"/>
            <a:endCxn id="13" idx="0"/>
          </p:cNvCxnSpPr>
          <p:nvPr/>
        </p:nvCxnSpPr>
        <p:spPr>
          <a:xfrm>
            <a:off x="6085997" y="3958280"/>
            <a:ext cx="1" cy="315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2" idx="0"/>
          </p:cNvCxnSpPr>
          <p:nvPr/>
        </p:nvCxnSpPr>
        <p:spPr>
          <a:xfrm flipH="1">
            <a:off x="10173728" y="3958280"/>
            <a:ext cx="1" cy="315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98267" y="200659"/>
            <a:ext cx="6899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Структура инвестиций в теплоснабжении на 2019-2024 гг.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572053"/>
              </p:ext>
            </p:extLst>
          </p:nvPr>
        </p:nvGraphicFramePr>
        <p:xfrm>
          <a:off x="74141" y="1062433"/>
          <a:ext cx="12035482" cy="5717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588"/>
                <a:gridCol w="5760181"/>
                <a:gridCol w="1554984"/>
                <a:gridCol w="1451479"/>
                <a:gridCol w="1417781"/>
                <a:gridCol w="1244469"/>
              </a:tblGrid>
              <a:tr h="1260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проектов, тыс.руб. без НДС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в 2020-2024 гг., тыс.руб. без НДС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эффект, тыс.руб., без НДС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</a:tr>
              <a:tr h="31518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Холдинг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Строительство/установка новых котельных взамен существующих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1 733 897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1 692 588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292 328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</a:tr>
              <a:tr h="315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перевооружение котельных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523 169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516 969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130 692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</a:tr>
              <a:tr h="630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Строительство/реконструкция тепловых сетей в целях подключения новых потребителей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16 151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</a:tr>
              <a:tr h="349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Строительство/реконструкция тепловых сетей в иных целях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144 253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109 870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10 764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</a:tr>
              <a:tr h="349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котельных, вывод из эксплуатации систем ГВС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22 595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</a:tr>
              <a:tr h="315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котельных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7 751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</a:tr>
              <a:tr h="630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источников теплоснабжения резервными источниками электроснабжения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9 042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9 042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</a:tr>
              <a:tr h="289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Холдингу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2 476 904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2 395 012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480 282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</a:tr>
              <a:tr h="63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перевод на газ в рамках региональной программы газификации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648 975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648 975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204 423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9" marR="4211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0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98267" y="200659"/>
            <a:ext cx="6899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Структура инвестиций в водоснабжении на 2019-2024 гг.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835739"/>
              </p:ext>
            </p:extLst>
          </p:nvPr>
        </p:nvGraphicFramePr>
        <p:xfrm>
          <a:off x="92358" y="1062433"/>
          <a:ext cx="11976074" cy="5659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311"/>
                <a:gridCol w="4791197"/>
                <a:gridCol w="1684915"/>
                <a:gridCol w="2485793"/>
                <a:gridCol w="2357858"/>
              </a:tblGrid>
              <a:tr h="1194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проектов, тыс.руб. без НДС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в 2020-2024 гг., тыс.руб. без НДС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85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Холдинг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ВОС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518 729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481 255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8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новых скважин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19 647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19 647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8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Строительство/реконструкция водопроводных сетей в целях подключения новых потребителей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70 723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70 723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7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Строительство/реконструкция водопроводных сетей в иных целях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48 786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48 786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8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скважин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8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объектов водоснабжения резервными источниками электроснабжения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12 541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7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водоразборных колонок с контролем доступа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Холдингу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673 910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636 436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8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742463"/>
              </p:ext>
            </p:extLst>
          </p:nvPr>
        </p:nvGraphicFramePr>
        <p:xfrm>
          <a:off x="146222" y="1247197"/>
          <a:ext cx="11848070" cy="4734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946"/>
                <a:gridCol w="5634681"/>
                <a:gridCol w="1902940"/>
                <a:gridCol w="1573427"/>
                <a:gridCol w="2150076"/>
              </a:tblGrid>
              <a:tr h="1800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проектов, тыс. руб. (без НДС)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2020 - 2024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тыс. руб. (без НДС)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998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Холдинг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новых КОС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682 817,43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682 817,43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49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Реконструкция/Модернизация существующих КОС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782 688,57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782 688,57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49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КНС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3 951,78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3 951,78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49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Строительство/реконструкция канализационных сетей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132 402,26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120 007,80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83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Холдингу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1 601 860,04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1 589 465,58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8</a:t>
            </a:fld>
            <a:endParaRPr lang="ru-RU"/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838200" y="808615"/>
            <a:ext cx="105156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Структура инвестиций в водоотведении на 2019-2024 гг.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6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1CC3-2C5A-4475-8B9F-040449ACF9FE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56951" y="200659"/>
            <a:ext cx="73412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 деятельности за счет децентрализации отопления потребителей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902678" y="1102235"/>
            <a:ext cx="10234246" cy="5083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5146" y="1102235"/>
            <a:ext cx="9358184" cy="1138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збыточная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теплоснабжения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несбалансированности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мощностей источников теплоснабжения с подключенными нагрузками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существенного избытка мощностей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во многих централизованных системах</a:t>
            </a:r>
            <a:r>
              <a:rPr lang="ru-RU" sz="1600" dirty="0" smtClean="0"/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>
            <a:off x="6104238" y="2240444"/>
            <a:ext cx="0" cy="305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25146" y="2546609"/>
            <a:ext cx="9358184" cy="812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Следствие: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эффективности функционирования значительной части твердотопливных котельных малой мощности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104238" y="3378654"/>
            <a:ext cx="0" cy="305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425146" y="3684819"/>
            <a:ext cx="9358184" cy="607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нагрузка на республиканский бюджет Республики Коми (субсидии на выпадающие доходы)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33384" y="4618230"/>
            <a:ext cx="9349946" cy="585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Децентрализация отопления потребителей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104238" y="4291915"/>
            <a:ext cx="0" cy="305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433384" y="5530374"/>
            <a:ext cx="9349946" cy="10489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стимулирования: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льготных тарифов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электрическую энергию для потребителей, переведенных с централизованных систем теплоснабжения на автономные системы теплоснабжения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электроотопление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104238" y="5204060"/>
            <a:ext cx="0" cy="32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068045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13434</TotalTime>
  <Words>917</Words>
  <Application>Microsoft Office PowerPoint</Application>
  <PresentationFormat>Широкоэкранный</PresentationFormat>
  <Paragraphs>216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инвестиций в водоотведении на 2019-2024 гг.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Сереженко Руслан Юрьевич</dc:creator>
  <cp:lastModifiedBy>РК Союз Промышленников</cp:lastModifiedBy>
  <cp:revision>415</cp:revision>
  <cp:lastPrinted>2019-12-26T07:19:21Z</cp:lastPrinted>
  <dcterms:created xsi:type="dcterms:W3CDTF">2018-09-07T11:33:53Z</dcterms:created>
  <dcterms:modified xsi:type="dcterms:W3CDTF">2020-03-26T10:50:47Z</dcterms:modified>
</cp:coreProperties>
</file>