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308" r:id="rId3"/>
    <p:sldId id="289" r:id="rId4"/>
    <p:sldId id="303" r:id="rId5"/>
    <p:sldId id="304" r:id="rId6"/>
    <p:sldId id="307" r:id="rId7"/>
    <p:sldId id="306" r:id="rId8"/>
    <p:sldId id="287" r:id="rId9"/>
    <p:sldId id="286" r:id="rId10"/>
    <p:sldId id="281" r:id="rId11"/>
    <p:sldId id="301" r:id="rId12"/>
    <p:sldId id="274" r:id="rId13"/>
    <p:sldId id="275" r:id="rId14"/>
    <p:sldId id="276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254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EBF1E8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EBF1E8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76" d="100"/>
          <a:sy n="76" d="100"/>
        </p:scale>
        <p:origin x="6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57E-3"/>
          <c:y val="5.0000000000000157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32642C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1"/>
            <c:bubble3D val="0"/>
            <c:spPr>
              <a:solidFill>
                <a:srgbClr val="92B97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25C-4DD7-9D6E-D2C440763EFD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0.35000000000000031</c:v>
                </c:pt>
                <c:pt idx="1">
                  <c:v>0.65000000000000313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25C-4DD7-9D6E-D2C440763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32642C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1"/>
            <c:bubble3D val="0"/>
            <c:spPr>
              <a:solidFill>
                <a:srgbClr val="92B97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8C0-4FDE-ADC3-89FE87410295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0.65000000000000313</c:v>
                </c:pt>
                <c:pt idx="1">
                  <c:v>0.35000000000000031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C0-4FDE-ADC3-89FE87410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32642C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1"/>
            <c:bubble3D val="0"/>
            <c:spPr>
              <a:solidFill>
                <a:srgbClr val="92B97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1C1-43E6-93C0-9FB411B0E77C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1C1-43E6-93C0-9FB411B0E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32642C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1"/>
            <c:bubble3D val="0"/>
            <c:spPr>
              <a:solidFill>
                <a:srgbClr val="92B97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710-4413-8134-E8E8909E6C4D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0.46</c:v>
                </c:pt>
                <c:pt idx="1">
                  <c:v>0.54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10-4413-8134-E8E8909E6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32642C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1"/>
            <c:bubble3D val="0"/>
            <c:spPr>
              <a:solidFill>
                <a:srgbClr val="92B97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BFD-4E8D-895B-2AF1BEB1A81B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0.72000000000000064</c:v>
                </c:pt>
                <c:pt idx="1">
                  <c:v>0.28000000000000008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FD-4E8D-895B-2AF1BEB1A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32642C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1"/>
            <c:bubble3D val="0"/>
            <c:spPr>
              <a:solidFill>
                <a:srgbClr val="92B97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E83-4858-8131-CFF0D2C20BEB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0.68</c:v>
                </c:pt>
                <c:pt idx="1">
                  <c:v>0.31000000000000133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83-4858-8131-CFF0D2C20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32642C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1"/>
            <c:bubble3D val="0"/>
            <c:spPr>
              <a:solidFill>
                <a:srgbClr val="92B97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5CB-4A73-AF74-07A3B8371698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0.60000000000000064</c:v>
                </c:pt>
                <c:pt idx="1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CB-4A73-AF74-07A3B8371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32642C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1"/>
            <c:bubble3D val="0"/>
            <c:spPr>
              <a:solidFill>
                <a:srgbClr val="92B97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142-4F31-B764-11817DB25290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0.32000000000000151</c:v>
                </c:pt>
                <c:pt idx="1">
                  <c:v>0.67000000000000348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42-4F31-B764-11817DB25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84778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167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  <a:defRPr sz="2400"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Google Shape;45;p23"/>
          <p:cNvSpPr txBox="1">
            <a:spLocks noGrp="1"/>
          </p:cNvSpPr>
          <p:nvPr>
            <p:ph type="body" sz="half" idx="13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indent="-342900"/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Google Shape;52;p24"/>
          <p:cNvSpPr txBox="1">
            <a:spLocks noGrp="1"/>
          </p:cNvSpPr>
          <p:nvPr>
            <p:ph type="body" sz="half" idx="13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pPr indent="-342900"/>
            <a:endParaRPr/>
          </a:p>
        </p:txBody>
      </p:sp>
      <p:sp>
        <p:nvSpPr>
          <p:cNvPr id="66" name="Google Shape;53;p24"/>
          <p:cNvSpPr txBox="1">
            <a:spLocks noGrp="1"/>
          </p:cNvSpPr>
          <p:nvPr>
            <p:ph type="body" sz="quarter" idx="14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7" name="Google Shape;54;p24"/>
          <p:cNvSpPr txBox="1">
            <a:spLocks noGrp="1"/>
          </p:cNvSpPr>
          <p:nvPr>
            <p:ph type="body" sz="half" idx="15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indent="-342900"/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Google Shape;61;p25"/>
          <p:cNvSpPr txBox="1"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6" name="Google Shape;67;p26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58" y="6404312"/>
            <a:ext cx="263942" cy="2692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79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13839" marR="0" indent="-4978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ioecobalance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.jpeg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jpeg"/><Relationship Id="rId11" Type="http://schemas.openxmlformats.org/officeDocument/2006/relationships/image" Target="../media/image50.emf"/><Relationship Id="rId5" Type="http://schemas.openxmlformats.org/officeDocument/2006/relationships/image" Target="../media/image53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52.jpeg"/><Relationship Id="rId9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oecobalance.com" TargetMode="External"/><Relationship Id="rId5" Type="http://schemas.openxmlformats.org/officeDocument/2006/relationships/hyperlink" Target="mailto:tatyanakomi@mail.ru" TargetMode="External"/><Relationship Id="rId4" Type="http://schemas.openxmlformats.org/officeDocument/2006/relationships/hyperlink" Target="mailto:info@bioecobalance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chart" Target="../charts/chart8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jpeg"/><Relationship Id="rId7" Type="http://schemas.openxmlformats.org/officeDocument/2006/relationships/hyperlink" Target="https://doi.org/10.14382/epitoanyag-jsbcm.2020.26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9110/2221-1381-2018-9-50-57" TargetMode="External"/><Relationship Id="rId5" Type="http://schemas.openxmlformats.org/officeDocument/2006/relationships/hyperlink" Target="https://doi.org/10.19110/2221-1381-2017-6-40-42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exels-david-alberto-carmona-coto-1151418.jpg" descr="pexels-david-alberto-carmona-coto-1151418.jpg"/>
          <p:cNvPicPr>
            <a:picLocks noChangeAspect="1"/>
          </p:cNvPicPr>
          <p:nvPr/>
        </p:nvPicPr>
        <p:blipFill>
          <a:blip r:embed="rId2" cstate="print"/>
          <a:srcRect t="7791" b="7791"/>
          <a:stretch>
            <a:fillRect/>
          </a:stretch>
        </p:blipFill>
        <p:spPr>
          <a:xfrm>
            <a:off x="-13447" y="0"/>
            <a:ext cx="12205447" cy="685589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BIOECOBALANCE"/>
          <p:cNvSpPr txBox="1"/>
          <p:nvPr/>
        </p:nvSpPr>
        <p:spPr>
          <a:xfrm>
            <a:off x="6859458" y="3091815"/>
            <a:ext cx="92396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solidFill>
                  <a:srgbClr val="FFFFFF"/>
                </a:solidFill>
                <a:latin typeface="Futura PT Medium"/>
                <a:ea typeface="Futura PT Medium"/>
                <a:cs typeface="Futura PT Medium"/>
                <a:sym typeface="Futura PT Medium"/>
              </a:defRPr>
            </a:lvl1pPr>
          </a:lstStyle>
          <a:p>
            <a:endParaRPr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39816" y="404664"/>
            <a:ext cx="6096000" cy="488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defRPr sz="1800">
                <a:solidFill>
                  <a:srgbClr val="FFFFFF"/>
                </a:solidFill>
                <a:latin typeface="Futura PT Light"/>
                <a:ea typeface="Futura PT Light"/>
                <a:cs typeface="Futura PT Light"/>
                <a:sym typeface="Futura PT Light"/>
              </a:defRPr>
            </a:pPr>
            <a:r>
              <a:rPr lang="ru-RU" sz="3600" b="1" dirty="0"/>
              <a:t>БИОЭКОБАЛАНС</a:t>
            </a:r>
            <a:endParaRPr lang="en-US" sz="3600" b="1" dirty="0"/>
          </a:p>
        </p:txBody>
      </p:sp>
      <p:pic>
        <p:nvPicPr>
          <p:cNvPr id="9" name="logo.png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5720" y="260648"/>
            <a:ext cx="725170" cy="72517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is a biotechnological company specialised in the development…"/>
          <p:cNvSpPr txBox="1"/>
          <p:nvPr/>
        </p:nvSpPr>
        <p:spPr>
          <a:xfrm>
            <a:off x="2711624" y="2996952"/>
            <a:ext cx="756084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ru-RU" sz="3200" b="1" dirty="0">
                <a:solidFill>
                  <a:srgbClr val="92D050"/>
                </a:solidFill>
              </a:rPr>
              <a:t>Биотехнологические</a:t>
            </a:r>
          </a:p>
          <a:p>
            <a:pPr algn="ctr"/>
            <a:r>
              <a:rPr lang="ru-RU" sz="3200" b="1" dirty="0">
                <a:solidFill>
                  <a:srgbClr val="92D050"/>
                </a:solidFill>
              </a:rPr>
              <a:t>продукты</a:t>
            </a:r>
            <a:endParaRPr lang="ru-RU" sz="3200" dirty="0">
              <a:solidFill>
                <a:srgbClr val="92D050"/>
              </a:solidFill>
            </a:endParaRPr>
          </a:p>
        </p:txBody>
      </p:sp>
      <p:sp>
        <p:nvSpPr>
          <p:cNvPr id="11" name="is a biotechnological company specialised in the development…"/>
          <p:cNvSpPr txBox="1"/>
          <p:nvPr/>
        </p:nvSpPr>
        <p:spPr>
          <a:xfrm>
            <a:off x="6023992" y="4941168"/>
            <a:ext cx="590161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К.б.н. Щемелинина Татьяна Николаевна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56240" y="5733256"/>
            <a:ext cx="69600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Тел. 89068792709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tatyanakomi@mail.ru 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1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 </a:t>
            </a:r>
            <a:r>
              <a:rPr lang="en-US" sz="1800" dirty="0">
                <a:solidFill>
                  <a:schemeClr val="bg1"/>
                </a:solidFill>
                <a:hlinkClick r:id="rId4"/>
              </a:rPr>
              <a:t>bioecobalance.com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phonoteka.org/uploads/posts/2021-03/1616401343_60-p-fon-dlya-prezentatsii-minimalizm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2380"/>
            <a:ext cx="12192000" cy="7230380"/>
          </a:xfrm>
          <a:prstGeom prst="rect">
            <a:avLst/>
          </a:prstGeom>
          <a:noFill/>
        </p:spPr>
      </p:pic>
      <p:sp>
        <p:nvSpPr>
          <p:cNvPr id="2" name="Soil oil decontamination using microalgae:"/>
          <p:cNvSpPr txBox="1"/>
          <p:nvPr/>
        </p:nvSpPr>
        <p:spPr>
          <a:xfrm>
            <a:off x="911424" y="404664"/>
            <a:ext cx="11077710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latin typeface="Futura PT Medium"/>
                <a:ea typeface="Futura PT Medium"/>
                <a:cs typeface="Futura PT Medium"/>
                <a:sym typeface="Futura PT Medium"/>
              </a:defRPr>
            </a:lvl1pPr>
          </a:lstStyle>
          <a:p>
            <a:pPr algn="ctr"/>
            <a:r>
              <a:rPr lang="ru-RU" b="1" dirty="0"/>
              <a:t>Производственная рекультивация загрязненных участков 2020 года</a:t>
            </a:r>
          </a:p>
          <a:p>
            <a:pPr algn="ctr"/>
            <a:r>
              <a:rPr lang="ru-RU" b="1" dirty="0"/>
              <a:t> с применением биогеосорбента «ГЕОЛЕКС»</a:t>
            </a:r>
            <a:endParaRPr b="1" dirty="0"/>
          </a:p>
        </p:txBody>
      </p:sp>
      <p:sp>
        <p:nvSpPr>
          <p:cNvPr id="27650" name="AutoShape 2" descr="https://apf.mail.ru/cgi-bin/readmsg?id=16040505011881369505;0;6&amp;exif=1&amp;full=1&amp;x-email=tatyanakomi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apf.mail.ru/cgi-bin/readmsg?id=16040505011881369505;0;6&amp;exif=1&amp;full=1&amp;x-email=tatyanakomi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4" name="Picture 6" descr="D:\Documents\!С Рабочего стола\КОЛЛЕГИ\Корчагина Юля\Фото участков 2020\IMG_6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944" y="1844824"/>
            <a:ext cx="2568096" cy="3942090"/>
          </a:xfrm>
          <a:prstGeom prst="rect">
            <a:avLst/>
          </a:prstGeom>
          <a:noFill/>
        </p:spPr>
      </p:pic>
      <p:pic>
        <p:nvPicPr>
          <p:cNvPr id="27655" name="Picture 7" descr="D:\Documents\!С Рабочего стола\КОЛЛЕГИ\Корчагина Юля\Фото участков 2020\a1d54321-6767-4e72-9375-6fbe3ce024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3" y="1124744"/>
            <a:ext cx="2592288" cy="3353188"/>
          </a:xfrm>
          <a:prstGeom prst="rect">
            <a:avLst/>
          </a:prstGeom>
          <a:noFill/>
        </p:spPr>
      </p:pic>
      <p:pic>
        <p:nvPicPr>
          <p:cNvPr id="27657" name="Picture 9" descr="D:\Documents\!С Рабочего стола\КОЛЛЕГИ\Корчагина Юля\Фото участков 2020\f2d2b55e-6374-469a-b12a-13f0e466a7aa —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6240" y="2780928"/>
            <a:ext cx="3600400" cy="3661321"/>
          </a:xfrm>
          <a:prstGeom prst="rect">
            <a:avLst/>
          </a:prstGeom>
          <a:noFill/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9656" y="1412776"/>
            <a:ext cx="2486256" cy="404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19336" y="5517232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Futura PT Medium"/>
              </a:rPr>
              <a:t>ГЕОЛЕКС использовали: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Futura PT Medium"/>
              </a:rPr>
              <a:t>в Новом Уренгое (ЯНАО)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Futura PT Medium"/>
              </a:rPr>
              <a:t>в районе поселка </a:t>
            </a:r>
            <a:r>
              <a:rPr lang="ru-RU" dirty="0" err="1">
                <a:latin typeface="Futura PT Medium"/>
              </a:rPr>
              <a:t>Сывдарма</a:t>
            </a:r>
            <a:r>
              <a:rPr lang="ru-RU" dirty="0">
                <a:latin typeface="Futura PT Medium"/>
              </a:rPr>
              <a:t> (ЯНАО) — 150 км от нового Уренгоя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Futura PT Medium"/>
              </a:rPr>
              <a:t>в городе </a:t>
            </a:r>
            <a:r>
              <a:rPr lang="ru-RU" dirty="0" err="1">
                <a:latin typeface="Futura PT Medium"/>
              </a:rPr>
              <a:t>Урай</a:t>
            </a:r>
            <a:r>
              <a:rPr lang="ru-RU" dirty="0">
                <a:latin typeface="Futura PT Medium"/>
              </a:rPr>
              <a:t> (ХМАО) — 650 км от город​​а Сургута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Futura PT Medium"/>
              </a:rPr>
              <a:t>в городе </a:t>
            </a:r>
            <a:r>
              <a:rPr lang="ru-RU" dirty="0" err="1">
                <a:latin typeface="Futura PT Medium"/>
              </a:rPr>
              <a:t>Лангепас</a:t>
            </a:r>
            <a:r>
              <a:rPr lang="ru-RU" dirty="0">
                <a:latin typeface="Futura PT Medium"/>
              </a:rPr>
              <a:t> (ХМАО) — 120 км от города Сургута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067564" y="1556792"/>
            <a:ext cx="242245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b="1" dirty="0">
                <a:latin typeface="Futura PT Medium"/>
                <a:ea typeface="Calibri"/>
                <a:cs typeface="Times New Roman"/>
              </a:rPr>
              <a:t>Эффективность </a:t>
            </a:r>
          </a:p>
          <a:p>
            <a:pPr algn="ctr">
              <a:lnSpc>
                <a:spcPct val="115000"/>
              </a:lnSpc>
            </a:pPr>
            <a:r>
              <a:rPr lang="ru-RU" sz="1800" b="1" dirty="0">
                <a:latin typeface="Futura PT Medium"/>
                <a:ea typeface="Calibri"/>
                <a:cs typeface="Times New Roman"/>
              </a:rPr>
              <a:t>очистки за 60 суток</a:t>
            </a:r>
          </a:p>
          <a:p>
            <a:pPr algn="ctr">
              <a:lnSpc>
                <a:spcPct val="115000"/>
              </a:lnSpc>
            </a:pPr>
            <a:r>
              <a:rPr lang="ru-RU" sz="1800" b="1" dirty="0">
                <a:latin typeface="Futura PT Medium"/>
                <a:ea typeface="Calibri"/>
                <a:cs typeface="Times New Roman"/>
              </a:rPr>
              <a:t> 85-91 %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phonoteka.org/uploads/posts/2021-03/1616401343_60-p-fon-dlya-prezentatsii-minimalizm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12192000" cy="7230380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1412776"/>
            <a:ext cx="4530180" cy="340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oil oil decontamination using microalgae:"/>
          <p:cNvSpPr txBox="1"/>
          <p:nvPr/>
        </p:nvSpPr>
        <p:spPr>
          <a:xfrm>
            <a:off x="551384" y="0"/>
            <a:ext cx="1152815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latin typeface="Futura PT Medium"/>
                <a:ea typeface="Futura PT Medium"/>
                <a:cs typeface="Futura PT Medium"/>
                <a:sym typeface="Futura PT Medium"/>
              </a:defRPr>
            </a:lvl1pPr>
          </a:lstStyle>
          <a:p>
            <a:pPr algn="ctr"/>
            <a:r>
              <a:rPr lang="ru-RU" b="1" dirty="0"/>
              <a:t>Опытно-промышленные испытания загрязненных участков в м. Ярега </a:t>
            </a:r>
          </a:p>
          <a:p>
            <a:pPr algn="ctr"/>
            <a:r>
              <a:rPr lang="ru-RU" b="1" dirty="0"/>
              <a:t>(ЛУКОЙЛ-Коми) 2021 года</a:t>
            </a:r>
          </a:p>
          <a:p>
            <a:pPr algn="ctr"/>
            <a:r>
              <a:rPr lang="ru-RU" b="1" dirty="0"/>
              <a:t> с применением биогеосорбента «ГЕОЛЕКС»</a:t>
            </a:r>
            <a:endParaRPr b="1" dirty="0"/>
          </a:p>
        </p:txBody>
      </p:sp>
      <p:pic>
        <p:nvPicPr>
          <p:cNvPr id="21507" name="Picture 3" descr="D:\Documents\!С Рабочего стола\БИОЭКОБАЛАНС\2021\ОПИ\Новая папка\Всходы трав спустя 14 суток после внесения ГЕОЛЕКС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808" y="2276872"/>
            <a:ext cx="4224469" cy="3168352"/>
          </a:xfrm>
          <a:prstGeom prst="rect">
            <a:avLst/>
          </a:prstGeom>
          <a:noFill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176" y="3761656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03712" y="170080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Участок спустя 14 суток после применения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технологии очистки биогеосорбентом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48128" y="3212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Участок спустя 30 суток после применения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технологии очистки биогеосорбентом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9376" y="5445224"/>
            <a:ext cx="295232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b="1" dirty="0">
                <a:latin typeface="Futura PT Medium"/>
                <a:ea typeface="Calibri"/>
                <a:cs typeface="Times New Roman"/>
              </a:rPr>
              <a:t>Эффективность </a:t>
            </a:r>
          </a:p>
          <a:p>
            <a:pPr algn="ctr">
              <a:lnSpc>
                <a:spcPct val="115000"/>
              </a:lnSpc>
            </a:pPr>
            <a:r>
              <a:rPr lang="ru-RU" sz="1800" b="1" dirty="0">
                <a:latin typeface="Futura PT Medium"/>
                <a:ea typeface="Calibri"/>
                <a:cs typeface="Times New Roman"/>
              </a:rPr>
              <a:t>очистки за 60 суток</a:t>
            </a:r>
          </a:p>
          <a:p>
            <a:pPr algn="ctr">
              <a:lnSpc>
                <a:spcPct val="115000"/>
              </a:lnSpc>
            </a:pPr>
            <a:r>
              <a:rPr lang="ru-RU" sz="1800" b="1" dirty="0">
                <a:latin typeface="Futura PT Medium"/>
                <a:ea typeface="Calibri"/>
                <a:cs typeface="Times New Roman"/>
              </a:rPr>
              <a:t> 92-95 %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phonoteka.org/uploads/posts/2021-03/1616401343_60-p-fon-dlya-prezentatsii-minimalizm-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72380"/>
            <a:ext cx="12192000" cy="7230380"/>
          </a:xfrm>
          <a:prstGeom prst="rect">
            <a:avLst/>
          </a:prstGeom>
          <a:noFill/>
        </p:spPr>
      </p:pic>
      <p:sp>
        <p:nvSpPr>
          <p:cNvPr id="573" name="Certificates"/>
          <p:cNvSpPr txBox="1"/>
          <p:nvPr/>
        </p:nvSpPr>
        <p:spPr>
          <a:xfrm>
            <a:off x="319469" y="544838"/>
            <a:ext cx="5237970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latin typeface="Futura PT Medium"/>
                <a:ea typeface="Futura PT Medium"/>
                <a:cs typeface="Futura PT Medium"/>
                <a:sym typeface="Futura PT Medium"/>
              </a:defRPr>
            </a:lvl1pPr>
          </a:lstStyle>
          <a:p>
            <a:r>
              <a:rPr lang="ru-RU" b="1" dirty="0"/>
              <a:t>Стандартизация. Сертификация</a:t>
            </a:r>
            <a:endParaRPr b="1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8880"/>
            <a:ext cx="487714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Image (3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80376" y="332656"/>
            <a:ext cx="257140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968208" y="980728"/>
          <a:ext cx="2575974" cy="364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6" imgW="5667355" imgH="8020007" progId="AcroExch.Document.11">
                  <p:embed/>
                </p:oleObj>
              </mc:Choice>
              <mc:Fallback>
                <p:oleObj name="Acrobat Document" r:id="rId6" imgW="5667355" imgH="8020007" progId="AcroExch.Document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8208" y="980728"/>
                        <a:ext cx="2575974" cy="3645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 descr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51984" y="1988840"/>
            <a:ext cx="2808312" cy="3971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pexels-photomix-company-1002703.jpg" descr="pexels-photomix-company-1002703.jpg"/>
          <p:cNvPicPr>
            <a:picLocks noChangeAspect="1"/>
          </p:cNvPicPr>
          <p:nvPr/>
        </p:nvPicPr>
        <p:blipFill>
          <a:blip r:embed="rId3" cstate="print"/>
          <a:srcRect t="14812"/>
          <a:stretch>
            <a:fillRect/>
          </a:stretch>
        </p:blipFill>
        <p:spPr>
          <a:xfrm>
            <a:off x="-8930" y="-38100"/>
            <a:ext cx="12209860" cy="6934200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Rectangle"/>
          <p:cNvSpPr/>
          <p:nvPr/>
        </p:nvSpPr>
        <p:spPr>
          <a:xfrm>
            <a:off x="-20167" y="-24607"/>
            <a:ext cx="12232334" cy="6907214"/>
          </a:xfrm>
          <a:prstGeom prst="rect">
            <a:avLst/>
          </a:prstGeom>
          <a:solidFill>
            <a:srgbClr val="000000">
              <a:alpha val="61546"/>
            </a:srgbClr>
          </a:solidFill>
          <a:ln w="25400">
            <a:solidFill>
              <a:srgbClr val="000000">
                <a:alpha val="61546"/>
              </a:srgbClr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7" name="Intellectual property"/>
          <p:cNvSpPr txBox="1"/>
          <p:nvPr/>
        </p:nvSpPr>
        <p:spPr>
          <a:xfrm>
            <a:off x="8832304" y="908720"/>
            <a:ext cx="1461295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FFFFFF"/>
                </a:solidFill>
                <a:latin typeface="Futura PT Medium"/>
                <a:ea typeface="Futura PT Medium"/>
                <a:cs typeface="Futura PT Medium"/>
                <a:sym typeface="Futura PT Medium"/>
              </a:defRPr>
            </a:lvl1pPr>
          </a:lstStyle>
          <a:p>
            <a:r>
              <a:rPr lang="ru-RU" b="1" dirty="0"/>
              <a:t>Патенты</a:t>
            </a:r>
            <a:endParaRPr b="1" dirty="0"/>
          </a:p>
        </p:txBody>
      </p:sp>
      <p:pic>
        <p:nvPicPr>
          <p:cNvPr id="2049" name="Picture 1" descr="D:\Documents\!С Рабочего стола\БИОЭКОБАЛАНС\БИОТРИН документы\Патенты, Сертификаты четкие\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5880" y="260648"/>
            <a:ext cx="2246536" cy="3175200"/>
          </a:xfrm>
          <a:prstGeom prst="rect">
            <a:avLst/>
          </a:prstGeom>
          <a:noFill/>
        </p:spPr>
      </p:pic>
      <p:pic>
        <p:nvPicPr>
          <p:cNvPr id="2050" name="Picture 2" descr="D:\Documents\!С Рабочего стола\БИОЭКОБАЛАНС\БИОТРИН документы\Патенты, Сертификаты четкие\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9615" y="260648"/>
            <a:ext cx="2242657" cy="3168352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352" y="260648"/>
            <a:ext cx="2221619" cy="313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9616" y="3636000"/>
            <a:ext cx="2207568" cy="311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263352" y="3645024"/>
          <a:ext cx="2243113" cy="3212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8" imgW="5667355" imgH="8010375" progId="AcroExch.Document.11">
                  <p:embed/>
                </p:oleObj>
              </mc:Choice>
              <mc:Fallback>
                <p:oleObj name="Acrobat Document" r:id="rId8" imgW="5667355" imgH="8010375" progId="AcroExch.Document.11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52" y="3645024"/>
                        <a:ext cx="2243113" cy="3212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5015880" y="3645024"/>
          <a:ext cx="2190938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10" imgW="5667355" imgH="8010375" progId="AcroExch.Document.11">
                  <p:embed/>
                </p:oleObj>
              </mc:Choice>
              <mc:Fallback>
                <p:oleObj name="Acrobat Document" r:id="rId10" imgW="5667355" imgH="8010375" progId="AcroExch.Document.11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880" y="3645024"/>
                        <a:ext cx="2190938" cy="3096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bill-oxford-tR0PPLuN6Pw-unsplash.jpg" descr="bill-oxford-tR0PPLuN6Pw-unsplash.jpg"/>
          <p:cNvPicPr>
            <a:picLocks noChangeAspect="1"/>
          </p:cNvPicPr>
          <p:nvPr/>
        </p:nvPicPr>
        <p:blipFill>
          <a:blip r:embed="rId2" cstate="print"/>
          <a:srcRect l="328" t="19534" r="52804" b="40897"/>
          <a:stretch>
            <a:fillRect/>
          </a:stretch>
        </p:blipFill>
        <p:spPr>
          <a:xfrm>
            <a:off x="-22027" y="-14500"/>
            <a:ext cx="12236054" cy="6886999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Rectangle"/>
          <p:cNvSpPr/>
          <p:nvPr/>
        </p:nvSpPr>
        <p:spPr>
          <a:xfrm>
            <a:off x="-20167" y="-18650"/>
            <a:ext cx="12232334" cy="6907213"/>
          </a:xfrm>
          <a:prstGeom prst="rect">
            <a:avLst/>
          </a:prstGeom>
          <a:solidFill>
            <a:srgbClr val="000000">
              <a:alpha val="2"/>
            </a:srgbClr>
          </a:solidFill>
          <a:ln w="25400">
            <a:solidFill>
              <a:srgbClr val="000000">
                <a:alpha val="2"/>
              </a:srgbClr>
            </a:solidFill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591" name="logo.png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0" y="1556792"/>
            <a:ext cx="576064" cy="576065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BIOECOBALANCE"/>
          <p:cNvSpPr txBox="1"/>
          <p:nvPr/>
        </p:nvSpPr>
        <p:spPr>
          <a:xfrm>
            <a:off x="1055440" y="1556792"/>
            <a:ext cx="435952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latin typeface="Futura PT Medium"/>
                <a:ea typeface="Futura PT Medium"/>
                <a:cs typeface="Futura PT Medium"/>
                <a:sym typeface="Futura PT Medium"/>
              </a:defRPr>
            </a:lvl1pPr>
          </a:lstStyle>
          <a:p>
            <a:r>
              <a:rPr lang="ru-RU" sz="4000" dirty="0"/>
              <a:t>БИОЭКОБАЛАНС</a:t>
            </a:r>
            <a:endParaRPr sz="4000" dirty="0"/>
          </a:p>
        </p:txBody>
      </p:sp>
      <p:sp>
        <p:nvSpPr>
          <p:cNvPr id="593" name="Tatiana Shchemelinina…"/>
          <p:cNvSpPr txBox="1"/>
          <p:nvPr/>
        </p:nvSpPr>
        <p:spPr>
          <a:xfrm>
            <a:off x="335360" y="3212976"/>
            <a:ext cx="10385213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latin typeface="Futura PT Medium"/>
                <a:ea typeface="Futura PT Medium"/>
                <a:cs typeface="Futura PT Medium"/>
                <a:sym typeface="Futura PT Medium"/>
              </a:defRPr>
            </a:pPr>
            <a:r>
              <a:rPr lang="ru-RU" sz="2000" dirty="0">
                <a:sym typeface="Futura PT Medium"/>
              </a:rPr>
              <a:t>к.б.н.  Татьяна Щемелинина </a:t>
            </a:r>
          </a:p>
          <a:p>
            <a:pPr>
              <a:defRPr sz="2000">
                <a:latin typeface="Futura PT Medium"/>
                <a:ea typeface="Futura PT Medium"/>
                <a:cs typeface="Futura PT Medium"/>
                <a:sym typeface="Futura PT Medium"/>
              </a:defRPr>
            </a:pPr>
            <a:r>
              <a:rPr lang="ru-RU" sz="2000" dirty="0">
                <a:sym typeface="Futura PT Medium"/>
              </a:rPr>
              <a:t>с.н.с. лаборатории биохимии и биотехнологии Института биологии Коми НЦ УрО РАН</a:t>
            </a:r>
            <a:br>
              <a:rPr lang="ru-RU" sz="2000" dirty="0">
                <a:sym typeface="Futura PT Medium"/>
              </a:rPr>
            </a:br>
            <a:r>
              <a:rPr lang="ru-RU" sz="2000" dirty="0">
                <a:sym typeface="Futura PT Medium"/>
              </a:rPr>
              <a:t>директор ООО "БИОЭКОБАЛАНС»</a:t>
            </a:r>
          </a:p>
          <a:p>
            <a:pPr>
              <a:defRPr sz="2000">
                <a:latin typeface="Futura PT Medium"/>
                <a:ea typeface="Futura PT Medium"/>
                <a:cs typeface="Futura PT Medium"/>
                <a:sym typeface="Futura PT Medium"/>
              </a:defRPr>
            </a:pPr>
            <a:r>
              <a:rPr dirty="0"/>
              <a:t>+7 906 879-27-09</a:t>
            </a:r>
          </a:p>
          <a:p>
            <a:pPr>
              <a:defRPr sz="2000">
                <a:latin typeface="Futura PT Medium"/>
                <a:ea typeface="Futura PT Medium"/>
                <a:cs typeface="Futura PT Medium"/>
                <a:sym typeface="Futura PT Medium"/>
              </a:defRPr>
            </a:pPr>
            <a:r>
              <a:rPr dirty="0">
                <a:uFill>
                  <a:solidFill>
                    <a:srgbClr val="0563C1"/>
                  </a:solidFill>
                </a:uFill>
                <a:hlinkClick r:id="rId4"/>
              </a:rPr>
              <a:t>info@bioecobalance.ru</a:t>
            </a:r>
          </a:p>
          <a:p>
            <a:pPr>
              <a:defRPr sz="2000">
                <a:latin typeface="Futura PT Medium"/>
                <a:ea typeface="Futura PT Medium"/>
                <a:cs typeface="Futura PT Medium"/>
                <a:sym typeface="Futura PT Medium"/>
              </a:defRPr>
            </a:pPr>
            <a:r>
              <a:rPr dirty="0">
                <a:uFill>
                  <a:solidFill>
                    <a:srgbClr val="0563C1"/>
                  </a:solidFill>
                </a:uFill>
                <a:hlinkClick r:id="rId5"/>
              </a:rPr>
              <a:t>tatyanakomi@mail.ru</a:t>
            </a:r>
          </a:p>
          <a:p>
            <a:pPr>
              <a:defRPr sz="2000">
                <a:latin typeface="Futura PT Medium"/>
                <a:ea typeface="Futura PT Medium"/>
                <a:cs typeface="Futura PT Medium"/>
                <a:sym typeface="Futura PT Medium"/>
              </a:defRPr>
            </a:pPr>
            <a:r>
              <a:rPr dirty="0">
                <a:uFill>
                  <a:solidFill>
                    <a:srgbClr val="0563C1"/>
                  </a:solidFill>
                </a:uFill>
                <a:hlinkClick r:id="rId6"/>
              </a:rPr>
              <a:t>bioecobalance.com</a:t>
            </a:r>
          </a:p>
        </p:txBody>
      </p:sp>
      <p:sp>
        <p:nvSpPr>
          <p:cNvPr id="594" name="Thank you!"/>
          <p:cNvSpPr txBox="1"/>
          <p:nvPr/>
        </p:nvSpPr>
        <p:spPr>
          <a:xfrm>
            <a:off x="1023737" y="5555678"/>
            <a:ext cx="6760823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latin typeface="Futura PT Medium"/>
                <a:ea typeface="Futura PT Medium"/>
                <a:cs typeface="Futura PT Medium"/>
                <a:sym typeface="Futura PT Medium"/>
              </a:defRPr>
            </a:lvl1pPr>
          </a:lstStyle>
          <a:p>
            <a:r>
              <a:rPr lang="ru-RU" dirty="0"/>
              <a:t>Спасибо за внимание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696" y="0"/>
            <a:ext cx="12360696" cy="712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s://phonoteka.org/uploads/posts/2021-03/1616401343_60-p-fon-dlya-prezentatsii-minimalizm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2380"/>
            <a:ext cx="12192000" cy="7230380"/>
          </a:xfrm>
          <a:prstGeom prst="rect">
            <a:avLst/>
          </a:prstGeom>
          <a:noFill/>
        </p:spPr>
      </p:pic>
      <p:pic>
        <p:nvPicPr>
          <p:cNvPr id="26628" name="Picture 4" descr="C:\Users\User\Desktop\Для диссертации Татьяны\БИО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1384" y="1484784"/>
            <a:ext cx="3456384" cy="3456384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4295800" y="1556792"/>
            <a:ext cx="324036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Биогеосорбент ГЕОЛЕКС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15880" y="2996952"/>
            <a:ext cx="205761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ГЕОЛЕКС–А*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15880" y="3645024"/>
            <a:ext cx="16007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ТОРФИН*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</a:p>
        </p:txBody>
      </p:sp>
      <p:pic>
        <p:nvPicPr>
          <p:cNvPr id="26629" name="Picture 5" descr="C:\Users\User\Desktop\Для диссертации Татьяны\Экологический сертификат ГЕОЛЕКС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92344" y="1196752"/>
            <a:ext cx="1080120" cy="1028685"/>
          </a:xfrm>
          <a:prstGeom prst="rect">
            <a:avLst/>
          </a:prstGeom>
          <a:noFill/>
        </p:spPr>
      </p:pic>
      <p:pic>
        <p:nvPicPr>
          <p:cNvPr id="26631" name="Picture 7" descr="C:\Users\User\Desktop\Для диссертации Татьяны\сертификат геолекс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6200" y="1196752"/>
            <a:ext cx="1013986" cy="1008112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1199456" y="2132856"/>
            <a:ext cx="223224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БИОПРЕПАРАТ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chemeClr val="bg1"/>
                </a:solidFill>
              </a:rPr>
              <a:t>БИОТРИН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495600" y="332656"/>
            <a:ext cx="7625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Экобиотехнологические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продукты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6160" y="2348880"/>
            <a:ext cx="4467406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6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"/>
          <p:cNvGrpSpPr/>
          <p:nvPr/>
        </p:nvGrpSpPr>
        <p:grpSpPr>
          <a:xfrm>
            <a:off x="340157" y="188640"/>
            <a:ext cx="11588491" cy="6300028"/>
            <a:chOff x="4776" y="-60756"/>
            <a:chExt cx="11588490" cy="6300027"/>
          </a:xfrm>
        </p:grpSpPr>
        <p:sp>
          <p:nvSpPr>
            <p:cNvPr id="4" name="BIOTRIN is used for oil-contaminated substrate (soil, water, etc.) treatment and post-accident clean-up in oil fields, along oil pipelines and in oil and petroleum product storage facilities. Recommended…"/>
            <p:cNvSpPr txBox="1"/>
            <p:nvPr/>
          </p:nvSpPr>
          <p:spPr>
            <a:xfrm>
              <a:off x="7776842" y="-60756"/>
              <a:ext cx="3816424" cy="2277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indent="457200" algn="just"/>
              <a:r>
                <a:rPr lang="ru-RU" sz="1600" b="1" dirty="0">
                  <a:solidFill>
                    <a:srgbClr val="92D050"/>
                  </a:solidFill>
                  <a:ea typeface="Casper" charset="0"/>
                  <a:cs typeface="Casper" charset="0"/>
                </a:rPr>
                <a:t>«</a:t>
              </a:r>
              <a:r>
                <a:rPr lang="ru-RU" b="1" dirty="0">
                  <a:solidFill>
                    <a:srgbClr val="92D050"/>
                  </a:solidFill>
                  <a:ea typeface="Casper" charset="0"/>
                  <a:cs typeface="Casper" charset="0"/>
                </a:rPr>
                <a:t>БИОТРИН»</a:t>
              </a:r>
              <a:r>
                <a:rPr lang="ru-RU" dirty="0">
                  <a:ea typeface="Casper" charset="0"/>
                  <a:cs typeface="Casper" charset="0"/>
                </a:rPr>
                <a:t> предназначен для очистки нефтезагрязненных объектов (почвы, воды и пр.), ликвидации последствий аварийных ситуаций на нефтепромыслах, трассах нефтепроводов и пунктах складирования нефти и нефтепродуктов. Рекомендован к применению в процессе проведения экологических работ для зоны северной, средней и южной тайги.</a:t>
              </a:r>
            </a:p>
          </p:txBody>
        </p:sp>
        <p:sp>
          <p:nvSpPr>
            <p:cNvPr id="5" name="Biotrin"/>
            <p:cNvSpPr txBox="1"/>
            <p:nvPr/>
          </p:nvSpPr>
          <p:spPr>
            <a:xfrm>
              <a:off x="248015" y="11252"/>
              <a:ext cx="526041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latin typeface="Futura PT Medium"/>
                  <a:ea typeface="Futura PT Medium"/>
                  <a:cs typeface="Futura PT Medium"/>
                  <a:sym typeface="Futura PT Medium"/>
                </a:defRPr>
              </a:lvl1pPr>
            </a:lstStyle>
            <a:p>
              <a:pPr algn="ctr"/>
              <a:r>
                <a:rPr lang="ru-RU" sz="2400" b="1" dirty="0">
                  <a:solidFill>
                    <a:srgbClr val="92D050"/>
                  </a:solidFill>
                  <a:ea typeface="Kailasa-Bold" charset="0"/>
                  <a:cs typeface="Kailasa-Bold" charset="0"/>
                </a:rPr>
                <a:t>Биопрепарат БИОТРИН (</a:t>
              </a:r>
              <a:r>
                <a:rPr lang="en-US" sz="2400" b="1" dirty="0">
                  <a:solidFill>
                    <a:srgbClr val="92D050"/>
                  </a:solidFill>
                  <a:ea typeface="Kailasa-Bold" charset="0"/>
                  <a:cs typeface="Kailasa-Bold" charset="0"/>
                </a:rPr>
                <a:t>BIOTRIN</a:t>
              </a:r>
              <a:r>
                <a:rPr lang="ru-RU" sz="2400" b="1" dirty="0">
                  <a:solidFill>
                    <a:srgbClr val="92D050"/>
                  </a:solidFill>
                  <a:ea typeface="Kailasa-Bold" charset="0"/>
                  <a:cs typeface="Kailasa-Bold" charset="0"/>
                </a:rPr>
                <a:t>)</a:t>
              </a:r>
            </a:p>
          </p:txBody>
        </p:sp>
        <p:sp>
          <p:nvSpPr>
            <p:cNvPr id="6" name="Biological destruction/environment t˚C efficiency criteria…"/>
            <p:cNvSpPr txBox="1"/>
            <p:nvPr/>
          </p:nvSpPr>
          <p:spPr>
            <a:xfrm>
              <a:off x="432027" y="5285166"/>
              <a:ext cx="5395760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rPr lang="ru-RU" dirty="0" err="1">
                  <a:solidFill>
                    <a:prstClr val="black"/>
                  </a:solidFill>
                  <a:ea typeface="Casper" charset="0"/>
                  <a:cs typeface="Casper" charset="0"/>
                </a:rPr>
                <a:t>Биодеструктивная</a:t>
              </a:r>
              <a:r>
                <a:rPr lang="ru-RU" dirty="0">
                  <a:solidFill>
                    <a:prstClr val="black"/>
                  </a:solidFill>
                  <a:ea typeface="Casper" charset="0"/>
                  <a:cs typeface="Casper" charset="0"/>
                </a:rPr>
                <a:t> активность в аэробных условиях</a:t>
              </a:r>
            </a:p>
            <a:p>
              <a:r>
                <a:rPr lang="bg-BG" dirty="0">
                  <a:solidFill>
                    <a:prstClr val="black"/>
                  </a:solidFill>
                  <a:ea typeface="Casper" charset="0"/>
                  <a:cs typeface="Casper" charset="0"/>
                </a:rPr>
                <a:t>при температуре от +10 °С до +35 °С (за 120 суток) - </a:t>
              </a:r>
              <a:r>
                <a:rPr lang="bg-BG" dirty="0">
                  <a:solidFill>
                    <a:srgbClr val="EC212D"/>
                  </a:solidFill>
                  <a:ea typeface="Casper" charset="0"/>
                  <a:cs typeface="Casper" charset="0"/>
                </a:rPr>
                <a:t>75-90%</a:t>
              </a:r>
            </a:p>
            <a:p>
              <a:r>
                <a:rPr lang="ru-RU" dirty="0" err="1">
                  <a:solidFill>
                    <a:prstClr val="black"/>
                  </a:solidFill>
                  <a:ea typeface="Casper" charset="0"/>
                  <a:cs typeface="Casper" charset="0"/>
                </a:rPr>
                <a:t>Биодеструктивная</a:t>
              </a:r>
              <a:r>
                <a:rPr lang="ru-RU" dirty="0">
                  <a:solidFill>
                    <a:prstClr val="black"/>
                  </a:solidFill>
                  <a:ea typeface="Casper" charset="0"/>
                  <a:cs typeface="Casper" charset="0"/>
                </a:rPr>
                <a:t> активность в аэробных условиях</a:t>
              </a:r>
            </a:p>
            <a:p>
              <a:r>
                <a:rPr lang="bg-BG" dirty="0">
                  <a:solidFill>
                    <a:prstClr val="black"/>
                  </a:solidFill>
                  <a:ea typeface="Casper" charset="0"/>
                  <a:cs typeface="Casper" charset="0"/>
                </a:rPr>
                <a:t>при температуре от +2 °С до +10 °С	        - </a:t>
              </a:r>
              <a:r>
                <a:rPr lang="bg-BG" dirty="0">
                  <a:solidFill>
                    <a:srgbClr val="EC212D"/>
                  </a:solidFill>
                  <a:ea typeface="Casper" charset="0"/>
                  <a:cs typeface="Casper" charset="0"/>
                </a:rPr>
                <a:t>50-60%</a:t>
              </a:r>
            </a:p>
          </p:txBody>
        </p:sp>
        <p:sp>
          <p:nvSpPr>
            <p:cNvPr id="7" name="Efficiency based on application time/contamination kind"/>
            <p:cNvSpPr txBox="1"/>
            <p:nvPr/>
          </p:nvSpPr>
          <p:spPr>
            <a:xfrm>
              <a:off x="4776" y="538607"/>
              <a:ext cx="7204854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latin typeface="Futura PT Medium"/>
                  <a:ea typeface="Futura PT Medium"/>
                  <a:cs typeface="Futura PT Medium"/>
                  <a:sym typeface="Futura PT Medium"/>
                </a:defRPr>
              </a:lvl1pPr>
            </a:lstStyle>
            <a:p>
              <a:r>
                <a:rPr lang="ru-RU" b="1" dirty="0">
                  <a:solidFill>
                    <a:schemeClr val="accent6"/>
                  </a:solidFill>
                </a:rPr>
                <a:t>Эффективность по критериям «время обработки/виды загрязнений»</a:t>
              </a:r>
            </a:p>
          </p:txBody>
        </p:sp>
        <p:sp>
          <p:nvSpPr>
            <p:cNvPr id="8" name="Line"/>
            <p:cNvSpPr/>
            <p:nvPr/>
          </p:nvSpPr>
          <p:spPr>
            <a:xfrm flipH="1" flipV="1">
              <a:off x="92159" y="5171138"/>
              <a:ext cx="7066806" cy="1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Line"/>
            <p:cNvSpPr/>
            <p:nvPr/>
          </p:nvSpPr>
          <p:spPr>
            <a:xfrm flipH="1" flipV="1">
              <a:off x="70375" y="963919"/>
              <a:ext cx="7099918" cy="1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Line"/>
            <p:cNvSpPr/>
            <p:nvPr/>
          </p:nvSpPr>
          <p:spPr>
            <a:xfrm flipV="1">
              <a:off x="61532" y="952269"/>
              <a:ext cx="1" cy="4173614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Line"/>
            <p:cNvSpPr/>
            <p:nvPr/>
          </p:nvSpPr>
          <p:spPr>
            <a:xfrm flipV="1">
              <a:off x="1211012" y="1013464"/>
              <a:ext cx="1" cy="4051225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Line"/>
            <p:cNvSpPr/>
            <p:nvPr/>
          </p:nvSpPr>
          <p:spPr>
            <a:xfrm flipV="1">
              <a:off x="2344777" y="1013463"/>
              <a:ext cx="1" cy="4051227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Line"/>
            <p:cNvSpPr/>
            <p:nvPr/>
          </p:nvSpPr>
          <p:spPr>
            <a:xfrm flipV="1">
              <a:off x="4621830" y="1013463"/>
              <a:ext cx="1" cy="4051227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BIOTRIN"/>
            <p:cNvSpPr txBox="1"/>
            <p:nvPr/>
          </p:nvSpPr>
          <p:spPr>
            <a:xfrm>
              <a:off x="218318" y="1416358"/>
              <a:ext cx="924290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lvl1pPr>
            </a:lstStyle>
            <a:p>
              <a:r>
                <a:rPr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BIOTRIN</a:t>
              </a:r>
            </a:p>
          </p:txBody>
        </p:sp>
        <p:sp>
          <p:nvSpPr>
            <p:cNvPr id="15" name="t, day"/>
            <p:cNvSpPr txBox="1"/>
            <p:nvPr/>
          </p:nvSpPr>
          <p:spPr>
            <a:xfrm>
              <a:off x="1486004" y="1416358"/>
              <a:ext cx="770402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lvl1pPr>
            </a:lstStyle>
            <a:p>
              <a:r>
                <a:rPr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t, </a:t>
              </a:r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сутки</a:t>
              </a:r>
              <a:endParaRPr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Decontamination…"/>
            <p:cNvSpPr txBox="1"/>
            <p:nvPr/>
          </p:nvSpPr>
          <p:spPr>
            <a:xfrm>
              <a:off x="2287789" y="1174713"/>
              <a:ext cx="2391037" cy="246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lnSpc>
                  <a:spcPct val="70000"/>
                </a:lnSpc>
                <a:defRPr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pPr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Эффективность очистки</a:t>
              </a:r>
              <a:r>
                <a:rPr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, %</a:t>
              </a:r>
            </a:p>
          </p:txBody>
        </p:sp>
        <p:sp>
          <p:nvSpPr>
            <p:cNvPr id="17" name="Alkane and PAH…"/>
            <p:cNvSpPr txBox="1"/>
            <p:nvPr/>
          </p:nvSpPr>
          <p:spPr>
            <a:xfrm>
              <a:off x="4896523" y="1038412"/>
              <a:ext cx="2185853" cy="393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lnSpc>
                  <a:spcPct val="70000"/>
                </a:lnSpc>
                <a:defRPr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pPr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Трансформация </a:t>
              </a:r>
              <a:r>
                <a:rPr lang="ru-RU" dirty="0" err="1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алканов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  <a:p>
              <a:pPr algn="ctr">
                <a:lnSpc>
                  <a:spcPct val="70000"/>
                </a:lnSpc>
                <a:defRPr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pPr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 и ПАУ</a:t>
              </a:r>
              <a:r>
                <a:rPr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, % </a:t>
              </a:r>
            </a:p>
          </p:txBody>
        </p:sp>
        <p:sp>
          <p:nvSpPr>
            <p:cNvPr id="18" name="Line"/>
            <p:cNvSpPr/>
            <p:nvPr/>
          </p:nvSpPr>
          <p:spPr>
            <a:xfrm flipH="1" flipV="1">
              <a:off x="2310300" y="1537799"/>
              <a:ext cx="4835925" cy="1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" name="Line"/>
            <p:cNvSpPr/>
            <p:nvPr/>
          </p:nvSpPr>
          <p:spPr>
            <a:xfrm flipV="1">
              <a:off x="3483304" y="1567674"/>
              <a:ext cx="1" cy="3491349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Line"/>
            <p:cNvSpPr/>
            <p:nvPr/>
          </p:nvSpPr>
          <p:spPr>
            <a:xfrm flipV="1">
              <a:off x="6387371" y="1554773"/>
              <a:ext cx="1" cy="3517151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Line"/>
            <p:cNvSpPr/>
            <p:nvPr/>
          </p:nvSpPr>
          <p:spPr>
            <a:xfrm flipH="1" flipV="1">
              <a:off x="125031" y="2078817"/>
              <a:ext cx="7001062" cy="1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oil"/>
            <p:cNvSpPr txBox="1"/>
            <p:nvPr/>
          </p:nvSpPr>
          <p:spPr>
            <a:xfrm>
              <a:off x="2789642" y="1684576"/>
              <a:ext cx="608498" cy="246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lnSpc>
                  <a:spcPct val="70000"/>
                </a:lnSpc>
                <a:defRPr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lvl1pPr>
            </a:lstStyle>
            <a:p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масло</a:t>
              </a:r>
              <a:endParaRPr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3" name="petroleum"/>
            <p:cNvSpPr txBox="1"/>
            <p:nvPr/>
          </p:nvSpPr>
          <p:spPr>
            <a:xfrm>
              <a:off x="3646141" y="1683836"/>
              <a:ext cx="613307" cy="246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lnSpc>
                  <a:spcPct val="70000"/>
                </a:lnSpc>
                <a:defRPr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lvl1pPr>
            </a:lstStyle>
            <a:p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нефть</a:t>
              </a:r>
              <a:endParaRPr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4" name="fluorene,phenanthrene,…"/>
            <p:cNvSpPr txBox="1"/>
            <p:nvPr/>
          </p:nvSpPr>
          <p:spPr>
            <a:xfrm>
              <a:off x="4608491" y="1507638"/>
              <a:ext cx="1753239" cy="6001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fontAlgn="ctr"/>
              <a:r>
                <a:rPr lang="ru-RU" sz="1100" dirty="0" err="1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флуорен</a:t>
              </a:r>
              <a:r>
                <a:rPr lang="ru-RU" sz="11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, фенантрен, </a:t>
              </a:r>
              <a:r>
                <a:rPr lang="ru-RU" sz="1100" dirty="0" err="1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пирен</a:t>
              </a:r>
              <a:r>
                <a:rPr lang="ru-RU" sz="11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, </a:t>
              </a:r>
              <a:r>
                <a:rPr lang="ru-RU" sz="1100" dirty="0" err="1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бенз</a:t>
              </a:r>
              <a:r>
                <a:rPr lang="ru-RU" sz="11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[а]антрацен, </a:t>
              </a:r>
              <a:r>
                <a:rPr lang="ru-RU" sz="1100" dirty="0" err="1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флуорантен</a:t>
              </a:r>
              <a:endParaRPr lang="ru-RU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n-alkanes…"/>
            <p:cNvSpPr txBox="1"/>
            <p:nvPr/>
          </p:nvSpPr>
          <p:spPr>
            <a:xfrm>
              <a:off x="6431269" y="1573288"/>
              <a:ext cx="708236" cy="447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lnSpc>
                  <a:spcPct val="70000"/>
                </a:lnSpc>
                <a:defRPr sz="1100"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pPr>
              <a:r>
                <a:rPr lang="ru-RU" sz="1100" dirty="0" err="1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н-алканы</a:t>
              </a:r>
              <a:r>
                <a:rPr lang="ru-RU" sz="11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 </a:t>
              </a:r>
              <a:br>
                <a:rPr lang="ru-RU" sz="11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</a:br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С</a:t>
              </a:r>
              <a:r>
                <a:rPr lang="ru-RU" sz="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13</a:t>
              </a:r>
              <a:r>
                <a:rPr lang="ru-RU" sz="11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-</a:t>
              </a:r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С</a:t>
              </a:r>
              <a:r>
                <a:rPr lang="ru-RU" sz="8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25</a:t>
              </a:r>
              <a:endParaRPr lang="ru-RU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ct val="70000"/>
                </a:lnSpc>
                <a:defRPr sz="1100"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pPr>
              <a:endParaRPr dirty="0"/>
            </a:p>
          </p:txBody>
        </p:sp>
        <p:sp>
          <p:nvSpPr>
            <p:cNvPr id="26" name="Line"/>
            <p:cNvSpPr/>
            <p:nvPr/>
          </p:nvSpPr>
          <p:spPr>
            <a:xfrm flipV="1">
              <a:off x="7183401" y="982867"/>
              <a:ext cx="1" cy="4112419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Line"/>
            <p:cNvSpPr/>
            <p:nvPr/>
          </p:nvSpPr>
          <p:spPr>
            <a:xfrm flipH="1" flipV="1">
              <a:off x="119803" y="2921112"/>
              <a:ext cx="7001063" cy="1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Yeast"/>
            <p:cNvSpPr txBox="1"/>
            <p:nvPr/>
          </p:nvSpPr>
          <p:spPr>
            <a:xfrm>
              <a:off x="216003" y="2387516"/>
              <a:ext cx="850552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lvl1pPr>
            </a:lstStyle>
            <a:p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Дрожжи</a:t>
              </a:r>
              <a:endParaRPr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" name="Line"/>
            <p:cNvSpPr/>
            <p:nvPr/>
          </p:nvSpPr>
          <p:spPr>
            <a:xfrm flipH="1" flipV="1">
              <a:off x="119803" y="3697774"/>
              <a:ext cx="7001063" cy="1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Bacteria"/>
            <p:cNvSpPr txBox="1"/>
            <p:nvPr/>
          </p:nvSpPr>
          <p:spPr>
            <a:xfrm>
              <a:off x="143995" y="3179603"/>
              <a:ext cx="983601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lvl1pPr>
            </a:lstStyle>
            <a:p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Бактерии</a:t>
              </a:r>
              <a:endParaRPr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" name="Microalgae"/>
            <p:cNvSpPr txBox="1"/>
            <p:nvPr/>
          </p:nvSpPr>
          <p:spPr>
            <a:xfrm>
              <a:off x="71987" y="4187715"/>
              <a:ext cx="1115047" cy="440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 Medium"/>
                  <a:ea typeface="Futura PT Medium"/>
                  <a:cs typeface="Futura PT Medium"/>
                  <a:sym typeface="Futura PT Medium"/>
                </a:defRPr>
              </a:lvl1pPr>
            </a:lstStyle>
            <a:p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Микро</a:t>
              </a:r>
            </a:p>
            <a:p>
              <a:r>
                <a:rPr lang="ru-RU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водоросли</a:t>
              </a:r>
              <a:endParaRPr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" name="7"/>
            <p:cNvSpPr txBox="1"/>
            <p:nvPr/>
          </p:nvSpPr>
          <p:spPr>
            <a:xfrm>
              <a:off x="1680720" y="2354124"/>
              <a:ext cx="206145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rPr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7</a:t>
              </a:r>
            </a:p>
          </p:txBody>
        </p:sp>
        <p:sp>
          <p:nvSpPr>
            <p:cNvPr id="33" name="14"/>
            <p:cNvSpPr txBox="1"/>
            <p:nvPr/>
          </p:nvSpPr>
          <p:spPr>
            <a:xfrm>
              <a:off x="1615536" y="3301743"/>
              <a:ext cx="319957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rPr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14</a:t>
              </a:r>
            </a:p>
          </p:txBody>
        </p:sp>
        <p:sp>
          <p:nvSpPr>
            <p:cNvPr id="34" name="Line"/>
            <p:cNvSpPr/>
            <p:nvPr/>
          </p:nvSpPr>
          <p:spPr>
            <a:xfrm flipH="1" flipV="1">
              <a:off x="1233071" y="4404448"/>
              <a:ext cx="5928273" cy="1"/>
            </a:xfrm>
            <a:prstGeom prst="line">
              <a:avLst/>
            </a:prstGeom>
            <a:noFill/>
            <a:ln w="9525" cap="flat">
              <a:solidFill>
                <a:schemeClr val="accent3">
                  <a:lumOff val="17647"/>
                </a:schemeClr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7"/>
            <p:cNvSpPr txBox="1"/>
            <p:nvPr/>
          </p:nvSpPr>
          <p:spPr>
            <a:xfrm>
              <a:off x="1680720" y="3869430"/>
              <a:ext cx="206145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rPr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7</a:t>
              </a:r>
            </a:p>
          </p:txBody>
        </p:sp>
        <p:sp>
          <p:nvSpPr>
            <p:cNvPr id="36" name="30"/>
            <p:cNvSpPr txBox="1"/>
            <p:nvPr/>
          </p:nvSpPr>
          <p:spPr>
            <a:xfrm>
              <a:off x="1630103" y="4469673"/>
              <a:ext cx="319957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rPr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30</a:t>
              </a:r>
            </a:p>
          </p:txBody>
        </p:sp>
        <p:sp>
          <p:nvSpPr>
            <p:cNvPr id="37" name="–"/>
            <p:cNvSpPr txBox="1"/>
            <p:nvPr/>
          </p:nvSpPr>
          <p:spPr>
            <a:xfrm>
              <a:off x="2817303" y="2338174"/>
              <a:ext cx="221997" cy="30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t>–</a:t>
              </a:r>
            </a:p>
          </p:txBody>
        </p:sp>
        <p:sp>
          <p:nvSpPr>
            <p:cNvPr id="38" name="–"/>
            <p:cNvSpPr txBox="1"/>
            <p:nvPr/>
          </p:nvSpPr>
          <p:spPr>
            <a:xfrm>
              <a:off x="2814378" y="3854299"/>
              <a:ext cx="221997" cy="30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t>–</a:t>
              </a:r>
            </a:p>
          </p:txBody>
        </p:sp>
        <p:sp>
          <p:nvSpPr>
            <p:cNvPr id="39" name="–"/>
            <p:cNvSpPr txBox="1"/>
            <p:nvPr/>
          </p:nvSpPr>
          <p:spPr>
            <a:xfrm>
              <a:off x="3973412" y="3870851"/>
              <a:ext cx="221997" cy="30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t>–</a:t>
              </a:r>
            </a:p>
          </p:txBody>
        </p:sp>
        <p:sp>
          <p:nvSpPr>
            <p:cNvPr id="40" name="–"/>
            <p:cNvSpPr txBox="1"/>
            <p:nvPr/>
          </p:nvSpPr>
          <p:spPr>
            <a:xfrm>
              <a:off x="5417933" y="4502958"/>
              <a:ext cx="221997" cy="30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t>–</a:t>
              </a:r>
            </a:p>
          </p:txBody>
        </p:sp>
        <p:sp>
          <p:nvSpPr>
            <p:cNvPr id="41" name="–"/>
            <p:cNvSpPr txBox="1"/>
            <p:nvPr/>
          </p:nvSpPr>
          <p:spPr>
            <a:xfrm>
              <a:off x="6674388" y="4502958"/>
              <a:ext cx="221997" cy="30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t>–</a:t>
              </a:r>
            </a:p>
          </p:txBody>
        </p:sp>
        <p:sp>
          <p:nvSpPr>
            <p:cNvPr id="42" name="–"/>
            <p:cNvSpPr txBox="1"/>
            <p:nvPr/>
          </p:nvSpPr>
          <p:spPr>
            <a:xfrm>
              <a:off x="6667126" y="2341424"/>
              <a:ext cx="221997" cy="30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solidFill>
                    <a:srgbClr val="535353"/>
                  </a:solidFill>
                  <a:latin typeface="Futura PT"/>
                  <a:ea typeface="Futura PT"/>
                  <a:cs typeface="Futura PT"/>
                  <a:sym typeface="Futura PT"/>
                </a:defRPr>
              </a:lvl1pPr>
            </a:lstStyle>
            <a:p>
              <a:r>
                <a:t>–</a:t>
              </a:r>
            </a:p>
          </p:txBody>
        </p:sp>
        <p:graphicFrame>
          <p:nvGraphicFramePr>
            <p:cNvPr id="43" name="Google Shape;223;p8"/>
            <p:cNvGraphicFramePr/>
            <p:nvPr/>
          </p:nvGraphicFramePr>
          <p:xfrm>
            <a:off x="2614928" y="3068117"/>
            <a:ext cx="626747" cy="6267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4" name="37%"/>
            <p:cNvSpPr txBox="1"/>
            <p:nvPr/>
          </p:nvSpPr>
          <p:spPr>
            <a:xfrm>
              <a:off x="2731338" y="3119285"/>
              <a:ext cx="339472" cy="220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70000"/>
                </a:lnSpc>
                <a:defRPr sz="1000">
                  <a:solidFill>
                    <a:srgbClr val="FFFFFF"/>
                  </a:solidFill>
                  <a:latin typeface="Futura PT Demi"/>
                  <a:ea typeface="Futura PT Demi"/>
                  <a:cs typeface="Futura PT Demi"/>
                  <a:sym typeface="Futura PT Demi"/>
                </a:defRPr>
              </a:pPr>
              <a:r>
                <a:t>37%</a:t>
              </a:r>
            </a:p>
          </p:txBody>
        </p:sp>
        <p:graphicFrame>
          <p:nvGraphicFramePr>
            <p:cNvPr id="45" name="Google Shape;223;p8"/>
            <p:cNvGraphicFramePr/>
            <p:nvPr/>
          </p:nvGraphicFramePr>
          <p:xfrm>
            <a:off x="2595669" y="4442594"/>
            <a:ext cx="626747" cy="6267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46" name="Google Shape;223;p8"/>
            <p:cNvGraphicFramePr/>
            <p:nvPr/>
          </p:nvGraphicFramePr>
          <p:xfrm>
            <a:off x="3763657" y="4444902"/>
            <a:ext cx="626748" cy="6267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47" name="Google Shape;223;p8"/>
            <p:cNvGraphicFramePr/>
            <p:nvPr/>
          </p:nvGraphicFramePr>
          <p:xfrm>
            <a:off x="3771036" y="2191170"/>
            <a:ext cx="626748" cy="6267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48" name="Google Shape;223;p8"/>
            <p:cNvGraphicFramePr/>
            <p:nvPr/>
          </p:nvGraphicFramePr>
          <p:xfrm>
            <a:off x="5228825" y="2191170"/>
            <a:ext cx="626748" cy="6267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49" name="Google Shape;223;p8"/>
            <p:cNvGraphicFramePr/>
            <p:nvPr/>
          </p:nvGraphicFramePr>
          <p:xfrm>
            <a:off x="3739193" y="3064136"/>
            <a:ext cx="626748" cy="6267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50" name="Google Shape;223;p8"/>
            <p:cNvGraphicFramePr/>
            <p:nvPr/>
          </p:nvGraphicFramePr>
          <p:xfrm>
            <a:off x="5236881" y="3734501"/>
            <a:ext cx="626747" cy="6267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51" name="Google Shape;223;p8"/>
            <p:cNvGraphicFramePr/>
            <p:nvPr/>
          </p:nvGraphicFramePr>
          <p:xfrm>
            <a:off x="6473916" y="3737738"/>
            <a:ext cx="626748" cy="6267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52" name="65%"/>
            <p:cNvSpPr txBox="1"/>
            <p:nvPr/>
          </p:nvSpPr>
          <p:spPr>
            <a:xfrm>
              <a:off x="2754946" y="4502958"/>
              <a:ext cx="346711" cy="220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70000"/>
                </a:lnSpc>
                <a:defRPr sz="1000">
                  <a:solidFill>
                    <a:srgbClr val="FFFFFF"/>
                  </a:solidFill>
                  <a:latin typeface="Futura PT Demi"/>
                  <a:ea typeface="Futura PT Demi"/>
                  <a:cs typeface="Futura PT Demi"/>
                  <a:sym typeface="Futura PT Demi"/>
                </a:defRPr>
              </a:pPr>
              <a:r>
                <a:t>65%</a:t>
              </a:r>
            </a:p>
          </p:txBody>
        </p:sp>
        <p:sp>
          <p:nvSpPr>
            <p:cNvPr id="53" name="54%"/>
            <p:cNvSpPr txBox="1"/>
            <p:nvPr/>
          </p:nvSpPr>
          <p:spPr>
            <a:xfrm>
              <a:off x="3907917" y="4509729"/>
              <a:ext cx="342393" cy="220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70000"/>
                </a:lnSpc>
                <a:defRPr sz="1000">
                  <a:solidFill>
                    <a:srgbClr val="FFFFFF"/>
                  </a:solidFill>
                  <a:latin typeface="Futura PT Demi"/>
                  <a:ea typeface="Futura PT Demi"/>
                  <a:cs typeface="Futura PT Demi"/>
                  <a:sym typeface="Futura PT Demi"/>
                </a:defRPr>
              </a:pPr>
              <a:r>
                <a:t>54%</a:t>
              </a:r>
            </a:p>
          </p:txBody>
        </p:sp>
        <p:sp>
          <p:nvSpPr>
            <p:cNvPr id="54" name="69%"/>
            <p:cNvSpPr txBox="1"/>
            <p:nvPr/>
          </p:nvSpPr>
          <p:spPr>
            <a:xfrm>
              <a:off x="3892654" y="3123658"/>
              <a:ext cx="346711" cy="220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70000"/>
                </a:lnSpc>
                <a:defRPr sz="1000">
                  <a:solidFill>
                    <a:srgbClr val="FFFFFF"/>
                  </a:solidFill>
                  <a:latin typeface="Futura PT Demi"/>
                  <a:ea typeface="Futura PT Demi"/>
                  <a:cs typeface="Futura PT Demi"/>
                  <a:sym typeface="Futura PT Demi"/>
                </a:defRPr>
              </a:pPr>
              <a:r>
                <a:t>69%</a:t>
              </a:r>
            </a:p>
          </p:txBody>
        </p:sp>
        <p:sp>
          <p:nvSpPr>
            <p:cNvPr id="55" name="46%"/>
            <p:cNvSpPr txBox="1"/>
            <p:nvPr/>
          </p:nvSpPr>
          <p:spPr>
            <a:xfrm>
              <a:off x="3903971" y="2258584"/>
              <a:ext cx="346711" cy="2207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70000"/>
                </a:lnSpc>
                <a:defRPr sz="1000">
                  <a:solidFill>
                    <a:srgbClr val="FFFFFF"/>
                  </a:solidFill>
                  <a:latin typeface="Futura PT Demi"/>
                  <a:ea typeface="Futura PT Demi"/>
                  <a:cs typeface="Futura PT Demi"/>
                  <a:sym typeface="Futura PT Demi"/>
                </a:defRPr>
              </a:pPr>
              <a:r>
                <a:t>46%</a:t>
              </a:r>
            </a:p>
          </p:txBody>
        </p:sp>
        <p:sp>
          <p:nvSpPr>
            <p:cNvPr id="56" name="72%"/>
            <p:cNvSpPr txBox="1"/>
            <p:nvPr/>
          </p:nvSpPr>
          <p:spPr>
            <a:xfrm>
              <a:off x="5357735" y="2253408"/>
              <a:ext cx="342393" cy="220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70000"/>
                </a:lnSpc>
                <a:defRPr sz="1000">
                  <a:solidFill>
                    <a:srgbClr val="FFFFFF"/>
                  </a:solidFill>
                  <a:latin typeface="Futura PT Demi"/>
                  <a:ea typeface="Futura PT Demi"/>
                  <a:cs typeface="Futura PT Demi"/>
                  <a:sym typeface="Futura PT Demi"/>
                </a:defRPr>
              </a:pPr>
              <a:r>
                <a:t>72%</a:t>
              </a:r>
            </a:p>
          </p:txBody>
        </p:sp>
        <p:sp>
          <p:nvSpPr>
            <p:cNvPr id="57" name="60%"/>
            <p:cNvSpPr txBox="1"/>
            <p:nvPr/>
          </p:nvSpPr>
          <p:spPr>
            <a:xfrm>
              <a:off x="5368843" y="3792835"/>
              <a:ext cx="346711" cy="220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70000"/>
                </a:lnSpc>
                <a:defRPr sz="1000">
                  <a:solidFill>
                    <a:srgbClr val="FFFFFF"/>
                  </a:solidFill>
                  <a:latin typeface="Futura PT Demi"/>
                  <a:ea typeface="Futura PT Demi"/>
                  <a:cs typeface="Futura PT Demi"/>
                  <a:sym typeface="Futura PT Demi"/>
                </a:defRPr>
              </a:pPr>
              <a:r>
                <a:t>60%</a:t>
              </a:r>
            </a:p>
          </p:txBody>
        </p:sp>
        <p:sp>
          <p:nvSpPr>
            <p:cNvPr id="58" name="35%"/>
            <p:cNvSpPr txBox="1"/>
            <p:nvPr/>
          </p:nvSpPr>
          <p:spPr>
            <a:xfrm>
              <a:off x="6541269" y="3799123"/>
              <a:ext cx="346711" cy="220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70000"/>
                </a:lnSpc>
                <a:defRPr sz="1000">
                  <a:solidFill>
                    <a:srgbClr val="FFFFFF"/>
                  </a:solidFill>
                  <a:latin typeface="Futura PT Demi"/>
                  <a:ea typeface="Futura PT Demi"/>
                  <a:cs typeface="Futura PT Demi"/>
                  <a:sym typeface="Futura PT Demi"/>
                </a:defRPr>
              </a:pPr>
              <a:r>
                <a:t>35%</a:t>
              </a: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8112224" y="2852936"/>
            <a:ext cx="393576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solidFill>
                  <a:srgbClr val="92D050"/>
                </a:solidFill>
                <a:ea typeface="Casper" charset="0"/>
                <a:cs typeface="Casper" charset="0"/>
              </a:rPr>
              <a:t>Универсальность «БИОТРИНА»</a:t>
            </a:r>
            <a:r>
              <a:rPr lang="ru-RU" dirty="0">
                <a:solidFill>
                  <a:srgbClr val="92D050"/>
                </a:solidFill>
                <a:ea typeface="Casper" charset="0"/>
                <a:cs typeface="Casper" charset="0"/>
              </a:rPr>
              <a:t> </a:t>
            </a:r>
            <a:r>
              <a:rPr lang="ru-RU" dirty="0">
                <a:ea typeface="Casper" charset="0"/>
                <a:cs typeface="Casper" charset="0"/>
              </a:rPr>
              <a:t>заключается в высокой вариативности состава препарата и его носителя, в зависимости от конкретной задачи.</a:t>
            </a:r>
          </a:p>
          <a:p>
            <a:pPr indent="457200" algn="just"/>
            <a:endParaRPr lang="ru-RU" dirty="0">
              <a:ea typeface="Casper" charset="0"/>
              <a:cs typeface="Casper" charset="0"/>
            </a:endParaRPr>
          </a:p>
          <a:p>
            <a:pPr indent="457200" algn="just"/>
            <a:r>
              <a:rPr lang="ru-RU" b="1" dirty="0">
                <a:solidFill>
                  <a:srgbClr val="92D050"/>
                </a:solidFill>
                <a:ea typeface="Casper" charset="0"/>
                <a:cs typeface="Casper" charset="0"/>
              </a:rPr>
              <a:t>«БИОТРИН»</a:t>
            </a:r>
            <a:r>
              <a:rPr lang="en-US" dirty="0">
                <a:solidFill>
                  <a:srgbClr val="92D050"/>
                </a:solidFill>
                <a:ea typeface="Casper" charset="0"/>
                <a:cs typeface="Casper" charset="0"/>
              </a:rPr>
              <a:t> </a:t>
            </a:r>
            <a:r>
              <a:rPr lang="ru-RU" dirty="0">
                <a:ea typeface="Casper" charset="0"/>
                <a:cs typeface="Casper" charset="0"/>
              </a:rPr>
              <a:t>поставляется в виде суспензии, либо готового препарата на определенном носителе.</a:t>
            </a:r>
          </a:p>
          <a:p>
            <a:pPr indent="457200" algn="just"/>
            <a:endParaRPr lang="ru-RU" dirty="0">
              <a:ea typeface="Casper" charset="0"/>
              <a:cs typeface="Casper" charset="0"/>
            </a:endParaRPr>
          </a:p>
          <a:p>
            <a:pPr indent="457200" algn="just"/>
            <a:r>
              <a:rPr lang="ru-RU" u="sng" dirty="0">
                <a:ea typeface="Casper" charset="0"/>
                <a:cs typeface="Casper" charset="0"/>
              </a:rPr>
              <a:t>Варианты носителей: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>
                <a:ea typeface="Casper" charset="0"/>
                <a:cs typeface="Casper" charset="0"/>
              </a:rPr>
              <a:t>Глауконит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>
                <a:ea typeface="Casper" charset="0"/>
                <a:cs typeface="Casper" charset="0"/>
              </a:rPr>
              <a:t>Аргиллит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 err="1">
                <a:ea typeface="Casper" charset="0"/>
                <a:cs typeface="Casper" charset="0"/>
              </a:rPr>
              <a:t>Торфосорбент</a:t>
            </a:r>
            <a:endParaRPr lang="ru-RU" dirty="0">
              <a:ea typeface="Casper" charset="0"/>
              <a:cs typeface="Casper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>
                <a:ea typeface="Casper" charset="0"/>
                <a:cs typeface="Casper" charset="0"/>
              </a:rPr>
              <a:t>Фосфат </a:t>
            </a:r>
            <a:r>
              <a:rPr lang="ru-RU" dirty="0" err="1">
                <a:ea typeface="Casper" charset="0"/>
                <a:cs typeface="Casper" charset="0"/>
              </a:rPr>
              <a:t>диаммония</a:t>
            </a:r>
            <a:endParaRPr lang="ru-RU" dirty="0">
              <a:ea typeface="Casper" charset="0"/>
              <a:cs typeface="Casper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>
                <a:ea typeface="Casper" charset="0"/>
                <a:cs typeface="Casper" charset="0"/>
              </a:rPr>
              <a:t>Обезвоженный осадок активного ила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 err="1">
                <a:ea typeface="Casper" charset="0"/>
                <a:cs typeface="Casper" charset="0"/>
              </a:rPr>
              <a:t>Лигносорбент</a:t>
            </a:r>
            <a:endParaRPr lang="ru-RU" dirty="0">
              <a:ea typeface="Casper" charset="0"/>
              <a:cs typeface="Casper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dirty="0" err="1">
                <a:ea typeface="Casper" charset="0"/>
                <a:cs typeface="Casper" charset="0"/>
              </a:rPr>
              <a:t>Биополимерные</a:t>
            </a:r>
            <a:r>
              <a:rPr lang="ru-RU" dirty="0">
                <a:ea typeface="Casper" charset="0"/>
                <a:cs typeface="Casper" charset="0"/>
              </a:rPr>
              <a:t> сорбенты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/>
          <p:cNvGrpSpPr/>
          <p:nvPr/>
        </p:nvGrpSpPr>
        <p:grpSpPr>
          <a:xfrm>
            <a:off x="5303912" y="1124744"/>
            <a:ext cx="6768752" cy="5000435"/>
            <a:chOff x="-24437" y="-422797"/>
            <a:chExt cx="6768751" cy="5000434"/>
          </a:xfrm>
        </p:grpSpPr>
        <p:pic>
          <p:nvPicPr>
            <p:cNvPr id="448" name="Google Shape;259;p9" descr="Google Shape;259;p9"/>
            <p:cNvPicPr>
              <a:picLocks noChangeAspect="1"/>
            </p:cNvPicPr>
            <p:nvPr/>
          </p:nvPicPr>
          <p:blipFill>
            <a:blip r:embed="rId2" cstate="print"/>
            <a:srcRect t="5104"/>
            <a:stretch>
              <a:fillRect/>
            </a:stretch>
          </p:blipFill>
          <p:spPr>
            <a:xfrm>
              <a:off x="55905" y="2721133"/>
              <a:ext cx="2806569" cy="1854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Google Shape;258;p9" descr="Google Shape;258;p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6691" y="71435"/>
              <a:ext cx="2808114" cy="1866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Google Shape;260;p9" descr="Google Shape;260;p9"/>
            <p:cNvPicPr>
              <a:picLocks noChangeAspect="1"/>
            </p:cNvPicPr>
            <p:nvPr/>
          </p:nvPicPr>
          <p:blipFill>
            <a:blip r:embed="rId4" cstate="print"/>
            <a:srcRect t="6431" b="6431"/>
            <a:stretch>
              <a:fillRect/>
            </a:stretch>
          </p:blipFill>
          <p:spPr>
            <a:xfrm>
              <a:off x="3747398" y="2726633"/>
              <a:ext cx="2806569" cy="1851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1" name="Line"/>
            <p:cNvSpPr/>
            <p:nvPr/>
          </p:nvSpPr>
          <p:spPr>
            <a:xfrm flipH="1">
              <a:off x="3080560" y="3648233"/>
              <a:ext cx="452059" cy="1"/>
            </a:xfrm>
            <a:prstGeom prst="line">
              <a:avLst/>
            </a:prstGeom>
            <a:noFill/>
            <a:ln w="12700" cap="flat">
              <a:solidFill>
                <a:schemeClr val="accent3">
                  <a:lumOff val="-12941"/>
                </a:schemeClr>
              </a:solidFill>
              <a:custDash>
                <a:ds d="600000" sp="600000"/>
              </a:custDash>
              <a:miter lim="400000"/>
              <a:headEnd type="arrow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2" name="Biodegradable sorbent medium"/>
            <p:cNvSpPr txBox="1"/>
            <p:nvPr/>
          </p:nvSpPr>
          <p:spPr>
            <a:xfrm>
              <a:off x="3791986" y="-422797"/>
              <a:ext cx="2952328" cy="43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70000"/>
                </a:lnSpc>
                <a:defRPr sz="1600">
                  <a:latin typeface="Futura PT Light"/>
                  <a:ea typeface="Futura PT Light"/>
                  <a:cs typeface="Futura PT Light"/>
                  <a:sym typeface="Futura PT Light"/>
                </a:defRPr>
              </a:lvl1pPr>
            </a:lstStyle>
            <a:p>
              <a:r>
                <a:rPr lang="ru-RU" b="1" dirty="0" err="1"/>
                <a:t>Биоразлагаемый</a:t>
              </a:r>
              <a:r>
                <a:rPr lang="ru-RU" b="1" dirty="0"/>
                <a:t> биогеосорбент «ГЕОЛЕКС»</a:t>
              </a:r>
              <a:endParaRPr b="1" dirty="0"/>
            </a:p>
          </p:txBody>
        </p:sp>
        <p:sp>
          <p:nvSpPr>
            <p:cNvPr id="453" name="Google Shape;241;p9"/>
            <p:cNvSpPr/>
            <p:nvPr/>
          </p:nvSpPr>
          <p:spPr>
            <a:xfrm rot="5400000">
              <a:off x="2166096" y="-794382"/>
              <a:ext cx="526855" cy="2247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378"/>
                    <a:pt x="21600" y="844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844"/>
                  </a:lnTo>
                  <a:cubicBezTo>
                    <a:pt x="0" y="378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CCD3EA">
                <a:alpha val="89803"/>
              </a:srgbClr>
            </a:solidFill>
            <a:ln w="9525" cap="flat">
              <a:solidFill>
                <a:srgbClr val="CCD3EA">
                  <a:alpha val="89803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4" name="Google Shape;242;p9"/>
            <p:cNvSpPr txBox="1"/>
            <p:nvPr/>
          </p:nvSpPr>
          <p:spPr>
            <a:xfrm>
              <a:off x="1015189" y="15865"/>
              <a:ext cx="2228254" cy="64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3825" tIns="123825" rIns="123825" bIns="123825" numCol="1" anchor="ctr">
              <a:spAutoFit/>
            </a:bodyPr>
            <a:lstStyle/>
            <a:p>
              <a:pPr marL="25400" lvl="1" indent="203200">
                <a:lnSpc>
                  <a:spcPct val="90000"/>
                </a:lnSpc>
                <a:spcBef>
                  <a:spcPts val="100"/>
                </a:spcBef>
                <a:defRPr>
                  <a:latin typeface="Futura PT"/>
                  <a:ea typeface="Futura PT"/>
                  <a:cs typeface="Futura PT"/>
                  <a:sym typeface="Futura PT"/>
                </a:defRPr>
              </a:pPr>
              <a:r>
                <a:rPr i="1" dirty="0" err="1"/>
                <a:t>Rhodotorula</a:t>
              </a:r>
              <a:r>
                <a:rPr i="1" dirty="0"/>
                <a:t> </a:t>
              </a:r>
              <a:r>
                <a:rPr i="1" dirty="0" err="1"/>
                <a:t>glutinis</a:t>
              </a:r>
              <a:endParaRPr i="1" dirty="0"/>
            </a:p>
            <a:p>
              <a:pPr marL="25400" lvl="1" indent="203200">
                <a:lnSpc>
                  <a:spcPct val="90000"/>
                </a:lnSpc>
                <a:spcBef>
                  <a:spcPts val="100"/>
                </a:spcBef>
                <a:defRPr>
                  <a:latin typeface="Futura PT"/>
                  <a:ea typeface="Futura PT"/>
                  <a:cs typeface="Futura PT"/>
                  <a:sym typeface="Futura PT"/>
                </a:defRPr>
              </a:pPr>
              <a:r>
                <a:rPr dirty="0"/>
                <a:t>(VKM Y-2998D)</a:t>
              </a:r>
            </a:p>
          </p:txBody>
        </p:sp>
        <p:sp>
          <p:nvSpPr>
            <p:cNvPr id="457" name="Google Shape;245;p9"/>
            <p:cNvSpPr/>
            <p:nvPr/>
          </p:nvSpPr>
          <p:spPr>
            <a:xfrm rot="5400000">
              <a:off x="2166096" y="-102883"/>
              <a:ext cx="526855" cy="2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378"/>
                    <a:pt x="21600" y="844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844"/>
                  </a:lnTo>
                  <a:cubicBezTo>
                    <a:pt x="0" y="378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CBE5DE">
                <a:alpha val="89803"/>
              </a:srgbClr>
            </a:solidFill>
            <a:ln w="9525" cap="flat">
              <a:solidFill>
                <a:srgbClr val="CBE5DE">
                  <a:alpha val="89803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8" name="Google Shape;246;p9"/>
            <p:cNvSpPr txBox="1"/>
            <p:nvPr/>
          </p:nvSpPr>
          <p:spPr>
            <a:xfrm>
              <a:off x="1262257" y="592075"/>
              <a:ext cx="2689577" cy="857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3825" tIns="123825" rIns="123825" bIns="123825" numCol="1" anchor="ctr">
              <a:spAutoFit/>
            </a:bodyPr>
            <a:lstStyle/>
            <a:p>
              <a:pPr marL="120650" lvl="1" indent="-69850">
                <a:lnSpc>
                  <a:spcPct val="90000"/>
                </a:lnSpc>
                <a:defRPr>
                  <a:latin typeface="Futura PT"/>
                  <a:ea typeface="Futura PT"/>
                  <a:cs typeface="Futura PT"/>
                  <a:sym typeface="Futura PT"/>
                </a:defRPr>
              </a:pPr>
              <a:endParaRPr i="1" dirty="0"/>
            </a:p>
            <a:p>
              <a:pPr>
                <a:lnSpc>
                  <a:spcPct val="90000"/>
                </a:lnSpc>
                <a:spcBef>
                  <a:spcPts val="100"/>
                </a:spcBef>
                <a:defRPr>
                  <a:latin typeface="Futura PT"/>
                  <a:ea typeface="Futura PT"/>
                  <a:cs typeface="Futura PT"/>
                  <a:sym typeface="Futura PT"/>
                </a:defRPr>
              </a:pPr>
              <a:r>
                <a:rPr i="1" dirty="0"/>
                <a:t>Pseudomonas </a:t>
              </a:r>
              <a:r>
                <a:rPr i="1" dirty="0" err="1"/>
                <a:t>yamanorum</a:t>
              </a:r>
              <a:r>
                <a:rPr i="1" dirty="0"/>
                <a:t> </a:t>
              </a:r>
            </a:p>
            <a:p>
              <a:pPr>
                <a:lnSpc>
                  <a:spcPct val="90000"/>
                </a:lnSpc>
                <a:spcBef>
                  <a:spcPts val="100"/>
                </a:spcBef>
                <a:defRPr>
                  <a:latin typeface="Futura PT"/>
                  <a:ea typeface="Futura PT"/>
                  <a:cs typeface="Futura PT"/>
                  <a:sym typeface="Futura PT"/>
                </a:defRPr>
              </a:pPr>
              <a:r>
                <a:rPr dirty="0"/>
                <a:t>(VKM В-3033D)</a:t>
              </a:r>
              <a:endParaRPr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249;p9"/>
            <p:cNvSpPr/>
            <p:nvPr/>
          </p:nvSpPr>
          <p:spPr>
            <a:xfrm rot="5400000">
              <a:off x="2166096" y="588612"/>
              <a:ext cx="526855" cy="2247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378"/>
                    <a:pt x="21600" y="844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844"/>
                  </a:lnTo>
                  <a:cubicBezTo>
                    <a:pt x="0" y="378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D2E2CB">
                <a:alpha val="89803"/>
              </a:srgbClr>
            </a:solidFill>
            <a:ln w="9525" cap="flat">
              <a:solidFill>
                <a:srgbClr val="D2E2CB">
                  <a:alpha val="89803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64" name="Chlorella vulgaris f.globosa…"/>
            <p:cNvSpPr txBox="1"/>
            <p:nvPr/>
          </p:nvSpPr>
          <p:spPr>
            <a:xfrm>
              <a:off x="1323941" y="1443973"/>
              <a:ext cx="2241958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latin typeface="Futura PT"/>
                  <a:ea typeface="Futura PT"/>
                  <a:cs typeface="Futura PT"/>
                  <a:sym typeface="Futura PT"/>
                </a:defRPr>
              </a:pPr>
              <a:r>
                <a:rPr i="1" dirty="0"/>
                <a:t>Chlorella </a:t>
              </a:r>
              <a:r>
                <a:rPr i="1" dirty="0" err="1"/>
                <a:t>vulgaris</a:t>
              </a:r>
              <a:r>
                <a:rPr i="1" dirty="0"/>
                <a:t> </a:t>
              </a:r>
              <a:r>
                <a:rPr i="1" dirty="0" err="1"/>
                <a:t>f.globosa</a:t>
              </a:r>
              <a:endParaRPr i="1" dirty="0"/>
            </a:p>
            <a:p>
              <a:pPr>
                <a:defRPr>
                  <a:latin typeface="Futura PT"/>
                  <a:ea typeface="Futura PT"/>
                  <a:cs typeface="Futura PT"/>
                  <a:sym typeface="Futura PT"/>
                </a:defRPr>
              </a:pPr>
              <a:r>
                <a:rPr dirty="0"/>
                <a:t>(SYKO A Ch-011-10)</a:t>
              </a:r>
            </a:p>
          </p:txBody>
        </p:sp>
        <p:sp>
          <p:nvSpPr>
            <p:cNvPr id="465" name="Consortium of algae, bacteria and yeast"/>
            <p:cNvSpPr txBox="1"/>
            <p:nvPr/>
          </p:nvSpPr>
          <p:spPr>
            <a:xfrm>
              <a:off x="-24437" y="-278781"/>
              <a:ext cx="3588135" cy="268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70000"/>
                </a:lnSpc>
                <a:defRPr sz="1600">
                  <a:latin typeface="Futura PT Light"/>
                  <a:ea typeface="Futura PT Light"/>
                  <a:cs typeface="Futura PT Light"/>
                  <a:sym typeface="Futura PT Light"/>
                </a:defRPr>
              </a:lvl1pPr>
            </a:lstStyle>
            <a:p>
              <a:r>
                <a:rPr lang="ru-RU" b="1" dirty="0"/>
                <a:t>Биопрепарат «БИОТРИН»</a:t>
              </a:r>
              <a:endParaRPr b="1" dirty="0"/>
            </a:p>
          </p:txBody>
        </p:sp>
      </p:grp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263352" y="1340768"/>
          <a:ext cx="4608512" cy="4752915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Параметры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Futura PT Medium"/>
                          <a:ea typeface="Calibri"/>
                          <a:cs typeface="Times New Roman"/>
                        </a:rPr>
                        <a:t>Аналоги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ГЕОЛЕКС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Срок плавучести на поверхности, суток</a:t>
                      </a:r>
                      <a:endParaRPr lang="ru-RU" sz="1400" b="0" dirty="0">
                        <a:latin typeface="Futura PT Medium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20-30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Futura PT Medium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Сорбционная </a:t>
                      </a:r>
                      <a:r>
                        <a:rPr lang="ru-RU" sz="1400" b="0" dirty="0" err="1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нефтеемкость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, кг (нефть/сорбент)</a:t>
                      </a:r>
                      <a:endParaRPr lang="ru-RU" sz="1400" b="0" dirty="0">
                        <a:latin typeface="Futura PT Medium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4-10/1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Futura PT Medium"/>
                          <a:ea typeface="Calibri"/>
                          <a:cs typeface="Times New Roman"/>
                        </a:rPr>
                        <a:t>От 7/1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Биодеструктивная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 активность в аэробных условиях при температурах от +10°С до +25°С</a:t>
                      </a:r>
                      <a:endParaRPr lang="ru-RU" sz="1400" b="0" dirty="0">
                        <a:latin typeface="Futura PT Medium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20-70%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65-99%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Биодеструктивная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 активность в аэробных условиях при температурах от 0°С до +10°С</a:t>
                      </a:r>
                      <a:endParaRPr lang="ru-RU" sz="1400" b="0" dirty="0">
                        <a:latin typeface="Futura PT Medium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12-40%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60-70%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Биоразлагаемость</a:t>
                      </a:r>
                      <a:endParaRPr lang="ru-RU" sz="1400" b="0" dirty="0">
                        <a:latin typeface="Futura PT Medium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Futura PT Medium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Необходимость специализированной утилизации</a:t>
                      </a:r>
                      <a:endParaRPr lang="ru-RU" sz="1400" b="0" dirty="0">
                        <a:latin typeface="Futura PT Medium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Futura PT Medium"/>
                          <a:ea typeface="Calibri"/>
                          <a:cs typeface="Times New Roman"/>
                        </a:rPr>
                        <a:t>требует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Futura PT Medium"/>
                          <a:ea typeface="Calibri"/>
                          <a:cs typeface="Times New Roman"/>
                        </a:rPr>
                        <a:t>Не требует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91344" y="692696"/>
            <a:ext cx="577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научно-технические параметры продукта:</a:t>
            </a:r>
            <a:endParaRPr kumimoji="0" lang="ru-RU" sz="1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6960096" y="6165304"/>
            <a:ext cx="37670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DOI: 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8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10.19110/2221-1381-2017-6-40-42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008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DOI: </a:t>
            </a:r>
            <a:r>
              <a:rPr lang="ru-RU" sz="1200" u="sng" dirty="0">
                <a:latin typeface="Times New Roman" pitchFamily="18" charset="0"/>
                <a:cs typeface="Times New Roman" pitchFamily="18" charset="0"/>
                <a:hlinkClick r:id="rId6"/>
              </a:rPr>
              <a:t>10.19110/2221-1381-2018-9-50-57</a:t>
            </a: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latin typeface="Times New Roman" pitchFamily="18" charset="0"/>
                <a:cs typeface="Times New Roman" pitchFamily="18" charset="0"/>
                <a:hlinkClick r:id="rId7"/>
              </a:rPr>
              <a:t>https://doi.org/10.14382/epitoanyag-jsbcm.2020.26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51984" y="1556792"/>
            <a:ext cx="648072" cy="595674"/>
          </a:xfrm>
          <a:prstGeom prst="rect">
            <a:avLst/>
          </a:prstGeom>
          <a:noFill/>
          <a:ln w="25400">
            <a:solidFill>
              <a:srgbClr val="CD53AD"/>
            </a:solidFill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1984" y="2276872"/>
            <a:ext cx="648072" cy="586523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51985" y="2961284"/>
            <a:ext cx="648072" cy="611731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8" name="Picture 20" descr="https://payload.cargocollective.com/1/5/177779/2442965/log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416" y="4149080"/>
            <a:ext cx="1296144" cy="773817"/>
          </a:xfrm>
          <a:prstGeom prst="rect">
            <a:avLst/>
          </a:prstGeom>
          <a:noFill/>
        </p:spPr>
      </p:pic>
      <p:pic>
        <p:nvPicPr>
          <p:cNvPr id="32786" name="Picture 18" descr="https://www.meme-arsenal.com/memes/7c2203965d2151395a56d589e5e9b0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6520" y="0"/>
            <a:ext cx="1152128" cy="1152128"/>
          </a:xfrm>
          <a:prstGeom prst="rect">
            <a:avLst/>
          </a:prstGeom>
          <a:noFill/>
        </p:spPr>
      </p:pic>
      <p:pic>
        <p:nvPicPr>
          <p:cNvPr id="32770" name="Picture 2" descr="https://vestikavkaza.ru/kcfinder/upload/files/samye-krupnye-neftyanye-kompanii-ross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260648"/>
            <a:ext cx="3960440" cy="1080120"/>
          </a:xfrm>
          <a:prstGeom prst="rect">
            <a:avLst/>
          </a:prstGeom>
          <a:noFill/>
        </p:spPr>
      </p:pic>
      <p:pic>
        <p:nvPicPr>
          <p:cNvPr id="32774" name="Picture 6" descr="https://news.pn/photo/4875541ca3e00f784915d50205099e7c.i900x675x59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4272" y="980728"/>
            <a:ext cx="3456384" cy="2592288"/>
          </a:xfrm>
          <a:prstGeom prst="rect">
            <a:avLst/>
          </a:prstGeom>
          <a:noFill/>
        </p:spPr>
      </p:pic>
      <p:pic>
        <p:nvPicPr>
          <p:cNvPr id="32776" name="Picture 8" descr="https://finobzor.ru/uploads/posts/2017-12/1513591174_y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344" y="1412776"/>
            <a:ext cx="4356959" cy="2664296"/>
          </a:xfrm>
          <a:prstGeom prst="rect">
            <a:avLst/>
          </a:prstGeom>
          <a:noFill/>
        </p:spPr>
      </p:pic>
      <p:pic>
        <p:nvPicPr>
          <p:cNvPr id="32778" name="Picture 10" descr="https://img2.ntv.ru/home/news/20131012/oil_v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7460" y="4005064"/>
            <a:ext cx="4864540" cy="2736304"/>
          </a:xfrm>
          <a:prstGeom prst="rect">
            <a:avLst/>
          </a:prstGeom>
          <a:noFill/>
        </p:spPr>
      </p:pic>
      <p:pic>
        <p:nvPicPr>
          <p:cNvPr id="32780" name="Picture 12" descr="https://forum.integral.ru/download/file.php?id=12982&amp;t=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7728" y="3717032"/>
            <a:ext cx="3810000" cy="2857500"/>
          </a:xfrm>
          <a:prstGeom prst="rect">
            <a:avLst/>
          </a:prstGeom>
          <a:noFill/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7848" y="548680"/>
            <a:ext cx="336049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84" name="Picture 16" descr="https://fb.ru/media/i/2/1/8/0/7/5/4/i/218075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9376" y="4653136"/>
            <a:ext cx="2786792" cy="1872208"/>
          </a:xfrm>
          <a:prstGeom prst="rect">
            <a:avLst/>
          </a:prstGeom>
          <a:noFill/>
        </p:spPr>
      </p:pic>
      <p:pic>
        <p:nvPicPr>
          <p:cNvPr id="32790" name="Picture 22" descr="https://cdn1.ozone.ru/multimedia/10077872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47728" y="3717032"/>
            <a:ext cx="1008112" cy="1008112"/>
          </a:xfrm>
          <a:prstGeom prst="rect">
            <a:avLst/>
          </a:prstGeom>
          <a:noFill/>
        </p:spPr>
      </p:pic>
      <p:pic>
        <p:nvPicPr>
          <p:cNvPr id="32796" name="Picture 28" descr="https://assets.instantink.com/mns/logo_por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36160" y="4077072"/>
            <a:ext cx="1428106" cy="409793"/>
          </a:xfrm>
          <a:prstGeom prst="rect">
            <a:avLst/>
          </a:prstGeom>
          <a:noFill/>
        </p:spPr>
      </p:pic>
      <p:pic>
        <p:nvPicPr>
          <p:cNvPr id="32798" name="Picture 30" descr="https://www.svetoviveska.ru/upload/iblock/492/492f33c2dd1c05f8cb147d20c38fdeb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16080" y="0"/>
            <a:ext cx="1152128" cy="115212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atherineasquithgallery.com/uploads/posts/2021-02/1612933581_147-p-fon-krasnii-zheltii-zelenii-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260649"/>
            <a:ext cx="10515600" cy="6480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Основные конкуренты и преимущества наших биопродуктов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83432" y="2204864"/>
            <a:ext cx="4051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Биогеосорбент ГЕОЛЕКС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672" y="2708920"/>
            <a:ext cx="367240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Биопрепарат </a:t>
            </a:r>
            <a:r>
              <a:rPr lang="ru-RU" sz="2400" b="1" dirty="0">
                <a:solidFill>
                  <a:srgbClr val="FFFF00"/>
                </a:solidFill>
              </a:rPr>
              <a:t>БИОТРИН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44072" y="5229200"/>
            <a:ext cx="4559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/>
              <a:t>"РОССОРБ-</a:t>
            </a:r>
            <a:r>
              <a:rPr lang="en-US" sz="2400" b="1" cap="all" dirty="0"/>
              <a:t>T" </a:t>
            </a:r>
            <a:r>
              <a:rPr lang="ru-RU" sz="2400" b="1" cap="all" dirty="0"/>
              <a:t>И "РОССОРБ"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52384" y="5805264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«Сорбент МС»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16480" y="6237312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RE-NEW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72064" y="4653136"/>
            <a:ext cx="5190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Органический сорбент </a:t>
            </a:r>
            <a:r>
              <a:rPr lang="en-US" sz="2400" b="1" dirty="0"/>
              <a:t>Peat </a:t>
            </a:r>
            <a:r>
              <a:rPr lang="en-US" sz="2400" b="1" dirty="0" err="1"/>
              <a:t>Sorb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27848" y="4005064"/>
            <a:ext cx="4515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Биопрепарат "ПЕТРО ТРИТ"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27848" y="3573016"/>
            <a:ext cx="4144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Биопрепарат «</a:t>
            </a:r>
            <a:r>
              <a:rPr lang="ru-RU" sz="2400" b="1" dirty="0" err="1"/>
              <a:t>МикроБак</a:t>
            </a:r>
            <a:r>
              <a:rPr lang="ru-RU" sz="2400" b="1" dirty="0"/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27848" y="3140968"/>
            <a:ext cx="3914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Биопрепарат «ЛЕНОЙЛ»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19336" y="1268760"/>
            <a:ext cx="11593288" cy="0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191344" y="1484784"/>
          <a:ext cx="11640616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5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50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50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50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405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696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5507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550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Эффективность очистки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Сорбционные свойства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Плавучесть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Деструкция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Futura PT Medium"/>
                          <a:ea typeface="Tahoma"/>
                          <a:cs typeface="Times New Roman"/>
                        </a:rPr>
                        <a:t>Необходимость специализированной утилизации</a:t>
                      </a:r>
                      <a:endParaRPr lang="ru-RU" sz="1200" b="0" dirty="0">
                        <a:latin typeface="Futura PT Medium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годности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Условия хранения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/>
                        <a:t>Разлагаемость</a:t>
                      </a:r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phonoteka.org/uploads/posts/2021-03/1616401343_60-p-fon-dlya-prezentatsii-minimalizm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2380"/>
            <a:ext cx="12192000" cy="7230380"/>
          </a:xfrm>
          <a:prstGeom prst="rect">
            <a:avLst/>
          </a:prstGeom>
          <a:noFill/>
        </p:spPr>
      </p:pic>
      <p:pic>
        <p:nvPicPr>
          <p:cNvPr id="26626" name="Picture 2" descr="D:\Documents\!С Рабочего стола\БИОЭКОБАЛАНС\2019\АВИАТРАНС Эксперимент очистные\20190724_090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980728"/>
            <a:ext cx="4800533" cy="3600400"/>
          </a:xfrm>
          <a:prstGeom prst="rect">
            <a:avLst/>
          </a:prstGeom>
          <a:noFill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139" y="3501008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192" y="1268760"/>
            <a:ext cx="399644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15880" y="1916832"/>
            <a:ext cx="316835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Эффективность очистки от нефтепродуктов 94 %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за 60 суток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11424" y="116632"/>
            <a:ext cx="11856640" cy="19168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Futura PT Medium"/>
                <a:ea typeface="Times New Roman" charset="0"/>
                <a:cs typeface="Times New Roman" charset="0"/>
                <a:sym typeface="Calibri"/>
              </a:rPr>
              <a:t>Испытания</a:t>
            </a:r>
            <a:r>
              <a:rPr kumimoji="0" lang="ru-RU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Medium"/>
                <a:ea typeface="Times New Roman" charset="0"/>
                <a:cs typeface="Times New Roman" charset="0"/>
                <a:sym typeface="Calibri"/>
              </a:rPr>
              <a:t> биопрепарата «БИОТРИН»  на сточной воде очистных сооружений ООО «</a:t>
            </a:r>
            <a:r>
              <a:rPr kumimoji="0" lang="ru-RU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Medium"/>
                <a:ea typeface="Times New Roman" charset="0"/>
                <a:cs typeface="Times New Roman" charset="0"/>
                <a:sym typeface="Calibri"/>
              </a:rPr>
              <a:t>КомиАвиаТранс</a:t>
            </a:r>
            <a:r>
              <a:rPr kumimoji="0" lang="ru-RU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Medium"/>
                <a:ea typeface="Times New Roman" charset="0"/>
                <a:cs typeface="Times New Roman" charset="0"/>
                <a:sym typeface="Calibri"/>
              </a:rPr>
              <a:t>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Medium"/>
              <a:ea typeface="Times New Roman" charset="0"/>
              <a:cs typeface="Times New Roman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Medium"/>
                <a:ea typeface="Times New Roman" charset="0"/>
                <a:cs typeface="Times New Roman" charset="0"/>
                <a:sym typeface="Calibri"/>
              </a:rPr>
              <a:t>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Medium"/>
              <a:ea typeface="Times New Roman" charset="0"/>
              <a:cs typeface="Times New Roman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https://sun9-68.userapi.com/c850420/v850420731/5cd7e/BoPqKLN_Eh0.jpg"/>
          <p:cNvPicPr>
            <a:picLocks noChangeAspect="1" noChangeArrowheads="1"/>
          </p:cNvPicPr>
          <p:nvPr/>
        </p:nvPicPr>
        <p:blipFill>
          <a:blip r:embed="rId3" cstate="print">
            <a:lum bright="22000" contrast="-73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3" name="5"/>
          <p:cNvSpPr txBox="1"/>
          <p:nvPr/>
        </p:nvSpPr>
        <p:spPr>
          <a:xfrm>
            <a:off x="4223792" y="4149080"/>
            <a:ext cx="1186181" cy="199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0">
                <a:solidFill>
                  <a:schemeClr val="accent6">
                    <a:lumOff val="-9568"/>
                  </a:schemeClr>
                </a:solidFill>
                <a:latin typeface="Futura PT Demi"/>
                <a:ea typeface="Futura PT Demi"/>
                <a:cs typeface="Futura PT Demi"/>
                <a:sym typeface="Futura PT Demi"/>
              </a:defRPr>
            </a:lvl1pPr>
          </a:lstStyle>
          <a:p>
            <a:r>
              <a:rPr dirty="0"/>
              <a:t>5</a:t>
            </a:r>
          </a:p>
        </p:txBody>
      </p:sp>
      <p:sp>
        <p:nvSpPr>
          <p:cNvPr id="504" name="4"/>
          <p:cNvSpPr txBox="1"/>
          <p:nvPr/>
        </p:nvSpPr>
        <p:spPr>
          <a:xfrm>
            <a:off x="191344" y="4149080"/>
            <a:ext cx="1186181" cy="199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0">
                <a:solidFill>
                  <a:schemeClr val="accent6">
                    <a:lumOff val="-9568"/>
                  </a:schemeClr>
                </a:solidFill>
                <a:latin typeface="Futura PT Demi"/>
                <a:ea typeface="Futura PT Demi"/>
                <a:cs typeface="Futura PT Demi"/>
                <a:sym typeface="Futura PT Demi"/>
              </a:defRPr>
            </a:lvl1pPr>
          </a:lstStyle>
          <a:p>
            <a:r>
              <a:rPr dirty="0"/>
              <a:t>4</a:t>
            </a:r>
          </a:p>
        </p:txBody>
      </p:sp>
      <p:sp>
        <p:nvSpPr>
          <p:cNvPr id="505" name="3"/>
          <p:cNvSpPr txBox="1"/>
          <p:nvPr/>
        </p:nvSpPr>
        <p:spPr>
          <a:xfrm>
            <a:off x="8256240" y="1628800"/>
            <a:ext cx="1186181" cy="199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0">
                <a:solidFill>
                  <a:schemeClr val="accent6">
                    <a:lumOff val="-9568"/>
                  </a:schemeClr>
                </a:solidFill>
                <a:latin typeface="Futura PT Demi"/>
                <a:ea typeface="Futura PT Demi"/>
                <a:cs typeface="Futura PT Demi"/>
                <a:sym typeface="Futura PT Demi"/>
              </a:defRPr>
            </a:lvl1pPr>
          </a:lstStyle>
          <a:p>
            <a:r>
              <a:rPr dirty="0"/>
              <a:t>3</a:t>
            </a:r>
          </a:p>
        </p:txBody>
      </p:sp>
      <p:sp>
        <p:nvSpPr>
          <p:cNvPr id="506" name="2"/>
          <p:cNvSpPr txBox="1"/>
          <p:nvPr/>
        </p:nvSpPr>
        <p:spPr>
          <a:xfrm>
            <a:off x="4295800" y="1700808"/>
            <a:ext cx="1186181" cy="199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0">
                <a:solidFill>
                  <a:schemeClr val="accent6">
                    <a:lumOff val="-9568"/>
                  </a:schemeClr>
                </a:solidFill>
                <a:latin typeface="Futura PT Demi"/>
                <a:ea typeface="Futura PT Demi"/>
                <a:cs typeface="Futura PT Demi"/>
                <a:sym typeface="Futura PT Demi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507" name="1"/>
          <p:cNvSpPr txBox="1"/>
          <p:nvPr/>
        </p:nvSpPr>
        <p:spPr>
          <a:xfrm>
            <a:off x="263352" y="1772816"/>
            <a:ext cx="1186181" cy="199263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0">
                <a:solidFill>
                  <a:schemeClr val="accent6">
                    <a:lumOff val="-9568"/>
                  </a:schemeClr>
                </a:solidFill>
                <a:latin typeface="Futura PT Demi"/>
                <a:ea typeface="Futura PT Demi"/>
                <a:cs typeface="Futura PT Demi"/>
                <a:sym typeface="Futura PT Demi"/>
              </a:defRPr>
            </a:lvl1pPr>
          </a:lstStyle>
          <a:p>
            <a:r>
              <a:rPr dirty="0"/>
              <a:t>1</a:t>
            </a:r>
          </a:p>
        </p:txBody>
      </p:sp>
      <p:pic>
        <p:nvPicPr>
          <p:cNvPr id="508" name="Picture 2" descr="Picture 2"/>
          <p:cNvPicPr>
            <a:picLocks noChangeAspect="1"/>
          </p:cNvPicPr>
          <p:nvPr/>
        </p:nvPicPr>
        <p:blipFill>
          <a:blip r:embed="rId4" cstate="print"/>
          <a:srcRect b="7657"/>
          <a:stretch>
            <a:fillRect/>
          </a:stretch>
        </p:blipFill>
        <p:spPr>
          <a:xfrm>
            <a:off x="1352529" y="4125956"/>
            <a:ext cx="2072672" cy="1941877"/>
          </a:xfrm>
          <a:prstGeom prst="rect">
            <a:avLst/>
          </a:prstGeom>
          <a:ln w="69850">
            <a:solidFill>
              <a:schemeClr val="bg1"/>
            </a:solidFill>
            <a:miter lim="400000"/>
          </a:ln>
        </p:spPr>
      </p:pic>
      <p:pic>
        <p:nvPicPr>
          <p:cNvPr id="509" name="Рисунок 216" descr="Рисунок 216"/>
          <p:cNvPicPr>
            <a:picLocks noChangeAspect="1"/>
          </p:cNvPicPr>
          <p:nvPr/>
        </p:nvPicPr>
        <p:blipFill>
          <a:blip r:embed="rId5" cstate="print"/>
          <a:srcRect l="8831" t="16484"/>
          <a:stretch>
            <a:fillRect/>
          </a:stretch>
        </p:blipFill>
        <p:spPr>
          <a:xfrm>
            <a:off x="5375920" y="1628800"/>
            <a:ext cx="2037724" cy="2010366"/>
          </a:xfrm>
          <a:prstGeom prst="rect">
            <a:avLst/>
          </a:prstGeom>
          <a:ln w="69850">
            <a:solidFill>
              <a:schemeClr val="bg1"/>
            </a:solidFill>
            <a:miter lim="400000"/>
          </a:ln>
        </p:spPr>
      </p:pic>
      <p:pic>
        <p:nvPicPr>
          <p:cNvPr id="510" name="Рисунок 219" descr="Рисунок 219"/>
          <p:cNvPicPr>
            <a:picLocks noChangeAspect="1"/>
          </p:cNvPicPr>
          <p:nvPr/>
        </p:nvPicPr>
        <p:blipFill>
          <a:blip r:embed="rId6" cstate="print"/>
          <a:srcRect r="3096"/>
          <a:stretch>
            <a:fillRect/>
          </a:stretch>
        </p:blipFill>
        <p:spPr>
          <a:xfrm>
            <a:off x="9408368" y="1628800"/>
            <a:ext cx="2116680" cy="2088232"/>
          </a:xfrm>
          <a:prstGeom prst="rect">
            <a:avLst/>
          </a:prstGeom>
          <a:ln w="69850">
            <a:solidFill>
              <a:schemeClr val="bg1"/>
            </a:solidFill>
            <a:miter lim="400000"/>
          </a:ln>
        </p:spPr>
      </p:pic>
      <p:pic>
        <p:nvPicPr>
          <p:cNvPr id="511" name="Рисунок 211" descr="Рисунок 211"/>
          <p:cNvPicPr>
            <a:picLocks noChangeAspect="1"/>
          </p:cNvPicPr>
          <p:nvPr/>
        </p:nvPicPr>
        <p:blipFill>
          <a:blip r:embed="rId7" cstate="print"/>
          <a:srcRect t="9041" b="5210"/>
          <a:stretch>
            <a:fillRect/>
          </a:stretch>
        </p:blipFill>
        <p:spPr>
          <a:xfrm>
            <a:off x="1343472" y="1628800"/>
            <a:ext cx="2068235" cy="2010183"/>
          </a:xfrm>
          <a:prstGeom prst="rect">
            <a:avLst/>
          </a:prstGeom>
          <a:ln w="76200">
            <a:solidFill>
              <a:schemeClr val="bg1"/>
            </a:solidFill>
            <a:miter lim="400000"/>
          </a:ln>
        </p:spPr>
      </p:pic>
      <p:sp useBgFill="1">
        <p:nvSpPr>
          <p:cNvPr id="512" name="Crushed stone track ballast decontamination…"/>
          <p:cNvSpPr txBox="1"/>
          <p:nvPr/>
        </p:nvSpPr>
        <p:spPr>
          <a:xfrm>
            <a:off x="1824538" y="0"/>
            <a:ext cx="592565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500">
                <a:latin typeface="Futura PT Medium"/>
                <a:ea typeface="Futura PT Medium"/>
                <a:cs typeface="Futura PT Medium"/>
                <a:sym typeface="Futura PT Medium"/>
              </a:defRPr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Очистка щебеночного балласта</a:t>
            </a:r>
          </a:p>
          <a:p>
            <a:pPr algn="ctr">
              <a:defRPr sz="2500">
                <a:latin typeface="Futura PT Medium"/>
                <a:ea typeface="Futura PT Medium"/>
                <a:cs typeface="Futura PT Medium"/>
                <a:sym typeface="Futura PT Medium"/>
              </a:defRPr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биогеосорбентом «ГЕОЛЕКС», 2017 г</a:t>
            </a:r>
          </a:p>
        </p:txBody>
      </p:sp>
      <p:sp>
        <p:nvSpPr>
          <p:cNvPr id="513" name="Line"/>
          <p:cNvSpPr/>
          <p:nvPr/>
        </p:nvSpPr>
        <p:spPr>
          <a:xfrm flipH="1">
            <a:off x="3670343" y="2742749"/>
            <a:ext cx="935101" cy="1"/>
          </a:xfrm>
          <a:prstGeom prst="line">
            <a:avLst/>
          </a:prstGeom>
          <a:ln w="25400">
            <a:solidFill>
              <a:schemeClr val="accent3">
                <a:lumOff val="17647"/>
              </a:schemeClr>
            </a:solidFill>
            <a:custDash>
              <a:ds d="600000" sp="600000"/>
            </a:custDash>
            <a:miter lim="400000"/>
            <a:head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4" name="Line"/>
          <p:cNvSpPr/>
          <p:nvPr/>
        </p:nvSpPr>
        <p:spPr>
          <a:xfrm flipH="1">
            <a:off x="0" y="5157192"/>
            <a:ext cx="522341" cy="1"/>
          </a:xfrm>
          <a:prstGeom prst="line">
            <a:avLst/>
          </a:prstGeom>
          <a:ln w="25400">
            <a:solidFill>
              <a:schemeClr val="accent3">
                <a:lumOff val="17647"/>
              </a:schemeClr>
            </a:solidFill>
            <a:custDash>
              <a:ds d="600000" sp="600000"/>
            </a:custDash>
            <a:miter lim="400000"/>
            <a:head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5" name="Line"/>
          <p:cNvSpPr/>
          <p:nvPr/>
        </p:nvSpPr>
        <p:spPr>
          <a:xfrm flipH="1">
            <a:off x="11486535" y="2780928"/>
            <a:ext cx="705465" cy="1"/>
          </a:xfrm>
          <a:prstGeom prst="line">
            <a:avLst/>
          </a:prstGeom>
          <a:ln w="25400">
            <a:solidFill>
              <a:schemeClr val="accent3">
                <a:lumOff val="17647"/>
              </a:schemeClr>
            </a:solidFill>
            <a:custDash>
              <a:ds d="600000" sp="600000"/>
            </a:custDash>
            <a:miter lim="400000"/>
            <a:headEnd type="arrow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16" name="Рисунок 2" descr="Рисунок 2"/>
          <p:cNvPicPr>
            <a:picLocks noChangeAspect="1"/>
          </p:cNvPicPr>
          <p:nvPr/>
        </p:nvPicPr>
        <p:blipFill>
          <a:blip r:embed="rId8" cstate="print"/>
          <a:srcRect l="38070" r="827"/>
          <a:stretch>
            <a:fillRect/>
          </a:stretch>
        </p:blipFill>
        <p:spPr>
          <a:xfrm>
            <a:off x="5375920" y="4077072"/>
            <a:ext cx="2037557" cy="1951436"/>
          </a:xfrm>
          <a:prstGeom prst="rect">
            <a:avLst/>
          </a:prstGeom>
          <a:ln w="69850">
            <a:solidFill>
              <a:schemeClr val="bg1"/>
            </a:solidFill>
            <a:miter lim="400000"/>
          </a:ln>
        </p:spPr>
      </p:pic>
      <p:sp>
        <p:nvSpPr>
          <p:cNvPr id="517" name="Line"/>
          <p:cNvSpPr/>
          <p:nvPr/>
        </p:nvSpPr>
        <p:spPr>
          <a:xfrm flipH="1">
            <a:off x="7551804" y="2742749"/>
            <a:ext cx="935101" cy="1"/>
          </a:xfrm>
          <a:prstGeom prst="line">
            <a:avLst/>
          </a:prstGeom>
          <a:ln w="25400">
            <a:solidFill>
              <a:schemeClr val="accent3">
                <a:lumOff val="17647"/>
              </a:schemeClr>
            </a:solidFill>
            <a:custDash>
              <a:ds d="600000" sp="600000"/>
            </a:custDash>
            <a:miter lim="400000"/>
            <a:head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8" name="Line"/>
          <p:cNvSpPr/>
          <p:nvPr/>
        </p:nvSpPr>
        <p:spPr>
          <a:xfrm flipH="1">
            <a:off x="3431704" y="5085184"/>
            <a:ext cx="935101" cy="1"/>
          </a:xfrm>
          <a:prstGeom prst="line">
            <a:avLst/>
          </a:prstGeom>
          <a:ln w="25400">
            <a:solidFill>
              <a:schemeClr val="accent3">
                <a:lumOff val="17647"/>
              </a:schemeClr>
            </a:solidFill>
            <a:custDash>
              <a:ds d="600000" sp="600000"/>
            </a:custDash>
            <a:miter lim="400000"/>
            <a:headEnd type="arrow"/>
          </a:ln>
        </p:spPr>
        <p:txBody>
          <a:bodyPr lIns="45719" rIns="45719"/>
          <a:lstStyle/>
          <a:p>
            <a:endParaRPr/>
          </a:p>
        </p:txBody>
      </p:sp>
      <p:sp useBgFill="1">
        <p:nvSpPr>
          <p:cNvPr id="7170" name="Rectangle 2"/>
          <p:cNvSpPr>
            <a:spLocks noChangeArrowheads="1"/>
          </p:cNvSpPr>
          <p:nvPr/>
        </p:nvSpPr>
        <p:spPr bwMode="auto">
          <a:xfrm>
            <a:off x="8616280" y="4782777"/>
            <a:ext cx="2952328" cy="92333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Эффективность очистки</a:t>
            </a:r>
            <a:r>
              <a:rPr kumimoji="0" lang="ru-RU" sz="1800" b="1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нефтепродуктов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97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99 %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523</Words>
  <Application>Microsoft Office PowerPoint</Application>
  <PresentationFormat>Широкоэкранный</PresentationFormat>
  <Paragraphs>157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Arial</vt:lpstr>
      <vt:lpstr>Calibri</vt:lpstr>
      <vt:lpstr>Casper</vt:lpstr>
      <vt:lpstr>Futura PT</vt:lpstr>
      <vt:lpstr>Futura PT Demi</vt:lpstr>
      <vt:lpstr>Futura PT Light</vt:lpstr>
      <vt:lpstr>Futura PT Medium</vt:lpstr>
      <vt:lpstr>Helvetica</vt:lpstr>
      <vt:lpstr>Kailasa-Bold</vt:lpstr>
      <vt:lpstr>Tahoma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конкуренты и преимущества наших биопродуктов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РК Союз Промышленников</cp:lastModifiedBy>
  <cp:revision>204</cp:revision>
  <dcterms:modified xsi:type="dcterms:W3CDTF">2021-09-16T06:37:42Z</dcterms:modified>
</cp:coreProperties>
</file>