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02" r:id="rId3"/>
    <p:sldId id="299" r:id="rId4"/>
    <p:sldId id="298" r:id="rId5"/>
    <p:sldId id="309" r:id="rId6"/>
    <p:sldId id="297" r:id="rId7"/>
    <p:sldId id="300" r:id="rId8"/>
    <p:sldId id="301" r:id="rId9"/>
    <p:sldId id="310" r:id="rId10"/>
    <p:sldId id="305" r:id="rId11"/>
    <p:sldId id="306" r:id="rId12"/>
    <p:sldId id="307" r:id="rId13"/>
    <p:sldId id="308" r:id="rId14"/>
    <p:sldId id="276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EBF1E8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EBF1E8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78" d="100"/>
          <a:sy n="78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584778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  <a:defRPr sz="2400"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Google Shape;45;p23"/>
          <p:cNvSpPr txBox="1">
            <a:spLocks noGrp="1"/>
          </p:cNvSpPr>
          <p:nvPr>
            <p:ph type="body" sz="half" idx="13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sz="2400"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Google Shape;52;p24"/>
          <p:cNvSpPr txBox="1">
            <a:spLocks noGrp="1"/>
          </p:cNvSpPr>
          <p:nvPr>
            <p:ph type="body" sz="half" idx="13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66" name="Google Shape;53;p24"/>
          <p:cNvSpPr txBox="1">
            <a:spLocks noGrp="1"/>
          </p:cNvSpPr>
          <p:nvPr>
            <p:ph type="body" sz="quarter" idx="14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7" name="Google Shape;54;p24"/>
          <p:cNvSpPr txBox="1">
            <a:spLocks noGrp="1"/>
          </p:cNvSpPr>
          <p:nvPr>
            <p:ph type="body" sz="half" idx="15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Google Shape;61;p25"/>
          <p:cNvSpPr txBox="1"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7900" marR="0" indent="-444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13839" marR="0" indent="-4978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tulife.ru/pitanie/superfoods/vodorosli/chlorella/hlorella-v-kosmetologii" TargetMode="External"/><Relationship Id="rId7" Type="http://schemas.openxmlformats.org/officeDocument/2006/relationships/hyperlink" Target="http://algaspatium.ru/catalog/15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ecobalance.com" TargetMode="External"/><Relationship Id="rId5" Type="http://schemas.openxmlformats.org/officeDocument/2006/relationships/hyperlink" Target="mailto:tatyanakomi@mail.ru" TargetMode="External"/><Relationship Id="rId4" Type="http://schemas.openxmlformats.org/officeDocument/2006/relationships/hyperlink" Target="mailto:info@bioecobalance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2712" y="-797945"/>
            <a:ext cx="12673408" cy="845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BIOECOBALANCE"/>
          <p:cNvSpPr txBox="1"/>
          <p:nvPr/>
        </p:nvSpPr>
        <p:spPr>
          <a:xfrm>
            <a:off x="6859458" y="3091815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>
                <a:solidFill>
                  <a:srgbClr val="FFFFFF"/>
                </a:solidFill>
                <a:latin typeface="Futura PT Medium"/>
                <a:ea typeface="Futura PT Medium"/>
                <a:cs typeface="Futura PT Medium"/>
                <a:sym typeface="Futura PT Medium"/>
              </a:defRPr>
            </a:lvl1pPr>
          </a:lstStyle>
          <a:p>
            <a:endParaRPr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39816" y="116632"/>
            <a:ext cx="6096000" cy="4003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 sz="1800">
                <a:solidFill>
                  <a:srgbClr val="FFFFFF"/>
                </a:solidFill>
                <a:latin typeface="Futura PT Light"/>
                <a:ea typeface="Futura PT Light"/>
                <a:cs typeface="Futura PT Light"/>
                <a:sym typeface="Futura PT Light"/>
              </a:defRPr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БИОЭКОБАЛАНС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logo.png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7768" y="116632"/>
            <a:ext cx="432048" cy="43204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3140029" y="1810175"/>
            <a:ext cx="57679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Космецевтика</a:t>
            </a:r>
            <a:endParaRPr lang="ru-RU" sz="6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91344" y="1280882"/>
            <a:ext cx="12000656" cy="50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Формалин или формальдегид (</a:t>
            </a:r>
            <a:r>
              <a:rPr kumimoji="0" lang="ru-RU" sz="1600" b="1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Formaldehyde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, </a:t>
            </a:r>
            <a:r>
              <a:rPr kumimoji="0" lang="ru-RU" sz="1600" b="1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Formalin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, </a:t>
            </a:r>
            <a:r>
              <a:rPr kumimoji="0" lang="ru-RU" sz="1600" b="1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Formic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1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aldehyde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, </a:t>
            </a:r>
            <a:r>
              <a:rPr kumimoji="0" lang="ru-RU" sz="1600" b="1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Oxomethane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, </a:t>
            </a:r>
            <a:r>
              <a:rPr kumimoji="0" lang="ru-RU" sz="1600" b="1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Oxymethylene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Недопустимый компонент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, применяется только в дешевой косметике. ВОЗ официально признала, что он вызывает онкологические заболевания: формальдегид включен в список канцерогенных веществ (Гигиенические нормативы ГН 1.1.725-98, под данным сайта «Охрана труда»).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Парабены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 (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Methylparaben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Ethylparaben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Propylparaben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Butylparaben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Консерванты, вызывающие аллергию. По данным американских Центров по контролю и предотвращению болезней (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Centers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for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Deasese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and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Prevention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Control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),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парабены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 могут накапливаться в организме. </a:t>
            </a: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Старайтесь избегать этих сомнительных компонентов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. По современным стандартам Евросоюза, концентрация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парабенов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 не должна превышать 0,4% (для одного вещества) или 0,8% при использовании нескольких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парабенов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Минеральное масло (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Mineral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Oil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Минеральноe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 масло — продукт нефтепереработки. Из-за своего происхождения в СМИ компонент имеет сомнительную репутацию, однако вредное влияние минеральных масел на кожу научно </a:t>
            </a: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не подтверждено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4. Алкоголь денатурат (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Alcohol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Denat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Высокая концентрация этого компонента в креме недопустима, если бренд позиционирует себя как производителя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гипоаллергенной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 продукции. Даже 3-7 % спирта может вызывать сухость кожи. Обращайте внимание на содержание алкоголя с денатуратом в составе, если у вас </a:t>
            </a: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чувствительная кожа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E3E3D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7608" y="260648"/>
            <a:ext cx="7316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3E3E3D"/>
                </a:solidFill>
                <a:cs typeface="Arial" pitchFamily="34" charset="0"/>
              </a:rPr>
              <a:t>Чего точно нет в нашей косметике </a:t>
            </a:r>
            <a:endParaRPr lang="ru-RU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1344" y="908720"/>
            <a:ext cx="11521280" cy="540060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63352" y="1124744"/>
            <a:ext cx="11377264" cy="540060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344" y="764704"/>
            <a:ext cx="120006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Силиконы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Чаще всего используются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водорастворимый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диметикон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кополиол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Dimethicone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copolyol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циклометикон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Cyclomethicone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), который испаряется с поверхности кожи. Силиконы в составе легко узнать по окончаниям на "-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cone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", "-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conol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" и "-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siloaxane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". Содержание силиконов в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уходовой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косметике – </a:t>
            </a: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 8% процентов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 – не вызывает негативного эффекта.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6. Красители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Пигменты необходимы в косметике. Без них кремы выглядели бы, как коричневая или жёлтая жижа, и вряд ли бы вы захотели нанести её на лицо. Но надо помнить, что красители </a:t>
            </a: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могут провоцировать аллергию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Большинство производителей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гипоаллергенной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косметики не использует химические пигменты. Они применяют минеральные красители: мелкомолотую горную породу, химически инертную к коже.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7. Вазелин (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Petrolatum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Используется для увлажнения. СМИ полагают, что вазелин провоцирует рак. На сомнительную репутацию в прессе влияет и факт запрещения вазелина в ЕС. Но по данным FDA, компонент </a:t>
            </a: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признан безопасным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 даже в пищевой промышленности.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8. Тальк (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Talc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 косметологии используется как абсорбент и заполнитель. В 1993 году появилось исследование US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National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Toxicology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о связи талька с раком яичников. Но в данных указывается, что опухоли образовывались у крыс, которые вдыхали тальк по 6 часов в день 5 дней неделю на протяжении 113 недель. Последние американские исследования по тальку подтверждают, что он </a:t>
            </a: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безопасен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когда используется по назначению.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9. </a:t>
            </a:r>
            <a:r>
              <a:rPr lang="ru-RU" sz="1600" b="1" dirty="0">
                <a:solidFill>
                  <a:srgbClr val="3E3E3D"/>
                </a:solidFill>
                <a:cs typeface="Arial" pitchFamily="34" charset="0"/>
              </a:rPr>
              <a:t>Ацетат алюминия (</a:t>
            </a:r>
            <a:r>
              <a:rPr lang="ru-RU" sz="1600" b="1" dirty="0" err="1">
                <a:solidFill>
                  <a:srgbClr val="3E3E3D"/>
                </a:solidFill>
                <a:cs typeface="Arial" pitchFamily="34" charset="0"/>
              </a:rPr>
              <a:t>Aluminum</a:t>
            </a:r>
            <a:r>
              <a:rPr lang="ru-RU" sz="1600" b="1" dirty="0">
                <a:solidFill>
                  <a:srgbClr val="3E3E3D"/>
                </a:solidFill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3E3E3D"/>
                </a:solidFill>
                <a:cs typeface="Arial" pitchFamily="34" charset="0"/>
              </a:rPr>
              <a:t>Acetate</a:t>
            </a:r>
            <a:r>
              <a:rPr lang="ru-RU" sz="1600" b="1" dirty="0">
                <a:solidFill>
                  <a:srgbClr val="3E3E3D"/>
                </a:solidFill>
                <a:cs typeface="Arial" pitchFamily="34" charset="0"/>
              </a:rPr>
              <a:t>)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3E3E3D"/>
                </a:solidFill>
                <a:cs typeface="Arial" pitchFamily="34" charset="0"/>
              </a:rPr>
              <a:t>В формулу кремов добавляется в качестве вяжущего средства. При длительном использовании вызывает </a:t>
            </a:r>
            <a:r>
              <a:rPr lang="ru-RU" sz="1600" u="sng" dirty="0">
                <a:solidFill>
                  <a:srgbClr val="3E3E3D"/>
                </a:solidFill>
                <a:cs typeface="Arial" pitchFamily="34" charset="0"/>
              </a:rPr>
              <a:t>шелушение кожи</a:t>
            </a:r>
            <a:r>
              <a:rPr lang="ru-RU" sz="1600" dirty="0">
                <a:solidFill>
                  <a:srgbClr val="3E3E3D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7608" y="188640"/>
            <a:ext cx="7202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3E3E3D"/>
                </a:solidFill>
                <a:cs typeface="Arial" pitchFamily="34" charset="0"/>
              </a:rPr>
              <a:t>Чего точно нет в нашей косметике</a:t>
            </a:r>
            <a:endParaRPr lang="ru-RU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5360" y="764704"/>
            <a:ext cx="11449272" cy="5544616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91344" y="476672"/>
            <a:ext cx="11737304" cy="6048672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241376"/>
            <a:ext cx="2473922" cy="528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31704" y="116632"/>
            <a:ext cx="518457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АНАЛОГИ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4264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Eclado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Питательный крем с хлореллой, 100 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368" y="620688"/>
            <a:ext cx="29370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Страна производства — Корея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Стоимость- 4450р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52534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i="1" u="sng" dirty="0">
                <a:hlinkClick r:id="rId3"/>
              </a:rPr>
              <a:t>https://natulife.ru/pitanie/superfoods/vodorosli/chlorella/hlorella-v-kosmetologii</a:t>
            </a:r>
            <a:r>
              <a:rPr lang="ru-RU" sz="1100" i="1" dirty="0"/>
              <a:t>.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80176" y="980728"/>
            <a:ext cx="4336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Страна производства — Россия, Новосибирск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ООО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Микробиотехнологии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48128" y="26064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AlgaSpatium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» - Органическая косметика из «живой» микроводоросли ХЛОРЕЛЛА / 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CHLORELLA VULGARIS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748" name="Picture 4" descr="http://algaspatium.ru/uploads/goods/thumbs/width_600/TxMauNVozZycs9eC-P49LRiTHmjVUt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888" y="1412776"/>
            <a:ext cx="2430270" cy="3240360"/>
          </a:xfrm>
          <a:prstGeom prst="rect">
            <a:avLst/>
          </a:prstGeom>
          <a:noFill/>
        </p:spPr>
      </p:pic>
      <p:pic>
        <p:nvPicPr>
          <p:cNvPr id="31750" name="Picture 6" descr="http://algaspatium.ru/uploads/goods/thumbs/width_600/Apo1JsrUTk8C-pLzoLuD6JKcBLCKXjV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6320" y="2564904"/>
            <a:ext cx="3024336" cy="4032448"/>
          </a:xfrm>
          <a:prstGeom prst="rect">
            <a:avLst/>
          </a:prstGeom>
          <a:noFill/>
        </p:spPr>
      </p:pic>
      <p:pic>
        <p:nvPicPr>
          <p:cNvPr id="31752" name="Picture 8" descr="http://algaspatium.ru/uploads/goods/thumbs/width_600/_o13WLJRwj-W5YVvNc-5pfceXBGctVr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0096" y="2204864"/>
            <a:ext cx="2538282" cy="338437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159896" y="4437112"/>
            <a:ext cx="2002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Стоимость- 600р/50г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88088" y="5445224"/>
            <a:ext cx="2002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Стоимость- 700р/50г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552384" y="6381328"/>
            <a:ext cx="1678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Стоимость- 600р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16080" y="6453336"/>
            <a:ext cx="21868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i="1" u="sng" dirty="0">
                <a:hlinkClick r:id="rId7"/>
              </a:rPr>
              <a:t>http://algaspatium.ru/catalog/15</a:t>
            </a:r>
            <a:r>
              <a:rPr lang="ru-RU" sz="1100" i="1" dirty="0"/>
              <a:t> </a:t>
            </a:r>
            <a:endParaRPr lang="ru-RU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0" y="1129780"/>
            <a:ext cx="4464496" cy="546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Что мы планируем в будущем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7368" y="1664804"/>
            <a:ext cx="7920880" cy="352839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None/>
              <a:tabLst/>
              <a:defRPr/>
            </a:pPr>
            <a:r>
              <a:rPr kumimoji="0" lang="ru-RU" sz="63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Шампунь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None/>
              <a:tabLst/>
              <a:defRPr/>
            </a:pPr>
            <a:r>
              <a:rPr lang="ru-RU" sz="63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Гель для тела</a:t>
            </a:r>
            <a:endParaRPr kumimoji="0" lang="ru-RU" sz="63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None/>
              <a:tabLst/>
              <a:defRPr/>
            </a:pPr>
            <a:r>
              <a:rPr lang="ru-RU" sz="63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Зубная паста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None/>
              <a:tabLst/>
              <a:defRPr/>
            </a:pPr>
            <a:r>
              <a:rPr kumimoji="0" lang="ru-RU" sz="63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Мыло антибактериальное ручной работы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None/>
              <a:tabLst/>
              <a:defRPr/>
            </a:pPr>
            <a:r>
              <a:rPr lang="ru-RU" sz="63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Суспензия для ножных ванн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bill-oxford-tR0PPLuN6Pw-unsplash.jpg" descr="bill-oxford-tR0PPLuN6Pw-unsplash.jpg"/>
          <p:cNvPicPr>
            <a:picLocks noChangeAspect="1"/>
          </p:cNvPicPr>
          <p:nvPr/>
        </p:nvPicPr>
        <p:blipFill>
          <a:blip r:embed="rId2" cstate="print"/>
          <a:srcRect l="328" t="19534" r="52804" b="40897"/>
          <a:stretch>
            <a:fillRect/>
          </a:stretch>
        </p:blipFill>
        <p:spPr>
          <a:xfrm>
            <a:off x="-22027" y="-14500"/>
            <a:ext cx="12236054" cy="6886999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Rectangle"/>
          <p:cNvSpPr/>
          <p:nvPr/>
        </p:nvSpPr>
        <p:spPr>
          <a:xfrm>
            <a:off x="-20167" y="-18650"/>
            <a:ext cx="12232334" cy="6907213"/>
          </a:xfrm>
          <a:prstGeom prst="rect">
            <a:avLst/>
          </a:prstGeom>
          <a:solidFill>
            <a:srgbClr val="000000">
              <a:alpha val="2"/>
            </a:srgbClr>
          </a:solidFill>
          <a:ln w="25400">
            <a:solidFill>
              <a:srgbClr val="000000">
                <a:alpha val="2"/>
              </a:srgbClr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91" name="logo.png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0" y="1556792"/>
            <a:ext cx="576064" cy="576065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BIOECOBALANCE"/>
          <p:cNvSpPr txBox="1"/>
          <p:nvPr/>
        </p:nvSpPr>
        <p:spPr>
          <a:xfrm>
            <a:off x="1055440" y="1556792"/>
            <a:ext cx="435952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>
                <a:latin typeface="Futura PT Medium"/>
                <a:ea typeface="Futura PT Medium"/>
                <a:cs typeface="Futura PT Medium"/>
                <a:sym typeface="Futura PT Medium"/>
              </a:defRPr>
            </a:lvl1pPr>
          </a:lstStyle>
          <a:p>
            <a:r>
              <a:rPr lang="ru-RU" sz="4000" dirty="0"/>
              <a:t>БИОЭКОБАЛАНС</a:t>
            </a:r>
            <a:endParaRPr sz="4000" dirty="0"/>
          </a:p>
        </p:txBody>
      </p:sp>
      <p:sp>
        <p:nvSpPr>
          <p:cNvPr id="593" name="Tatiana Shchemelinina…"/>
          <p:cNvSpPr txBox="1"/>
          <p:nvPr/>
        </p:nvSpPr>
        <p:spPr>
          <a:xfrm>
            <a:off x="335360" y="3212976"/>
            <a:ext cx="10385213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Futura PT Medium"/>
                <a:ea typeface="Futura PT Medium"/>
                <a:cs typeface="Futura PT Medium"/>
                <a:sym typeface="Futura PT Medium"/>
              </a:defRPr>
            </a:pPr>
            <a:r>
              <a:rPr lang="ru-RU" sz="2000" dirty="0">
                <a:sym typeface="Futura PT Medium"/>
              </a:rPr>
              <a:t>к.б.н.  Татьяна Щемелинина </a:t>
            </a:r>
          </a:p>
          <a:p>
            <a:pPr>
              <a:defRPr sz="2000">
                <a:latin typeface="Futura PT Medium"/>
                <a:ea typeface="Futura PT Medium"/>
                <a:cs typeface="Futura PT Medium"/>
                <a:sym typeface="Futura PT Medium"/>
              </a:defRPr>
            </a:pPr>
            <a:r>
              <a:rPr lang="ru-RU" sz="2000" dirty="0">
                <a:sym typeface="Futura PT Medium"/>
              </a:rPr>
              <a:t>с.н.с. лаборатории биохимии и биотехнологии Института биологии Коми НЦ УрО РАН</a:t>
            </a:r>
            <a:br>
              <a:rPr lang="ru-RU" sz="2000" dirty="0">
                <a:sym typeface="Futura PT Medium"/>
              </a:rPr>
            </a:br>
            <a:r>
              <a:rPr lang="ru-RU" sz="2000" dirty="0">
                <a:sym typeface="Futura PT Medium"/>
              </a:rPr>
              <a:t>директор ООО "БИОЭКОБАЛАНС»</a:t>
            </a:r>
          </a:p>
          <a:p>
            <a:pPr>
              <a:defRPr sz="2000">
                <a:latin typeface="Futura PT Medium"/>
                <a:ea typeface="Futura PT Medium"/>
                <a:cs typeface="Futura PT Medium"/>
                <a:sym typeface="Futura PT Medium"/>
              </a:defRPr>
            </a:pPr>
            <a:r>
              <a:rPr dirty="0"/>
              <a:t>+7 906 879-27-09</a:t>
            </a:r>
          </a:p>
          <a:p>
            <a:pPr>
              <a:defRPr sz="2000">
                <a:latin typeface="Futura PT Medium"/>
                <a:ea typeface="Futura PT Medium"/>
                <a:cs typeface="Futura PT Medium"/>
                <a:sym typeface="Futura PT Medium"/>
              </a:defRPr>
            </a:pPr>
            <a:r>
              <a:rPr dirty="0">
                <a:uFill>
                  <a:solidFill>
                    <a:srgbClr val="0563C1"/>
                  </a:solidFill>
                </a:uFill>
                <a:hlinkClick r:id="rId4"/>
              </a:rPr>
              <a:t>info@bioecobalance.ru</a:t>
            </a:r>
          </a:p>
          <a:p>
            <a:pPr>
              <a:defRPr sz="2000">
                <a:latin typeface="Futura PT Medium"/>
                <a:ea typeface="Futura PT Medium"/>
                <a:cs typeface="Futura PT Medium"/>
                <a:sym typeface="Futura PT Medium"/>
              </a:defRPr>
            </a:pPr>
            <a:r>
              <a:rPr dirty="0">
                <a:uFill>
                  <a:solidFill>
                    <a:srgbClr val="0563C1"/>
                  </a:solidFill>
                </a:uFill>
                <a:hlinkClick r:id="rId5"/>
              </a:rPr>
              <a:t>tatyanakomi@mail.ru</a:t>
            </a:r>
          </a:p>
          <a:p>
            <a:pPr>
              <a:defRPr sz="2000">
                <a:latin typeface="Futura PT Medium"/>
                <a:ea typeface="Futura PT Medium"/>
                <a:cs typeface="Futura PT Medium"/>
                <a:sym typeface="Futura PT Medium"/>
              </a:defRPr>
            </a:pPr>
            <a:r>
              <a:rPr dirty="0">
                <a:uFill>
                  <a:solidFill>
                    <a:srgbClr val="0563C1"/>
                  </a:solidFill>
                </a:uFill>
                <a:hlinkClick r:id="rId6"/>
              </a:rPr>
              <a:t>bioecobalance.com</a:t>
            </a:r>
          </a:p>
        </p:txBody>
      </p:sp>
      <p:sp>
        <p:nvSpPr>
          <p:cNvPr id="594" name="Thank you!"/>
          <p:cNvSpPr txBox="1"/>
          <p:nvPr/>
        </p:nvSpPr>
        <p:spPr>
          <a:xfrm>
            <a:off x="1023737" y="5555678"/>
            <a:ext cx="6760823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>
                <a:latin typeface="Futura PT Medium"/>
                <a:ea typeface="Futura PT Medium"/>
                <a:cs typeface="Futura PT Medium"/>
                <a:sym typeface="Futura PT Medium"/>
              </a:defRPr>
            </a:lvl1pPr>
          </a:lstStyle>
          <a:p>
            <a:r>
              <a:rPr lang="ru-RU" dirty="0"/>
              <a:t>Спасибо за внимание</a:t>
            </a:r>
            <a:r>
              <a:rPr dirty="0"/>
              <a:t>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6445642"/>
            <a:ext cx="12192000" cy="3231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5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икроводоросли</a:t>
            </a:r>
            <a:r>
              <a:rPr kumimoji="0" lang="ru-RU" sz="15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Chlorella</a:t>
            </a:r>
            <a:r>
              <a:rPr kumimoji="0" lang="ru-RU" sz="15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1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vulgaris</a:t>
            </a:r>
            <a:r>
              <a:rPr kumimoji="0" lang="ru-RU" sz="15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обладают интенсивным противогрибковым, регенерирующим, увлажняющим и смягчающим действием</a:t>
            </a:r>
            <a:endParaRPr kumimoji="0" lang="ru-RU" sz="15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44072" y="188640"/>
            <a:ext cx="5256584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составе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Cуспензии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Хлореллы ученые обнаружили более 650 элементов в сбалансированном состоянии: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существующие витамины (А, В1, В2, В5, В6, В9, В12, С, D, Е, К, РР и др.)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богатое разнообразие минералов и микроэлементов (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N, P,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K,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Zn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Mn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Zr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Rb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I и др.).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белок высочайшего качества, превосходящий все известные растительные белки, в котором более 40 аминокислот, в том числе 20 основных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альфа-аминокислот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участвующих во всех жизненных процессах (глютаминовая кислота, аспарагиновая кислота, лейцин,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алинин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валин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глицин,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тренин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Суспензия хлореллы содержит широкую гамму физиологически активных веществ, среди которых: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регуляторы роста и развития (ауксины и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гибберелины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фенольные соединения, природные стероиды, витамины, аминокислоты)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активаторы клеточного деления (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цитокинины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природный антибиотик «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хлореллин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уничтожающий патогенную микрофлору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6" descr="https://pererabotka.pro/uploads/posts/2016-03/1459188750_chlorella-vulg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16632"/>
            <a:ext cx="1703512" cy="1244013"/>
          </a:xfrm>
          <a:prstGeom prst="rect">
            <a:avLst/>
          </a:prstGeom>
          <a:noFill/>
        </p:spPr>
      </p:pic>
      <p:pic>
        <p:nvPicPr>
          <p:cNvPr id="30724" name="Picture 4" descr="https://upload.wikimedia.org/wikipedia/commons/thumb/9/95/Martinus_Willem_Beijerinck_in_the_lab_in_1921.jpg/800px-Martinus_Willem_Beijerinck_in_the_lab_in_1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640" y="116632"/>
            <a:ext cx="3775975" cy="5007886"/>
          </a:xfrm>
          <a:prstGeom prst="rect">
            <a:avLst/>
          </a:prstGeom>
          <a:noFill/>
        </p:spPr>
      </p:pic>
      <p:pic>
        <p:nvPicPr>
          <p:cNvPr id="30730" name="Picture 10" descr="http://ukrelektrik.com/_pu/17/55256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344" y="3717032"/>
            <a:ext cx="3600400" cy="270030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412776"/>
            <a:ext cx="28556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1890 г. датский учёный </a:t>
            </a:r>
            <a:r>
              <a:rPr kumimoji="0" 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Beyerinck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открыл новый вид зеленых микроскопических водорослей. Водоросль назвали хлореллой из-за ее зеленого цвета, обусловленного наличием большого количества хлорофилла.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phonoteka.org/uploads/posts/2021-03/1616401343_60-p-fon-dlya-prezentatsii-minimalizm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2380"/>
            <a:ext cx="12192000" cy="7230380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688" y="-482516"/>
            <a:ext cx="4896544" cy="734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473612" y="692696"/>
            <a:ext cx="34676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Тоник на основе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микроводорослей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0" y="-48887"/>
            <a:ext cx="329217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88614" y="0"/>
            <a:ext cx="182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ALGIT-S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1480"/>
            <a:ext cx="12192000" cy="813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23592" y="620688"/>
            <a:ext cx="69926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Косметическая маска для лица и тела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 основе микроводорослей</a:t>
            </a:r>
          </a:p>
        </p:txBody>
      </p:sp>
      <p:pic>
        <p:nvPicPr>
          <p:cNvPr id="5" name="Picture 3" descr="C:\Users\Татьяна\Desktop\2021-06-10\Патент_мас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224" y="1628800"/>
            <a:ext cx="3946502" cy="55807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74678" y="0"/>
            <a:ext cx="2462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ALGIT-GEO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11424" y="116632"/>
            <a:ext cx="10657184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состав маски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«Глина с микроводорослями»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входят глина, содержащая минералы и микроводоросли: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Минеральный состав маски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обеспечивает энергетическое оздоровление организма (Глауконит-«Зеленая глина»), 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повышает эластичность кожи, тонус, очищает кожу от прыщей, угрей (Кварц), 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замедляет старение кожи (Монтмориллонит),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служит для снятия стресса и уменьшения нервного напряжения (Плагиоклаз), 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эффективное средство для лечения заболеваний кожи (Микроклин, Биотит), 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качественно помогает избавиться от шелушения кожи, 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быстро излечивает дерматозы (Мусковит)</a:t>
            </a:r>
          </a:p>
          <a:p>
            <a:r>
              <a:rPr lang="ru-RU" sz="1600" i="1" dirty="0"/>
              <a:t> </a:t>
            </a:r>
          </a:p>
          <a:p>
            <a:pPr>
              <a:lnSpc>
                <a:spcPct val="150000"/>
              </a:lnSpc>
            </a:pPr>
            <a:r>
              <a:rPr lang="ru-RU" sz="1600" i="1" dirty="0"/>
              <a:t> 	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</a:rPr>
              <a:t>Микроводоросли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, входящие в состав маски богаты аминокислотами, соединениями йода, кремния, кальция, магния и многих других микроэлементов. 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Маска имеет охлаждающее, регенерирующее, седативное, успокаивающее действие на кожу и дает ей ощущение расслабления и релаксации. После ее применения кожа выглядит гладкой, сияющей и обогащается питательными веществами. Наблюдаются также на коже уплотнения кровеносных сосудов, сужения пор и улучшения внешнего вида зрелой кожи</a:t>
            </a:r>
          </a:p>
          <a:p>
            <a:r>
              <a:rPr lang="ru-RU" sz="1800" i="1" dirty="0"/>
              <a:t> 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phonoteka.org/uploads/posts/2021-03/1616401343_60-p-fon-dlya-prezentatsii-minimalizm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23038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8766" cy="72454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95776" y="1268760"/>
            <a:ext cx="48445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Крем на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основе микроводорослей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20136" y="116632"/>
            <a:ext cx="3196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ALGIT-CREAM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phonoteka.org/uploads/posts/2021-03/1616401343_60-p-fon-dlya-prezentatsii-minimalizm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2303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91594" y="332656"/>
            <a:ext cx="3969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ALGIT-Coffee-Scrub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6086" y="1268760"/>
            <a:ext cx="494398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Крем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скраб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основе микроводорослей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 молотого кофе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2" y="1494992"/>
            <a:ext cx="7102309" cy="5326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phonoteka.org/uploads/posts/2021-03/1616401343_60-p-fon-dlya-prezentatsii-minimalizm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2303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4112" y="692696"/>
            <a:ext cx="45432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Маска для лица омолаживающая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на основе микроводорослей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57128" cy="354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57946" y="268869"/>
            <a:ext cx="28761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ALGIT-MASK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1744" y="3140968"/>
            <a:ext cx="6817366" cy="402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70" name="Picture 22" descr="https://aquaspawellness.com/wp-content/uploads/2016/02/FACIAL-CA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1520" y="3977680"/>
            <a:ext cx="4320480" cy="2880320"/>
          </a:xfrm>
          <a:prstGeom prst="rect">
            <a:avLst/>
          </a:prstGeom>
          <a:noFill/>
        </p:spPr>
      </p:pic>
      <p:pic>
        <p:nvPicPr>
          <p:cNvPr id="27650" name="Picture 2" descr="https://img77.uenicdn.com/image/upload/v1551702296/category/shutterstock_270515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388" y="188640"/>
            <a:ext cx="5508612" cy="3672408"/>
          </a:xfrm>
          <a:prstGeom prst="rect">
            <a:avLst/>
          </a:prstGeom>
          <a:noFill/>
        </p:spPr>
      </p:pic>
      <p:pic>
        <p:nvPicPr>
          <p:cNvPr id="27654" name="Picture 6" descr="https://zhenskietainy.ru/wp-content/uploads/2019/04/1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6580" y="404664"/>
            <a:ext cx="3778531" cy="2520280"/>
          </a:xfrm>
          <a:prstGeom prst="rect">
            <a:avLst/>
          </a:prstGeom>
          <a:noFill/>
        </p:spPr>
      </p:pic>
      <p:pic>
        <p:nvPicPr>
          <p:cNvPr id="27662" name="Picture 14" descr="https://thumbs.dreamstime.com/z/%D0%BE%D0%BF%D0%B0%D1%80%D0%BD%D0%B8%D0%BA-creme-%D1%81%D0%BC%D0%BE%D1%82%D1%80%D1%8F-%D1%81%D1%82%D0%B0%D1%80%D1%88%D1%83%D1%8E-%D0%B6%D0%B5%D0%BD%D1%89%D0%B8%D0%BD%D1%83-129518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3752" y="4437112"/>
            <a:ext cx="3669532" cy="27013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116632"/>
            <a:ext cx="878497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Покупатели</a:t>
            </a:r>
          </a:p>
        </p:txBody>
      </p:sp>
      <p:pic>
        <p:nvPicPr>
          <p:cNvPr id="27656" name="Picture 8" descr="https://zdraviie.ru/wp-content/uploads/2018/04/vodnaja-dieta-dlja-lenivyh-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2712" y="3645024"/>
            <a:ext cx="3778531" cy="2520280"/>
          </a:xfrm>
          <a:prstGeom prst="rect">
            <a:avLst/>
          </a:prstGeom>
          <a:noFill/>
        </p:spPr>
      </p:pic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7728" y="1412776"/>
            <a:ext cx="2789406" cy="223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416</Words>
  <Application>Microsoft Office PowerPoint</Application>
  <PresentationFormat>Широкоэкранный</PresentationFormat>
  <Paragraphs>98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Futura PT Light</vt:lpstr>
      <vt:lpstr>Futura PT Medium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Покупатели</vt:lpstr>
      <vt:lpstr>Презентация PowerPoint</vt:lpstr>
      <vt:lpstr>Презентация PowerPoint</vt:lpstr>
      <vt:lpstr>Презентация PowerPoint</vt:lpstr>
      <vt:lpstr>Что мы планируем в будущем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РК Союз Промышленников</cp:lastModifiedBy>
  <cp:revision>199</cp:revision>
  <dcterms:modified xsi:type="dcterms:W3CDTF">2021-09-16T06:40:55Z</dcterms:modified>
</cp:coreProperties>
</file>