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Roboto" panose="020B060402020202020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4A278B-23B4-44E4-A7B5-AA4508BA6613}">
  <a:tblStyle styleId="{644A278B-23B4-44E4-A7B5-AA4508BA66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756"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2159349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d9c453428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d9c453428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0269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8e9b604d7a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8e9b604d7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043494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d91e1f37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d91e1f37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5157671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af5800fe5_3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3af5800fe5_3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1238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bd681b13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bd681b13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751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e9090756a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e9090756a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766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b68a6c899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3b68a6c899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54758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9090756a_1_2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e9090756a_1_2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0254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9090756a_1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e9090756a_1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2363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d91e1f37e_1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d91e1f37e_1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86332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3af5800fe5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3af5800fe5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450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b68a6c899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3b68a6c899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326770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b68a6c899_2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 name="Google Shape;181;g3b68a6c899_2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5844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8246400" y="4245875"/>
            <a:ext cx="897600" cy="897600"/>
          </a:xfrm>
          <a:prstGeom prst="round1Rect">
            <a:avLst>
              <a:gd name="adj" fmla="val 16667"/>
            </a:avLst>
          </a:prstGeom>
          <a:solidFill>
            <a:schemeClr val="lt1">
              <a:alpha val="680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90525" y="1819275"/>
            <a:ext cx="8222100" cy="9336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3" name="Google Shape;13;p2"/>
          <p:cNvSpPr txBox="1">
            <a:spLocks noGrp="1"/>
          </p:cNvSpPr>
          <p:nvPr>
            <p:ph type="subTitle" idx="1"/>
          </p:nvPr>
        </p:nvSpPr>
        <p:spPr>
          <a:xfrm>
            <a:off x="390525" y="2789130"/>
            <a:ext cx="8222100" cy="432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a:endParaRPr/>
          </a:p>
        </p:txBody>
      </p:sp>
      <p:sp>
        <p:nvSpPr>
          <p:cNvPr id="14" name="Google Shape;14;p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57"/>
        <p:cNvGrpSpPr/>
        <p:nvPr/>
      </p:nvGrpSpPr>
      <p:grpSpPr>
        <a:xfrm>
          <a:off x="0" y="0"/>
          <a:ext cx="0" cy="0"/>
          <a:chOff x="0" y="0"/>
          <a:chExt cx="0" cy="0"/>
        </a:xfrm>
      </p:grpSpPr>
      <p:sp>
        <p:nvSpPr>
          <p:cNvPr id="58" name="Google Shape;58;p11"/>
          <p:cNvSpPr txBox="1">
            <a:spLocks noGrp="1"/>
          </p:cNvSpPr>
          <p:nvPr>
            <p:ph type="title" hasCustomPrompt="1"/>
          </p:nvPr>
        </p:nvSpPr>
        <p:spPr>
          <a:xfrm>
            <a:off x="475500" y="1258525"/>
            <a:ext cx="8222100" cy="1963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12000"/>
              <a:buNone/>
              <a:defRPr sz="12000">
                <a:solidFill>
                  <a:schemeClr val="dk2"/>
                </a:solidFill>
              </a:defRPr>
            </a:lvl1pPr>
            <a:lvl2pPr lvl="1" algn="ctr" rtl="0">
              <a:spcBef>
                <a:spcPts val="0"/>
              </a:spcBef>
              <a:spcAft>
                <a:spcPts val="0"/>
              </a:spcAft>
              <a:buClr>
                <a:schemeClr val="dk2"/>
              </a:buClr>
              <a:buSzPts val="12000"/>
              <a:buNone/>
              <a:defRPr sz="12000">
                <a:solidFill>
                  <a:schemeClr val="dk2"/>
                </a:solidFill>
              </a:defRPr>
            </a:lvl2pPr>
            <a:lvl3pPr lvl="2" algn="ctr" rtl="0">
              <a:spcBef>
                <a:spcPts val="0"/>
              </a:spcBef>
              <a:spcAft>
                <a:spcPts val="0"/>
              </a:spcAft>
              <a:buClr>
                <a:schemeClr val="dk2"/>
              </a:buClr>
              <a:buSzPts val="12000"/>
              <a:buNone/>
              <a:defRPr sz="12000">
                <a:solidFill>
                  <a:schemeClr val="dk2"/>
                </a:solidFill>
              </a:defRPr>
            </a:lvl3pPr>
            <a:lvl4pPr lvl="3" algn="ctr" rtl="0">
              <a:spcBef>
                <a:spcPts val="0"/>
              </a:spcBef>
              <a:spcAft>
                <a:spcPts val="0"/>
              </a:spcAft>
              <a:buClr>
                <a:schemeClr val="dk2"/>
              </a:buClr>
              <a:buSzPts val="12000"/>
              <a:buNone/>
              <a:defRPr sz="12000">
                <a:solidFill>
                  <a:schemeClr val="dk2"/>
                </a:solidFill>
              </a:defRPr>
            </a:lvl4pPr>
            <a:lvl5pPr lvl="4" algn="ctr" rtl="0">
              <a:spcBef>
                <a:spcPts val="0"/>
              </a:spcBef>
              <a:spcAft>
                <a:spcPts val="0"/>
              </a:spcAft>
              <a:buClr>
                <a:schemeClr val="dk2"/>
              </a:buClr>
              <a:buSzPts val="12000"/>
              <a:buNone/>
              <a:defRPr sz="12000">
                <a:solidFill>
                  <a:schemeClr val="dk2"/>
                </a:solidFill>
              </a:defRPr>
            </a:lvl5pPr>
            <a:lvl6pPr lvl="5" algn="ctr" rtl="0">
              <a:spcBef>
                <a:spcPts val="0"/>
              </a:spcBef>
              <a:spcAft>
                <a:spcPts val="0"/>
              </a:spcAft>
              <a:buClr>
                <a:schemeClr val="dk2"/>
              </a:buClr>
              <a:buSzPts val="12000"/>
              <a:buNone/>
              <a:defRPr sz="12000">
                <a:solidFill>
                  <a:schemeClr val="dk2"/>
                </a:solidFill>
              </a:defRPr>
            </a:lvl6pPr>
            <a:lvl7pPr lvl="6" algn="ctr" rtl="0">
              <a:spcBef>
                <a:spcPts val="0"/>
              </a:spcBef>
              <a:spcAft>
                <a:spcPts val="0"/>
              </a:spcAft>
              <a:buClr>
                <a:schemeClr val="dk2"/>
              </a:buClr>
              <a:buSzPts val="12000"/>
              <a:buNone/>
              <a:defRPr sz="12000">
                <a:solidFill>
                  <a:schemeClr val="dk2"/>
                </a:solidFill>
              </a:defRPr>
            </a:lvl7pPr>
            <a:lvl8pPr lvl="7" algn="ctr" rtl="0">
              <a:spcBef>
                <a:spcPts val="0"/>
              </a:spcBef>
              <a:spcAft>
                <a:spcPts val="0"/>
              </a:spcAft>
              <a:buClr>
                <a:schemeClr val="dk2"/>
              </a:buClr>
              <a:buSzPts val="12000"/>
              <a:buNone/>
              <a:defRPr sz="12000">
                <a:solidFill>
                  <a:schemeClr val="dk2"/>
                </a:solidFill>
              </a:defRPr>
            </a:lvl8pPr>
            <a:lvl9pPr lvl="8" algn="ctr" rtl="0">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a:spLocks noGrp="1"/>
          </p:cNvSpPr>
          <p:nvPr>
            <p:ph type="body" idx="1"/>
          </p:nvPr>
        </p:nvSpPr>
        <p:spPr>
          <a:xfrm>
            <a:off x="475500" y="3304625"/>
            <a:ext cx="8222100" cy="1300800"/>
          </a:xfrm>
          <a:prstGeom prst="rect">
            <a:avLst/>
          </a:prstGeom>
        </p:spPr>
        <p:txBody>
          <a:bodyPr spcFirstLastPara="1" wrap="square" lIns="91425" tIns="91425" rIns="91425" bIns="91425" anchor="t" anchorCtr="0">
            <a:noAutofit/>
          </a:bodyPr>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60" name="Google Shape;60;p11"/>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accent4"/>
        </a:solidFill>
        <a:effectLst/>
      </p:bgPr>
    </p:bg>
    <p:spTree>
      <p:nvGrpSpPr>
        <p:cNvPr id="1" name="Shape 61"/>
        <p:cNvGrpSpPr/>
        <p:nvPr/>
      </p:nvGrpSpPr>
      <p:grpSpPr>
        <a:xfrm>
          <a:off x="0" y="0"/>
          <a:ext cx="0" cy="0"/>
          <a:chOff x="0" y="0"/>
          <a:chExt cx="0" cy="0"/>
        </a:xfrm>
      </p:grpSpPr>
      <p:sp>
        <p:nvSpPr>
          <p:cNvPr id="62" name="Google Shape;62;p12"/>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460950" y="2065350"/>
            <a:ext cx="8222100" cy="10128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4200"/>
            </a:lvl1pPr>
            <a:lvl2pPr lvl="1" rtl="0">
              <a:spcBef>
                <a:spcPts val="0"/>
              </a:spcBef>
              <a:spcAft>
                <a:spcPts val="0"/>
              </a:spcAft>
              <a:buSzPts val="4200"/>
              <a:buNone/>
              <a:defRPr sz="4200"/>
            </a:lvl2pPr>
            <a:lvl3pPr lvl="2" rtl="0">
              <a:spcBef>
                <a:spcPts val="0"/>
              </a:spcBef>
              <a:spcAft>
                <a:spcPts val="0"/>
              </a:spcAft>
              <a:buSzPts val="4200"/>
              <a:buNone/>
              <a:defRPr sz="4200"/>
            </a:lvl3pPr>
            <a:lvl4pPr lvl="3" rtl="0">
              <a:spcBef>
                <a:spcPts val="0"/>
              </a:spcBef>
              <a:spcAft>
                <a:spcPts val="0"/>
              </a:spcAft>
              <a:buSzPts val="4200"/>
              <a:buNone/>
              <a:defRPr sz="4200"/>
            </a:lvl4pPr>
            <a:lvl5pPr lvl="4" rtl="0">
              <a:spcBef>
                <a:spcPts val="0"/>
              </a:spcBef>
              <a:spcAft>
                <a:spcPts val="0"/>
              </a:spcAft>
              <a:buSzPts val="4200"/>
              <a:buNone/>
              <a:defRPr sz="4200"/>
            </a:lvl5pPr>
            <a:lvl6pPr lvl="5" rtl="0">
              <a:spcBef>
                <a:spcPts val="0"/>
              </a:spcBef>
              <a:spcAft>
                <a:spcPts val="0"/>
              </a:spcAft>
              <a:buSzPts val="4200"/>
              <a:buNone/>
              <a:defRPr sz="4200"/>
            </a:lvl6pPr>
            <a:lvl7pPr lvl="6" rtl="0">
              <a:spcBef>
                <a:spcPts val="0"/>
              </a:spcBef>
              <a:spcAft>
                <a:spcPts val="0"/>
              </a:spcAft>
              <a:buSzPts val="4200"/>
              <a:buNone/>
              <a:defRPr sz="4200"/>
            </a:lvl7pPr>
            <a:lvl8pPr lvl="7" rtl="0">
              <a:spcBef>
                <a:spcPts val="0"/>
              </a:spcBef>
              <a:spcAft>
                <a:spcPts val="0"/>
              </a:spcAft>
              <a:buSzPts val="4200"/>
              <a:buNone/>
              <a:defRPr sz="4200"/>
            </a:lvl8pPr>
            <a:lvl9pPr lvl="8" rtl="0">
              <a:spcBef>
                <a:spcPts val="0"/>
              </a:spcBef>
              <a:spcAft>
                <a:spcPts val="0"/>
              </a:spcAft>
              <a:buSzPts val="4200"/>
              <a:buNone/>
              <a:defRPr sz="4200"/>
            </a:lvl9pPr>
          </a:lstStyle>
          <a:p>
            <a:endParaRPr/>
          </a:p>
        </p:txBody>
      </p:sp>
      <p:sp>
        <p:nvSpPr>
          <p:cNvPr id="17" name="Google Shape;17;p3"/>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2" name="Google Shape;22;p4"/>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23" name="Google Shape;23;p4"/>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5"/>
          <p:cNvSpPr/>
          <p:nvPr/>
        </p:nvSpPr>
        <p:spPr>
          <a:xfrm rot="10800000" flipH="1">
            <a:off x="0" y="1686000"/>
            <a:ext cx="9144000" cy="3457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28" name="Google Shape;28;p5"/>
          <p:cNvSpPr txBox="1">
            <a:spLocks noGrp="1"/>
          </p:cNvSpPr>
          <p:nvPr>
            <p:ph type="body" idx="1"/>
          </p:nvPr>
        </p:nvSpPr>
        <p:spPr>
          <a:xfrm>
            <a:off x="47190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9" name="Google Shape;29;p5"/>
          <p:cNvSpPr txBox="1">
            <a:spLocks noGrp="1"/>
          </p:cNvSpPr>
          <p:nvPr>
            <p:ph type="body" idx="2"/>
          </p:nvPr>
        </p:nvSpPr>
        <p:spPr>
          <a:xfrm>
            <a:off x="4694250" y="1919075"/>
            <a:ext cx="3999900" cy="2710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5"/>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p:nvPr/>
        </p:nvSpPr>
        <p:spPr>
          <a:xfrm rot="10800000" flipH="1">
            <a:off x="0" y="656400"/>
            <a:ext cx="9144000" cy="448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98250" y="16350"/>
            <a:ext cx="8826600" cy="602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None/>
              <a:defRPr sz="1800"/>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35" name="Google Shape;35;p6"/>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txBox="1"/>
          <p:nvPr/>
        </p:nvSpPr>
        <p:spPr>
          <a:xfrm rot="10800000" flipH="1">
            <a:off x="3276600" y="25"/>
            <a:ext cx="58674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7"/>
          <p:cNvSpPr txBox="1">
            <a:spLocks noGrp="1"/>
          </p:cNvSpPr>
          <p:nvPr>
            <p:ph type="title"/>
          </p:nvPr>
        </p:nvSpPr>
        <p:spPr>
          <a:xfrm>
            <a:off x="226078" y="357800"/>
            <a:ext cx="2808000" cy="953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0" name="Google Shape;40;p7"/>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chemeClr val="lt1"/>
              </a:buClr>
              <a:buSzPts val="1200"/>
              <a:buChar char="●"/>
              <a:defRPr sz="1200">
                <a:solidFill>
                  <a:schemeClr val="lt1"/>
                </a:solidFill>
              </a:defRPr>
            </a:lvl1pPr>
            <a:lvl2pPr marL="914400" lvl="1" indent="-304800" rtl="0">
              <a:spcBef>
                <a:spcPts val="1600"/>
              </a:spcBef>
              <a:spcAft>
                <a:spcPts val="0"/>
              </a:spcAft>
              <a:buClr>
                <a:schemeClr val="lt1"/>
              </a:buClr>
              <a:buSzPts val="1200"/>
              <a:buChar char="○"/>
              <a:defRPr sz="1200">
                <a:solidFill>
                  <a:schemeClr val="lt1"/>
                </a:solidFill>
              </a:defRPr>
            </a:lvl2pPr>
            <a:lvl3pPr marL="1371600" lvl="2" indent="-304800" rtl="0">
              <a:spcBef>
                <a:spcPts val="1600"/>
              </a:spcBef>
              <a:spcAft>
                <a:spcPts val="0"/>
              </a:spcAft>
              <a:buClr>
                <a:schemeClr val="lt1"/>
              </a:buClr>
              <a:buSzPts val="1200"/>
              <a:buChar char="■"/>
              <a:defRPr sz="1200">
                <a:solidFill>
                  <a:schemeClr val="lt1"/>
                </a:solidFill>
              </a:defRPr>
            </a:lvl3pPr>
            <a:lvl4pPr marL="1828800" lvl="3" indent="-304800" rtl="0">
              <a:spcBef>
                <a:spcPts val="1600"/>
              </a:spcBef>
              <a:spcAft>
                <a:spcPts val="0"/>
              </a:spcAft>
              <a:buClr>
                <a:schemeClr val="lt1"/>
              </a:buClr>
              <a:buSzPts val="1200"/>
              <a:buChar char="●"/>
              <a:defRPr sz="1200">
                <a:solidFill>
                  <a:schemeClr val="lt1"/>
                </a:solidFill>
              </a:defRPr>
            </a:lvl4pPr>
            <a:lvl5pPr marL="2286000" lvl="4" indent="-304800" rtl="0">
              <a:spcBef>
                <a:spcPts val="1600"/>
              </a:spcBef>
              <a:spcAft>
                <a:spcPts val="0"/>
              </a:spcAft>
              <a:buClr>
                <a:schemeClr val="lt1"/>
              </a:buClr>
              <a:buSzPts val="1200"/>
              <a:buChar char="○"/>
              <a:defRPr sz="1200">
                <a:solidFill>
                  <a:schemeClr val="lt1"/>
                </a:solidFill>
              </a:defRPr>
            </a:lvl5pPr>
            <a:lvl6pPr marL="2743200" lvl="5" indent="-304800" rtl="0">
              <a:spcBef>
                <a:spcPts val="1600"/>
              </a:spcBef>
              <a:spcAft>
                <a:spcPts val="0"/>
              </a:spcAft>
              <a:buClr>
                <a:schemeClr val="lt1"/>
              </a:buClr>
              <a:buSzPts val="1200"/>
              <a:buChar char="■"/>
              <a:defRPr sz="1200">
                <a:solidFill>
                  <a:schemeClr val="lt1"/>
                </a:solidFill>
              </a:defRPr>
            </a:lvl6pPr>
            <a:lvl7pPr marL="3200400" lvl="6" indent="-304800" rtl="0">
              <a:spcBef>
                <a:spcPts val="1600"/>
              </a:spcBef>
              <a:spcAft>
                <a:spcPts val="0"/>
              </a:spcAft>
              <a:buClr>
                <a:schemeClr val="lt1"/>
              </a:buClr>
              <a:buSzPts val="1200"/>
              <a:buChar char="●"/>
              <a:defRPr sz="1200">
                <a:solidFill>
                  <a:schemeClr val="lt1"/>
                </a:solidFill>
              </a:defRPr>
            </a:lvl7pPr>
            <a:lvl8pPr marL="3657600" lvl="7" indent="-304800" rtl="0">
              <a:spcBef>
                <a:spcPts val="1600"/>
              </a:spcBef>
              <a:spcAft>
                <a:spcPts val="0"/>
              </a:spcAft>
              <a:buClr>
                <a:schemeClr val="lt1"/>
              </a:buClr>
              <a:buSzPts val="1200"/>
              <a:buChar char="○"/>
              <a:defRPr sz="1200">
                <a:solidFill>
                  <a:schemeClr val="lt1"/>
                </a:solidFill>
              </a:defRPr>
            </a:lvl8pPr>
            <a:lvl9pPr marL="4114800" lvl="8" indent="-304800" rtl="0">
              <a:spcBef>
                <a:spcPts val="1600"/>
              </a:spcBef>
              <a:spcAft>
                <a:spcPts val="1600"/>
              </a:spcAft>
              <a:buClr>
                <a:schemeClr val="lt1"/>
              </a:buClr>
              <a:buSzPts val="1200"/>
              <a:buChar char="■"/>
              <a:defRPr sz="1200">
                <a:solidFill>
                  <a:schemeClr val="lt1"/>
                </a:solidFill>
              </a:defRPr>
            </a:lvl9pPr>
          </a:lstStyle>
          <a:p>
            <a:endParaRPr/>
          </a:p>
        </p:txBody>
      </p:sp>
      <p:sp>
        <p:nvSpPr>
          <p:cNvPr id="41" name="Google Shape;41;p7"/>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p8"/>
          <p:cNvSpPr txBox="1">
            <a:spLocks noGrp="1"/>
          </p:cNvSpPr>
          <p:nvPr>
            <p:ph type="title"/>
          </p:nvPr>
        </p:nvSpPr>
        <p:spPr>
          <a:xfrm>
            <a:off x="490250" y="488250"/>
            <a:ext cx="62271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
        <p:nvSpPr>
          <p:cNvPr id="44" name="Google Shape;44;p8"/>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200"/>
              <a:buNone/>
              <a:defRPr sz="4200">
                <a:solidFill>
                  <a:schemeClr val="dk2"/>
                </a:solidFill>
              </a:defRPr>
            </a:lvl1pPr>
            <a:lvl2pPr lvl="1" algn="ctr" rtl="0">
              <a:spcBef>
                <a:spcPts val="0"/>
              </a:spcBef>
              <a:spcAft>
                <a:spcPts val="0"/>
              </a:spcAft>
              <a:buClr>
                <a:schemeClr val="dk2"/>
              </a:buClr>
              <a:buSzPts val="4200"/>
              <a:buNone/>
              <a:defRPr sz="4200">
                <a:solidFill>
                  <a:schemeClr val="dk2"/>
                </a:solidFill>
              </a:defRPr>
            </a:lvl2pPr>
            <a:lvl3pPr lvl="2" algn="ctr" rtl="0">
              <a:spcBef>
                <a:spcPts val="0"/>
              </a:spcBef>
              <a:spcAft>
                <a:spcPts val="0"/>
              </a:spcAft>
              <a:buClr>
                <a:schemeClr val="dk2"/>
              </a:buClr>
              <a:buSzPts val="4200"/>
              <a:buNone/>
              <a:defRPr sz="4200">
                <a:solidFill>
                  <a:schemeClr val="dk2"/>
                </a:solidFill>
              </a:defRPr>
            </a:lvl3pPr>
            <a:lvl4pPr lvl="3" algn="ctr" rtl="0">
              <a:spcBef>
                <a:spcPts val="0"/>
              </a:spcBef>
              <a:spcAft>
                <a:spcPts val="0"/>
              </a:spcAft>
              <a:buClr>
                <a:schemeClr val="dk2"/>
              </a:buClr>
              <a:buSzPts val="4200"/>
              <a:buNone/>
              <a:defRPr sz="4200">
                <a:solidFill>
                  <a:schemeClr val="dk2"/>
                </a:solidFill>
              </a:defRPr>
            </a:lvl4pPr>
            <a:lvl5pPr lvl="4" algn="ctr" rtl="0">
              <a:spcBef>
                <a:spcPts val="0"/>
              </a:spcBef>
              <a:spcAft>
                <a:spcPts val="0"/>
              </a:spcAft>
              <a:buClr>
                <a:schemeClr val="dk2"/>
              </a:buClr>
              <a:buSzPts val="4200"/>
              <a:buNone/>
              <a:defRPr sz="4200">
                <a:solidFill>
                  <a:schemeClr val="dk2"/>
                </a:solidFill>
              </a:defRPr>
            </a:lvl5pPr>
            <a:lvl6pPr lvl="5" algn="ctr" rtl="0">
              <a:spcBef>
                <a:spcPts val="0"/>
              </a:spcBef>
              <a:spcAft>
                <a:spcPts val="0"/>
              </a:spcAft>
              <a:buClr>
                <a:schemeClr val="dk2"/>
              </a:buClr>
              <a:buSzPts val="4200"/>
              <a:buNone/>
              <a:defRPr sz="4200">
                <a:solidFill>
                  <a:schemeClr val="dk2"/>
                </a:solidFill>
              </a:defRPr>
            </a:lvl6pPr>
            <a:lvl7pPr lvl="6" algn="ctr" rtl="0">
              <a:spcBef>
                <a:spcPts val="0"/>
              </a:spcBef>
              <a:spcAft>
                <a:spcPts val="0"/>
              </a:spcAft>
              <a:buClr>
                <a:schemeClr val="dk2"/>
              </a:buClr>
              <a:buSzPts val="4200"/>
              <a:buNone/>
              <a:defRPr sz="4200">
                <a:solidFill>
                  <a:schemeClr val="dk2"/>
                </a:solidFill>
              </a:defRPr>
            </a:lvl7pPr>
            <a:lvl8pPr lvl="7" algn="ctr" rtl="0">
              <a:spcBef>
                <a:spcPts val="0"/>
              </a:spcBef>
              <a:spcAft>
                <a:spcPts val="0"/>
              </a:spcAft>
              <a:buClr>
                <a:schemeClr val="dk2"/>
              </a:buClr>
              <a:buSzPts val="4200"/>
              <a:buNone/>
              <a:defRPr sz="4200">
                <a:solidFill>
                  <a:schemeClr val="dk2"/>
                </a:solidFill>
              </a:defRPr>
            </a:lvl8pPr>
            <a:lvl9pPr lvl="8" algn="ctr" rtl="0">
              <a:spcBef>
                <a:spcPts val="0"/>
              </a:spcBef>
              <a:spcAft>
                <a:spcPts val="0"/>
              </a:spcAft>
              <a:buClr>
                <a:schemeClr val="dk2"/>
              </a:buClr>
              <a:buSzPts val="4200"/>
              <a:buNone/>
              <a:defRPr sz="4200">
                <a:solidFill>
                  <a:schemeClr val="dk2"/>
                </a:solidFill>
              </a:defRPr>
            </a:lvl9pPr>
          </a:lstStyle>
          <a:p>
            <a:endParaRPr/>
          </a:p>
        </p:txBody>
      </p:sp>
      <p:sp>
        <p:nvSpPr>
          <p:cNvPr id="49" name="Google Shape;49;p9"/>
          <p:cNvSpPr txBox="1">
            <a:spLocks noGrp="1"/>
          </p:cNvSpPr>
          <p:nvPr>
            <p:ph type="subTitle" idx="1"/>
          </p:nvPr>
        </p:nvSpPr>
        <p:spPr>
          <a:xfrm>
            <a:off x="265500" y="2779467"/>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50" name="Google Shape;50;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rtl="0">
              <a:spcBef>
                <a:spcPts val="0"/>
              </a:spcBef>
              <a:spcAft>
                <a:spcPts val="0"/>
              </a:spcAft>
              <a:buClr>
                <a:schemeClr val="lt1"/>
              </a:buClr>
              <a:buSzPts val="1800"/>
              <a:buChar char="●"/>
              <a:defRPr>
                <a:solidFill>
                  <a:schemeClr val="lt1"/>
                </a:solidFill>
              </a:defRPr>
            </a:lvl1pPr>
            <a:lvl2pPr marL="914400" lvl="1" indent="-317500" rtl="0">
              <a:spcBef>
                <a:spcPts val="1600"/>
              </a:spcBef>
              <a:spcAft>
                <a:spcPts val="0"/>
              </a:spcAft>
              <a:buClr>
                <a:schemeClr val="lt1"/>
              </a:buClr>
              <a:buSzPts val="1400"/>
              <a:buChar char="○"/>
              <a:defRPr>
                <a:solidFill>
                  <a:schemeClr val="lt1"/>
                </a:solidFill>
              </a:defRPr>
            </a:lvl2pPr>
            <a:lvl3pPr marL="1371600" lvl="2" indent="-317500" rtl="0">
              <a:spcBef>
                <a:spcPts val="1600"/>
              </a:spcBef>
              <a:spcAft>
                <a:spcPts val="0"/>
              </a:spcAft>
              <a:buClr>
                <a:schemeClr val="lt1"/>
              </a:buClr>
              <a:buSzPts val="1400"/>
              <a:buChar char="■"/>
              <a:defRPr>
                <a:solidFill>
                  <a:schemeClr val="lt1"/>
                </a:solidFill>
              </a:defRPr>
            </a:lvl3pPr>
            <a:lvl4pPr marL="1828800" lvl="3" indent="-317500" rtl="0">
              <a:spcBef>
                <a:spcPts val="1600"/>
              </a:spcBef>
              <a:spcAft>
                <a:spcPts val="0"/>
              </a:spcAft>
              <a:buClr>
                <a:schemeClr val="lt1"/>
              </a:buClr>
              <a:buSzPts val="1400"/>
              <a:buChar char="●"/>
              <a:defRPr>
                <a:solidFill>
                  <a:schemeClr val="lt1"/>
                </a:solidFill>
              </a:defRPr>
            </a:lvl4pPr>
            <a:lvl5pPr marL="2286000" lvl="4" indent="-317500" rtl="0">
              <a:spcBef>
                <a:spcPts val="1600"/>
              </a:spcBef>
              <a:spcAft>
                <a:spcPts val="0"/>
              </a:spcAft>
              <a:buClr>
                <a:schemeClr val="lt1"/>
              </a:buClr>
              <a:buSzPts val="1400"/>
              <a:buChar char="○"/>
              <a:defRPr>
                <a:solidFill>
                  <a:schemeClr val="lt1"/>
                </a:solidFill>
              </a:defRPr>
            </a:lvl5pPr>
            <a:lvl6pPr marL="2743200" lvl="5" indent="-317500" rtl="0">
              <a:spcBef>
                <a:spcPts val="1600"/>
              </a:spcBef>
              <a:spcAft>
                <a:spcPts val="0"/>
              </a:spcAft>
              <a:buClr>
                <a:schemeClr val="lt1"/>
              </a:buClr>
              <a:buSzPts val="1400"/>
              <a:buChar char="■"/>
              <a:defRPr>
                <a:solidFill>
                  <a:schemeClr val="lt1"/>
                </a:solidFill>
              </a:defRPr>
            </a:lvl6pPr>
            <a:lvl7pPr marL="3200400" lvl="6" indent="-317500" rtl="0">
              <a:spcBef>
                <a:spcPts val="1600"/>
              </a:spcBef>
              <a:spcAft>
                <a:spcPts val="0"/>
              </a:spcAft>
              <a:buClr>
                <a:schemeClr val="lt1"/>
              </a:buClr>
              <a:buSzPts val="1400"/>
              <a:buChar char="●"/>
              <a:defRPr>
                <a:solidFill>
                  <a:schemeClr val="lt1"/>
                </a:solidFill>
              </a:defRPr>
            </a:lvl7pPr>
            <a:lvl8pPr marL="3657600" lvl="7" indent="-317500" rtl="0">
              <a:spcBef>
                <a:spcPts val="1600"/>
              </a:spcBef>
              <a:spcAft>
                <a:spcPts val="0"/>
              </a:spcAft>
              <a:buClr>
                <a:schemeClr val="lt1"/>
              </a:buClr>
              <a:buSzPts val="1400"/>
              <a:buChar char="○"/>
              <a:defRPr>
                <a:solidFill>
                  <a:schemeClr val="lt1"/>
                </a:solidFill>
              </a:defRPr>
            </a:lvl8pPr>
            <a:lvl9pPr marL="4114800" lvl="8" indent="-317500" rtl="0">
              <a:spcBef>
                <a:spcPts val="1600"/>
              </a:spcBef>
              <a:spcAft>
                <a:spcPts val="1600"/>
              </a:spcAft>
              <a:buClr>
                <a:schemeClr val="lt1"/>
              </a:buClr>
              <a:buSzPts val="1400"/>
              <a:buChar char="■"/>
              <a:defRPr>
                <a:solidFill>
                  <a:schemeClr val="lt1"/>
                </a:solidFill>
              </a:defRPr>
            </a:lvl9pPr>
          </a:lstStyle>
          <a:p>
            <a:endParaRPr/>
          </a:p>
        </p:txBody>
      </p:sp>
      <p:sp>
        <p:nvSpPr>
          <p:cNvPr id="51" name="Google Shape;51;p9"/>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0"/>
          <p:cNvSpPr txBox="1"/>
          <p:nvPr/>
        </p:nvSpPr>
        <p:spPr>
          <a:xfrm rot="10800000" flipH="1">
            <a:off x="0" y="0"/>
            <a:ext cx="9144000" cy="46959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0"/>
          <p:cNvSpPr/>
          <p:nvPr/>
        </p:nvSpPr>
        <p:spPr>
          <a:xfrm rot="10800000" flipH="1">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txBox="1">
            <a:spLocks noGrp="1"/>
          </p:cNvSpPr>
          <p:nvPr>
            <p:ph type="body" idx="1"/>
          </p:nvPr>
        </p:nvSpPr>
        <p:spPr>
          <a:xfrm>
            <a:off x="57150" y="4696825"/>
            <a:ext cx="8382000" cy="446700"/>
          </a:xfrm>
          <a:prstGeom prst="rect">
            <a:avLst/>
          </a:prstGeom>
        </p:spPr>
        <p:txBody>
          <a:bodyPr spcFirstLastPara="1" wrap="square" lIns="91425" tIns="91425" rIns="91425" bIns="91425" anchor="ctr" anchorCtr="0">
            <a:noAutofit/>
          </a:bodyPr>
          <a:lstStyle>
            <a:lvl1pPr marL="457200" lvl="0" indent="-228600" rtl="0">
              <a:lnSpc>
                <a:spcPct val="100000"/>
              </a:lnSpc>
              <a:spcBef>
                <a:spcPts val="0"/>
              </a:spcBef>
              <a:spcAft>
                <a:spcPts val="0"/>
              </a:spcAft>
              <a:buClr>
                <a:schemeClr val="lt1"/>
              </a:buClr>
              <a:buSzPts val="1200"/>
              <a:buNone/>
              <a:defRPr sz="1200">
                <a:solidFill>
                  <a:schemeClr val="lt1"/>
                </a:solidFill>
              </a:defRPr>
            </a:lvl1pPr>
          </a:lstStyle>
          <a:p>
            <a:endParaRPr/>
          </a:p>
        </p:txBody>
      </p:sp>
      <p:sp>
        <p:nvSpPr>
          <p:cNvPr id="56" name="Google Shape;56;p10"/>
          <p:cNvSpPr txBox="1">
            <a:spLocks noGrp="1"/>
          </p:cNvSpPr>
          <p:nvPr>
            <p:ph type="sldNum" idx="12"/>
          </p:nvPr>
        </p:nvSpPr>
        <p:spPr>
          <a:xfrm>
            <a:off x="8523541" y="4695623"/>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terial">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738725"/>
            <a:ext cx="8222100" cy="7677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rt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919075"/>
            <a:ext cx="8222100" cy="2710200"/>
          </a:xfrm>
          <a:prstGeom prst="rect">
            <a:avLst/>
          </a:prstGeom>
          <a:noFill/>
          <a:ln>
            <a:noFill/>
          </a:ln>
        </p:spPr>
        <p:txBody>
          <a:bodyPr spcFirstLastPara="1" wrap="square" lIns="91425" tIns="91425" rIns="91425" bIns="91425" anchor="t" anchorCtr="0">
            <a:noAutofit/>
          </a:bodyPr>
          <a:lstStyle>
            <a:lvl1pPr marL="457200" lvl="0" indent="-342900" rtl="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marL="914400" lvl="1"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marL="1371600" lvl="2"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marL="1828800" lvl="3"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marL="2286000" lvl="4"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marL="2743200" lvl="5"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marL="3200400" lvl="6"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marL="3657600" lvl="7" indent="-317500" rtl="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marL="4114800" lvl="8" indent="-317500" rtl="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523541" y="4695623"/>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lt2"/>
                </a:solidFill>
                <a:latin typeface="Roboto"/>
                <a:ea typeface="Roboto"/>
                <a:cs typeface="Roboto"/>
                <a:sym typeface="Roboto"/>
              </a:defRPr>
            </a:lvl1pPr>
            <a:lvl2pPr lvl="1" algn="r" rtl="0">
              <a:buNone/>
              <a:defRPr sz="1000">
                <a:solidFill>
                  <a:schemeClr val="lt2"/>
                </a:solidFill>
                <a:latin typeface="Roboto"/>
                <a:ea typeface="Roboto"/>
                <a:cs typeface="Roboto"/>
                <a:sym typeface="Roboto"/>
              </a:defRPr>
            </a:lvl2pPr>
            <a:lvl3pPr lvl="2" algn="r" rtl="0">
              <a:buNone/>
              <a:defRPr sz="1000">
                <a:solidFill>
                  <a:schemeClr val="lt2"/>
                </a:solidFill>
                <a:latin typeface="Roboto"/>
                <a:ea typeface="Roboto"/>
                <a:cs typeface="Roboto"/>
                <a:sym typeface="Roboto"/>
              </a:defRPr>
            </a:lvl3pPr>
            <a:lvl4pPr lvl="3" algn="r" rtl="0">
              <a:buNone/>
              <a:defRPr sz="1000">
                <a:solidFill>
                  <a:schemeClr val="lt2"/>
                </a:solidFill>
                <a:latin typeface="Roboto"/>
                <a:ea typeface="Roboto"/>
                <a:cs typeface="Roboto"/>
                <a:sym typeface="Roboto"/>
              </a:defRPr>
            </a:lvl4pPr>
            <a:lvl5pPr lvl="4" algn="r" rtl="0">
              <a:buNone/>
              <a:defRPr sz="1000">
                <a:solidFill>
                  <a:schemeClr val="lt2"/>
                </a:solidFill>
                <a:latin typeface="Roboto"/>
                <a:ea typeface="Roboto"/>
                <a:cs typeface="Roboto"/>
                <a:sym typeface="Roboto"/>
              </a:defRPr>
            </a:lvl5pPr>
            <a:lvl6pPr lvl="5" algn="r" rtl="0">
              <a:buNone/>
              <a:defRPr sz="1000">
                <a:solidFill>
                  <a:schemeClr val="lt2"/>
                </a:solidFill>
                <a:latin typeface="Roboto"/>
                <a:ea typeface="Roboto"/>
                <a:cs typeface="Roboto"/>
                <a:sym typeface="Roboto"/>
              </a:defRPr>
            </a:lvl6pPr>
            <a:lvl7pPr lvl="6" algn="r" rtl="0">
              <a:buNone/>
              <a:defRPr sz="1000">
                <a:solidFill>
                  <a:schemeClr val="lt2"/>
                </a:solidFill>
                <a:latin typeface="Roboto"/>
                <a:ea typeface="Roboto"/>
                <a:cs typeface="Roboto"/>
                <a:sym typeface="Roboto"/>
              </a:defRPr>
            </a:lvl7pPr>
            <a:lvl8pPr lvl="7" algn="r" rtl="0">
              <a:buNone/>
              <a:defRPr sz="1000">
                <a:solidFill>
                  <a:schemeClr val="lt2"/>
                </a:solidFill>
                <a:latin typeface="Roboto"/>
                <a:ea typeface="Roboto"/>
                <a:cs typeface="Roboto"/>
                <a:sym typeface="Roboto"/>
              </a:defRPr>
            </a:lvl8pPr>
            <a:lvl9pPr lvl="8" algn="r" rtl="0">
              <a:buNone/>
              <a:defRPr sz="1000">
                <a:solidFill>
                  <a:schemeClr val="lt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ru"/>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ever-polimer.r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53.jpg"/><Relationship Id="rId7" Type="http://schemas.openxmlformats.org/officeDocument/2006/relationships/image" Target="../media/image57.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1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60.jpg"/></Relationships>
</file>

<file path=ppt/slides/_rels/slide12.xml.rels><?xml version="1.0" encoding="UTF-8" standalone="yes"?>
<Relationships xmlns="http://schemas.openxmlformats.org/package/2006/relationships"><Relationship Id="rId3" Type="http://schemas.openxmlformats.org/officeDocument/2006/relationships/hyperlink" Target="http://www.sever-polimer.ru"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1.jpg"/><Relationship Id="rId4" Type="http://schemas.openxmlformats.org/officeDocument/2006/relationships/hyperlink" Target="mailto:info@sever-polimer.ru"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s>
</file>

<file path=ppt/slides/_rels/slide6.xml.rels><?xml version="1.0" encoding="UTF-8" standalone="yes"?>
<Relationships xmlns="http://schemas.openxmlformats.org/package/2006/relationships"><Relationship Id="rId8" Type="http://schemas.openxmlformats.org/officeDocument/2006/relationships/image" Target="../media/image17.jpg"/><Relationship Id="rId13" Type="http://schemas.openxmlformats.org/officeDocument/2006/relationships/image" Target="../media/image22.jpg"/><Relationship Id="rId3" Type="http://schemas.openxmlformats.org/officeDocument/2006/relationships/image" Target="../media/image12.jpg"/><Relationship Id="rId7" Type="http://schemas.openxmlformats.org/officeDocument/2006/relationships/image" Target="../media/image16.jpg"/><Relationship Id="rId12"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5.jpg"/><Relationship Id="rId11" Type="http://schemas.openxmlformats.org/officeDocument/2006/relationships/image" Target="../media/image20.jpg"/><Relationship Id="rId5" Type="http://schemas.openxmlformats.org/officeDocument/2006/relationships/image" Target="../media/image14.jpg"/><Relationship Id="rId10" Type="http://schemas.openxmlformats.org/officeDocument/2006/relationships/image" Target="../media/image19.jpg"/><Relationship Id="rId4" Type="http://schemas.openxmlformats.org/officeDocument/2006/relationships/image" Target="../media/image13.jpg"/><Relationship Id="rId9" Type="http://schemas.openxmlformats.org/officeDocument/2006/relationships/image" Target="../media/image18.jpg"/></Relationships>
</file>

<file path=ppt/slides/_rels/slide7.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3" Type="http://schemas.openxmlformats.org/officeDocument/2006/relationships/image" Target="../media/image23.jpg"/><Relationship Id="rId7" Type="http://schemas.openxmlformats.org/officeDocument/2006/relationships/image" Target="../media/image27.jpg"/><Relationship Id="rId12"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6.jpg"/><Relationship Id="rId11" Type="http://schemas.openxmlformats.org/officeDocument/2006/relationships/image" Target="../media/image31.jpg"/><Relationship Id="rId5" Type="http://schemas.openxmlformats.org/officeDocument/2006/relationships/image" Target="../media/image25.jpg"/><Relationship Id="rId10" Type="http://schemas.openxmlformats.org/officeDocument/2006/relationships/image" Target="../media/image30.jpg"/><Relationship Id="rId4" Type="http://schemas.openxmlformats.org/officeDocument/2006/relationships/image" Target="../media/image24.jpg"/><Relationship Id="rId9" Type="http://schemas.openxmlformats.org/officeDocument/2006/relationships/image" Target="../media/image29.jpg"/></Relationships>
</file>

<file path=ppt/slides/_rels/slide8.xml.rels><?xml version="1.0" encoding="UTF-8" standalone="yes"?>
<Relationships xmlns="http://schemas.openxmlformats.org/package/2006/relationships"><Relationship Id="rId8" Type="http://schemas.openxmlformats.org/officeDocument/2006/relationships/image" Target="../media/image39.jpg"/><Relationship Id="rId13" Type="http://schemas.openxmlformats.org/officeDocument/2006/relationships/image" Target="../media/image44.jpg"/><Relationship Id="rId3" Type="http://schemas.openxmlformats.org/officeDocument/2006/relationships/image" Target="../media/image34.jpg"/><Relationship Id="rId7" Type="http://schemas.openxmlformats.org/officeDocument/2006/relationships/image" Target="../media/image38.jpg"/><Relationship Id="rId12" Type="http://schemas.openxmlformats.org/officeDocument/2006/relationships/image" Target="../media/image43.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7.jpg"/><Relationship Id="rId11" Type="http://schemas.openxmlformats.org/officeDocument/2006/relationships/image" Target="../media/image42.jpg"/><Relationship Id="rId5" Type="http://schemas.openxmlformats.org/officeDocument/2006/relationships/image" Target="../media/image36.jpg"/><Relationship Id="rId10" Type="http://schemas.openxmlformats.org/officeDocument/2006/relationships/image" Target="../media/image41.jpg"/><Relationship Id="rId4" Type="http://schemas.openxmlformats.org/officeDocument/2006/relationships/image" Target="../media/image35.jpg"/><Relationship Id="rId9" Type="http://schemas.openxmlformats.org/officeDocument/2006/relationships/image" Target="../media/image40.jpg"/><Relationship Id="rId14" Type="http://schemas.openxmlformats.org/officeDocument/2006/relationships/image" Target="../media/image45.jpg"/></Relationships>
</file>

<file path=ppt/slides/_rels/slide9.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jpg"/><Relationship Id="rId7" Type="http://schemas.openxmlformats.org/officeDocument/2006/relationships/image" Target="../media/image50.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 Id="rId9" Type="http://schemas.openxmlformats.org/officeDocument/2006/relationships/image" Target="../media/image5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ctrTitle"/>
          </p:nvPr>
        </p:nvSpPr>
        <p:spPr>
          <a:xfrm>
            <a:off x="390525" y="1819275"/>
            <a:ext cx="8222100" cy="933600"/>
          </a:xfrm>
          <a:prstGeom prst="rect">
            <a:avLst/>
          </a:prstGeom>
          <a:effectLst>
            <a:outerShdw blurRad="57150" dist="76200" dir="7920000" algn="bl" rotWithShape="0">
              <a:srgbClr val="000000"/>
            </a:outerShdw>
          </a:effectLst>
        </p:spPr>
        <p:txBody>
          <a:bodyPr spcFirstLastPara="1" wrap="square" lIns="91425" tIns="91425" rIns="91425" bIns="91425" anchor="b" anchorCtr="0">
            <a:noAutofit/>
          </a:bodyPr>
          <a:lstStyle/>
          <a:p>
            <a:pPr marL="0" lvl="0" indent="0" algn="l" rtl="0">
              <a:spcBef>
                <a:spcPts val="0"/>
              </a:spcBef>
              <a:spcAft>
                <a:spcPts val="0"/>
              </a:spcAft>
              <a:buNone/>
            </a:pPr>
            <a:r>
              <a:rPr lang="ru" b="1"/>
              <a:t>СЕВЕР-ПОЛИМЕР </a:t>
            </a:r>
            <a:endParaRPr b="1"/>
          </a:p>
        </p:txBody>
      </p:sp>
      <p:sp>
        <p:nvSpPr>
          <p:cNvPr id="68" name="Google Shape;68;p13"/>
          <p:cNvSpPr txBox="1">
            <a:spLocks noGrp="1"/>
          </p:cNvSpPr>
          <p:nvPr>
            <p:ph type="subTitle" idx="1"/>
          </p:nvPr>
        </p:nvSpPr>
        <p:spPr>
          <a:xfrm>
            <a:off x="390525" y="2789132"/>
            <a:ext cx="8222100" cy="1971600"/>
          </a:xfrm>
          <a:prstGeom prst="rect">
            <a:avLst/>
          </a:prstGeom>
          <a:effectLst>
            <a:outerShdw blurRad="57150" dist="76200" dir="7920000" algn="bl" rotWithShape="0">
              <a:srgbClr val="000000"/>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ru"/>
              <a:t>ГРУППА КОМПАНИЙ</a:t>
            </a:r>
            <a:endParaRPr/>
          </a:p>
          <a:p>
            <a:pPr marL="0" lvl="0" indent="0" algn="l" rtl="0">
              <a:spcBef>
                <a:spcPts val="0"/>
              </a:spcBef>
              <a:spcAft>
                <a:spcPts val="0"/>
              </a:spcAft>
              <a:buNone/>
            </a:pPr>
            <a:endParaRPr/>
          </a:p>
          <a:p>
            <a:pPr marL="0" lvl="0" indent="0" algn="l" rtl="0">
              <a:spcBef>
                <a:spcPts val="0"/>
              </a:spcBef>
              <a:spcAft>
                <a:spcPts val="0"/>
              </a:spcAft>
              <a:buNone/>
            </a:pPr>
            <a:r>
              <a:rPr lang="ru"/>
              <a:t>г. Сыктывкар</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ru" u="sng">
                <a:solidFill>
                  <a:schemeClr val="hlink"/>
                </a:solidFill>
                <a:hlinkClick r:id="rId3"/>
              </a:rPr>
              <a:t>www.sever-polimer.ru</a:t>
            </a:r>
            <a:r>
              <a:rPr lang="ru"/>
              <a:t>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2"/>
          <p:cNvSpPr txBox="1">
            <a:spLocks noGrp="1"/>
          </p:cNvSpPr>
          <p:nvPr>
            <p:ph type="title"/>
          </p:nvPr>
        </p:nvSpPr>
        <p:spPr>
          <a:xfrm>
            <a:off x="0" y="0"/>
            <a:ext cx="2893800" cy="4706400"/>
          </a:xfrm>
          <a:prstGeom prst="rect">
            <a:avLst/>
          </a:prstGeom>
          <a:effectLst>
            <a:outerShdw blurRad="42863" dist="66675" dir="6960000" algn="bl" rotWithShape="0">
              <a:srgbClr val="000000">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ru" sz="1800" b="1" u="sng"/>
              <a:t>МОДУЛЬНЫЕ ЗДАНИЯ</a:t>
            </a:r>
            <a:endParaRPr sz="1800" b="1" u="sng"/>
          </a:p>
          <a:p>
            <a:pPr marL="0" lvl="0" indent="0" algn="l" rtl="0">
              <a:spcBef>
                <a:spcPts val="0"/>
              </a:spcBef>
              <a:spcAft>
                <a:spcPts val="0"/>
              </a:spcAft>
              <a:buNone/>
            </a:pPr>
            <a:r>
              <a:rPr lang="ru" sz="1800" b="1" u="sng"/>
              <a:t>БЛОК-КОНТЕЙНЕРЫ</a:t>
            </a:r>
            <a:endParaRPr sz="1800" b="1" u="sng"/>
          </a:p>
          <a:p>
            <a:pPr marL="0" lvl="0" indent="0" algn="l" rtl="0">
              <a:spcBef>
                <a:spcPts val="0"/>
              </a:spcBef>
              <a:spcAft>
                <a:spcPts val="0"/>
              </a:spcAft>
              <a:buNone/>
            </a:pPr>
            <a:r>
              <a:rPr lang="ru" sz="1800" b="1" u="sng"/>
              <a:t>БЫТОВКИ</a:t>
            </a:r>
            <a:endParaRPr sz="1800" b="1" u="sng"/>
          </a:p>
          <a:p>
            <a:pPr marL="0" lvl="0" indent="0" algn="l" rtl="0">
              <a:spcBef>
                <a:spcPts val="0"/>
              </a:spcBef>
              <a:spcAft>
                <a:spcPts val="0"/>
              </a:spcAft>
              <a:buNone/>
            </a:pPr>
            <a:endParaRPr sz="1200"/>
          </a:p>
          <a:p>
            <a:pPr marL="0" marR="0" lvl="0" indent="0" algn="l" rtl="0">
              <a:lnSpc>
                <a:spcPct val="100000"/>
              </a:lnSpc>
              <a:spcBef>
                <a:spcPts val="0"/>
              </a:spcBef>
              <a:spcAft>
                <a:spcPts val="0"/>
              </a:spcAft>
              <a:buNone/>
            </a:pPr>
            <a:r>
              <a:rPr lang="ru" sz="1400"/>
              <a:t>Стандартный модуль площадью 15 кв.м. обладает всеми необходимыми качествами при его эксплуатации для временного или постоянного проживания. Комбинирование нескольких модулей позволяет сооружать объекты быстро и качественно.</a:t>
            </a:r>
            <a:endParaRPr sz="1400"/>
          </a:p>
          <a:p>
            <a:pPr marL="0" marR="0" lvl="0" indent="0" algn="l" rtl="0">
              <a:lnSpc>
                <a:spcPct val="100000"/>
              </a:lnSpc>
              <a:spcBef>
                <a:spcPts val="0"/>
              </a:spcBef>
              <a:spcAft>
                <a:spcPts val="0"/>
              </a:spcAft>
              <a:buNone/>
            </a:pPr>
            <a:r>
              <a:rPr lang="ru" sz="1400"/>
              <a:t> </a:t>
            </a:r>
            <a:endParaRPr sz="1400"/>
          </a:p>
          <a:p>
            <a:pPr marL="0" marR="0" lvl="0" indent="0" algn="l" rtl="0">
              <a:lnSpc>
                <a:spcPct val="100000"/>
              </a:lnSpc>
              <a:spcBef>
                <a:spcPts val="0"/>
              </a:spcBef>
              <a:spcAft>
                <a:spcPts val="0"/>
              </a:spcAft>
              <a:buNone/>
            </a:pPr>
            <a:r>
              <a:rPr lang="ru" sz="800"/>
              <a:t>Торговые павильоны, киоски, остановочные комплексы, строительные вагончики, бытовка, пост охраны, кпп, будка охранника, сторожка, магазин, шиномонтаж, офис, хоз блок, гараж, балок, модульное общежитие, мастерская, касса, операторная, садовый дом, жилое помещение, турбаза, кемпинг.</a:t>
            </a:r>
            <a:endParaRPr sz="800"/>
          </a:p>
        </p:txBody>
      </p:sp>
      <p:pic>
        <p:nvPicPr>
          <p:cNvPr id="196" name="Google Shape;196;p22"/>
          <p:cNvPicPr preferRelativeResize="0"/>
          <p:nvPr/>
        </p:nvPicPr>
        <p:blipFill>
          <a:blip r:embed="rId3">
            <a:alphaModFix/>
          </a:blip>
          <a:stretch>
            <a:fillRect/>
          </a:stretch>
        </p:blipFill>
        <p:spPr>
          <a:xfrm>
            <a:off x="4710875" y="187775"/>
            <a:ext cx="4287104" cy="1795199"/>
          </a:xfrm>
          <a:prstGeom prst="rect">
            <a:avLst/>
          </a:prstGeom>
          <a:noFill/>
          <a:ln>
            <a:noFill/>
          </a:ln>
        </p:spPr>
      </p:pic>
      <p:pic>
        <p:nvPicPr>
          <p:cNvPr id="197" name="Google Shape;197;p22"/>
          <p:cNvPicPr preferRelativeResize="0"/>
          <p:nvPr/>
        </p:nvPicPr>
        <p:blipFill>
          <a:blip r:embed="rId4">
            <a:alphaModFix/>
          </a:blip>
          <a:stretch>
            <a:fillRect/>
          </a:stretch>
        </p:blipFill>
        <p:spPr>
          <a:xfrm>
            <a:off x="3418825" y="187775"/>
            <a:ext cx="1206497" cy="1795203"/>
          </a:xfrm>
          <a:prstGeom prst="rect">
            <a:avLst/>
          </a:prstGeom>
          <a:noFill/>
          <a:ln>
            <a:noFill/>
          </a:ln>
        </p:spPr>
      </p:pic>
      <p:pic>
        <p:nvPicPr>
          <p:cNvPr id="198" name="Google Shape;198;p22"/>
          <p:cNvPicPr preferRelativeResize="0"/>
          <p:nvPr/>
        </p:nvPicPr>
        <p:blipFill>
          <a:blip r:embed="rId5">
            <a:alphaModFix/>
          </a:blip>
          <a:stretch>
            <a:fillRect/>
          </a:stretch>
        </p:blipFill>
        <p:spPr>
          <a:xfrm>
            <a:off x="3418825" y="3576900"/>
            <a:ext cx="3807575" cy="1408177"/>
          </a:xfrm>
          <a:prstGeom prst="rect">
            <a:avLst/>
          </a:prstGeom>
          <a:noFill/>
          <a:ln>
            <a:noFill/>
          </a:ln>
        </p:spPr>
      </p:pic>
      <p:pic>
        <p:nvPicPr>
          <p:cNvPr id="199" name="Google Shape;199;p22"/>
          <p:cNvPicPr preferRelativeResize="0"/>
          <p:nvPr/>
        </p:nvPicPr>
        <p:blipFill>
          <a:blip r:embed="rId6">
            <a:alphaModFix/>
          </a:blip>
          <a:stretch>
            <a:fillRect/>
          </a:stretch>
        </p:blipFill>
        <p:spPr>
          <a:xfrm>
            <a:off x="7321100" y="3592500"/>
            <a:ext cx="1670499" cy="1440950"/>
          </a:xfrm>
          <a:prstGeom prst="rect">
            <a:avLst/>
          </a:prstGeom>
          <a:noFill/>
          <a:ln>
            <a:noFill/>
          </a:ln>
        </p:spPr>
      </p:pic>
      <p:pic>
        <p:nvPicPr>
          <p:cNvPr id="200" name="Google Shape;200;p22"/>
          <p:cNvPicPr preferRelativeResize="0"/>
          <p:nvPr/>
        </p:nvPicPr>
        <p:blipFill>
          <a:blip r:embed="rId7">
            <a:alphaModFix/>
          </a:blip>
          <a:stretch>
            <a:fillRect/>
          </a:stretch>
        </p:blipFill>
        <p:spPr>
          <a:xfrm>
            <a:off x="6817250" y="2043300"/>
            <a:ext cx="2174349" cy="1489100"/>
          </a:xfrm>
          <a:prstGeom prst="rect">
            <a:avLst/>
          </a:prstGeom>
          <a:noFill/>
          <a:ln>
            <a:noFill/>
          </a:ln>
        </p:spPr>
      </p:pic>
      <p:pic>
        <p:nvPicPr>
          <p:cNvPr id="201" name="Google Shape;201;p22"/>
          <p:cNvPicPr preferRelativeResize="0"/>
          <p:nvPr/>
        </p:nvPicPr>
        <p:blipFill>
          <a:blip r:embed="rId8">
            <a:alphaModFix/>
          </a:blip>
          <a:stretch>
            <a:fillRect/>
          </a:stretch>
        </p:blipFill>
        <p:spPr>
          <a:xfrm>
            <a:off x="3418825" y="2027475"/>
            <a:ext cx="3310049" cy="1504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5"/>
        <p:cNvGrpSpPr/>
        <p:nvPr/>
      </p:nvGrpSpPr>
      <p:grpSpPr>
        <a:xfrm>
          <a:off x="0" y="0"/>
          <a:ext cx="0" cy="0"/>
          <a:chOff x="0" y="0"/>
          <a:chExt cx="0" cy="0"/>
        </a:xfrm>
      </p:grpSpPr>
      <p:pic>
        <p:nvPicPr>
          <p:cNvPr id="206" name="Google Shape;206;p23"/>
          <p:cNvPicPr preferRelativeResize="0"/>
          <p:nvPr/>
        </p:nvPicPr>
        <p:blipFill rotWithShape="1">
          <a:blip r:embed="rId4">
            <a:alphaModFix amt="72000"/>
          </a:blip>
          <a:srcRect l="9710" r="9702"/>
          <a:stretch/>
        </p:blipFill>
        <p:spPr>
          <a:xfrm>
            <a:off x="-9150" y="0"/>
            <a:ext cx="4594499" cy="5143501"/>
          </a:xfrm>
          <a:prstGeom prst="rect">
            <a:avLst/>
          </a:prstGeom>
          <a:noFill/>
          <a:ln>
            <a:noFill/>
          </a:ln>
        </p:spPr>
      </p:pic>
      <p:sp>
        <p:nvSpPr>
          <p:cNvPr id="207" name="Google Shape;207;p23"/>
          <p:cNvSpPr txBox="1">
            <a:spLocks noGrp="1"/>
          </p:cNvSpPr>
          <p:nvPr>
            <p:ph type="title"/>
          </p:nvPr>
        </p:nvSpPr>
        <p:spPr>
          <a:xfrm>
            <a:off x="265500" y="661425"/>
            <a:ext cx="4045200" cy="3168000"/>
          </a:xfrm>
          <a:prstGeom prst="rect">
            <a:avLst/>
          </a:prstGeom>
          <a:effectLst>
            <a:outerShdw blurRad="57150" dist="1333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3600" b="1">
                <a:solidFill>
                  <a:srgbClr val="F3F3F3"/>
                </a:solidFill>
              </a:rPr>
              <a:t>камерная сушка пиломатериалов</a:t>
            </a:r>
            <a:endParaRPr sz="3600" b="1">
              <a:solidFill>
                <a:srgbClr val="F3F3F3"/>
              </a:solidFill>
            </a:endParaRPr>
          </a:p>
        </p:txBody>
      </p:sp>
      <p:sp>
        <p:nvSpPr>
          <p:cNvPr id="208" name="Google Shape;208;p23"/>
          <p:cNvSpPr txBox="1">
            <a:spLocks noGrp="1"/>
          </p:cNvSpPr>
          <p:nvPr>
            <p:ph type="body" idx="2"/>
          </p:nvPr>
        </p:nvSpPr>
        <p:spPr>
          <a:xfrm>
            <a:off x="4572000" y="103775"/>
            <a:ext cx="4594500" cy="3885900"/>
          </a:xfrm>
          <a:prstGeom prst="rect">
            <a:avLst/>
          </a:prstGeom>
          <a:noFill/>
          <a:effectLst>
            <a:outerShdw blurRad="57150" dist="57150" dir="7500000" algn="bl" rotWithShape="0">
              <a:srgbClr val="000000">
                <a:alpha val="67000"/>
              </a:srgbClr>
            </a:outerShdw>
          </a:effectLst>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ru" b="1"/>
              <a:t>в 2019 году ГК СЕВЕР-ПОЛИМЕР</a:t>
            </a:r>
            <a:r>
              <a:rPr lang="ru"/>
              <a:t> </a:t>
            </a:r>
            <a:endParaRPr/>
          </a:p>
          <a:p>
            <a:pPr marL="0" lvl="0" indent="0" algn="l" rtl="0">
              <a:lnSpc>
                <a:spcPct val="100000"/>
              </a:lnSpc>
              <a:spcBef>
                <a:spcPts val="0"/>
              </a:spcBef>
              <a:spcAft>
                <a:spcPts val="0"/>
              </a:spcAft>
              <a:buNone/>
            </a:pPr>
            <a:r>
              <a:rPr lang="ru"/>
              <a:t>реализован новый проект:</a:t>
            </a:r>
            <a:endParaRPr/>
          </a:p>
          <a:p>
            <a:pPr marL="0" lvl="0" indent="0" algn="l" rtl="0">
              <a:lnSpc>
                <a:spcPct val="100000"/>
              </a:lnSpc>
              <a:spcBef>
                <a:spcPts val="0"/>
              </a:spcBef>
              <a:spcAft>
                <a:spcPts val="0"/>
              </a:spcAft>
              <a:buNone/>
            </a:pPr>
            <a:endParaRPr b="1" u="sng"/>
          </a:p>
          <a:p>
            <a:pPr marL="0" lvl="0" indent="0" algn="l" rtl="0">
              <a:lnSpc>
                <a:spcPct val="100000"/>
              </a:lnSpc>
              <a:spcBef>
                <a:spcPts val="0"/>
              </a:spcBef>
              <a:spcAft>
                <a:spcPts val="0"/>
              </a:spcAft>
              <a:buNone/>
            </a:pPr>
            <a:r>
              <a:rPr lang="ru" b="1" u="sng"/>
              <a:t>КАМЕРНАЯ СУШКА ПИЛОМАТЕРИАЛОВ</a:t>
            </a:r>
            <a:endParaRPr b="1" u="sng"/>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ru"/>
              <a:t>для обеспечения собственной потребности в качественном сухом пиломатериале а также для удовлетворения внешнего спроса.</a:t>
            </a:r>
            <a:endParaRPr/>
          </a:p>
          <a:p>
            <a:pPr marL="0" lvl="0" indent="0" algn="l" rtl="0">
              <a:lnSpc>
                <a:spcPct val="100000"/>
              </a:lnSpc>
              <a:spcBef>
                <a:spcPts val="0"/>
              </a:spcBef>
              <a:spcAft>
                <a:spcPts val="0"/>
              </a:spcAft>
              <a:buNone/>
            </a:pPr>
            <a:r>
              <a:rPr lang="ru"/>
              <a:t> </a:t>
            </a:r>
            <a:endParaRPr/>
          </a:p>
          <a:p>
            <a:pPr marL="0" lvl="0" indent="0" algn="l" rtl="0">
              <a:lnSpc>
                <a:spcPct val="100000"/>
              </a:lnSpc>
              <a:spcBef>
                <a:spcPts val="0"/>
              </a:spcBef>
              <a:spcAft>
                <a:spcPts val="0"/>
              </a:spcAft>
              <a:buNone/>
            </a:pPr>
            <a:r>
              <a:rPr lang="ru"/>
              <a:t>Наличие ЖД тупика на территории позволит отправлять качественные пиломатериалы за пределы </a:t>
            </a:r>
            <a:endParaRPr/>
          </a:p>
          <a:p>
            <a:pPr marL="0" lvl="0" indent="0" algn="l" rtl="0">
              <a:lnSpc>
                <a:spcPct val="100000"/>
              </a:lnSpc>
              <a:spcBef>
                <a:spcPts val="0"/>
              </a:spcBef>
              <a:spcAft>
                <a:spcPts val="0"/>
              </a:spcAft>
              <a:buNone/>
            </a:pPr>
            <a:r>
              <a:rPr lang="ru"/>
              <a:t>Республики Коми и России.</a:t>
            </a:r>
            <a:endParaRPr sz="1400" b="1">
              <a:solidFill>
                <a:srgbClr val="FF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4"/>
          <p:cNvSpPr txBox="1">
            <a:spLocks noGrp="1"/>
          </p:cNvSpPr>
          <p:nvPr>
            <p:ph type="title"/>
          </p:nvPr>
        </p:nvSpPr>
        <p:spPr>
          <a:xfrm>
            <a:off x="460950" y="252275"/>
            <a:ext cx="8222100" cy="1370100"/>
          </a:xfrm>
          <a:prstGeom prst="rect">
            <a:avLst/>
          </a:prstGeom>
          <a:effectLst>
            <a:outerShdw blurRad="200025" dist="57150" dir="2940000" algn="bl" rotWithShape="0">
              <a:srgbClr val="000000">
                <a:alpha val="7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ru" sz="2200"/>
              <a:t>группа компаний </a:t>
            </a:r>
            <a:r>
              <a:rPr lang="ru" sz="3000" b="1"/>
              <a:t>СЕВЕР-ПОЛИМЕР </a:t>
            </a:r>
            <a:r>
              <a:rPr lang="ru" sz="3000"/>
              <a:t>стремится к долгосрочному  и надежному партнерству</a:t>
            </a:r>
            <a:endParaRPr sz="3000"/>
          </a:p>
        </p:txBody>
      </p:sp>
      <p:cxnSp>
        <p:nvCxnSpPr>
          <p:cNvPr id="214" name="Google Shape;214;p24"/>
          <p:cNvCxnSpPr/>
          <p:nvPr/>
        </p:nvCxnSpPr>
        <p:spPr>
          <a:xfrm rot="10800000">
            <a:off x="509400" y="4552050"/>
            <a:ext cx="8147100" cy="0"/>
          </a:xfrm>
          <a:prstGeom prst="straightConnector1">
            <a:avLst/>
          </a:prstGeom>
          <a:noFill/>
          <a:ln w="19050" cap="flat" cmpd="sng">
            <a:solidFill>
              <a:schemeClr val="dk1"/>
            </a:solidFill>
            <a:prstDash val="dot"/>
            <a:round/>
            <a:headEnd type="none" w="med" len="med"/>
            <a:tailEnd type="none" w="med" len="med"/>
          </a:ln>
        </p:spPr>
      </p:cxnSp>
      <p:sp>
        <p:nvSpPr>
          <p:cNvPr id="215" name="Google Shape;215;p24"/>
          <p:cNvSpPr txBox="1"/>
          <p:nvPr/>
        </p:nvSpPr>
        <p:spPr>
          <a:xfrm>
            <a:off x="509400" y="1877700"/>
            <a:ext cx="4883400" cy="2580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sz="1800" b="1"/>
              <a:t>Предлагаем Вам рассмотреть возможность участия нашей компании в освоении вашей инвестиционной программы и в строительных проектах в текущем и последующие годы.</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ru" sz="1800" b="1"/>
              <a:t>Заходите на наш сайт:</a:t>
            </a:r>
            <a:endParaRPr sz="1800" b="1"/>
          </a:p>
          <a:p>
            <a:pPr marL="0" lvl="0" indent="0" algn="l" rtl="0">
              <a:spcBef>
                <a:spcPts val="0"/>
              </a:spcBef>
              <a:spcAft>
                <a:spcPts val="0"/>
              </a:spcAft>
              <a:buNone/>
            </a:pPr>
            <a:endParaRPr sz="1800" b="1"/>
          </a:p>
          <a:p>
            <a:pPr marL="0" lvl="0" indent="0" algn="l" rtl="0">
              <a:spcBef>
                <a:spcPts val="0"/>
              </a:spcBef>
              <a:spcAft>
                <a:spcPts val="0"/>
              </a:spcAft>
              <a:buNone/>
            </a:pPr>
            <a:r>
              <a:rPr lang="ru" sz="1800" b="1" u="sng">
                <a:solidFill>
                  <a:schemeClr val="hlink"/>
                </a:solidFill>
                <a:hlinkClick r:id="rId3"/>
              </a:rPr>
              <a:t>www.sever-polimer.ru</a:t>
            </a:r>
            <a:r>
              <a:rPr lang="ru" sz="1800" b="1"/>
              <a:t> </a:t>
            </a:r>
            <a:endParaRPr sz="1800" b="1"/>
          </a:p>
        </p:txBody>
      </p:sp>
      <p:sp>
        <p:nvSpPr>
          <p:cNvPr id="216" name="Google Shape;216;p24"/>
          <p:cNvSpPr txBox="1"/>
          <p:nvPr/>
        </p:nvSpPr>
        <p:spPr>
          <a:xfrm>
            <a:off x="5339275" y="2880200"/>
            <a:ext cx="3607200" cy="174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ru" sz="1800" b="1"/>
              <a:t>Директор</a:t>
            </a:r>
            <a:endParaRPr sz="1800" b="1"/>
          </a:p>
          <a:p>
            <a:pPr marL="0" lvl="0" indent="0" algn="l" rtl="0">
              <a:spcBef>
                <a:spcPts val="0"/>
              </a:spcBef>
              <a:spcAft>
                <a:spcPts val="0"/>
              </a:spcAft>
              <a:buNone/>
            </a:pPr>
            <a:r>
              <a:rPr lang="ru" sz="1800" b="1"/>
              <a:t>Гуров Сергей Александрович</a:t>
            </a:r>
            <a:endParaRPr sz="1800" b="1"/>
          </a:p>
          <a:p>
            <a:pPr marL="0" lvl="0" indent="0" algn="l" rtl="0">
              <a:spcBef>
                <a:spcPts val="0"/>
              </a:spcBef>
              <a:spcAft>
                <a:spcPts val="0"/>
              </a:spcAft>
              <a:buNone/>
            </a:pPr>
            <a:r>
              <a:rPr lang="ru" sz="1800" b="1"/>
              <a:t>т. +7 (904) 271-52-33</a:t>
            </a:r>
            <a:endParaRPr sz="1800" b="1"/>
          </a:p>
          <a:p>
            <a:pPr marL="0" lvl="0" indent="0" algn="l" rtl="0">
              <a:spcBef>
                <a:spcPts val="0"/>
              </a:spcBef>
              <a:spcAft>
                <a:spcPts val="0"/>
              </a:spcAft>
              <a:buNone/>
            </a:pPr>
            <a:r>
              <a:rPr lang="ru" sz="1800" b="1"/>
              <a:t>т. +7 (8212) 62-00-06</a:t>
            </a:r>
            <a:endParaRPr sz="1800" b="1"/>
          </a:p>
          <a:p>
            <a:pPr marL="0" lvl="0" indent="0" algn="l" rtl="0">
              <a:spcBef>
                <a:spcPts val="0"/>
              </a:spcBef>
              <a:spcAft>
                <a:spcPts val="0"/>
              </a:spcAft>
              <a:buNone/>
            </a:pPr>
            <a:r>
              <a:rPr lang="ru" sz="1800" b="1" u="sng">
                <a:solidFill>
                  <a:schemeClr val="hlink"/>
                </a:solidFill>
                <a:hlinkClick r:id="rId4"/>
              </a:rPr>
              <a:t>info@sever-polimer.ru</a:t>
            </a:r>
            <a:r>
              <a:rPr lang="ru" sz="1800" b="1"/>
              <a:t> </a:t>
            </a:r>
            <a:endParaRPr sz="1800" b="1"/>
          </a:p>
        </p:txBody>
      </p:sp>
      <p:pic>
        <p:nvPicPr>
          <p:cNvPr id="217" name="Google Shape;217;p24"/>
          <p:cNvPicPr preferRelativeResize="0"/>
          <p:nvPr/>
        </p:nvPicPr>
        <p:blipFill rotWithShape="1">
          <a:blip r:embed="rId5">
            <a:alphaModFix/>
          </a:blip>
          <a:srcRect t="4094" b="4103"/>
          <a:stretch/>
        </p:blipFill>
        <p:spPr>
          <a:xfrm rot="-1165602">
            <a:off x="7231238" y="1707113"/>
            <a:ext cx="1644314" cy="1644314"/>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5"/>
          <p:cNvSpPr txBox="1">
            <a:spLocks noGrp="1"/>
          </p:cNvSpPr>
          <p:nvPr>
            <p:ph type="title"/>
          </p:nvPr>
        </p:nvSpPr>
        <p:spPr>
          <a:xfrm>
            <a:off x="471900" y="738725"/>
            <a:ext cx="822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ru"/>
              <a:t>Наши партнеры</a:t>
            </a:r>
            <a:endParaRPr/>
          </a:p>
        </p:txBody>
      </p:sp>
      <p:sp>
        <p:nvSpPr>
          <p:cNvPr id="223" name="Google Shape;223;p25"/>
          <p:cNvSpPr txBox="1">
            <a:spLocks noGrp="1"/>
          </p:cNvSpPr>
          <p:nvPr>
            <p:ph type="body" idx="1"/>
          </p:nvPr>
        </p:nvSpPr>
        <p:spPr>
          <a:xfrm>
            <a:off x="471900" y="1919075"/>
            <a:ext cx="8222100" cy="271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a:t>АО Монди Сыктывкарский ЛПК, Лузалес, СУ-4 Сыктывкарстрой, ЭМУП Жилкомхоз, ОАО Коми Тепловая Компания, ООО ЖСК Бетиз, ВятСеверСтрой, СтройРесурс, СтройАвто, К-Групп, Севлеспил, Северэнергопром</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pic>
        <p:nvPicPr>
          <p:cNvPr id="73" name="Google Shape;73;p14"/>
          <p:cNvPicPr preferRelativeResize="0"/>
          <p:nvPr/>
        </p:nvPicPr>
        <p:blipFill rotWithShape="1">
          <a:blip r:embed="rId3">
            <a:alphaModFix amt="82000"/>
          </a:blip>
          <a:srcRect t="1941" b="1941"/>
          <a:stretch/>
        </p:blipFill>
        <p:spPr>
          <a:xfrm>
            <a:off x="150" y="0"/>
            <a:ext cx="9144000" cy="5143499"/>
          </a:xfrm>
          <a:prstGeom prst="rect">
            <a:avLst/>
          </a:prstGeom>
          <a:noFill/>
          <a:ln>
            <a:noFill/>
          </a:ln>
        </p:spPr>
      </p:pic>
      <p:sp>
        <p:nvSpPr>
          <p:cNvPr id="74" name="Google Shape;74;p14"/>
          <p:cNvSpPr txBox="1">
            <a:spLocks noGrp="1"/>
          </p:cNvSpPr>
          <p:nvPr>
            <p:ph type="title"/>
          </p:nvPr>
        </p:nvSpPr>
        <p:spPr>
          <a:xfrm>
            <a:off x="490250" y="329225"/>
            <a:ext cx="7910400" cy="4249800"/>
          </a:xfrm>
          <a:prstGeom prst="rect">
            <a:avLst/>
          </a:prstGeom>
          <a:effectLst>
            <a:outerShdw blurRad="271463" dist="57150" dir="3840000" algn="bl" rotWithShape="0">
              <a:srgbClr val="980000"/>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ru" sz="4800" b="1" u="sng"/>
              <a:t>В2В:</a:t>
            </a:r>
            <a:r>
              <a:rPr lang="ru" sz="4800" b="1"/>
              <a:t> </a:t>
            </a:r>
            <a:endParaRPr sz="4800" b="1"/>
          </a:p>
          <a:p>
            <a:pPr marL="0" lvl="0" indent="0" algn="l" rtl="0">
              <a:spcBef>
                <a:spcPts val="0"/>
              </a:spcBef>
              <a:spcAft>
                <a:spcPts val="0"/>
              </a:spcAft>
              <a:buNone/>
            </a:pPr>
            <a:r>
              <a:rPr lang="ru" sz="2400" b="1"/>
              <a:t>обеспечение строительными материалами и услугами  на всех этапах строительства и эксплуатации жилых и промышленных объектов и трубопроводных систем.</a:t>
            </a:r>
            <a:endParaRPr sz="2400" b="1"/>
          </a:p>
          <a:p>
            <a:pPr marL="0" lvl="0" indent="0" algn="l" rtl="0">
              <a:spcBef>
                <a:spcPts val="0"/>
              </a:spcBef>
              <a:spcAft>
                <a:spcPts val="0"/>
              </a:spcAft>
              <a:buNone/>
            </a:pPr>
            <a:endParaRPr sz="1800"/>
          </a:p>
          <a:p>
            <a:pPr marL="0" lvl="0" indent="0" algn="l" rtl="0">
              <a:spcBef>
                <a:spcPts val="0"/>
              </a:spcBef>
              <a:spcAft>
                <a:spcPts val="0"/>
              </a:spcAft>
              <a:buNone/>
            </a:pPr>
            <a:r>
              <a:rPr lang="ru" sz="4800" b="1" u="sng"/>
              <a:t>В2С: </a:t>
            </a:r>
            <a:endParaRPr sz="4800" b="1" u="sng"/>
          </a:p>
          <a:p>
            <a:pPr marL="0" lvl="0" indent="0" algn="l" rtl="0">
              <a:spcBef>
                <a:spcPts val="0"/>
              </a:spcBef>
              <a:spcAft>
                <a:spcPts val="0"/>
              </a:spcAft>
              <a:buNone/>
            </a:pPr>
            <a:r>
              <a:rPr lang="ru" sz="2400" b="1"/>
              <a:t>малоэтажное строительство полного цикла с обеспечением инженерными сетями.</a:t>
            </a:r>
            <a:endParaRPr sz="2400" b="1"/>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0" y="0"/>
            <a:ext cx="2633400" cy="3612000"/>
          </a:xfrm>
          <a:prstGeom prst="rect">
            <a:avLst/>
          </a:prstGeom>
          <a:ln>
            <a:noFill/>
          </a:ln>
          <a:effectLst>
            <a:outerShdw blurRad="14288" dist="9525" dir="1320000" algn="bl" rotWithShape="0">
              <a:srgbClr val="000000">
                <a:alpha val="48000"/>
              </a:srgbClr>
            </a:outerShdw>
          </a:effectLst>
        </p:spPr>
        <p:txBody>
          <a:bodyPr spcFirstLastPara="1" wrap="square" lIns="91425" tIns="91425" rIns="91425" bIns="91425" anchor="ctr" anchorCtr="0">
            <a:noAutofit/>
          </a:bodyPr>
          <a:lstStyle/>
          <a:p>
            <a:pPr marL="0" lvl="0" indent="0" algn="l" rtl="0">
              <a:lnSpc>
                <a:spcPct val="115000"/>
              </a:lnSpc>
              <a:spcBef>
                <a:spcPts val="0"/>
              </a:spcBef>
              <a:spcAft>
                <a:spcPts val="800"/>
              </a:spcAft>
              <a:buNone/>
            </a:pPr>
            <a:r>
              <a:rPr lang="ru" sz="1200" b="1">
                <a:solidFill>
                  <a:srgbClr val="000000"/>
                </a:solidFill>
                <a:latin typeface="Arial"/>
                <a:ea typeface="Arial"/>
                <a:cs typeface="Arial"/>
                <a:sym typeface="Arial"/>
              </a:rPr>
              <a:t>ПРОИЗВОДСТВЕННАЯ БАЗА </a:t>
            </a:r>
            <a:r>
              <a:rPr lang="ru" sz="1200">
                <a:solidFill>
                  <a:srgbClr val="000000"/>
                </a:solidFill>
                <a:latin typeface="Arial"/>
                <a:ea typeface="Arial"/>
                <a:cs typeface="Arial"/>
                <a:sym typeface="Arial"/>
              </a:rPr>
              <a:t>Расположена в промзоне рядом с</a:t>
            </a:r>
            <a:r>
              <a:rPr lang="ru" sz="1200" b="1">
                <a:solidFill>
                  <a:srgbClr val="000000"/>
                </a:solidFill>
                <a:latin typeface="Arial"/>
                <a:ea typeface="Arial"/>
                <a:cs typeface="Arial"/>
                <a:sym typeface="Arial"/>
              </a:rPr>
              <a:t> АО МОНДИ ЛПК. Земельный участок</a:t>
            </a:r>
            <a:r>
              <a:rPr lang="ru" sz="1200">
                <a:solidFill>
                  <a:srgbClr val="000000"/>
                </a:solidFill>
                <a:latin typeface="Arial"/>
                <a:ea typeface="Arial"/>
                <a:cs typeface="Arial"/>
                <a:sym typeface="Arial"/>
              </a:rPr>
              <a:t> 9000 кв.м. (0,9 га). </a:t>
            </a:r>
            <a:r>
              <a:rPr lang="ru" sz="1200" b="1">
                <a:solidFill>
                  <a:srgbClr val="000000"/>
                </a:solidFill>
                <a:latin typeface="Arial"/>
                <a:ea typeface="Arial"/>
                <a:cs typeface="Arial"/>
                <a:sym typeface="Arial"/>
              </a:rPr>
              <a:t>Два цеха</a:t>
            </a:r>
            <a:r>
              <a:rPr lang="ru" sz="1200">
                <a:solidFill>
                  <a:srgbClr val="000000"/>
                </a:solidFill>
                <a:latin typeface="Arial"/>
                <a:ea typeface="Arial"/>
                <a:cs typeface="Arial"/>
                <a:sym typeface="Arial"/>
              </a:rPr>
              <a:t> общей площадью 2133 кв.м. </a:t>
            </a:r>
            <a:r>
              <a:rPr lang="ru" sz="1200" b="1">
                <a:solidFill>
                  <a:srgbClr val="000000"/>
                </a:solidFill>
                <a:latin typeface="Arial"/>
                <a:ea typeface="Arial"/>
                <a:cs typeface="Arial"/>
                <a:sym typeface="Arial"/>
              </a:rPr>
              <a:t>Все сети</a:t>
            </a:r>
            <a:r>
              <a:rPr lang="ru" sz="1200">
                <a:solidFill>
                  <a:srgbClr val="000000"/>
                </a:solidFill>
                <a:latin typeface="Arial"/>
                <a:ea typeface="Arial"/>
                <a:cs typeface="Arial"/>
                <a:sym typeface="Arial"/>
              </a:rPr>
              <a:t> : связь, интернет, отопление, холодное водоснабжение, канализация, энергообеспеченность 500 кВт, промышленный пар 6 бар для технологии и теплоснабжения. </a:t>
            </a:r>
            <a:r>
              <a:rPr lang="ru" sz="1200" b="1">
                <a:solidFill>
                  <a:srgbClr val="000000"/>
                </a:solidFill>
                <a:latin typeface="Arial"/>
                <a:ea typeface="Arial"/>
                <a:cs typeface="Arial"/>
                <a:sym typeface="Arial"/>
              </a:rPr>
              <a:t>Транспортная доступность : </a:t>
            </a:r>
            <a:r>
              <a:rPr lang="ru" sz="1200">
                <a:solidFill>
                  <a:srgbClr val="000000"/>
                </a:solidFill>
                <a:latin typeface="Arial"/>
                <a:ea typeface="Arial"/>
                <a:cs typeface="Arial"/>
                <a:sym typeface="Arial"/>
              </a:rPr>
              <a:t>возможен проезд любого вида транспорта, Удобный выезд</a:t>
            </a:r>
            <a:r>
              <a:rPr lang="ru" sz="1200" b="1">
                <a:solidFill>
                  <a:srgbClr val="000000"/>
                </a:solidFill>
                <a:latin typeface="Arial"/>
                <a:ea typeface="Arial"/>
                <a:cs typeface="Arial"/>
                <a:sym typeface="Arial"/>
              </a:rPr>
              <a:t> на федеральную трассу. ЖД ветка</a:t>
            </a:r>
            <a:r>
              <a:rPr lang="ru" sz="1200">
                <a:solidFill>
                  <a:srgbClr val="000000"/>
                </a:solidFill>
                <a:latin typeface="Arial"/>
                <a:ea typeface="Arial"/>
                <a:cs typeface="Arial"/>
                <a:sym typeface="Arial"/>
              </a:rPr>
              <a:t> на границе территории.</a:t>
            </a:r>
            <a:endParaRPr sz="1200"/>
          </a:p>
        </p:txBody>
      </p:sp>
      <p:sp>
        <p:nvSpPr>
          <p:cNvPr id="80" name="Google Shape;80;p15"/>
          <p:cNvSpPr txBox="1"/>
          <p:nvPr/>
        </p:nvSpPr>
        <p:spPr>
          <a:xfrm>
            <a:off x="830100" y="1116050"/>
            <a:ext cx="3621900" cy="42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60950" y="408650"/>
            <a:ext cx="8222100" cy="767700"/>
          </a:xfrm>
          <a:prstGeom prst="rect">
            <a:avLst/>
          </a:prstGeom>
          <a:effectLst>
            <a:outerShdw blurRad="57150" dist="95250" dir="5400000" algn="bl" rotWithShape="0">
              <a:srgbClr val="000000">
                <a:alpha val="50000"/>
              </a:srgbClr>
            </a:outerShdw>
          </a:effectLst>
        </p:spPr>
        <p:txBody>
          <a:bodyPr spcFirstLastPara="1" wrap="square" lIns="91425" tIns="91425" rIns="91425" bIns="91425" anchor="b" anchorCtr="0">
            <a:noAutofit/>
          </a:bodyPr>
          <a:lstStyle/>
          <a:p>
            <a:pPr marL="0" lvl="0" indent="0" algn="l" rtl="0">
              <a:spcBef>
                <a:spcPts val="0"/>
              </a:spcBef>
              <a:spcAft>
                <a:spcPts val="400"/>
              </a:spcAft>
              <a:buNone/>
            </a:pPr>
            <a:r>
              <a:rPr lang="ru"/>
              <a:t>Этапы развития</a:t>
            </a:r>
            <a:endParaRPr sz="1600" i="1"/>
          </a:p>
        </p:txBody>
      </p:sp>
      <p:cxnSp>
        <p:nvCxnSpPr>
          <p:cNvPr id="86" name="Google Shape;86;p16"/>
          <p:cNvCxnSpPr/>
          <p:nvPr/>
        </p:nvCxnSpPr>
        <p:spPr>
          <a:xfrm rot="10800000">
            <a:off x="403550" y="1728065"/>
            <a:ext cx="3600" cy="1255200"/>
          </a:xfrm>
          <a:prstGeom prst="straightConnector1">
            <a:avLst/>
          </a:prstGeom>
          <a:noFill/>
          <a:ln w="9525" cap="flat" cmpd="sng">
            <a:solidFill>
              <a:schemeClr val="dk2"/>
            </a:solidFill>
            <a:prstDash val="solid"/>
            <a:round/>
            <a:headEnd type="none" w="med" len="med"/>
            <a:tailEnd type="oval" w="med" len="med"/>
          </a:ln>
        </p:spPr>
      </p:cxnSp>
      <p:sp>
        <p:nvSpPr>
          <p:cNvPr id="87" name="Google Shape;87;p16"/>
          <p:cNvSpPr txBox="1">
            <a:spLocks noGrp="1"/>
          </p:cNvSpPr>
          <p:nvPr>
            <p:ph type="title"/>
          </p:nvPr>
        </p:nvSpPr>
        <p:spPr>
          <a:xfrm>
            <a:off x="460950" y="1728075"/>
            <a:ext cx="1077300" cy="3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 sz="1800" u="sng">
                <a:solidFill>
                  <a:schemeClr val="dk1"/>
                </a:solidFill>
              </a:rPr>
              <a:t>2001 г.</a:t>
            </a:r>
            <a:endParaRPr sz="1800" u="sng">
              <a:solidFill>
                <a:schemeClr val="dk1"/>
              </a:solidFill>
            </a:endParaRPr>
          </a:p>
        </p:txBody>
      </p:sp>
      <p:sp>
        <p:nvSpPr>
          <p:cNvPr id="88" name="Google Shape;88;p16"/>
          <p:cNvSpPr txBox="1">
            <a:spLocks noGrp="1"/>
          </p:cNvSpPr>
          <p:nvPr>
            <p:ph type="body" idx="1"/>
          </p:nvPr>
        </p:nvSpPr>
        <p:spPr>
          <a:xfrm>
            <a:off x="403550" y="2001625"/>
            <a:ext cx="1755600" cy="8307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000">
                <a:solidFill>
                  <a:srgbClr val="434343"/>
                </a:solidFill>
              </a:rPr>
              <a:t>Начало деятельности компании, производство </a:t>
            </a:r>
            <a:r>
              <a:rPr lang="ru" sz="1000" b="1">
                <a:solidFill>
                  <a:srgbClr val="434343"/>
                </a:solidFill>
              </a:rPr>
              <a:t>ПЕНОПОЛИСТИРОЛА (пенопласта)</a:t>
            </a:r>
            <a:r>
              <a:rPr lang="ru" sz="1000">
                <a:solidFill>
                  <a:srgbClr val="434343"/>
                </a:solidFill>
              </a:rPr>
              <a:t> для строительства</a:t>
            </a:r>
            <a:r>
              <a:rPr lang="ru" sz="1200">
                <a:solidFill>
                  <a:srgbClr val="434343"/>
                </a:solidFill>
              </a:rPr>
              <a:t> </a:t>
            </a:r>
            <a:endParaRPr sz="1200">
              <a:solidFill>
                <a:srgbClr val="434343"/>
              </a:solidFill>
            </a:endParaRPr>
          </a:p>
        </p:txBody>
      </p:sp>
      <p:cxnSp>
        <p:nvCxnSpPr>
          <p:cNvPr id="89" name="Google Shape;89;p16"/>
          <p:cNvCxnSpPr/>
          <p:nvPr/>
        </p:nvCxnSpPr>
        <p:spPr>
          <a:xfrm flipH="1">
            <a:off x="1241175" y="3339879"/>
            <a:ext cx="2400" cy="1545900"/>
          </a:xfrm>
          <a:prstGeom prst="straightConnector1">
            <a:avLst/>
          </a:prstGeom>
          <a:noFill/>
          <a:ln w="9525" cap="flat" cmpd="sng">
            <a:solidFill>
              <a:schemeClr val="dk2"/>
            </a:solidFill>
            <a:prstDash val="solid"/>
            <a:round/>
            <a:headEnd type="none" w="med" len="med"/>
            <a:tailEnd type="oval" w="med" len="med"/>
          </a:ln>
        </p:spPr>
      </p:cxnSp>
      <p:sp>
        <p:nvSpPr>
          <p:cNvPr id="90" name="Google Shape;90;p16"/>
          <p:cNvSpPr txBox="1">
            <a:spLocks noGrp="1"/>
          </p:cNvSpPr>
          <p:nvPr>
            <p:ph type="title"/>
          </p:nvPr>
        </p:nvSpPr>
        <p:spPr>
          <a:xfrm>
            <a:off x="1243581" y="3442900"/>
            <a:ext cx="911400" cy="3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 sz="1800" u="sng">
                <a:solidFill>
                  <a:schemeClr val="dk1"/>
                </a:solidFill>
              </a:rPr>
              <a:t>2003 г.</a:t>
            </a:r>
            <a:endParaRPr sz="1800" u="sng">
              <a:solidFill>
                <a:schemeClr val="dk1"/>
              </a:solidFill>
            </a:endParaRPr>
          </a:p>
        </p:txBody>
      </p:sp>
      <p:sp>
        <p:nvSpPr>
          <p:cNvPr id="91" name="Google Shape;91;p16"/>
          <p:cNvSpPr txBox="1">
            <a:spLocks noGrp="1"/>
          </p:cNvSpPr>
          <p:nvPr>
            <p:ph type="body" idx="1"/>
          </p:nvPr>
        </p:nvSpPr>
        <p:spPr>
          <a:xfrm>
            <a:off x="1243577" y="3732925"/>
            <a:ext cx="1463400" cy="578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000">
                <a:solidFill>
                  <a:srgbClr val="434343"/>
                </a:solidFill>
              </a:rPr>
              <a:t>Начат выпуск </a:t>
            </a:r>
            <a:r>
              <a:rPr lang="ru" sz="1000" b="1">
                <a:solidFill>
                  <a:srgbClr val="434343"/>
                </a:solidFill>
              </a:rPr>
              <a:t>ППУ</a:t>
            </a:r>
            <a:r>
              <a:rPr lang="ru" sz="1000">
                <a:solidFill>
                  <a:srgbClr val="434343"/>
                </a:solidFill>
              </a:rPr>
              <a:t> </a:t>
            </a:r>
            <a:r>
              <a:rPr lang="ru" sz="1000" b="1">
                <a:solidFill>
                  <a:srgbClr val="434343"/>
                </a:solidFill>
              </a:rPr>
              <a:t>изоляции - скорлупы</a:t>
            </a:r>
            <a:r>
              <a:rPr lang="ru" sz="1000">
                <a:solidFill>
                  <a:srgbClr val="434343"/>
                </a:solidFill>
              </a:rPr>
              <a:t> для трубопроводов </a:t>
            </a:r>
            <a:endParaRPr sz="1000">
              <a:solidFill>
                <a:srgbClr val="434343"/>
              </a:solidFill>
            </a:endParaRPr>
          </a:p>
          <a:p>
            <a:pPr marL="0" lvl="0" indent="0" algn="l" rtl="0">
              <a:spcBef>
                <a:spcPts val="1600"/>
              </a:spcBef>
              <a:spcAft>
                <a:spcPts val="1600"/>
              </a:spcAft>
              <a:buNone/>
            </a:pPr>
            <a:endParaRPr sz="1000">
              <a:solidFill>
                <a:schemeClr val="dk2"/>
              </a:solidFill>
            </a:endParaRPr>
          </a:p>
        </p:txBody>
      </p:sp>
      <p:sp>
        <p:nvSpPr>
          <p:cNvPr id="92" name="Google Shape;92;p16"/>
          <p:cNvSpPr txBox="1">
            <a:spLocks noGrp="1"/>
          </p:cNvSpPr>
          <p:nvPr>
            <p:ph type="title"/>
          </p:nvPr>
        </p:nvSpPr>
        <p:spPr>
          <a:xfrm>
            <a:off x="2079556" y="1728075"/>
            <a:ext cx="962100" cy="3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 sz="1800" u="sng">
                <a:solidFill>
                  <a:schemeClr val="dk1"/>
                </a:solidFill>
              </a:rPr>
              <a:t>2005 г.</a:t>
            </a:r>
            <a:endParaRPr sz="1800" u="sng">
              <a:solidFill>
                <a:schemeClr val="dk1"/>
              </a:solidFill>
            </a:endParaRPr>
          </a:p>
        </p:txBody>
      </p:sp>
      <p:sp>
        <p:nvSpPr>
          <p:cNvPr id="93" name="Google Shape;93;p16"/>
          <p:cNvSpPr txBox="1">
            <a:spLocks noGrp="1"/>
          </p:cNvSpPr>
          <p:nvPr>
            <p:ph type="body" idx="1"/>
          </p:nvPr>
        </p:nvSpPr>
        <p:spPr>
          <a:xfrm>
            <a:off x="2079550" y="2028950"/>
            <a:ext cx="1463400" cy="92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000">
                <a:solidFill>
                  <a:srgbClr val="434343"/>
                </a:solidFill>
              </a:rPr>
              <a:t>Создание цеха </a:t>
            </a:r>
            <a:r>
              <a:rPr lang="ru" sz="1000" b="1">
                <a:solidFill>
                  <a:srgbClr val="434343"/>
                </a:solidFill>
              </a:rPr>
              <a:t>металлообработки</a:t>
            </a:r>
            <a:r>
              <a:rPr lang="ru" sz="1000">
                <a:solidFill>
                  <a:srgbClr val="434343"/>
                </a:solidFill>
              </a:rPr>
              <a:t> с применением </a:t>
            </a:r>
            <a:r>
              <a:rPr lang="ru" sz="1000" b="1">
                <a:solidFill>
                  <a:srgbClr val="434343"/>
                </a:solidFill>
              </a:rPr>
              <a:t>ЧПУ плазменной резки</a:t>
            </a:r>
            <a:r>
              <a:rPr lang="ru" sz="1000">
                <a:solidFill>
                  <a:srgbClr val="434343"/>
                </a:solidFill>
              </a:rPr>
              <a:t> и раскроя металла</a:t>
            </a:r>
            <a:endParaRPr sz="1000">
              <a:solidFill>
                <a:srgbClr val="434343"/>
              </a:solidFill>
            </a:endParaRPr>
          </a:p>
          <a:p>
            <a:pPr marL="0" lvl="0" indent="0" algn="l" rtl="0">
              <a:spcBef>
                <a:spcPts val="1600"/>
              </a:spcBef>
              <a:spcAft>
                <a:spcPts val="1600"/>
              </a:spcAft>
              <a:buNone/>
            </a:pPr>
            <a:endParaRPr sz="1000">
              <a:solidFill>
                <a:schemeClr val="dk2"/>
              </a:solidFill>
            </a:endParaRPr>
          </a:p>
        </p:txBody>
      </p:sp>
      <p:sp>
        <p:nvSpPr>
          <p:cNvPr id="94" name="Google Shape;94;p16"/>
          <p:cNvSpPr txBox="1">
            <a:spLocks noGrp="1"/>
          </p:cNvSpPr>
          <p:nvPr>
            <p:ph type="title"/>
          </p:nvPr>
        </p:nvSpPr>
        <p:spPr>
          <a:xfrm>
            <a:off x="2704550" y="3442900"/>
            <a:ext cx="911400" cy="3921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ru" sz="1800" u="sng">
                <a:solidFill>
                  <a:schemeClr val="dk1"/>
                </a:solidFill>
              </a:rPr>
              <a:t>2008 г.</a:t>
            </a:r>
            <a:endParaRPr sz="1800" u="sng">
              <a:solidFill>
                <a:schemeClr val="dk1"/>
              </a:solidFill>
            </a:endParaRPr>
          </a:p>
        </p:txBody>
      </p:sp>
      <p:sp>
        <p:nvSpPr>
          <p:cNvPr id="95" name="Google Shape;95;p16"/>
          <p:cNvSpPr txBox="1">
            <a:spLocks noGrp="1"/>
          </p:cNvSpPr>
          <p:nvPr>
            <p:ph type="body" idx="1"/>
          </p:nvPr>
        </p:nvSpPr>
        <p:spPr>
          <a:xfrm>
            <a:off x="2704550" y="3737075"/>
            <a:ext cx="1414500" cy="10245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000">
                <a:solidFill>
                  <a:srgbClr val="434343"/>
                </a:solidFill>
              </a:rPr>
              <a:t>Разработка и внедрение технологии </a:t>
            </a:r>
            <a:r>
              <a:rPr lang="ru" sz="1000" b="1">
                <a:solidFill>
                  <a:srgbClr val="434343"/>
                </a:solidFill>
              </a:rPr>
              <a:t>свайно-винтовых фундаментов</a:t>
            </a:r>
            <a:endParaRPr sz="1000" b="1">
              <a:solidFill>
                <a:srgbClr val="434343"/>
              </a:solidFill>
            </a:endParaRPr>
          </a:p>
        </p:txBody>
      </p:sp>
      <p:graphicFrame>
        <p:nvGraphicFramePr>
          <p:cNvPr id="96" name="Google Shape;96;p16"/>
          <p:cNvGraphicFramePr/>
          <p:nvPr/>
        </p:nvGraphicFramePr>
        <p:xfrm>
          <a:off x="207600" y="2983265"/>
          <a:ext cx="3000000" cy="3000000"/>
        </p:xfrm>
        <a:graphic>
          <a:graphicData uri="http://schemas.openxmlformats.org/drawingml/2006/table">
            <a:tbl>
              <a:tblPr>
                <a:noFill/>
                <a:tableStyleId>{644A278B-23B4-44E4-A7B5-AA4508BA6613}</a:tableStyleId>
              </a:tblPr>
              <a:tblGrid>
                <a:gridCol w="732950">
                  <a:extLst>
                    <a:ext uri="{9D8B030D-6E8A-4147-A177-3AD203B41FA5}">
                      <a16:colId xmlns:a16="http://schemas.microsoft.com/office/drawing/2014/main" xmlns="" val="20000"/>
                    </a:ext>
                  </a:extLst>
                </a:gridCol>
                <a:gridCol w="732950">
                  <a:extLst>
                    <a:ext uri="{9D8B030D-6E8A-4147-A177-3AD203B41FA5}">
                      <a16:colId xmlns:a16="http://schemas.microsoft.com/office/drawing/2014/main" xmlns="" val="20001"/>
                    </a:ext>
                  </a:extLst>
                </a:gridCol>
                <a:gridCol w="732950">
                  <a:extLst>
                    <a:ext uri="{9D8B030D-6E8A-4147-A177-3AD203B41FA5}">
                      <a16:colId xmlns:a16="http://schemas.microsoft.com/office/drawing/2014/main" xmlns="" val="20002"/>
                    </a:ext>
                  </a:extLst>
                </a:gridCol>
                <a:gridCol w="732950">
                  <a:extLst>
                    <a:ext uri="{9D8B030D-6E8A-4147-A177-3AD203B41FA5}">
                      <a16:colId xmlns:a16="http://schemas.microsoft.com/office/drawing/2014/main" xmlns="" val="20003"/>
                    </a:ext>
                  </a:extLst>
                </a:gridCol>
                <a:gridCol w="732950">
                  <a:extLst>
                    <a:ext uri="{9D8B030D-6E8A-4147-A177-3AD203B41FA5}">
                      <a16:colId xmlns:a16="http://schemas.microsoft.com/office/drawing/2014/main" xmlns="" val="20004"/>
                    </a:ext>
                  </a:extLst>
                </a:gridCol>
                <a:gridCol w="732950">
                  <a:extLst>
                    <a:ext uri="{9D8B030D-6E8A-4147-A177-3AD203B41FA5}">
                      <a16:colId xmlns:a16="http://schemas.microsoft.com/office/drawing/2014/main" xmlns="" val="20005"/>
                    </a:ext>
                  </a:extLst>
                </a:gridCol>
                <a:gridCol w="732950">
                  <a:extLst>
                    <a:ext uri="{9D8B030D-6E8A-4147-A177-3AD203B41FA5}">
                      <a16:colId xmlns:a16="http://schemas.microsoft.com/office/drawing/2014/main" xmlns="" val="20006"/>
                    </a:ext>
                  </a:extLst>
                </a:gridCol>
                <a:gridCol w="732950">
                  <a:extLst>
                    <a:ext uri="{9D8B030D-6E8A-4147-A177-3AD203B41FA5}">
                      <a16:colId xmlns:a16="http://schemas.microsoft.com/office/drawing/2014/main" xmlns="" val="20007"/>
                    </a:ext>
                  </a:extLst>
                </a:gridCol>
                <a:gridCol w="732950">
                  <a:extLst>
                    <a:ext uri="{9D8B030D-6E8A-4147-A177-3AD203B41FA5}">
                      <a16:colId xmlns:a16="http://schemas.microsoft.com/office/drawing/2014/main" xmlns="" val="20008"/>
                    </a:ext>
                  </a:extLst>
                </a:gridCol>
                <a:gridCol w="732950">
                  <a:extLst>
                    <a:ext uri="{9D8B030D-6E8A-4147-A177-3AD203B41FA5}">
                      <a16:colId xmlns:a16="http://schemas.microsoft.com/office/drawing/2014/main" xmlns="" val="20009"/>
                    </a:ext>
                  </a:extLst>
                </a:gridCol>
                <a:gridCol w="732950">
                  <a:extLst>
                    <a:ext uri="{9D8B030D-6E8A-4147-A177-3AD203B41FA5}">
                      <a16:colId xmlns:a16="http://schemas.microsoft.com/office/drawing/2014/main" xmlns="" val="20010"/>
                    </a:ext>
                  </a:extLst>
                </a:gridCol>
                <a:gridCol w="732950">
                  <a:extLst>
                    <a:ext uri="{9D8B030D-6E8A-4147-A177-3AD203B41FA5}">
                      <a16:colId xmlns:a16="http://schemas.microsoft.com/office/drawing/2014/main" xmlns="" val="20011"/>
                    </a:ext>
                  </a:extLst>
                </a:gridCol>
              </a:tblGrid>
              <a:tr h="381000">
                <a:tc>
                  <a:txBody>
                    <a:bodyPr/>
                    <a:lstStyle/>
                    <a:p>
                      <a:pPr marL="0" lvl="0" indent="0" algn="ctr" rtl="0">
                        <a:spcBef>
                          <a:spcPts val="0"/>
                        </a:spcBef>
                        <a:spcAft>
                          <a:spcPts val="0"/>
                        </a:spcAft>
                        <a:buNone/>
                      </a:pPr>
                      <a:r>
                        <a:rPr lang="ru" sz="1300">
                          <a:solidFill>
                            <a:srgbClr val="FFFFFF"/>
                          </a:solidFill>
                          <a:latin typeface="Roboto"/>
                          <a:ea typeface="Roboto"/>
                          <a:cs typeface="Roboto"/>
                          <a:sym typeface="Roboto"/>
                        </a:rPr>
                        <a:t>2001 г.</a:t>
                      </a:r>
                      <a:endParaRPr sz="1300">
                        <a:solidFill>
                          <a:srgbClr val="FFFFFF"/>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ru" sz="1300">
                          <a:solidFill>
                            <a:srgbClr val="FFFFFF"/>
                          </a:solidFill>
                          <a:latin typeface="Roboto"/>
                          <a:ea typeface="Roboto"/>
                          <a:cs typeface="Roboto"/>
                          <a:sym typeface="Roboto"/>
                        </a:rPr>
                        <a:t>2003 г.</a:t>
                      </a:r>
                      <a:endParaRPr sz="1300">
                        <a:solidFill>
                          <a:srgbClr val="FFFFFF"/>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ru" sz="1300">
                          <a:solidFill>
                            <a:srgbClr val="FFFFFF"/>
                          </a:solidFill>
                          <a:latin typeface="Roboto"/>
                          <a:ea typeface="Roboto"/>
                          <a:cs typeface="Roboto"/>
                          <a:sym typeface="Roboto"/>
                        </a:rPr>
                        <a:t>2005 г.</a:t>
                      </a:r>
                      <a:endParaRPr sz="1300">
                        <a:solidFill>
                          <a:srgbClr val="FFFFFF"/>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ru" sz="1300">
                          <a:solidFill>
                            <a:srgbClr val="FFFFFF"/>
                          </a:solidFill>
                          <a:latin typeface="Roboto"/>
                          <a:ea typeface="Roboto"/>
                          <a:cs typeface="Roboto"/>
                          <a:sym typeface="Roboto"/>
                        </a:rPr>
                        <a:t>2008 г.</a:t>
                      </a:r>
                      <a:endParaRPr sz="1300">
                        <a:solidFill>
                          <a:srgbClr val="FFFFFF"/>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ru" sz="1300">
                          <a:solidFill>
                            <a:srgbClr val="FFFFFF"/>
                          </a:solidFill>
                          <a:latin typeface="Roboto"/>
                          <a:ea typeface="Roboto"/>
                          <a:cs typeface="Roboto"/>
                          <a:sym typeface="Roboto"/>
                        </a:rPr>
                        <a:t>2010 г.</a:t>
                      </a:r>
                      <a:endParaRPr sz="1300">
                        <a:solidFill>
                          <a:srgbClr val="FFFFFF"/>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ru" sz="1300">
                          <a:solidFill>
                            <a:srgbClr val="FFFFFF"/>
                          </a:solidFill>
                          <a:latin typeface="Roboto"/>
                          <a:ea typeface="Roboto"/>
                          <a:cs typeface="Roboto"/>
                          <a:sym typeface="Roboto"/>
                        </a:rPr>
                        <a:t>2012 г.</a:t>
                      </a:r>
                      <a:endParaRPr sz="1300">
                        <a:solidFill>
                          <a:srgbClr val="FFFFFF"/>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ru" sz="1300">
                          <a:solidFill>
                            <a:srgbClr val="FFFFFF"/>
                          </a:solidFill>
                          <a:latin typeface="Roboto"/>
                          <a:ea typeface="Roboto"/>
                          <a:cs typeface="Roboto"/>
                          <a:sym typeface="Roboto"/>
                        </a:rPr>
                        <a:t>2018 г.</a:t>
                      </a:r>
                      <a:endParaRPr sz="1300">
                        <a:solidFill>
                          <a:srgbClr val="FFFFFF"/>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r>
                        <a:rPr lang="ru" sz="1300">
                          <a:solidFill>
                            <a:srgbClr val="FFFFFF"/>
                          </a:solidFill>
                          <a:latin typeface="Roboto"/>
                          <a:ea typeface="Roboto"/>
                          <a:cs typeface="Roboto"/>
                          <a:sym typeface="Roboto"/>
                        </a:rPr>
                        <a:t>2019 г.</a:t>
                      </a:r>
                      <a:endParaRPr sz="1300">
                        <a:solidFill>
                          <a:srgbClr val="FFFFFF"/>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300">
                        <a:solidFill>
                          <a:srgbClr val="FFFFFF"/>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300">
                        <a:solidFill>
                          <a:srgbClr val="FFFFFF"/>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300">
                        <a:solidFill>
                          <a:srgbClr val="FFFFFF"/>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tc>
                  <a:txBody>
                    <a:bodyPr/>
                    <a:lstStyle/>
                    <a:p>
                      <a:pPr marL="0" lvl="0" indent="0" algn="ctr" rtl="0">
                        <a:spcBef>
                          <a:spcPts val="0"/>
                        </a:spcBef>
                        <a:spcAft>
                          <a:spcPts val="0"/>
                        </a:spcAft>
                        <a:buNone/>
                      </a:pPr>
                      <a:endParaRPr sz="1300">
                        <a:solidFill>
                          <a:srgbClr val="FFFFFF"/>
                        </a:solidFill>
                        <a:latin typeface="Roboto"/>
                        <a:ea typeface="Roboto"/>
                        <a:cs typeface="Roboto"/>
                        <a:sym typeface="Roboto"/>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solidFill>
                      <a:schemeClr val="lt2"/>
                    </a:solidFill>
                  </a:tcPr>
                </a:tc>
                <a:extLst>
                  <a:ext uri="{0D108BD9-81ED-4DB2-BD59-A6C34878D82A}">
                    <a16:rowId xmlns:a16="http://schemas.microsoft.com/office/drawing/2014/main" xmlns="" val="10000"/>
                  </a:ext>
                </a:extLst>
              </a:tr>
            </a:tbl>
          </a:graphicData>
        </a:graphic>
      </p:graphicFrame>
      <p:cxnSp>
        <p:nvCxnSpPr>
          <p:cNvPr id="97" name="Google Shape;97;p16"/>
          <p:cNvCxnSpPr/>
          <p:nvPr/>
        </p:nvCxnSpPr>
        <p:spPr>
          <a:xfrm rot="10800000">
            <a:off x="2079550" y="1728065"/>
            <a:ext cx="3600" cy="1255200"/>
          </a:xfrm>
          <a:prstGeom prst="straightConnector1">
            <a:avLst/>
          </a:prstGeom>
          <a:noFill/>
          <a:ln w="9525" cap="flat" cmpd="sng">
            <a:solidFill>
              <a:schemeClr val="dk2"/>
            </a:solidFill>
            <a:prstDash val="solid"/>
            <a:round/>
            <a:headEnd type="none" w="med" len="med"/>
            <a:tailEnd type="oval" w="med" len="med"/>
          </a:ln>
        </p:spPr>
      </p:cxnSp>
      <p:cxnSp>
        <p:nvCxnSpPr>
          <p:cNvPr id="98" name="Google Shape;98;p16"/>
          <p:cNvCxnSpPr/>
          <p:nvPr/>
        </p:nvCxnSpPr>
        <p:spPr>
          <a:xfrm flipH="1">
            <a:off x="2704550" y="3379479"/>
            <a:ext cx="2400" cy="1545900"/>
          </a:xfrm>
          <a:prstGeom prst="straightConnector1">
            <a:avLst/>
          </a:prstGeom>
          <a:noFill/>
          <a:ln w="9525" cap="flat" cmpd="sng">
            <a:solidFill>
              <a:schemeClr val="dk2"/>
            </a:solidFill>
            <a:prstDash val="solid"/>
            <a:round/>
            <a:headEnd type="none" w="med" len="med"/>
            <a:tailEnd type="oval" w="med" len="med"/>
          </a:ln>
        </p:spPr>
      </p:cxnSp>
      <p:sp>
        <p:nvSpPr>
          <p:cNvPr id="99" name="Google Shape;99;p16"/>
          <p:cNvSpPr txBox="1">
            <a:spLocks noGrp="1"/>
          </p:cNvSpPr>
          <p:nvPr>
            <p:ph type="title"/>
          </p:nvPr>
        </p:nvSpPr>
        <p:spPr>
          <a:xfrm>
            <a:off x="3445706" y="1728075"/>
            <a:ext cx="962100" cy="3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 sz="1800" u="sng">
                <a:solidFill>
                  <a:schemeClr val="dk1"/>
                </a:solidFill>
              </a:rPr>
              <a:t>2010 г.</a:t>
            </a:r>
            <a:endParaRPr sz="1800" u="sng">
              <a:solidFill>
                <a:schemeClr val="dk1"/>
              </a:solidFill>
            </a:endParaRPr>
          </a:p>
        </p:txBody>
      </p:sp>
      <p:sp>
        <p:nvSpPr>
          <p:cNvPr id="100" name="Google Shape;100;p16"/>
          <p:cNvSpPr txBox="1">
            <a:spLocks noGrp="1"/>
          </p:cNvSpPr>
          <p:nvPr>
            <p:ph type="body" idx="1"/>
          </p:nvPr>
        </p:nvSpPr>
        <p:spPr>
          <a:xfrm>
            <a:off x="3445700" y="2028950"/>
            <a:ext cx="1243500" cy="92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ru" sz="1000">
                <a:solidFill>
                  <a:srgbClr val="434343"/>
                </a:solidFill>
              </a:rPr>
              <a:t>Начат выпуск </a:t>
            </a:r>
            <a:r>
              <a:rPr lang="ru" sz="1000" b="1">
                <a:solidFill>
                  <a:srgbClr val="434343"/>
                </a:solidFill>
              </a:rPr>
              <a:t>СИП-панелей</a:t>
            </a:r>
            <a:r>
              <a:rPr lang="ru" sz="1000">
                <a:solidFill>
                  <a:srgbClr val="434343"/>
                </a:solidFill>
              </a:rPr>
              <a:t> для малоэтажного строительства</a:t>
            </a:r>
            <a:endParaRPr sz="1000">
              <a:solidFill>
                <a:srgbClr val="434343"/>
              </a:solidFill>
            </a:endParaRPr>
          </a:p>
          <a:p>
            <a:pPr marL="0" lvl="0" indent="0" algn="l" rtl="0">
              <a:spcBef>
                <a:spcPts val="1600"/>
              </a:spcBef>
              <a:spcAft>
                <a:spcPts val="1600"/>
              </a:spcAft>
              <a:buNone/>
            </a:pPr>
            <a:endParaRPr sz="1000">
              <a:solidFill>
                <a:schemeClr val="dk2"/>
              </a:solidFill>
            </a:endParaRPr>
          </a:p>
        </p:txBody>
      </p:sp>
      <p:cxnSp>
        <p:nvCxnSpPr>
          <p:cNvPr id="101" name="Google Shape;101;p16"/>
          <p:cNvCxnSpPr/>
          <p:nvPr/>
        </p:nvCxnSpPr>
        <p:spPr>
          <a:xfrm rot="10800000">
            <a:off x="3445700" y="1728065"/>
            <a:ext cx="3600" cy="1255200"/>
          </a:xfrm>
          <a:prstGeom prst="straightConnector1">
            <a:avLst/>
          </a:prstGeom>
          <a:noFill/>
          <a:ln w="9525" cap="flat" cmpd="sng">
            <a:solidFill>
              <a:schemeClr val="dk2"/>
            </a:solidFill>
            <a:prstDash val="solid"/>
            <a:round/>
            <a:headEnd type="none" w="med" len="med"/>
            <a:tailEnd type="oval" w="med" len="med"/>
          </a:ln>
        </p:spPr>
      </p:cxnSp>
      <p:sp>
        <p:nvSpPr>
          <p:cNvPr id="102" name="Google Shape;102;p16"/>
          <p:cNvSpPr txBox="1">
            <a:spLocks noGrp="1"/>
          </p:cNvSpPr>
          <p:nvPr>
            <p:ph type="title"/>
          </p:nvPr>
        </p:nvSpPr>
        <p:spPr>
          <a:xfrm>
            <a:off x="4203325" y="3442900"/>
            <a:ext cx="1139700" cy="3921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ru" sz="1800" u="sng">
                <a:solidFill>
                  <a:schemeClr val="dk1"/>
                </a:solidFill>
              </a:rPr>
              <a:t>2012 г.</a:t>
            </a:r>
            <a:endParaRPr sz="1800" u="sng">
              <a:solidFill>
                <a:schemeClr val="dk1"/>
              </a:solidFill>
            </a:endParaRPr>
          </a:p>
        </p:txBody>
      </p:sp>
      <p:sp>
        <p:nvSpPr>
          <p:cNvPr id="103" name="Google Shape;103;p16"/>
          <p:cNvSpPr txBox="1">
            <a:spLocks noGrp="1"/>
          </p:cNvSpPr>
          <p:nvPr>
            <p:ph type="body" idx="1"/>
          </p:nvPr>
        </p:nvSpPr>
        <p:spPr>
          <a:xfrm>
            <a:off x="4232925" y="3737075"/>
            <a:ext cx="1463400" cy="1255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ru" sz="1000" b="1">
                <a:solidFill>
                  <a:srgbClr val="434343"/>
                </a:solidFill>
              </a:rPr>
              <a:t>СЕВЕР-ПОЛИМЕР </a:t>
            </a:r>
            <a:r>
              <a:rPr lang="ru" sz="1000">
                <a:solidFill>
                  <a:srgbClr val="434343"/>
                </a:solidFill>
              </a:rPr>
              <a:t>становится лидером на рынке малоэтажного строительства в Республике Коми</a:t>
            </a:r>
            <a:endParaRPr sz="1000">
              <a:solidFill>
                <a:srgbClr val="434343"/>
              </a:solidFill>
            </a:endParaRPr>
          </a:p>
        </p:txBody>
      </p:sp>
      <p:cxnSp>
        <p:nvCxnSpPr>
          <p:cNvPr id="104" name="Google Shape;104;p16"/>
          <p:cNvCxnSpPr/>
          <p:nvPr/>
        </p:nvCxnSpPr>
        <p:spPr>
          <a:xfrm flipH="1">
            <a:off x="4203325" y="3379479"/>
            <a:ext cx="2400" cy="1545900"/>
          </a:xfrm>
          <a:prstGeom prst="straightConnector1">
            <a:avLst/>
          </a:prstGeom>
          <a:noFill/>
          <a:ln w="9525" cap="flat" cmpd="sng">
            <a:solidFill>
              <a:schemeClr val="dk2"/>
            </a:solidFill>
            <a:prstDash val="solid"/>
            <a:round/>
            <a:headEnd type="none" w="med" len="med"/>
            <a:tailEnd type="oval" w="med" len="med"/>
          </a:ln>
        </p:spPr>
      </p:cxnSp>
      <p:cxnSp>
        <p:nvCxnSpPr>
          <p:cNvPr id="105" name="Google Shape;105;p16"/>
          <p:cNvCxnSpPr/>
          <p:nvPr/>
        </p:nvCxnSpPr>
        <p:spPr>
          <a:xfrm rot="10800000">
            <a:off x="4882475" y="1728065"/>
            <a:ext cx="3600" cy="1255200"/>
          </a:xfrm>
          <a:prstGeom prst="straightConnector1">
            <a:avLst/>
          </a:prstGeom>
          <a:noFill/>
          <a:ln w="9525" cap="flat" cmpd="sng">
            <a:solidFill>
              <a:schemeClr val="dk2"/>
            </a:solidFill>
            <a:prstDash val="solid"/>
            <a:round/>
            <a:headEnd type="none" w="med" len="med"/>
            <a:tailEnd type="oval" w="med" len="med"/>
          </a:ln>
        </p:spPr>
      </p:cxnSp>
      <p:sp>
        <p:nvSpPr>
          <p:cNvPr id="106" name="Google Shape;106;p16"/>
          <p:cNvSpPr txBox="1">
            <a:spLocks noGrp="1"/>
          </p:cNvSpPr>
          <p:nvPr>
            <p:ph type="title"/>
          </p:nvPr>
        </p:nvSpPr>
        <p:spPr>
          <a:xfrm>
            <a:off x="4882481" y="1728075"/>
            <a:ext cx="911400" cy="392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ru" sz="1800" u="sng">
                <a:solidFill>
                  <a:schemeClr val="dk1"/>
                </a:solidFill>
              </a:rPr>
              <a:t>2016 г.</a:t>
            </a:r>
            <a:endParaRPr sz="1800" u="sng">
              <a:solidFill>
                <a:schemeClr val="dk1"/>
              </a:solidFill>
            </a:endParaRPr>
          </a:p>
        </p:txBody>
      </p:sp>
      <p:sp>
        <p:nvSpPr>
          <p:cNvPr id="107" name="Google Shape;107;p16"/>
          <p:cNvSpPr txBox="1">
            <a:spLocks noGrp="1"/>
          </p:cNvSpPr>
          <p:nvPr>
            <p:ph type="body" idx="1"/>
          </p:nvPr>
        </p:nvSpPr>
        <p:spPr>
          <a:xfrm>
            <a:off x="4882475" y="2028950"/>
            <a:ext cx="4120500" cy="9282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000">
                <a:solidFill>
                  <a:srgbClr val="434343"/>
                </a:solidFill>
              </a:rPr>
              <a:t>Начато производство </a:t>
            </a:r>
            <a:endParaRPr sz="1000">
              <a:solidFill>
                <a:srgbClr val="434343"/>
              </a:solidFill>
            </a:endParaRPr>
          </a:p>
          <a:p>
            <a:pPr marL="0" lvl="0" indent="0" algn="just" rtl="0">
              <a:lnSpc>
                <a:spcPct val="100000"/>
              </a:lnSpc>
              <a:spcBef>
                <a:spcPts val="0"/>
              </a:spcBef>
              <a:spcAft>
                <a:spcPts val="0"/>
              </a:spcAft>
              <a:buNone/>
            </a:pPr>
            <a:r>
              <a:rPr lang="ru" sz="1000" b="1">
                <a:solidFill>
                  <a:srgbClr val="434343"/>
                </a:solidFill>
              </a:rPr>
              <a:t>БЫТОВОК, БЛОК-КОНТЕЙНЕРОВ, МОДУЛЬНЫХ ЗДАНИЙ.</a:t>
            </a:r>
            <a:r>
              <a:rPr lang="ru" sz="1000">
                <a:solidFill>
                  <a:srgbClr val="434343"/>
                </a:solidFill>
              </a:rPr>
              <a:t> Производство модулей различного назначения. </a:t>
            </a:r>
            <a:endParaRPr sz="1000">
              <a:solidFill>
                <a:srgbClr val="434343"/>
              </a:solidFill>
            </a:endParaRPr>
          </a:p>
          <a:p>
            <a:pPr marL="0" lvl="0" indent="0" algn="l" rtl="0">
              <a:spcBef>
                <a:spcPts val="0"/>
              </a:spcBef>
              <a:spcAft>
                <a:spcPts val="1600"/>
              </a:spcAft>
              <a:buNone/>
            </a:pPr>
            <a:endParaRPr sz="1000">
              <a:solidFill>
                <a:srgbClr val="434343"/>
              </a:solidFill>
            </a:endParaRPr>
          </a:p>
        </p:txBody>
      </p:sp>
      <p:cxnSp>
        <p:nvCxnSpPr>
          <p:cNvPr id="108" name="Google Shape;108;p16"/>
          <p:cNvCxnSpPr/>
          <p:nvPr/>
        </p:nvCxnSpPr>
        <p:spPr>
          <a:xfrm flipH="1">
            <a:off x="5696325" y="3379479"/>
            <a:ext cx="2400" cy="1545900"/>
          </a:xfrm>
          <a:prstGeom prst="straightConnector1">
            <a:avLst/>
          </a:prstGeom>
          <a:noFill/>
          <a:ln w="9525" cap="flat" cmpd="sng">
            <a:solidFill>
              <a:schemeClr val="dk2"/>
            </a:solidFill>
            <a:prstDash val="solid"/>
            <a:round/>
            <a:headEnd type="none" w="med" len="med"/>
            <a:tailEnd type="oval" w="med" len="med"/>
          </a:ln>
        </p:spPr>
      </p:cxnSp>
      <p:sp>
        <p:nvSpPr>
          <p:cNvPr id="109" name="Google Shape;109;p16"/>
          <p:cNvSpPr txBox="1">
            <a:spLocks noGrp="1"/>
          </p:cNvSpPr>
          <p:nvPr>
            <p:ph type="title"/>
          </p:nvPr>
        </p:nvSpPr>
        <p:spPr>
          <a:xfrm>
            <a:off x="5702080" y="3442900"/>
            <a:ext cx="1139700" cy="392100"/>
          </a:xfrm>
          <a:prstGeom prst="rect">
            <a:avLst/>
          </a:prstGeom>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ru" sz="1800" u="sng">
                <a:solidFill>
                  <a:schemeClr val="dk1"/>
                </a:solidFill>
              </a:rPr>
              <a:t>2019 г.</a:t>
            </a:r>
            <a:endParaRPr sz="1800" u="sng">
              <a:solidFill>
                <a:schemeClr val="dk1"/>
              </a:solidFill>
            </a:endParaRPr>
          </a:p>
        </p:txBody>
      </p:sp>
      <p:sp>
        <p:nvSpPr>
          <p:cNvPr id="110" name="Google Shape;110;p16"/>
          <p:cNvSpPr txBox="1">
            <a:spLocks noGrp="1"/>
          </p:cNvSpPr>
          <p:nvPr>
            <p:ph type="body" idx="1"/>
          </p:nvPr>
        </p:nvSpPr>
        <p:spPr>
          <a:xfrm>
            <a:off x="5702075" y="3737075"/>
            <a:ext cx="3300900" cy="1255200"/>
          </a:xfrm>
          <a:prstGeom prst="rect">
            <a:avLst/>
          </a:prstGeom>
        </p:spPr>
        <p:txBody>
          <a:bodyPr spcFirstLastPara="1" wrap="square" lIns="91425" tIns="91425" rIns="91425" bIns="91425" anchor="t" anchorCtr="0">
            <a:noAutofit/>
          </a:bodyPr>
          <a:lstStyle/>
          <a:p>
            <a:pPr marL="0" lvl="0" indent="0" algn="just" rtl="0">
              <a:lnSpc>
                <a:spcPct val="100000"/>
              </a:lnSpc>
              <a:spcBef>
                <a:spcPts val="0"/>
              </a:spcBef>
              <a:spcAft>
                <a:spcPts val="0"/>
              </a:spcAft>
              <a:buNone/>
            </a:pPr>
            <a:r>
              <a:rPr lang="ru" sz="1000" b="1">
                <a:solidFill>
                  <a:srgbClr val="434343"/>
                </a:solidFill>
              </a:rPr>
              <a:t>КАМЕРНАЯ СУШКА ПИЛОМАТЕРИАЛОВ</a:t>
            </a:r>
            <a:r>
              <a:rPr lang="ru" sz="1000">
                <a:solidFill>
                  <a:srgbClr val="434343"/>
                </a:solidFill>
              </a:rPr>
              <a:t> для обеспечения собственной потребности в качественном сухом пиломатериале а также для удовлетворения внешнего спроса. </a:t>
            </a:r>
            <a:endParaRPr sz="1000">
              <a:solidFill>
                <a:srgbClr val="434343"/>
              </a:solidFill>
            </a:endParaRPr>
          </a:p>
          <a:p>
            <a:pPr marL="0" lvl="0" indent="0" algn="just" rtl="0">
              <a:lnSpc>
                <a:spcPct val="100000"/>
              </a:lnSpc>
              <a:spcBef>
                <a:spcPts val="0"/>
              </a:spcBef>
              <a:spcAft>
                <a:spcPts val="0"/>
              </a:spcAft>
              <a:buNone/>
            </a:pPr>
            <a:r>
              <a:rPr lang="ru" sz="1000">
                <a:solidFill>
                  <a:srgbClr val="434343"/>
                </a:solidFill>
              </a:rPr>
              <a:t>Наличие ЖД тупика на территории позволяет отправлять качественные пиломатериалы за пределы Республики Коми и России.</a:t>
            </a:r>
            <a:endParaRPr sz="1000">
              <a:solidFill>
                <a:srgbClr val="434343"/>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7"/>
          <p:cNvSpPr txBox="1">
            <a:spLocks noGrp="1"/>
          </p:cNvSpPr>
          <p:nvPr>
            <p:ph type="title"/>
          </p:nvPr>
        </p:nvSpPr>
        <p:spPr>
          <a:xfrm>
            <a:off x="231425" y="148825"/>
            <a:ext cx="2544900" cy="5388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000" b="1" u="sng"/>
              <a:t>ТЕСТ-ОБЪЕКТ (макет) </a:t>
            </a:r>
            <a:endParaRPr sz="1000" b="1" u="sng"/>
          </a:p>
          <a:p>
            <a:pPr marL="0" lvl="0" indent="0" algn="ctr" rtl="0">
              <a:spcBef>
                <a:spcPts val="0"/>
              </a:spcBef>
              <a:spcAft>
                <a:spcPts val="0"/>
              </a:spcAft>
              <a:buNone/>
            </a:pPr>
            <a:r>
              <a:rPr lang="ru" sz="1000"/>
              <a:t>по заданию </a:t>
            </a:r>
            <a:r>
              <a:rPr lang="ru" sz="1000" b="1" u="sng"/>
              <a:t>ОАО “Монди СЛПК”</a:t>
            </a:r>
            <a:endParaRPr sz="1000" b="1" u="sng"/>
          </a:p>
        </p:txBody>
      </p:sp>
      <p:pic>
        <p:nvPicPr>
          <p:cNvPr id="116" name="Google Shape;116;p17"/>
          <p:cNvPicPr preferRelativeResize="0"/>
          <p:nvPr/>
        </p:nvPicPr>
        <p:blipFill>
          <a:blip r:embed="rId3">
            <a:alphaModFix/>
          </a:blip>
          <a:stretch>
            <a:fillRect/>
          </a:stretch>
        </p:blipFill>
        <p:spPr>
          <a:xfrm>
            <a:off x="538000" y="2407075"/>
            <a:ext cx="1840649" cy="1185350"/>
          </a:xfrm>
          <a:prstGeom prst="rect">
            <a:avLst/>
          </a:prstGeom>
          <a:noFill/>
          <a:ln>
            <a:noFill/>
          </a:ln>
        </p:spPr>
      </p:pic>
      <p:pic>
        <p:nvPicPr>
          <p:cNvPr id="117" name="Google Shape;117;p17"/>
          <p:cNvPicPr preferRelativeResize="0"/>
          <p:nvPr/>
        </p:nvPicPr>
        <p:blipFill>
          <a:blip r:embed="rId4">
            <a:alphaModFix/>
          </a:blip>
          <a:stretch>
            <a:fillRect/>
          </a:stretch>
        </p:blipFill>
        <p:spPr>
          <a:xfrm>
            <a:off x="538000" y="3811950"/>
            <a:ext cx="1840649" cy="1182736"/>
          </a:xfrm>
          <a:prstGeom prst="rect">
            <a:avLst/>
          </a:prstGeom>
          <a:noFill/>
          <a:ln>
            <a:noFill/>
          </a:ln>
        </p:spPr>
      </p:pic>
      <p:pic>
        <p:nvPicPr>
          <p:cNvPr id="118" name="Google Shape;118;p17"/>
          <p:cNvPicPr preferRelativeResize="0"/>
          <p:nvPr/>
        </p:nvPicPr>
        <p:blipFill>
          <a:blip r:embed="rId5">
            <a:alphaModFix/>
          </a:blip>
          <a:stretch>
            <a:fillRect/>
          </a:stretch>
        </p:blipFill>
        <p:spPr>
          <a:xfrm>
            <a:off x="606063" y="1019725"/>
            <a:ext cx="1704525" cy="1279825"/>
          </a:xfrm>
          <a:prstGeom prst="rect">
            <a:avLst/>
          </a:prstGeom>
          <a:noFill/>
          <a:ln>
            <a:noFill/>
          </a:ln>
        </p:spPr>
      </p:pic>
      <p:sp>
        <p:nvSpPr>
          <p:cNvPr id="119" name="Google Shape;119;p17"/>
          <p:cNvSpPr txBox="1">
            <a:spLocks noGrp="1"/>
          </p:cNvSpPr>
          <p:nvPr>
            <p:ph type="title"/>
          </p:nvPr>
        </p:nvSpPr>
        <p:spPr>
          <a:xfrm>
            <a:off x="3132588" y="124775"/>
            <a:ext cx="2408700" cy="6084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000" b="1" u="sng"/>
              <a:t>САНИ ОПОРНЫЕ</a:t>
            </a:r>
            <a:r>
              <a:rPr lang="ru" sz="1000" b="1"/>
              <a:t> </a:t>
            </a:r>
            <a:endParaRPr sz="1000" b="1"/>
          </a:p>
          <a:p>
            <a:pPr marL="0" lvl="0" indent="0" algn="ctr" rtl="0">
              <a:spcBef>
                <a:spcPts val="0"/>
              </a:spcBef>
              <a:spcAft>
                <a:spcPts val="0"/>
              </a:spcAft>
              <a:buNone/>
            </a:pPr>
            <a:r>
              <a:rPr lang="ru" sz="1000"/>
              <a:t>по заданию </a:t>
            </a:r>
            <a:r>
              <a:rPr lang="ru" sz="1000" b="1" u="sng"/>
              <a:t>ООО “РГК”</a:t>
            </a:r>
            <a:endParaRPr sz="1000" b="1" u="sng"/>
          </a:p>
        </p:txBody>
      </p:sp>
      <p:pic>
        <p:nvPicPr>
          <p:cNvPr id="120" name="Google Shape;120;p17"/>
          <p:cNvPicPr preferRelativeResize="0"/>
          <p:nvPr/>
        </p:nvPicPr>
        <p:blipFill>
          <a:blip r:embed="rId6">
            <a:alphaModFix/>
          </a:blip>
          <a:stretch>
            <a:fillRect/>
          </a:stretch>
        </p:blipFill>
        <p:spPr>
          <a:xfrm>
            <a:off x="3433025" y="970925"/>
            <a:ext cx="1704524" cy="1320550"/>
          </a:xfrm>
          <a:prstGeom prst="rect">
            <a:avLst/>
          </a:prstGeom>
          <a:noFill/>
          <a:ln>
            <a:noFill/>
          </a:ln>
        </p:spPr>
      </p:pic>
      <p:pic>
        <p:nvPicPr>
          <p:cNvPr id="121" name="Google Shape;121;p17"/>
          <p:cNvPicPr preferRelativeResize="0"/>
          <p:nvPr/>
        </p:nvPicPr>
        <p:blipFill>
          <a:blip r:embed="rId7">
            <a:alphaModFix/>
          </a:blip>
          <a:stretch>
            <a:fillRect/>
          </a:stretch>
        </p:blipFill>
        <p:spPr>
          <a:xfrm>
            <a:off x="3380513" y="3739349"/>
            <a:ext cx="1809549" cy="1279824"/>
          </a:xfrm>
          <a:prstGeom prst="rect">
            <a:avLst/>
          </a:prstGeom>
          <a:noFill/>
          <a:ln>
            <a:noFill/>
          </a:ln>
        </p:spPr>
      </p:pic>
      <p:pic>
        <p:nvPicPr>
          <p:cNvPr id="122" name="Google Shape;122;p17"/>
          <p:cNvPicPr preferRelativeResize="0"/>
          <p:nvPr/>
        </p:nvPicPr>
        <p:blipFill>
          <a:blip r:embed="rId8">
            <a:alphaModFix/>
          </a:blip>
          <a:stretch>
            <a:fillRect/>
          </a:stretch>
        </p:blipFill>
        <p:spPr>
          <a:xfrm>
            <a:off x="3303225" y="2431050"/>
            <a:ext cx="2126174" cy="1120125"/>
          </a:xfrm>
          <a:prstGeom prst="rect">
            <a:avLst/>
          </a:prstGeom>
          <a:noFill/>
          <a:ln>
            <a:noFill/>
          </a:ln>
        </p:spPr>
      </p:pic>
      <p:sp>
        <p:nvSpPr>
          <p:cNvPr id="123" name="Google Shape;123;p17"/>
          <p:cNvSpPr txBox="1">
            <a:spLocks noGrp="1"/>
          </p:cNvSpPr>
          <p:nvPr>
            <p:ph type="title"/>
          </p:nvPr>
        </p:nvSpPr>
        <p:spPr>
          <a:xfrm>
            <a:off x="6134700" y="95125"/>
            <a:ext cx="2408700" cy="7371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ru" sz="1000" b="1" u="sng"/>
              <a:t>БЛОК-КОНТЕЙНЕРЫ, </a:t>
            </a:r>
            <a:endParaRPr sz="1000" b="1" u="sng"/>
          </a:p>
          <a:p>
            <a:pPr marL="0" lvl="0" indent="0" algn="ctr" rtl="0">
              <a:spcBef>
                <a:spcPts val="0"/>
              </a:spcBef>
              <a:spcAft>
                <a:spcPts val="0"/>
              </a:spcAft>
              <a:buNone/>
            </a:pPr>
            <a:r>
              <a:rPr lang="ru" sz="1000" b="1" u="sng"/>
              <a:t>МОДУЛЬНЫЕ ЗДАНИЯ</a:t>
            </a:r>
            <a:endParaRPr sz="1000" b="1" u="sng"/>
          </a:p>
          <a:p>
            <a:pPr marL="0" lvl="0" indent="0" algn="ctr" rtl="0">
              <a:spcBef>
                <a:spcPts val="0"/>
              </a:spcBef>
              <a:spcAft>
                <a:spcPts val="0"/>
              </a:spcAft>
              <a:buNone/>
            </a:pPr>
            <a:r>
              <a:rPr lang="ru" sz="1000" b="1" u="sng"/>
              <a:t>БЫТОВКИ</a:t>
            </a:r>
            <a:endParaRPr sz="1000" b="1" u="sng"/>
          </a:p>
        </p:txBody>
      </p:sp>
      <p:pic>
        <p:nvPicPr>
          <p:cNvPr id="124" name="Google Shape;124;p17"/>
          <p:cNvPicPr preferRelativeResize="0"/>
          <p:nvPr/>
        </p:nvPicPr>
        <p:blipFill>
          <a:blip r:embed="rId9">
            <a:alphaModFix/>
          </a:blip>
          <a:stretch>
            <a:fillRect/>
          </a:stretch>
        </p:blipFill>
        <p:spPr>
          <a:xfrm>
            <a:off x="6348631" y="898800"/>
            <a:ext cx="1980832" cy="1320550"/>
          </a:xfrm>
          <a:prstGeom prst="rect">
            <a:avLst/>
          </a:prstGeom>
          <a:noFill/>
          <a:ln>
            <a:noFill/>
          </a:ln>
        </p:spPr>
      </p:pic>
      <p:pic>
        <p:nvPicPr>
          <p:cNvPr id="125" name="Google Shape;125;p17"/>
          <p:cNvPicPr preferRelativeResize="0"/>
          <p:nvPr/>
        </p:nvPicPr>
        <p:blipFill>
          <a:blip r:embed="rId10">
            <a:alphaModFix/>
          </a:blip>
          <a:stretch>
            <a:fillRect/>
          </a:stretch>
        </p:blipFill>
        <p:spPr>
          <a:xfrm>
            <a:off x="6322675" y="2383026"/>
            <a:ext cx="2032750" cy="1168150"/>
          </a:xfrm>
          <a:prstGeom prst="rect">
            <a:avLst/>
          </a:prstGeom>
          <a:noFill/>
          <a:ln>
            <a:noFill/>
          </a:ln>
        </p:spPr>
      </p:pic>
      <p:pic>
        <p:nvPicPr>
          <p:cNvPr id="126" name="Google Shape;126;p17"/>
          <p:cNvPicPr preferRelativeResize="0"/>
          <p:nvPr/>
        </p:nvPicPr>
        <p:blipFill>
          <a:blip r:embed="rId11">
            <a:alphaModFix/>
          </a:blip>
          <a:stretch>
            <a:fillRect/>
          </a:stretch>
        </p:blipFill>
        <p:spPr>
          <a:xfrm>
            <a:off x="6199100" y="3746375"/>
            <a:ext cx="2279900" cy="1182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8"/>
          <p:cNvSpPr txBox="1">
            <a:spLocks noGrp="1"/>
          </p:cNvSpPr>
          <p:nvPr>
            <p:ph type="title"/>
          </p:nvPr>
        </p:nvSpPr>
        <p:spPr>
          <a:xfrm>
            <a:off x="106850" y="357800"/>
            <a:ext cx="3084900" cy="953400"/>
          </a:xfrm>
          <a:prstGeom prst="rect">
            <a:avLst/>
          </a:prstGeom>
          <a:effectLst>
            <a:outerShdw blurRad="57150" dist="76200" dir="5400000" algn="bl" rotWithShape="0">
              <a:srgbClr val="000000">
                <a:alpha val="50000"/>
              </a:srgbClr>
            </a:outerShdw>
          </a:effectLst>
        </p:spPr>
        <p:txBody>
          <a:bodyPr spcFirstLastPara="1" wrap="square" lIns="91425" tIns="91425" rIns="91425" bIns="91425" anchor="b" anchorCtr="0">
            <a:noAutofit/>
          </a:bodyPr>
          <a:lstStyle/>
          <a:p>
            <a:pPr marL="0" lvl="0" indent="0" algn="ctr" rtl="0">
              <a:spcBef>
                <a:spcPts val="0"/>
              </a:spcBef>
              <a:spcAft>
                <a:spcPts val="0"/>
              </a:spcAft>
              <a:buNone/>
            </a:pPr>
            <a:r>
              <a:rPr lang="ru" sz="2400" b="1"/>
              <a:t>ПЕНОПОЛИСТИРОЛ </a:t>
            </a:r>
            <a:endParaRPr b="1"/>
          </a:p>
          <a:p>
            <a:pPr marL="0" lvl="0" indent="0" algn="ctr" rtl="0">
              <a:spcBef>
                <a:spcPts val="0"/>
              </a:spcBef>
              <a:spcAft>
                <a:spcPts val="0"/>
              </a:spcAft>
              <a:buNone/>
            </a:pPr>
            <a:r>
              <a:rPr lang="ru" sz="1800" b="1"/>
              <a:t>ГОСТ 15588-86</a:t>
            </a:r>
            <a:endParaRPr sz="1800" b="1"/>
          </a:p>
        </p:txBody>
      </p:sp>
      <p:cxnSp>
        <p:nvCxnSpPr>
          <p:cNvPr id="132" name="Google Shape;132;p18"/>
          <p:cNvCxnSpPr/>
          <p:nvPr/>
        </p:nvCxnSpPr>
        <p:spPr>
          <a:xfrm rot="10800000">
            <a:off x="509400" y="4552050"/>
            <a:ext cx="8147100" cy="0"/>
          </a:xfrm>
          <a:prstGeom prst="straightConnector1">
            <a:avLst/>
          </a:prstGeom>
          <a:noFill/>
          <a:ln w="19050" cap="flat" cmpd="sng">
            <a:solidFill>
              <a:schemeClr val="dk1"/>
            </a:solidFill>
            <a:prstDash val="dot"/>
            <a:round/>
            <a:headEnd type="none" w="med" len="med"/>
            <a:tailEnd type="none" w="med" len="med"/>
          </a:ln>
        </p:spPr>
      </p:cxnSp>
      <p:pic>
        <p:nvPicPr>
          <p:cNvPr id="133" name="Google Shape;133;p18"/>
          <p:cNvPicPr preferRelativeResize="0"/>
          <p:nvPr/>
        </p:nvPicPr>
        <p:blipFill>
          <a:blip r:embed="rId3">
            <a:alphaModFix/>
          </a:blip>
          <a:stretch>
            <a:fillRect/>
          </a:stretch>
        </p:blipFill>
        <p:spPr>
          <a:xfrm>
            <a:off x="4518725" y="107013"/>
            <a:ext cx="1835052" cy="1058075"/>
          </a:xfrm>
          <a:prstGeom prst="rect">
            <a:avLst/>
          </a:prstGeom>
          <a:noFill/>
          <a:ln>
            <a:noFill/>
          </a:ln>
        </p:spPr>
      </p:pic>
      <p:pic>
        <p:nvPicPr>
          <p:cNvPr id="134" name="Google Shape;134;p18"/>
          <p:cNvPicPr preferRelativeResize="0"/>
          <p:nvPr/>
        </p:nvPicPr>
        <p:blipFill>
          <a:blip r:embed="rId4">
            <a:alphaModFix/>
          </a:blip>
          <a:stretch>
            <a:fillRect/>
          </a:stretch>
        </p:blipFill>
        <p:spPr>
          <a:xfrm>
            <a:off x="7632400" y="107000"/>
            <a:ext cx="1375503" cy="1058075"/>
          </a:xfrm>
          <a:prstGeom prst="rect">
            <a:avLst/>
          </a:prstGeom>
          <a:noFill/>
          <a:ln>
            <a:noFill/>
          </a:ln>
        </p:spPr>
      </p:pic>
      <p:sp>
        <p:nvSpPr>
          <p:cNvPr id="135" name="Google Shape;135;p18"/>
          <p:cNvSpPr txBox="1">
            <a:spLocks noGrp="1"/>
          </p:cNvSpPr>
          <p:nvPr>
            <p:ph type="body" idx="1"/>
          </p:nvPr>
        </p:nvSpPr>
        <p:spPr>
          <a:xfrm>
            <a:off x="226075" y="1465800"/>
            <a:ext cx="2808000" cy="31635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800" b="1"/>
          </a:p>
          <a:p>
            <a:pPr marL="0" lvl="0" indent="0" algn="l" rtl="0">
              <a:lnSpc>
                <a:spcPct val="100000"/>
              </a:lnSpc>
              <a:spcBef>
                <a:spcPts val="0"/>
              </a:spcBef>
              <a:spcAft>
                <a:spcPts val="0"/>
              </a:spcAft>
              <a:buNone/>
            </a:pPr>
            <a:endParaRPr sz="1800" b="1"/>
          </a:p>
          <a:p>
            <a:pPr marL="0" lvl="0" indent="0" algn="l" rtl="0">
              <a:lnSpc>
                <a:spcPct val="100000"/>
              </a:lnSpc>
              <a:spcBef>
                <a:spcPts val="0"/>
              </a:spcBef>
              <a:spcAft>
                <a:spcPts val="0"/>
              </a:spcAft>
              <a:buNone/>
            </a:pPr>
            <a:r>
              <a:rPr lang="ru" sz="1800" b="1"/>
              <a:t>теплоизоляция </a:t>
            </a:r>
            <a:endParaRPr sz="1800" b="1"/>
          </a:p>
          <a:p>
            <a:pPr marL="0" lvl="0" indent="0" algn="l" rtl="0">
              <a:lnSpc>
                <a:spcPct val="100000"/>
              </a:lnSpc>
              <a:spcBef>
                <a:spcPts val="0"/>
              </a:spcBef>
              <a:spcAft>
                <a:spcPts val="0"/>
              </a:spcAft>
              <a:buNone/>
            </a:pPr>
            <a:r>
              <a:rPr lang="ru" sz="1800" b="1"/>
              <a:t>плиты </a:t>
            </a:r>
            <a:endParaRPr sz="1800" b="1"/>
          </a:p>
          <a:p>
            <a:pPr marL="0" lvl="0" indent="0" algn="l" rtl="0">
              <a:lnSpc>
                <a:spcPct val="100000"/>
              </a:lnSpc>
              <a:spcBef>
                <a:spcPts val="0"/>
              </a:spcBef>
              <a:spcAft>
                <a:spcPts val="0"/>
              </a:spcAft>
              <a:buNone/>
            </a:pPr>
            <a:r>
              <a:rPr lang="ru" sz="1800" b="1"/>
              <a:t>блоки</a:t>
            </a:r>
            <a:endParaRPr sz="1800" b="1"/>
          </a:p>
          <a:p>
            <a:pPr marL="0" lvl="0" indent="0" algn="l" rtl="0">
              <a:lnSpc>
                <a:spcPct val="100000"/>
              </a:lnSpc>
              <a:spcBef>
                <a:spcPts val="0"/>
              </a:spcBef>
              <a:spcAft>
                <a:spcPts val="0"/>
              </a:spcAft>
              <a:buNone/>
            </a:pPr>
            <a:r>
              <a:rPr lang="ru" sz="1800" b="1"/>
              <a:t>скорлупы</a:t>
            </a:r>
            <a:endParaRPr sz="1800" b="1"/>
          </a:p>
          <a:p>
            <a:pPr marL="0" lvl="0" indent="0" algn="l" rtl="0">
              <a:lnSpc>
                <a:spcPct val="100000"/>
              </a:lnSpc>
              <a:spcBef>
                <a:spcPts val="0"/>
              </a:spcBef>
              <a:spcAft>
                <a:spcPts val="0"/>
              </a:spcAft>
              <a:buNone/>
            </a:pPr>
            <a:r>
              <a:rPr lang="ru" sz="1800" b="1"/>
              <a:t>фигурные изделия</a:t>
            </a:r>
            <a:r>
              <a:rPr lang="ru" sz="2400" b="1"/>
              <a:t> </a:t>
            </a:r>
            <a:endParaRPr sz="2400" b="1"/>
          </a:p>
          <a:p>
            <a:pPr marL="0" lvl="0" indent="0" algn="l" rtl="0">
              <a:lnSpc>
                <a:spcPct val="100000"/>
              </a:lnSpc>
              <a:spcBef>
                <a:spcPts val="0"/>
              </a:spcBef>
              <a:spcAft>
                <a:spcPts val="0"/>
              </a:spcAft>
              <a:buNone/>
            </a:pPr>
            <a:endParaRPr sz="2400" b="1"/>
          </a:p>
          <a:p>
            <a:pPr marL="0" lvl="0" indent="0" algn="l" rtl="0">
              <a:spcBef>
                <a:spcPts val="0"/>
              </a:spcBef>
              <a:spcAft>
                <a:spcPts val="1600"/>
              </a:spcAft>
              <a:buNone/>
            </a:pPr>
            <a:endParaRPr/>
          </a:p>
        </p:txBody>
      </p:sp>
      <p:pic>
        <p:nvPicPr>
          <p:cNvPr id="136" name="Google Shape;136;p18"/>
          <p:cNvPicPr preferRelativeResize="0"/>
          <p:nvPr/>
        </p:nvPicPr>
        <p:blipFill>
          <a:blip r:embed="rId5">
            <a:alphaModFix/>
          </a:blip>
          <a:stretch>
            <a:fillRect/>
          </a:stretch>
        </p:blipFill>
        <p:spPr>
          <a:xfrm>
            <a:off x="6413188" y="57300"/>
            <a:ext cx="1159800" cy="1114028"/>
          </a:xfrm>
          <a:prstGeom prst="rect">
            <a:avLst/>
          </a:prstGeom>
          <a:noFill/>
          <a:ln>
            <a:noFill/>
          </a:ln>
        </p:spPr>
      </p:pic>
      <p:pic>
        <p:nvPicPr>
          <p:cNvPr id="137" name="Google Shape;137;p18"/>
          <p:cNvPicPr preferRelativeResize="0"/>
          <p:nvPr/>
        </p:nvPicPr>
        <p:blipFill>
          <a:blip r:embed="rId6">
            <a:alphaModFix/>
          </a:blip>
          <a:stretch>
            <a:fillRect/>
          </a:stretch>
        </p:blipFill>
        <p:spPr>
          <a:xfrm>
            <a:off x="8052524" y="1311200"/>
            <a:ext cx="922625" cy="1230154"/>
          </a:xfrm>
          <a:prstGeom prst="rect">
            <a:avLst/>
          </a:prstGeom>
          <a:noFill/>
          <a:ln>
            <a:noFill/>
          </a:ln>
        </p:spPr>
      </p:pic>
      <p:pic>
        <p:nvPicPr>
          <p:cNvPr id="138" name="Google Shape;138;p18"/>
          <p:cNvPicPr preferRelativeResize="0"/>
          <p:nvPr/>
        </p:nvPicPr>
        <p:blipFill>
          <a:blip r:embed="rId7">
            <a:alphaModFix/>
          </a:blip>
          <a:stretch>
            <a:fillRect/>
          </a:stretch>
        </p:blipFill>
        <p:spPr>
          <a:xfrm>
            <a:off x="6654400" y="1361775"/>
            <a:ext cx="1294816" cy="1177575"/>
          </a:xfrm>
          <a:prstGeom prst="rect">
            <a:avLst/>
          </a:prstGeom>
          <a:noFill/>
          <a:ln>
            <a:noFill/>
          </a:ln>
        </p:spPr>
      </p:pic>
      <p:pic>
        <p:nvPicPr>
          <p:cNvPr id="139" name="Google Shape;139;p18"/>
          <p:cNvPicPr preferRelativeResize="0"/>
          <p:nvPr/>
        </p:nvPicPr>
        <p:blipFill>
          <a:blip r:embed="rId8">
            <a:alphaModFix/>
          </a:blip>
          <a:stretch>
            <a:fillRect/>
          </a:stretch>
        </p:blipFill>
        <p:spPr>
          <a:xfrm>
            <a:off x="7441975" y="2599675"/>
            <a:ext cx="1543276" cy="1157501"/>
          </a:xfrm>
          <a:prstGeom prst="rect">
            <a:avLst/>
          </a:prstGeom>
          <a:noFill/>
          <a:ln>
            <a:noFill/>
          </a:ln>
        </p:spPr>
      </p:pic>
      <p:pic>
        <p:nvPicPr>
          <p:cNvPr id="140" name="Google Shape;140;p18"/>
          <p:cNvPicPr preferRelativeResize="0"/>
          <p:nvPr/>
        </p:nvPicPr>
        <p:blipFill>
          <a:blip r:embed="rId9">
            <a:alphaModFix/>
          </a:blip>
          <a:stretch>
            <a:fillRect/>
          </a:stretch>
        </p:blipFill>
        <p:spPr>
          <a:xfrm>
            <a:off x="3486310" y="57288"/>
            <a:ext cx="989839" cy="1157500"/>
          </a:xfrm>
          <a:prstGeom prst="rect">
            <a:avLst/>
          </a:prstGeom>
          <a:noFill/>
          <a:ln>
            <a:noFill/>
          </a:ln>
        </p:spPr>
      </p:pic>
      <p:pic>
        <p:nvPicPr>
          <p:cNvPr id="141" name="Google Shape;141;p18"/>
          <p:cNvPicPr preferRelativeResize="0"/>
          <p:nvPr/>
        </p:nvPicPr>
        <p:blipFill>
          <a:blip r:embed="rId10">
            <a:alphaModFix/>
          </a:blip>
          <a:stretch>
            <a:fillRect/>
          </a:stretch>
        </p:blipFill>
        <p:spPr>
          <a:xfrm>
            <a:off x="5578326" y="1297284"/>
            <a:ext cx="922625" cy="1230167"/>
          </a:xfrm>
          <a:prstGeom prst="rect">
            <a:avLst/>
          </a:prstGeom>
          <a:noFill/>
          <a:ln>
            <a:noFill/>
          </a:ln>
        </p:spPr>
      </p:pic>
      <p:pic>
        <p:nvPicPr>
          <p:cNvPr id="142" name="Google Shape;142;p18"/>
          <p:cNvPicPr preferRelativeResize="0"/>
          <p:nvPr/>
        </p:nvPicPr>
        <p:blipFill>
          <a:blip r:embed="rId11">
            <a:alphaModFix/>
          </a:blip>
          <a:stretch>
            <a:fillRect/>
          </a:stretch>
        </p:blipFill>
        <p:spPr>
          <a:xfrm>
            <a:off x="5598913" y="2599675"/>
            <a:ext cx="1736263" cy="1157501"/>
          </a:xfrm>
          <a:prstGeom prst="rect">
            <a:avLst/>
          </a:prstGeom>
          <a:noFill/>
          <a:ln>
            <a:noFill/>
          </a:ln>
        </p:spPr>
      </p:pic>
      <p:pic>
        <p:nvPicPr>
          <p:cNvPr id="143" name="Google Shape;143;p18"/>
          <p:cNvPicPr preferRelativeResize="0"/>
          <p:nvPr/>
        </p:nvPicPr>
        <p:blipFill>
          <a:blip r:embed="rId12">
            <a:alphaModFix/>
          </a:blip>
          <a:stretch>
            <a:fillRect/>
          </a:stretch>
        </p:blipFill>
        <p:spPr>
          <a:xfrm>
            <a:off x="3418173" y="3817500"/>
            <a:ext cx="5628401" cy="1114025"/>
          </a:xfrm>
          <a:prstGeom prst="rect">
            <a:avLst/>
          </a:prstGeom>
          <a:noFill/>
          <a:ln>
            <a:noFill/>
          </a:ln>
        </p:spPr>
      </p:pic>
      <p:pic>
        <p:nvPicPr>
          <p:cNvPr id="144" name="Google Shape;144;p18"/>
          <p:cNvPicPr preferRelativeResize="0"/>
          <p:nvPr/>
        </p:nvPicPr>
        <p:blipFill>
          <a:blip r:embed="rId13">
            <a:alphaModFix/>
          </a:blip>
          <a:stretch>
            <a:fillRect/>
          </a:stretch>
        </p:blipFill>
        <p:spPr>
          <a:xfrm>
            <a:off x="3418175" y="1297275"/>
            <a:ext cx="2073950" cy="2447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pic>
        <p:nvPicPr>
          <p:cNvPr id="149" name="Google Shape;149;p19"/>
          <p:cNvPicPr preferRelativeResize="0"/>
          <p:nvPr/>
        </p:nvPicPr>
        <p:blipFill>
          <a:blip r:embed="rId3">
            <a:alphaModFix/>
          </a:blip>
          <a:stretch>
            <a:fillRect/>
          </a:stretch>
        </p:blipFill>
        <p:spPr>
          <a:xfrm>
            <a:off x="7973375" y="181825"/>
            <a:ext cx="919551" cy="1381425"/>
          </a:xfrm>
          <a:prstGeom prst="rect">
            <a:avLst/>
          </a:prstGeom>
          <a:noFill/>
          <a:ln>
            <a:noFill/>
          </a:ln>
        </p:spPr>
      </p:pic>
      <p:sp>
        <p:nvSpPr>
          <p:cNvPr id="150" name="Google Shape;150;p19"/>
          <p:cNvSpPr txBox="1">
            <a:spLocks noGrp="1"/>
          </p:cNvSpPr>
          <p:nvPr>
            <p:ph type="title"/>
          </p:nvPr>
        </p:nvSpPr>
        <p:spPr>
          <a:xfrm>
            <a:off x="87000" y="0"/>
            <a:ext cx="8970000" cy="1200900"/>
          </a:xfrm>
          <a:prstGeom prst="rect">
            <a:avLst/>
          </a:prstGeom>
          <a:effectLst>
            <a:outerShdw blurRad="57150" dist="114300" dir="5400000" algn="bl" rotWithShape="0">
              <a:srgbClr val="000000">
                <a:alpha val="50000"/>
              </a:srgbClr>
            </a:outerShdw>
          </a:effectLst>
        </p:spPr>
        <p:txBody>
          <a:bodyPr spcFirstLastPara="1" wrap="square" lIns="91425" tIns="91425" rIns="91425" bIns="91425" anchor="b" anchorCtr="0">
            <a:noAutofit/>
          </a:bodyPr>
          <a:lstStyle/>
          <a:p>
            <a:pPr marL="0" lvl="0" indent="0" algn="l" rtl="0">
              <a:spcBef>
                <a:spcPts val="0"/>
              </a:spcBef>
              <a:spcAft>
                <a:spcPts val="0"/>
              </a:spcAft>
              <a:buNone/>
            </a:pPr>
            <a:r>
              <a:rPr lang="ru" sz="4800" b="1" u="sng"/>
              <a:t>ППУ - </a:t>
            </a:r>
            <a:endParaRPr sz="4800" b="1" u="sng"/>
          </a:p>
          <a:p>
            <a:pPr marL="0" lvl="0" indent="0" algn="l" rtl="0">
              <a:spcBef>
                <a:spcPts val="0"/>
              </a:spcBef>
              <a:spcAft>
                <a:spcPts val="0"/>
              </a:spcAft>
              <a:buNone/>
            </a:pPr>
            <a:r>
              <a:rPr lang="ru" sz="2400" b="1"/>
              <a:t>пенополиуретановая трубопроводная теплоизоляция </a:t>
            </a:r>
            <a:endParaRPr sz="2200"/>
          </a:p>
        </p:txBody>
      </p:sp>
      <p:cxnSp>
        <p:nvCxnSpPr>
          <p:cNvPr id="151" name="Google Shape;151;p19"/>
          <p:cNvCxnSpPr/>
          <p:nvPr/>
        </p:nvCxnSpPr>
        <p:spPr>
          <a:xfrm rot="10800000">
            <a:off x="509400" y="4552050"/>
            <a:ext cx="8147100" cy="0"/>
          </a:xfrm>
          <a:prstGeom prst="straightConnector1">
            <a:avLst/>
          </a:prstGeom>
          <a:noFill/>
          <a:ln w="19050" cap="flat" cmpd="sng">
            <a:solidFill>
              <a:schemeClr val="dk1"/>
            </a:solidFill>
            <a:prstDash val="dot"/>
            <a:round/>
            <a:headEnd type="none" w="med" len="med"/>
            <a:tailEnd type="none" w="med" len="med"/>
          </a:ln>
        </p:spPr>
      </p:cxnSp>
      <p:pic>
        <p:nvPicPr>
          <p:cNvPr id="152" name="Google Shape;152;p19"/>
          <p:cNvPicPr preferRelativeResize="0"/>
          <p:nvPr/>
        </p:nvPicPr>
        <p:blipFill>
          <a:blip r:embed="rId4">
            <a:alphaModFix/>
          </a:blip>
          <a:stretch>
            <a:fillRect/>
          </a:stretch>
        </p:blipFill>
        <p:spPr>
          <a:xfrm>
            <a:off x="77175" y="1166350"/>
            <a:ext cx="2074138" cy="1315950"/>
          </a:xfrm>
          <a:prstGeom prst="rect">
            <a:avLst/>
          </a:prstGeom>
          <a:noFill/>
          <a:ln>
            <a:noFill/>
          </a:ln>
        </p:spPr>
      </p:pic>
      <p:pic>
        <p:nvPicPr>
          <p:cNvPr id="153" name="Google Shape;153;p19"/>
          <p:cNvPicPr preferRelativeResize="0"/>
          <p:nvPr/>
        </p:nvPicPr>
        <p:blipFill>
          <a:blip r:embed="rId5">
            <a:alphaModFix/>
          </a:blip>
          <a:stretch>
            <a:fillRect/>
          </a:stretch>
        </p:blipFill>
        <p:spPr>
          <a:xfrm>
            <a:off x="2284075" y="1317063"/>
            <a:ext cx="987151" cy="1754950"/>
          </a:xfrm>
          <a:prstGeom prst="rect">
            <a:avLst/>
          </a:prstGeom>
          <a:noFill/>
          <a:ln>
            <a:noFill/>
          </a:ln>
        </p:spPr>
      </p:pic>
      <p:pic>
        <p:nvPicPr>
          <p:cNvPr id="154" name="Google Shape;154;p19"/>
          <p:cNvPicPr preferRelativeResize="0"/>
          <p:nvPr/>
        </p:nvPicPr>
        <p:blipFill>
          <a:blip r:embed="rId6">
            <a:alphaModFix/>
          </a:blip>
          <a:stretch>
            <a:fillRect/>
          </a:stretch>
        </p:blipFill>
        <p:spPr>
          <a:xfrm>
            <a:off x="5017625" y="3188175"/>
            <a:ext cx="2173949" cy="1506276"/>
          </a:xfrm>
          <a:prstGeom prst="rect">
            <a:avLst/>
          </a:prstGeom>
          <a:noFill/>
          <a:ln>
            <a:noFill/>
          </a:ln>
        </p:spPr>
      </p:pic>
      <p:pic>
        <p:nvPicPr>
          <p:cNvPr id="155" name="Google Shape;155;p19"/>
          <p:cNvPicPr preferRelativeResize="0"/>
          <p:nvPr/>
        </p:nvPicPr>
        <p:blipFill>
          <a:blip r:embed="rId7">
            <a:alphaModFix/>
          </a:blip>
          <a:stretch>
            <a:fillRect/>
          </a:stretch>
        </p:blipFill>
        <p:spPr>
          <a:xfrm>
            <a:off x="72150" y="2626273"/>
            <a:ext cx="2074150" cy="2157126"/>
          </a:xfrm>
          <a:prstGeom prst="rect">
            <a:avLst/>
          </a:prstGeom>
          <a:noFill/>
          <a:ln>
            <a:noFill/>
          </a:ln>
        </p:spPr>
      </p:pic>
      <p:pic>
        <p:nvPicPr>
          <p:cNvPr id="156" name="Google Shape;156;p19"/>
          <p:cNvPicPr preferRelativeResize="0"/>
          <p:nvPr/>
        </p:nvPicPr>
        <p:blipFill>
          <a:blip r:embed="rId8">
            <a:alphaModFix/>
          </a:blip>
          <a:stretch>
            <a:fillRect/>
          </a:stretch>
        </p:blipFill>
        <p:spPr>
          <a:xfrm>
            <a:off x="2284075" y="3188175"/>
            <a:ext cx="2677821" cy="1506274"/>
          </a:xfrm>
          <a:prstGeom prst="rect">
            <a:avLst/>
          </a:prstGeom>
          <a:noFill/>
          <a:ln>
            <a:noFill/>
          </a:ln>
        </p:spPr>
      </p:pic>
      <p:pic>
        <p:nvPicPr>
          <p:cNvPr id="157" name="Google Shape;157;p19"/>
          <p:cNvPicPr preferRelativeResize="0"/>
          <p:nvPr/>
        </p:nvPicPr>
        <p:blipFill>
          <a:blip r:embed="rId9">
            <a:alphaModFix/>
          </a:blip>
          <a:stretch>
            <a:fillRect/>
          </a:stretch>
        </p:blipFill>
        <p:spPr>
          <a:xfrm>
            <a:off x="3408999" y="1317063"/>
            <a:ext cx="846877" cy="1754950"/>
          </a:xfrm>
          <a:prstGeom prst="rect">
            <a:avLst/>
          </a:prstGeom>
          <a:noFill/>
          <a:ln>
            <a:noFill/>
          </a:ln>
        </p:spPr>
      </p:pic>
      <p:pic>
        <p:nvPicPr>
          <p:cNvPr id="158" name="Google Shape;158;p19"/>
          <p:cNvPicPr preferRelativeResize="0"/>
          <p:nvPr/>
        </p:nvPicPr>
        <p:blipFill>
          <a:blip r:embed="rId10">
            <a:alphaModFix/>
          </a:blip>
          <a:stretch>
            <a:fillRect/>
          </a:stretch>
        </p:blipFill>
        <p:spPr>
          <a:xfrm>
            <a:off x="7266425" y="1698125"/>
            <a:ext cx="1685421" cy="2996326"/>
          </a:xfrm>
          <a:prstGeom prst="rect">
            <a:avLst/>
          </a:prstGeom>
          <a:noFill/>
          <a:ln>
            <a:noFill/>
          </a:ln>
        </p:spPr>
      </p:pic>
      <p:pic>
        <p:nvPicPr>
          <p:cNvPr id="159" name="Google Shape;159;p19"/>
          <p:cNvPicPr preferRelativeResize="0"/>
          <p:nvPr/>
        </p:nvPicPr>
        <p:blipFill>
          <a:blip r:embed="rId11">
            <a:alphaModFix/>
          </a:blip>
          <a:stretch>
            <a:fillRect/>
          </a:stretch>
        </p:blipFill>
        <p:spPr>
          <a:xfrm>
            <a:off x="4369725" y="1348224"/>
            <a:ext cx="1292861" cy="1723788"/>
          </a:xfrm>
          <a:prstGeom prst="rect">
            <a:avLst/>
          </a:prstGeom>
          <a:noFill/>
          <a:ln>
            <a:noFill/>
          </a:ln>
        </p:spPr>
      </p:pic>
      <p:pic>
        <p:nvPicPr>
          <p:cNvPr id="160" name="Google Shape;160;p19"/>
          <p:cNvPicPr preferRelativeResize="0"/>
          <p:nvPr/>
        </p:nvPicPr>
        <p:blipFill>
          <a:blip r:embed="rId12">
            <a:alphaModFix/>
          </a:blip>
          <a:stretch>
            <a:fillRect/>
          </a:stretch>
        </p:blipFill>
        <p:spPr>
          <a:xfrm>
            <a:off x="5717100" y="1698125"/>
            <a:ext cx="1415151" cy="665191"/>
          </a:xfrm>
          <a:prstGeom prst="rect">
            <a:avLst/>
          </a:prstGeom>
          <a:noFill/>
          <a:ln>
            <a:noFill/>
          </a:ln>
        </p:spPr>
      </p:pic>
      <p:pic>
        <p:nvPicPr>
          <p:cNvPr id="161" name="Google Shape;161;p19"/>
          <p:cNvPicPr preferRelativeResize="0"/>
          <p:nvPr/>
        </p:nvPicPr>
        <p:blipFill>
          <a:blip r:embed="rId13">
            <a:alphaModFix/>
          </a:blip>
          <a:stretch>
            <a:fillRect/>
          </a:stretch>
        </p:blipFill>
        <p:spPr>
          <a:xfrm>
            <a:off x="5717100" y="2440450"/>
            <a:ext cx="1415149" cy="665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0"/>
          <p:cNvSpPr txBox="1">
            <a:spLocks noGrp="1"/>
          </p:cNvSpPr>
          <p:nvPr>
            <p:ph type="title"/>
          </p:nvPr>
        </p:nvSpPr>
        <p:spPr>
          <a:xfrm>
            <a:off x="278825" y="293625"/>
            <a:ext cx="4514700" cy="4544100"/>
          </a:xfrm>
          <a:prstGeom prst="rect">
            <a:avLst/>
          </a:prstGeom>
          <a:effectLst>
            <a:outerShdw blurRad="57150" dist="66675" dir="786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a:p>
            <a:pPr marL="0" lvl="0" indent="0" algn="l" rtl="0">
              <a:spcBef>
                <a:spcPts val="0"/>
              </a:spcBef>
              <a:spcAft>
                <a:spcPts val="0"/>
              </a:spcAft>
              <a:buNone/>
            </a:pPr>
            <a:r>
              <a:rPr lang="ru" sz="2400" b="1" u="sng"/>
              <a:t>МЕТАЛЛООБРАБОТКА</a:t>
            </a:r>
            <a:endParaRPr sz="2400" b="1" u="sng"/>
          </a:p>
          <a:p>
            <a:pPr marL="0" lvl="0" indent="0" algn="l" rtl="0">
              <a:spcBef>
                <a:spcPts val="0"/>
              </a:spcBef>
              <a:spcAft>
                <a:spcPts val="0"/>
              </a:spcAft>
              <a:buNone/>
            </a:pPr>
            <a:endParaRPr sz="1200"/>
          </a:p>
          <a:p>
            <a:pPr marL="0" lvl="0" indent="0" algn="l" rtl="0">
              <a:spcBef>
                <a:spcPts val="0"/>
              </a:spcBef>
              <a:spcAft>
                <a:spcPts val="0"/>
              </a:spcAft>
              <a:buNone/>
            </a:pPr>
            <a:r>
              <a:rPr lang="ru" sz="1200" b="1"/>
              <a:t>парк оборудования включает:</a:t>
            </a:r>
            <a:endParaRPr sz="1200" b="1"/>
          </a:p>
          <a:p>
            <a:pPr marL="0" lvl="0" indent="0" algn="l" rtl="0">
              <a:spcBef>
                <a:spcPts val="0"/>
              </a:spcBef>
              <a:spcAft>
                <a:spcPts val="0"/>
              </a:spcAft>
              <a:buNone/>
            </a:pPr>
            <a:endParaRPr sz="1200"/>
          </a:p>
          <a:p>
            <a:pPr marL="457200" lvl="0" indent="-304800" algn="l" rtl="0">
              <a:spcBef>
                <a:spcPts val="0"/>
              </a:spcBef>
              <a:spcAft>
                <a:spcPts val="0"/>
              </a:spcAft>
              <a:buSzPts val="1200"/>
              <a:buChar char="●"/>
            </a:pPr>
            <a:r>
              <a:rPr lang="ru" sz="1200"/>
              <a:t>плазменная резка ручная и автоматическая </a:t>
            </a:r>
            <a:endParaRPr sz="1200"/>
          </a:p>
          <a:p>
            <a:pPr marL="457200" lvl="0" indent="-304800" algn="l" rtl="0">
              <a:spcBef>
                <a:spcPts val="0"/>
              </a:spcBef>
              <a:spcAft>
                <a:spcPts val="0"/>
              </a:spcAft>
              <a:buSzPts val="1200"/>
              <a:buChar char="●"/>
            </a:pPr>
            <a:r>
              <a:rPr lang="ru" sz="1200"/>
              <a:t>полуавтоматические и ручные сварочные аппараты </a:t>
            </a:r>
            <a:endParaRPr sz="1200"/>
          </a:p>
          <a:p>
            <a:pPr marL="457200" lvl="0" indent="-304800" algn="l" rtl="0">
              <a:spcBef>
                <a:spcPts val="0"/>
              </a:spcBef>
              <a:spcAft>
                <a:spcPts val="0"/>
              </a:spcAft>
              <a:buSzPts val="1200"/>
              <a:buChar char="●"/>
            </a:pPr>
            <a:r>
              <a:rPr lang="ru" sz="1200"/>
              <a:t>сварка цветных металлов </a:t>
            </a:r>
            <a:endParaRPr sz="1200"/>
          </a:p>
          <a:p>
            <a:pPr marL="457200" lvl="0" indent="-304800" algn="l" rtl="0">
              <a:spcBef>
                <a:spcPts val="0"/>
              </a:spcBef>
              <a:spcAft>
                <a:spcPts val="0"/>
              </a:spcAft>
              <a:buSzPts val="1200"/>
              <a:buChar char="●"/>
            </a:pPr>
            <a:r>
              <a:rPr lang="ru" sz="1200"/>
              <a:t>гильотина гидравлическая</a:t>
            </a:r>
            <a:endParaRPr sz="1200"/>
          </a:p>
          <a:p>
            <a:pPr marL="457200" lvl="0" indent="-304800" algn="l" rtl="0">
              <a:spcBef>
                <a:spcPts val="0"/>
              </a:spcBef>
              <a:spcAft>
                <a:spcPts val="0"/>
              </a:spcAft>
              <a:buSzPts val="1200"/>
              <a:buChar char="●"/>
            </a:pPr>
            <a:r>
              <a:rPr lang="ru" sz="1200"/>
              <a:t>листогиб </a:t>
            </a:r>
            <a:endParaRPr sz="1200"/>
          </a:p>
          <a:p>
            <a:pPr marL="457200" lvl="0" indent="-304800" algn="l" rtl="0">
              <a:spcBef>
                <a:spcPts val="0"/>
              </a:spcBef>
              <a:spcAft>
                <a:spcPts val="0"/>
              </a:spcAft>
              <a:buSzPts val="1200"/>
              <a:buChar char="●"/>
            </a:pPr>
            <a:r>
              <a:rPr lang="ru" sz="1200"/>
              <a:t>вальцовка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ru" sz="1200" b="1"/>
              <a:t>выполнение работ:</a:t>
            </a:r>
            <a:endParaRPr sz="1200" b="1"/>
          </a:p>
          <a:p>
            <a:pPr marL="0" lvl="0" indent="0" algn="l" rtl="0">
              <a:spcBef>
                <a:spcPts val="0"/>
              </a:spcBef>
              <a:spcAft>
                <a:spcPts val="0"/>
              </a:spcAft>
              <a:buNone/>
            </a:pPr>
            <a:endParaRPr sz="1200"/>
          </a:p>
          <a:p>
            <a:pPr marL="457200" lvl="0" indent="-304800" algn="l" rtl="0">
              <a:spcBef>
                <a:spcPts val="0"/>
              </a:spcBef>
              <a:spcAft>
                <a:spcPts val="0"/>
              </a:spcAft>
              <a:buSzPts val="1200"/>
              <a:buChar char="●"/>
            </a:pPr>
            <a:r>
              <a:rPr lang="ru" sz="1200"/>
              <a:t>металлоконструкции для строительства</a:t>
            </a:r>
            <a:endParaRPr sz="1200"/>
          </a:p>
          <a:p>
            <a:pPr marL="457200" lvl="0" indent="-304800" algn="l" rtl="0">
              <a:spcBef>
                <a:spcPts val="0"/>
              </a:spcBef>
              <a:spcAft>
                <a:spcPts val="0"/>
              </a:spcAft>
              <a:buSzPts val="1200"/>
              <a:buChar char="●"/>
            </a:pPr>
            <a:r>
              <a:rPr lang="ru" sz="1200"/>
              <a:t>машины и механизмы по индивидуальным заказам</a:t>
            </a:r>
            <a:endParaRPr sz="1200"/>
          </a:p>
          <a:p>
            <a:pPr marL="457200" lvl="0" indent="-304800" algn="l" rtl="0">
              <a:spcBef>
                <a:spcPts val="0"/>
              </a:spcBef>
              <a:spcAft>
                <a:spcPts val="0"/>
              </a:spcAft>
              <a:buSzPts val="1200"/>
              <a:buChar char="●"/>
            </a:pPr>
            <a:r>
              <a:rPr lang="ru" sz="1200"/>
              <a:t>винтовые сваи</a:t>
            </a:r>
            <a:endParaRPr sz="1200"/>
          </a:p>
          <a:p>
            <a:pPr marL="457200" lvl="0" indent="-304800" algn="l" rtl="0">
              <a:spcBef>
                <a:spcPts val="0"/>
              </a:spcBef>
              <a:spcAft>
                <a:spcPts val="0"/>
              </a:spcAft>
              <a:buSzPts val="1200"/>
              <a:buChar char="●"/>
            </a:pPr>
            <a:r>
              <a:rPr lang="ru" sz="1200"/>
              <a:t>ограждения</a:t>
            </a:r>
            <a:endParaRPr sz="1200"/>
          </a:p>
          <a:p>
            <a:pPr marL="457200" lvl="0" indent="-304800" algn="l" rtl="0">
              <a:spcBef>
                <a:spcPts val="0"/>
              </a:spcBef>
              <a:spcAft>
                <a:spcPts val="0"/>
              </a:spcAft>
              <a:buSzPts val="1200"/>
              <a:buChar char="●"/>
            </a:pPr>
            <a:r>
              <a:rPr lang="ru" sz="1200"/>
              <a:t>бытовки, блок-контейнеры</a:t>
            </a:r>
            <a:endParaRPr sz="1200"/>
          </a:p>
          <a:p>
            <a:pPr marL="457200" lvl="0" indent="-304800" algn="l" rtl="0">
              <a:spcBef>
                <a:spcPts val="0"/>
              </a:spcBef>
              <a:spcAft>
                <a:spcPts val="0"/>
              </a:spcAft>
              <a:buSzPts val="1200"/>
              <a:buChar char="●"/>
            </a:pPr>
            <a:r>
              <a:rPr lang="ru" sz="1200"/>
              <a:t>ремонт и строительство трубопроводов</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pic>
        <p:nvPicPr>
          <p:cNvPr id="167" name="Google Shape;167;p20"/>
          <p:cNvPicPr preferRelativeResize="0"/>
          <p:nvPr/>
        </p:nvPicPr>
        <p:blipFill>
          <a:blip r:embed="rId3">
            <a:alphaModFix/>
          </a:blip>
          <a:stretch>
            <a:fillRect/>
          </a:stretch>
        </p:blipFill>
        <p:spPr>
          <a:xfrm>
            <a:off x="7584361" y="240475"/>
            <a:ext cx="1396188" cy="850136"/>
          </a:xfrm>
          <a:prstGeom prst="rect">
            <a:avLst/>
          </a:prstGeom>
          <a:noFill/>
          <a:ln>
            <a:noFill/>
          </a:ln>
        </p:spPr>
      </p:pic>
      <p:pic>
        <p:nvPicPr>
          <p:cNvPr id="168" name="Google Shape;168;p20"/>
          <p:cNvPicPr preferRelativeResize="0"/>
          <p:nvPr/>
        </p:nvPicPr>
        <p:blipFill>
          <a:blip r:embed="rId4">
            <a:alphaModFix/>
          </a:blip>
          <a:stretch>
            <a:fillRect/>
          </a:stretch>
        </p:blipFill>
        <p:spPr>
          <a:xfrm>
            <a:off x="7584361" y="1130277"/>
            <a:ext cx="1396188" cy="1069457"/>
          </a:xfrm>
          <a:prstGeom prst="rect">
            <a:avLst/>
          </a:prstGeom>
          <a:noFill/>
          <a:ln>
            <a:noFill/>
          </a:ln>
        </p:spPr>
      </p:pic>
      <p:pic>
        <p:nvPicPr>
          <p:cNvPr id="169" name="Google Shape;169;p20"/>
          <p:cNvPicPr preferRelativeResize="0"/>
          <p:nvPr/>
        </p:nvPicPr>
        <p:blipFill>
          <a:blip r:embed="rId5">
            <a:alphaModFix/>
          </a:blip>
          <a:stretch>
            <a:fillRect/>
          </a:stretch>
        </p:blipFill>
        <p:spPr>
          <a:xfrm>
            <a:off x="7584362" y="2257931"/>
            <a:ext cx="1396188" cy="1251119"/>
          </a:xfrm>
          <a:prstGeom prst="rect">
            <a:avLst/>
          </a:prstGeom>
          <a:noFill/>
          <a:ln>
            <a:noFill/>
          </a:ln>
        </p:spPr>
      </p:pic>
      <p:pic>
        <p:nvPicPr>
          <p:cNvPr id="170" name="Google Shape;170;p20"/>
          <p:cNvPicPr preferRelativeResize="0"/>
          <p:nvPr/>
        </p:nvPicPr>
        <p:blipFill>
          <a:blip r:embed="rId6">
            <a:alphaModFix/>
          </a:blip>
          <a:stretch>
            <a:fillRect/>
          </a:stretch>
        </p:blipFill>
        <p:spPr>
          <a:xfrm>
            <a:off x="6573250" y="240475"/>
            <a:ext cx="935639" cy="850127"/>
          </a:xfrm>
          <a:prstGeom prst="rect">
            <a:avLst/>
          </a:prstGeom>
          <a:noFill/>
          <a:ln>
            <a:noFill/>
          </a:ln>
        </p:spPr>
      </p:pic>
      <p:pic>
        <p:nvPicPr>
          <p:cNvPr id="171" name="Google Shape;171;p20"/>
          <p:cNvPicPr preferRelativeResize="0"/>
          <p:nvPr/>
        </p:nvPicPr>
        <p:blipFill>
          <a:blip r:embed="rId7">
            <a:alphaModFix/>
          </a:blip>
          <a:stretch>
            <a:fillRect/>
          </a:stretch>
        </p:blipFill>
        <p:spPr>
          <a:xfrm>
            <a:off x="6573250" y="1124701"/>
            <a:ext cx="935650" cy="1080610"/>
          </a:xfrm>
          <a:prstGeom prst="rect">
            <a:avLst/>
          </a:prstGeom>
          <a:noFill/>
          <a:ln>
            <a:noFill/>
          </a:ln>
        </p:spPr>
      </p:pic>
      <p:pic>
        <p:nvPicPr>
          <p:cNvPr id="172" name="Google Shape;172;p20"/>
          <p:cNvPicPr preferRelativeResize="0"/>
          <p:nvPr/>
        </p:nvPicPr>
        <p:blipFill>
          <a:blip r:embed="rId8">
            <a:alphaModFix/>
          </a:blip>
          <a:stretch>
            <a:fillRect/>
          </a:stretch>
        </p:blipFill>
        <p:spPr>
          <a:xfrm>
            <a:off x="5317295" y="240475"/>
            <a:ext cx="1180504" cy="850125"/>
          </a:xfrm>
          <a:prstGeom prst="rect">
            <a:avLst/>
          </a:prstGeom>
          <a:noFill/>
          <a:ln>
            <a:noFill/>
          </a:ln>
        </p:spPr>
      </p:pic>
      <p:pic>
        <p:nvPicPr>
          <p:cNvPr id="173" name="Google Shape;173;p20"/>
          <p:cNvPicPr preferRelativeResize="0"/>
          <p:nvPr/>
        </p:nvPicPr>
        <p:blipFill>
          <a:blip r:embed="rId9">
            <a:alphaModFix/>
          </a:blip>
          <a:stretch>
            <a:fillRect/>
          </a:stretch>
        </p:blipFill>
        <p:spPr>
          <a:xfrm rot="5400000" flipH="1">
            <a:off x="4462837" y="3901962"/>
            <a:ext cx="1499525" cy="841400"/>
          </a:xfrm>
          <a:prstGeom prst="rect">
            <a:avLst/>
          </a:prstGeom>
          <a:noFill/>
          <a:ln>
            <a:noFill/>
          </a:ln>
        </p:spPr>
      </p:pic>
      <p:pic>
        <p:nvPicPr>
          <p:cNvPr id="174" name="Google Shape;174;p20"/>
          <p:cNvPicPr preferRelativeResize="0"/>
          <p:nvPr/>
        </p:nvPicPr>
        <p:blipFill>
          <a:blip r:embed="rId10">
            <a:alphaModFix/>
          </a:blip>
          <a:stretch>
            <a:fillRect/>
          </a:stretch>
        </p:blipFill>
        <p:spPr>
          <a:xfrm>
            <a:off x="8044893" y="3567243"/>
            <a:ext cx="935650" cy="1505176"/>
          </a:xfrm>
          <a:prstGeom prst="rect">
            <a:avLst/>
          </a:prstGeom>
          <a:noFill/>
          <a:ln>
            <a:noFill/>
          </a:ln>
        </p:spPr>
      </p:pic>
      <p:pic>
        <p:nvPicPr>
          <p:cNvPr id="175" name="Google Shape;175;p20"/>
          <p:cNvPicPr preferRelativeResize="0"/>
          <p:nvPr/>
        </p:nvPicPr>
        <p:blipFill>
          <a:blip r:embed="rId11">
            <a:alphaModFix/>
          </a:blip>
          <a:stretch>
            <a:fillRect/>
          </a:stretch>
        </p:blipFill>
        <p:spPr>
          <a:xfrm>
            <a:off x="6573250" y="2257925"/>
            <a:ext cx="935650" cy="1251125"/>
          </a:xfrm>
          <a:prstGeom prst="rect">
            <a:avLst/>
          </a:prstGeom>
          <a:noFill/>
          <a:ln>
            <a:noFill/>
          </a:ln>
        </p:spPr>
      </p:pic>
      <p:pic>
        <p:nvPicPr>
          <p:cNvPr id="176" name="Google Shape;176;p20"/>
          <p:cNvPicPr preferRelativeResize="0"/>
          <p:nvPr/>
        </p:nvPicPr>
        <p:blipFill>
          <a:blip r:embed="rId12">
            <a:alphaModFix/>
          </a:blip>
          <a:stretch>
            <a:fillRect/>
          </a:stretch>
        </p:blipFill>
        <p:spPr>
          <a:xfrm>
            <a:off x="4290848" y="240475"/>
            <a:ext cx="980627" cy="850125"/>
          </a:xfrm>
          <a:prstGeom prst="rect">
            <a:avLst/>
          </a:prstGeom>
          <a:noFill/>
          <a:ln>
            <a:noFill/>
          </a:ln>
        </p:spPr>
      </p:pic>
      <p:pic>
        <p:nvPicPr>
          <p:cNvPr id="177" name="Google Shape;177;p20"/>
          <p:cNvPicPr preferRelativeResize="0"/>
          <p:nvPr/>
        </p:nvPicPr>
        <p:blipFill>
          <a:blip r:embed="rId13">
            <a:alphaModFix/>
          </a:blip>
          <a:stretch>
            <a:fillRect/>
          </a:stretch>
        </p:blipFill>
        <p:spPr>
          <a:xfrm>
            <a:off x="4770738" y="1130275"/>
            <a:ext cx="1727062" cy="2378775"/>
          </a:xfrm>
          <a:prstGeom prst="rect">
            <a:avLst/>
          </a:prstGeom>
          <a:noFill/>
          <a:ln>
            <a:noFill/>
          </a:ln>
        </p:spPr>
      </p:pic>
      <p:pic>
        <p:nvPicPr>
          <p:cNvPr id="178" name="Google Shape;178;p20"/>
          <p:cNvPicPr preferRelativeResize="0"/>
          <p:nvPr/>
        </p:nvPicPr>
        <p:blipFill>
          <a:blip r:embed="rId14">
            <a:alphaModFix/>
          </a:blip>
          <a:stretch>
            <a:fillRect/>
          </a:stretch>
        </p:blipFill>
        <p:spPr>
          <a:xfrm>
            <a:off x="5708554" y="3567250"/>
            <a:ext cx="2261095" cy="1505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Google Shape;183;p21"/>
          <p:cNvPicPr preferRelativeResize="0"/>
          <p:nvPr/>
        </p:nvPicPr>
        <p:blipFill>
          <a:blip r:embed="rId3">
            <a:alphaModFix/>
          </a:blip>
          <a:stretch>
            <a:fillRect/>
          </a:stretch>
        </p:blipFill>
        <p:spPr>
          <a:xfrm>
            <a:off x="5036512" y="3389965"/>
            <a:ext cx="2170466" cy="1590360"/>
          </a:xfrm>
          <a:prstGeom prst="rect">
            <a:avLst/>
          </a:prstGeom>
          <a:noFill/>
          <a:ln>
            <a:noFill/>
          </a:ln>
        </p:spPr>
      </p:pic>
      <p:pic>
        <p:nvPicPr>
          <p:cNvPr id="184" name="Google Shape;184;p21"/>
          <p:cNvPicPr preferRelativeResize="0"/>
          <p:nvPr/>
        </p:nvPicPr>
        <p:blipFill>
          <a:blip r:embed="rId4">
            <a:alphaModFix/>
          </a:blip>
          <a:stretch>
            <a:fillRect/>
          </a:stretch>
        </p:blipFill>
        <p:spPr>
          <a:xfrm>
            <a:off x="7281051" y="93075"/>
            <a:ext cx="1749874" cy="1340040"/>
          </a:xfrm>
          <a:prstGeom prst="rect">
            <a:avLst/>
          </a:prstGeom>
          <a:noFill/>
          <a:ln>
            <a:noFill/>
          </a:ln>
        </p:spPr>
      </p:pic>
      <p:pic>
        <p:nvPicPr>
          <p:cNvPr id="185" name="Google Shape;185;p21"/>
          <p:cNvPicPr preferRelativeResize="0"/>
          <p:nvPr/>
        </p:nvPicPr>
        <p:blipFill>
          <a:blip r:embed="rId5">
            <a:alphaModFix/>
          </a:blip>
          <a:stretch>
            <a:fillRect/>
          </a:stretch>
        </p:blipFill>
        <p:spPr>
          <a:xfrm>
            <a:off x="7281051" y="3389965"/>
            <a:ext cx="1749874" cy="1590359"/>
          </a:xfrm>
          <a:prstGeom prst="rect">
            <a:avLst/>
          </a:prstGeom>
          <a:noFill/>
          <a:ln>
            <a:noFill/>
          </a:ln>
        </p:spPr>
      </p:pic>
      <p:pic>
        <p:nvPicPr>
          <p:cNvPr id="186" name="Google Shape;186;p21"/>
          <p:cNvPicPr preferRelativeResize="0"/>
          <p:nvPr/>
        </p:nvPicPr>
        <p:blipFill>
          <a:blip r:embed="rId6">
            <a:alphaModFix/>
          </a:blip>
          <a:stretch>
            <a:fillRect/>
          </a:stretch>
        </p:blipFill>
        <p:spPr>
          <a:xfrm>
            <a:off x="3426175" y="93078"/>
            <a:ext cx="3769164" cy="1340047"/>
          </a:xfrm>
          <a:prstGeom prst="rect">
            <a:avLst/>
          </a:prstGeom>
          <a:noFill/>
          <a:ln>
            <a:noFill/>
          </a:ln>
        </p:spPr>
      </p:pic>
      <p:sp>
        <p:nvSpPr>
          <p:cNvPr id="187" name="Google Shape;187;p21"/>
          <p:cNvSpPr txBox="1">
            <a:spLocks noGrp="1"/>
          </p:cNvSpPr>
          <p:nvPr>
            <p:ph type="title"/>
          </p:nvPr>
        </p:nvSpPr>
        <p:spPr>
          <a:xfrm>
            <a:off x="122800" y="93075"/>
            <a:ext cx="2825700" cy="4706400"/>
          </a:xfrm>
          <a:prstGeom prst="rect">
            <a:avLst/>
          </a:prstGeom>
          <a:effectLst>
            <a:outerShdw blurRad="42863" dist="66675" dir="6960000" algn="bl" rotWithShape="0">
              <a:srgbClr val="000000">
                <a:alpha val="4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ru" sz="1800" b="1" u="sng"/>
              <a:t>МАЛОЭТАЖНОЕ СТРОИТЕЛЬСТВО</a:t>
            </a:r>
            <a:endParaRPr sz="1800" b="1" u="sng"/>
          </a:p>
          <a:p>
            <a:pPr marL="0" lvl="0" indent="0" algn="l" rtl="0">
              <a:spcBef>
                <a:spcPts val="0"/>
              </a:spcBef>
              <a:spcAft>
                <a:spcPts val="0"/>
              </a:spcAft>
              <a:buNone/>
            </a:pPr>
            <a:endParaRPr sz="1200"/>
          </a:p>
          <a:p>
            <a:pPr marL="0" lvl="0" indent="0" algn="l" rtl="0">
              <a:spcBef>
                <a:spcPts val="0"/>
              </a:spcBef>
              <a:spcAft>
                <a:spcPts val="0"/>
              </a:spcAft>
              <a:buNone/>
            </a:pPr>
            <a:r>
              <a:rPr lang="ru" sz="1400"/>
              <a:t>Для частных застройщиков: </a:t>
            </a:r>
            <a:endParaRPr sz="1400"/>
          </a:p>
          <a:p>
            <a:pPr marL="0" lvl="0" indent="0" algn="l" rtl="0">
              <a:spcBef>
                <a:spcPts val="0"/>
              </a:spcBef>
              <a:spcAft>
                <a:spcPts val="0"/>
              </a:spcAft>
              <a:buNone/>
            </a:pPr>
            <a:r>
              <a:rPr lang="ru" sz="1400"/>
              <a:t>коттеджи, загородные и дачные дома, базы отдыха на территории Республики Коми.  </a:t>
            </a:r>
            <a:endParaRPr sz="1400"/>
          </a:p>
          <a:p>
            <a:pPr marL="0" lvl="0" indent="0" algn="l" rtl="0">
              <a:spcBef>
                <a:spcPts val="0"/>
              </a:spcBef>
              <a:spcAft>
                <a:spcPts val="0"/>
              </a:spcAft>
              <a:buNone/>
            </a:pPr>
            <a:endParaRPr sz="1400"/>
          </a:p>
          <a:p>
            <a:pPr marL="0" lvl="0" indent="0" algn="l" rtl="0">
              <a:spcBef>
                <a:spcPts val="0"/>
              </a:spcBef>
              <a:spcAft>
                <a:spcPts val="0"/>
              </a:spcAft>
              <a:buNone/>
            </a:pPr>
            <a:r>
              <a:rPr lang="ru" sz="1400"/>
              <a:t>С 2012 года активно участвуем в Программе переселения граждан из аварийного жилья:</a:t>
            </a:r>
            <a:endParaRPr sz="1400"/>
          </a:p>
          <a:p>
            <a:pPr marL="0" lvl="0" indent="0" algn="l" rtl="0">
              <a:spcBef>
                <a:spcPts val="0"/>
              </a:spcBef>
              <a:spcAft>
                <a:spcPts val="0"/>
              </a:spcAft>
              <a:buNone/>
            </a:pPr>
            <a:r>
              <a:rPr lang="ru" sz="1400"/>
              <a:t>построены многоквартирные дома в Усть-Вымском, Корткеросском, Койгородском районах.</a:t>
            </a:r>
            <a:endParaRPr sz="1400"/>
          </a:p>
          <a:p>
            <a:pPr marL="0" lvl="0" indent="0" algn="l" rtl="0">
              <a:spcBef>
                <a:spcPts val="0"/>
              </a:spcBef>
              <a:spcAft>
                <a:spcPts val="0"/>
              </a:spcAft>
              <a:buNone/>
            </a:pPr>
            <a:endParaRPr sz="1200"/>
          </a:p>
          <a:p>
            <a:pPr marL="0" lvl="0" indent="0" algn="l" rtl="0">
              <a:spcBef>
                <a:spcPts val="0"/>
              </a:spcBef>
              <a:spcAft>
                <a:spcPts val="0"/>
              </a:spcAft>
              <a:buNone/>
            </a:pPr>
            <a:r>
              <a:rPr lang="ru" sz="1400"/>
              <a:t>Компетенции специалистов ГК СЕВЕР-ПОЛИМЕР позволяют реализовать объекты капитального строительства различного назначения.</a:t>
            </a:r>
            <a:endParaRPr sz="1400"/>
          </a:p>
        </p:txBody>
      </p:sp>
      <p:pic>
        <p:nvPicPr>
          <p:cNvPr id="188" name="Google Shape;188;p21"/>
          <p:cNvPicPr preferRelativeResize="0"/>
          <p:nvPr/>
        </p:nvPicPr>
        <p:blipFill>
          <a:blip r:embed="rId7">
            <a:alphaModFix/>
          </a:blip>
          <a:stretch>
            <a:fillRect/>
          </a:stretch>
        </p:blipFill>
        <p:spPr>
          <a:xfrm>
            <a:off x="2967718" y="1509114"/>
            <a:ext cx="4239273" cy="1804861"/>
          </a:xfrm>
          <a:prstGeom prst="rect">
            <a:avLst/>
          </a:prstGeom>
          <a:noFill/>
          <a:ln>
            <a:noFill/>
          </a:ln>
        </p:spPr>
      </p:pic>
      <p:pic>
        <p:nvPicPr>
          <p:cNvPr id="189" name="Google Shape;189;p21"/>
          <p:cNvPicPr preferRelativeResize="0"/>
          <p:nvPr/>
        </p:nvPicPr>
        <p:blipFill>
          <a:blip r:embed="rId8">
            <a:alphaModFix/>
          </a:blip>
          <a:stretch>
            <a:fillRect/>
          </a:stretch>
        </p:blipFill>
        <p:spPr>
          <a:xfrm>
            <a:off x="3100171" y="3389965"/>
            <a:ext cx="1862275" cy="1590359"/>
          </a:xfrm>
          <a:prstGeom prst="rect">
            <a:avLst/>
          </a:prstGeom>
          <a:noFill/>
          <a:ln>
            <a:noFill/>
          </a:ln>
        </p:spPr>
      </p:pic>
      <p:pic>
        <p:nvPicPr>
          <p:cNvPr id="190" name="Google Shape;190;p21"/>
          <p:cNvPicPr preferRelativeResize="0"/>
          <p:nvPr/>
        </p:nvPicPr>
        <p:blipFill>
          <a:blip r:embed="rId9">
            <a:alphaModFix/>
          </a:blip>
          <a:stretch>
            <a:fillRect/>
          </a:stretch>
        </p:blipFill>
        <p:spPr>
          <a:xfrm>
            <a:off x="7281023" y="1509114"/>
            <a:ext cx="1749874" cy="1804862"/>
          </a:xfrm>
          <a:prstGeom prst="rect">
            <a:avLst/>
          </a:prstGeom>
          <a:noFill/>
          <a:ln>
            <a:noFill/>
          </a:ln>
        </p:spPr>
      </p:pic>
    </p:spTree>
  </p:cSld>
  <p:clrMapOvr>
    <a:masterClrMapping/>
  </p:clrMapOvr>
</p:sld>
</file>

<file path=ppt/theme/theme1.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631</Words>
  <Application>Microsoft Office PowerPoint</Application>
  <PresentationFormat>Экран (16:9)</PresentationFormat>
  <Paragraphs>117</Paragraphs>
  <Slides>13</Slides>
  <Notes>13</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13</vt:i4>
      </vt:variant>
    </vt:vector>
  </HeadingPairs>
  <TitlesOfParts>
    <vt:vector size="16" baseType="lpstr">
      <vt:lpstr>Roboto</vt:lpstr>
      <vt:lpstr>Arial</vt:lpstr>
      <vt:lpstr>Material</vt:lpstr>
      <vt:lpstr>СЕВЕР-ПОЛИМЕР </vt:lpstr>
      <vt:lpstr>В2В:  обеспечение строительными материалами и услугами  на всех этапах строительства и эксплуатации жилых и промышленных объектов и трубопроводных систем.  В2С:  малоэтажное строительство полного цикла с обеспечением инженерными сетями.  </vt:lpstr>
      <vt:lpstr>ПРОИЗВОДСТВЕННАЯ БАЗА Расположена в промзоне рядом с АО МОНДИ ЛПК. Земельный участок 9000 кв.м. (0,9 га). Два цеха общей площадью 2133 кв.м. Все сети : связь, интернет, отопление, холодное водоснабжение, канализация, энергообеспеченность 500 кВт, промышленный пар 6 бар для технологии и теплоснабжения. Транспортная доступность : возможен проезд любого вида транспорта, Удобный выезд на федеральную трассу. ЖД ветка на границе территории.</vt:lpstr>
      <vt:lpstr>Этапы развития</vt:lpstr>
      <vt:lpstr>ТЕСТ-ОБЪЕКТ (макет)  по заданию ОАО “Монди СЛПК”</vt:lpstr>
      <vt:lpstr>ПЕНОПОЛИСТИРОЛ  ГОСТ 15588-86</vt:lpstr>
      <vt:lpstr>ППУ -  пенополиуретановая трубопроводная теплоизоляция </vt:lpstr>
      <vt:lpstr> МЕТАЛЛООБРАБОТКА  парк оборудования включает:  плазменная резка ручная и автоматическая  полуавтоматические и ручные сварочные аппараты  сварка цветных металлов  гильотина гидравлическая листогиб  вальцовка   выполнение работ:  металлоконструкции для строительства машины и механизмы по индивидуальным заказам винтовые сваи ограждения бытовки, блок-контейнеры ремонт и строительство трубопроводов  </vt:lpstr>
      <vt:lpstr>МАЛОЭТАЖНОЕ СТРОИТЕЛЬСТВО  Для частных застройщиков:  коттеджи, загородные и дачные дома, базы отдыха на территории Республики Коми.    С 2012 года активно участвуем в Программе переселения граждан из аварийного жилья: построены многоквартирные дома в Усть-Вымском, Корткеросском, Койгородском районах.  Компетенции специалистов ГК СЕВЕР-ПОЛИМЕР позволяют реализовать объекты капитального строительства различного назначения.</vt:lpstr>
      <vt:lpstr>МОДУЛЬНЫЕ ЗДАНИЯ БЛОК-КОНТЕЙНЕРЫ БЫТОВКИ  Стандартный модуль площадью 15 кв.м. обладает всеми необходимыми качествами при его эксплуатации для временного или постоянного проживания. Комбинирование нескольких модулей позволяет сооружать объекты быстро и качественно.   Торговые павильоны, киоски, остановочные комплексы, строительные вагончики, бытовка, пост охраны, кпп, будка охранника, сторожка, магазин, шиномонтаж, офис, хоз блок, гараж, балок, модульное общежитие, мастерская, касса, операторная, садовый дом, жилое помещение, турбаза, кемпинг.</vt:lpstr>
      <vt:lpstr>камерная сушка пиломатериалов</vt:lpstr>
      <vt:lpstr>группа компаний СЕВЕР-ПОЛИМЕР стремится к долгосрочному  и надежному партнерству</vt:lpstr>
      <vt:lpstr>Наши партнеры</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СЕВЕР-ПОЛИМЕР</dc:title>
  <dc:creator>Glbuch</dc:creator>
  <cp:lastModifiedBy>РК Союз Промышленников</cp:lastModifiedBy>
  <cp:revision>2</cp:revision>
  <dcterms:modified xsi:type="dcterms:W3CDTF">2021-09-16T06:43:12Z</dcterms:modified>
</cp:coreProperties>
</file>