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60" r:id="rId7"/>
    <p:sldId id="262" r:id="rId8"/>
    <p:sldId id="272" r:id="rId9"/>
    <p:sldId id="278" r:id="rId10"/>
    <p:sldId id="267" r:id="rId11"/>
    <p:sldId id="279" r:id="rId12"/>
    <p:sldId id="280" r:id="rId13"/>
    <p:sldId id="263" r:id="rId14"/>
    <p:sldId id="274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36" autoAdjust="0"/>
  </p:normalViewPr>
  <p:slideViewPr>
    <p:cSldViewPr snapToGrid="0">
      <p:cViewPr varScale="1">
        <p:scale>
          <a:sx n="74" d="100"/>
          <a:sy n="74" d="100"/>
        </p:scale>
        <p:origin x="7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2A70936-F116-402D-B40E-FA07F69C81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357DC11-F831-449C-ADEB-077CA72462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0070C-37B4-449D-86BF-E4931F16635D}" type="datetime1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55BB2D-59EC-48D8-AE8C-86817B8A9C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2E6234F-8955-40F7-A434-EED4ABD6D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59A75-79D7-4EDD-82CB-5414B3B1D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85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4AC323-B726-4D2A-939E-BBCDB67E5B76}" type="datetime1">
              <a:rPr lang="ru-RU" noProof="0" smtClean="0"/>
              <a:t>16.09.2021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24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7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9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7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03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6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7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1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04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1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xmlns="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xmlns="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xmlns="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1" name="Рисунок 25">
            <a:extLst>
              <a:ext uri="{FF2B5EF4-FFF2-40B4-BE49-F238E27FC236}">
                <a16:creationId xmlns:a16="http://schemas.microsoft.com/office/drawing/2014/main" xmlns="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xmlns="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xmlns="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xmlns="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xmlns="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32" name="Текст 12">
            <a:extLst>
              <a:ext uri="{FF2B5EF4-FFF2-40B4-BE49-F238E27FC236}">
                <a16:creationId xmlns:a16="http://schemas.microsoft.com/office/drawing/2014/main" xmlns="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3" name="Рисунок 25">
            <a:extLst>
              <a:ext uri="{FF2B5EF4-FFF2-40B4-BE49-F238E27FC236}">
                <a16:creationId xmlns:a16="http://schemas.microsoft.com/office/drawing/2014/main" xmlns="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4" name="Рисунок 25">
            <a:extLst>
              <a:ext uri="{FF2B5EF4-FFF2-40B4-BE49-F238E27FC236}">
                <a16:creationId xmlns:a16="http://schemas.microsoft.com/office/drawing/2014/main" xmlns="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Рисунок 25">
            <a:extLst>
              <a:ext uri="{FF2B5EF4-FFF2-40B4-BE49-F238E27FC236}">
                <a16:creationId xmlns:a16="http://schemas.microsoft.com/office/drawing/2014/main" xmlns="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ные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xmlns="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3" name="Рисунок 10">
            <a:extLst>
              <a:ext uri="{FF2B5EF4-FFF2-40B4-BE49-F238E27FC236}">
                <a16:creationId xmlns:a16="http://schemas.microsoft.com/office/drawing/2014/main" xmlns="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за внимание!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Опишите свою главную идею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чисел со знач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xmlns="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xmlns="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Результат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7" name="Рисунок 25">
            <a:extLst>
              <a:ext uri="{FF2B5EF4-FFF2-40B4-BE49-F238E27FC236}">
                <a16:creationId xmlns:a16="http://schemas.microsoft.com/office/drawing/2014/main" xmlns="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Рисунок 25">
            <a:extLst>
              <a:ext uri="{FF2B5EF4-FFF2-40B4-BE49-F238E27FC236}">
                <a16:creationId xmlns:a16="http://schemas.microsoft.com/office/drawing/2014/main" xmlns="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xmlns="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ое разделение 60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F76D43D-0DDD-4BAD-8213-BDBF75C3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3">
            <a:extLst>
              <a:ext uri="{FF2B5EF4-FFF2-40B4-BE49-F238E27FC236}">
                <a16:creationId xmlns:a16="http://schemas.microsoft.com/office/drawing/2014/main" xmlns="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xmlns="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xmlns="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0" name="Текст 12">
            <a:extLst>
              <a:ext uri="{FF2B5EF4-FFF2-40B4-BE49-F238E27FC236}">
                <a16:creationId xmlns:a16="http://schemas.microsoft.com/office/drawing/2014/main" xmlns="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xmlns="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xmlns="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xmlns="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xmlns="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xmlns="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1" name="Рисунок 25">
            <a:extLst>
              <a:ext uri="{FF2B5EF4-FFF2-40B4-BE49-F238E27FC236}">
                <a16:creationId xmlns:a16="http://schemas.microsoft.com/office/drawing/2014/main" xmlns="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полная фотограф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xmlns="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cid:E1125567-547C-4754-8943-0AABE0D2FDC8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alisa.s@ti-electronic.com" TargetMode="Externa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34F2592-CA49-4896-AD63-88B0E4179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Врач, указывающий на большой экран">
            <a:extLst>
              <a:ext uri="{FF2B5EF4-FFF2-40B4-BE49-F238E27FC236}">
                <a16:creationId xmlns:a16="http://schemas.microsoft.com/office/drawing/2014/main" xmlns="" id="{8F02F647-7DBC-4618-AFF3-8CED69C5CD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9886" y="6658123"/>
            <a:ext cx="127529" cy="7173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3314" y="0"/>
            <a:ext cx="9078686" cy="6857999"/>
          </a:xfrm>
          <a:solidFill>
            <a:schemeClr val="bg1">
              <a:lumMod val="50000"/>
              <a:alpha val="70000"/>
            </a:schemeClr>
          </a:solidFill>
        </p:spPr>
        <p:txBody>
          <a:bodyPr rtlCol="0"/>
          <a:lstStyle/>
          <a:p>
            <a:pPr>
              <a:lnSpc>
                <a:spcPct val="11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sz="2400" b="1" i="0" dirty="0">
                <a:effectLst/>
                <a:latin typeface="Tahoma" panose="020B0604030504040204" pitchFamily="34" charset="0"/>
              </a:rPr>
              <a:t>Tommy-Invest </a:t>
            </a:r>
            <a:r>
              <a:rPr lang="ru-RU" sz="2400" b="1" i="0" dirty="0" err="1">
                <a:effectLst/>
                <a:latin typeface="Tahoma" panose="020B0604030504040204" pitchFamily="34" charset="0"/>
              </a:rPr>
              <a:t>Elektronika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Hordozható, vezeték nélküli hő kamera és érzékelőinek fejlesztése</a:t>
            </a:r>
            <a:b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8713" y="4245415"/>
            <a:ext cx="6055630" cy="620016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r>
              <a:rPr lang="ru-RU" sz="2400" dirty="0" err="1"/>
              <a:t>произвоство</a:t>
            </a:r>
            <a:r>
              <a:rPr lang="ru-RU" sz="2400" dirty="0"/>
              <a:t> </a:t>
            </a:r>
            <a:r>
              <a:rPr lang="ru-RU" sz="2400" dirty="0" err="1"/>
              <a:t>элекронной</a:t>
            </a:r>
            <a:r>
              <a:rPr lang="ru-RU" sz="2400" dirty="0"/>
              <a:t> продукции</a:t>
            </a:r>
            <a:endParaRPr lang="ru-RU" dirty="0"/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:a16="http://schemas.microsoft.com/office/drawing/2014/main" xmlns="" id="{C85C272F-FCB2-478D-9E03-EC734D1AB6C0}"/>
              </a:ext>
            </a:extLst>
          </p:cNvPr>
          <p:cNvSpPr/>
          <p:nvPr/>
        </p:nvSpPr>
        <p:spPr bwMode="white">
          <a:xfrm>
            <a:off x="4198713" y="2943107"/>
            <a:ext cx="5616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136CB0-4ED9-43FA-81D5-6D322579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03024" y="4896463"/>
            <a:ext cx="4536000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10" name="A3A3EAF1-C955-40E3-B6AB-3A20916B3DFE">
            <a:extLst>
              <a:ext uri="{FF2B5EF4-FFF2-40B4-BE49-F238E27FC236}">
                <a16:creationId xmlns:a16="http://schemas.microsoft.com/office/drawing/2014/main" xmlns="" id="{B09C1068-1724-40C5-8DAD-EECD59B34A99}"/>
              </a:ext>
            </a:extLst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23" y="1885295"/>
            <a:ext cx="5911690" cy="888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11123242-1802-4890-85C8-48524FEB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31" y="761509"/>
            <a:ext cx="10288515" cy="370166"/>
          </a:xfrm>
        </p:spPr>
        <p:txBody>
          <a:bodyPr rtlCol="0"/>
          <a:lstStyle/>
          <a:p>
            <a:pPr rtl="0"/>
            <a:r>
              <a:rPr lang="hu-HU" dirty="0"/>
              <a:t>ACTIVE EYE – </a:t>
            </a:r>
            <a:r>
              <a:rPr lang="ru-RU" dirty="0" err="1"/>
              <a:t>термо</a:t>
            </a:r>
            <a:r>
              <a:rPr lang="ru-RU" dirty="0"/>
              <a:t>-оптическая камера наблюдения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5A32E52-1B70-4F84-B381-E9D987150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60CBFD8E-64DF-4423-A5AD-A66942481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863" y="3068555"/>
            <a:ext cx="3276000" cy="360445"/>
          </a:xfrm>
        </p:spPr>
        <p:txBody>
          <a:bodyPr rtlCol="0"/>
          <a:lstStyle/>
          <a:p>
            <a:pPr rtl="0"/>
            <a:r>
              <a:rPr lang="ru-RU" dirty="0"/>
              <a:t>Технические возможности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5546E0D8-3EE8-4FA5-9941-005B12026C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772" y="3771554"/>
            <a:ext cx="5045415" cy="2903566"/>
          </a:xfrm>
        </p:spPr>
        <p:txBody>
          <a:bodyPr rtlCol="0"/>
          <a:lstStyle/>
          <a:p>
            <a:r>
              <a:rPr lang="ru-RU" sz="1600" dirty="0"/>
              <a:t>Наружное и внутренние наблюдение жилых, коммерческих и  промышленных помещений</a:t>
            </a:r>
            <a:r>
              <a:rPr lang="ru-RU" sz="1600" noProof="1"/>
              <a:t>. </a:t>
            </a:r>
          </a:p>
          <a:p>
            <a:r>
              <a:rPr lang="ru-RU" sz="1600" noProof="1"/>
              <a:t>Контроль за термическими процессами</a:t>
            </a:r>
          </a:p>
          <a:p>
            <a:pPr rtl="0"/>
            <a:r>
              <a:rPr lang="ru-RU" sz="1600" noProof="1"/>
              <a:t>Дигностика качества воздуха в помещении</a:t>
            </a:r>
          </a:p>
          <a:p>
            <a:pPr rtl="0"/>
            <a:r>
              <a:rPr lang="ru-RU" sz="1600" noProof="1"/>
              <a:t>Дигностика температуры в помещении</a:t>
            </a:r>
          </a:p>
          <a:p>
            <a:pPr rtl="0"/>
            <a:r>
              <a:rPr lang="ru-RU" sz="1600" noProof="1"/>
              <a:t>Дианостика атмосферного давления</a:t>
            </a:r>
          </a:p>
          <a:p>
            <a:pPr rtl="0"/>
            <a:r>
              <a:rPr lang="ru-RU" sz="1600" noProof="1"/>
              <a:t>Дигностика погодных условий</a:t>
            </a:r>
          </a:p>
          <a:p>
            <a:pPr rtl="0"/>
            <a:r>
              <a:rPr lang="ru-RU" sz="1600" noProof="1"/>
              <a:t>Диагностика изменений почвы и тд.</a:t>
            </a:r>
          </a:p>
          <a:p>
            <a:endParaRPr lang="ru-RU" sz="1600" noProof="1"/>
          </a:p>
          <a:p>
            <a:pPr rtl="0"/>
            <a:endParaRPr lang="ru-RU" sz="1600" noProof="1"/>
          </a:p>
          <a:p>
            <a:pPr rtl="0"/>
            <a:endParaRPr lang="ru-RU" sz="1600" noProof="1"/>
          </a:p>
          <a:p>
            <a:pPr rtl="0"/>
            <a:endParaRPr lang="ru-RU" sz="1600" noProof="1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839944D4-2F2D-438D-93AE-CFC498C79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7920" y="3685431"/>
            <a:ext cx="5458164" cy="2826808"/>
          </a:xfrm>
        </p:spPr>
        <p:txBody>
          <a:bodyPr rtlCol="0"/>
          <a:lstStyle/>
          <a:p>
            <a:pPr rtl="0"/>
            <a:r>
              <a:rPr lang="ru-RU" sz="1600" noProof="1"/>
              <a:t>Охранные компании</a:t>
            </a:r>
          </a:p>
          <a:p>
            <a:pPr rtl="0"/>
            <a:r>
              <a:rPr lang="ru-RU" sz="1600" noProof="1"/>
              <a:t>Системы государственных органов</a:t>
            </a:r>
            <a:endParaRPr lang="hu-HU" sz="1600" noProof="1"/>
          </a:p>
          <a:p>
            <a:pPr rtl="0"/>
            <a:r>
              <a:rPr lang="ru-RU" sz="1600" noProof="1"/>
              <a:t>Государственные институты</a:t>
            </a:r>
          </a:p>
          <a:p>
            <a:pPr rtl="0"/>
            <a:r>
              <a:rPr lang="ru-RU" sz="1600" noProof="1"/>
              <a:t>Инфраструктура</a:t>
            </a:r>
          </a:p>
          <a:p>
            <a:pPr rtl="0"/>
            <a:r>
              <a:rPr lang="ru-RU" sz="1600" noProof="1"/>
              <a:t>Строительные объекты</a:t>
            </a:r>
          </a:p>
          <a:p>
            <a:pPr rtl="0"/>
            <a:r>
              <a:rPr lang="ru-RU" sz="1600" noProof="1"/>
              <a:t>Промышленные объекты</a:t>
            </a:r>
          </a:p>
          <a:p>
            <a:pPr rtl="0"/>
            <a:r>
              <a:rPr lang="ru-RU" sz="1600" noProof="1"/>
              <a:t>Агрокультуры</a:t>
            </a:r>
          </a:p>
          <a:p>
            <a:pPr rtl="0"/>
            <a:r>
              <a:rPr lang="ru-RU" sz="1600" noProof="1"/>
              <a:t>Мониторинг окружающей среды</a:t>
            </a:r>
            <a:r>
              <a:rPr lang="hu-HU" sz="1600" noProof="1"/>
              <a:t> </a:t>
            </a:r>
            <a:r>
              <a:rPr lang="ru-RU" sz="1600" noProof="1"/>
              <a:t>и тд.</a:t>
            </a:r>
          </a:p>
          <a:p>
            <a:pPr rtl="0"/>
            <a:endParaRPr lang="ru-RU" sz="1600" noProof="1"/>
          </a:p>
          <a:p>
            <a:pPr rtl="0"/>
            <a:endParaRPr lang="ru-RU" sz="1600" noProof="1"/>
          </a:p>
          <a:p>
            <a:pPr rtl="0"/>
            <a:endParaRPr lang="ru-RU" sz="1600" noProof="1"/>
          </a:p>
          <a:p>
            <a:pPr rtl="0"/>
            <a:endParaRPr lang="ru-RU" sz="1600" noProof="1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D0937D34-C77C-4A01-8453-A119A44FE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1775" y="3025493"/>
            <a:ext cx="3276000" cy="360445"/>
          </a:xfrm>
        </p:spPr>
        <p:txBody>
          <a:bodyPr rtlCol="0"/>
          <a:lstStyle/>
          <a:p>
            <a:pPr rtl="0"/>
            <a:r>
              <a:rPr lang="ru-RU" dirty="0"/>
              <a:t>Сфера использования</a:t>
            </a:r>
          </a:p>
        </p:txBody>
      </p:sp>
      <p:pic>
        <p:nvPicPr>
          <p:cNvPr id="47" name="Рисунок 46" descr="Линия кардиограммы">
            <a:extLst>
              <a:ext uri="{FF2B5EF4-FFF2-40B4-BE49-F238E27FC236}">
                <a16:creationId xmlns:a16="http://schemas.microsoft.com/office/drawing/2014/main" xmlns="" id="{CF3CF4DD-4D31-4118-BEC8-48E0CFB0742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59306" y="1927662"/>
            <a:ext cx="511585" cy="511585"/>
          </a:xfrm>
        </p:spPr>
      </p:pic>
      <p:sp>
        <p:nvSpPr>
          <p:cNvPr id="30" name="объект 7" descr="Бежевый прямоугольник">
            <a:extLst>
              <a:ext uri="{FF2B5EF4-FFF2-40B4-BE49-F238E27FC236}">
                <a16:creationId xmlns:a16="http://schemas.microsoft.com/office/drawing/2014/main" xmlns="" id="{1E04C292-AE6A-4666-9EA6-9D87F84CB793}"/>
              </a:ext>
            </a:extLst>
          </p:cNvPr>
          <p:cNvSpPr/>
          <p:nvPr/>
        </p:nvSpPr>
        <p:spPr bwMode="white">
          <a:xfrm flipV="1">
            <a:off x="722099" y="1277068"/>
            <a:ext cx="3186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5EE06CE-237F-44E6-BF7E-72B27BB6A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389781" y="1733550"/>
            <a:ext cx="1177348" cy="992451"/>
            <a:chOff x="9164878" y="1733550"/>
            <a:chExt cx="1177348" cy="992451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xmlns="" id="{2183E070-F2AC-4FAC-84B2-3622CF377D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9349775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C35680A2-0542-4B12-830D-8B2A95324F4C}"/>
                </a:ext>
              </a:extLst>
            </p:cNvPr>
            <p:cNvSpPr/>
            <p:nvPr/>
          </p:nvSpPr>
          <p:spPr>
            <a:xfrm>
              <a:off x="9164878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3C6003A3-849D-4BA1-BF85-B6F50F8728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824638" y="1733550"/>
            <a:ext cx="1192959" cy="992451"/>
            <a:chOff x="1824638" y="1733550"/>
            <a:chExt cx="1192959" cy="992451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C65C63E4-7456-4EA3-AB9B-0BC0EEF50323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xmlns="" id="{9E3F9864-B075-4CC7-B167-7CE1FB0314D7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CFA2F1D-7304-4F53-BFFA-BC3BE2FBEBC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8120" y="1920715"/>
            <a:ext cx="565565" cy="565565"/>
          </a:xfrm>
        </p:spPr>
      </p:pic>
    </p:spTree>
    <p:extLst>
      <p:ext uri="{BB962C8B-B14F-4D97-AF65-F5344CB8AC3E}">
        <p14:creationId xmlns:p14="http://schemas.microsoft.com/office/powerpoint/2010/main" val="129971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Ученый смотрит на пробирку">
            <a:extLst>
              <a:ext uri="{FF2B5EF4-FFF2-40B4-BE49-F238E27FC236}">
                <a16:creationId xmlns:a16="http://schemas.microsoft.com/office/drawing/2014/main" xmlns="" id="{F923CFB6-5709-405C-8762-B310D3F2195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1758507" y="594360"/>
            <a:ext cx="433493" cy="243840"/>
          </a:xfrm>
        </p:spPr>
      </p:pic>
      <p:pic>
        <p:nvPicPr>
          <p:cNvPr id="8" name="Рисунок 7" descr="Изображение выглядит как текст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21FF58F-C83E-4BD6-9C76-BD79A46E7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00"/>
            <a:ext cx="12191999" cy="3495222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17F5BF1-88DB-42F2-98A6-4C7FBFC3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5360" y="6703"/>
            <a:ext cx="7193280" cy="6857999"/>
          </a:xfrm>
        </p:spPr>
        <p:txBody>
          <a:bodyPr rtlCol="0"/>
          <a:lstStyle/>
          <a:p>
            <a:pPr rtl="0"/>
            <a:r>
              <a:rPr lang="ru-RU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7E363B-55F5-4528-8A9D-A5D90055C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 dirty="0" err="1"/>
              <a:t>Сахарцева</a:t>
            </a:r>
            <a:r>
              <a:rPr lang="ru-RU" dirty="0"/>
              <a:t> Алиса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45FEE4F-333C-40EF-B46D-8D25C79C0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r>
              <a:rPr lang="hu-HU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alisa.s@ti-electronic.com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5F44DEB-FABF-4ADE-B7EB-29DFAFA3DF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7700" y="5683562"/>
            <a:ext cx="3314700" cy="181494"/>
          </a:xfrm>
        </p:spPr>
        <p:txBody>
          <a:bodyPr rtlCol="0"/>
          <a:lstStyle/>
          <a:p>
            <a:pPr rtl="0"/>
            <a:r>
              <a:rPr lang="en-GB" dirty="0"/>
              <a:t>+3670 905 6606</a:t>
            </a:r>
            <a:r>
              <a:rPr lang="ru-RU" dirty="0"/>
              <a:t/>
            </a:r>
            <a:br>
              <a:rPr lang="ru-RU" dirty="0"/>
            </a:br>
            <a:r>
              <a:rPr lang="en-GB"/>
              <a:t>www.ti-electronic.com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F795760-75DB-4415-BB10-2C6299BBF1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dirty="0"/>
              <a:t>СОТРУДНИК отдела </a:t>
            </a:r>
            <a:r>
              <a:rPr lang="en-GB" dirty="0"/>
              <a:t>CIS 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AF39051-1049-4508-8373-6A289966AA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81399" y="2238573"/>
            <a:ext cx="10629202" cy="119042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9" name="объект 7" descr="Бежевый прямоугольник">
            <a:extLst>
              <a:ext uri="{FF2B5EF4-FFF2-40B4-BE49-F238E27FC236}">
                <a16:creationId xmlns:a16="http://schemas.microsoft.com/office/drawing/2014/main" xmlns="" id="{2D7851E8-1907-4C8A-A16F-E461B5BFA940}"/>
              </a:ext>
            </a:extLst>
          </p:cNvPr>
          <p:cNvSpPr/>
          <p:nvPr/>
        </p:nvSpPr>
        <p:spPr bwMode="white">
          <a:xfrm flipV="1">
            <a:off x="6013520" y="4611901"/>
            <a:ext cx="5184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grpSp>
        <p:nvGrpSpPr>
          <p:cNvPr id="46" name="Группа 45" descr="Значок телефона">
            <a:extLst>
              <a:ext uri="{FF2B5EF4-FFF2-40B4-BE49-F238E27FC236}">
                <a16:creationId xmlns:a16="http://schemas.microsoft.com/office/drawing/2014/main" xmlns="" id="{4BB2D73A-DB1F-47D9-9BDA-D6F01A0EDC06}"/>
              </a:ext>
            </a:extLst>
          </p:cNvPr>
          <p:cNvGrpSpPr/>
          <p:nvPr/>
        </p:nvGrpSpPr>
        <p:grpSpPr>
          <a:xfrm>
            <a:off x="1365937" y="5637315"/>
            <a:ext cx="297521" cy="297521"/>
            <a:chOff x="1334697" y="5606075"/>
            <a:chExt cx="360000" cy="360000"/>
          </a:xfrm>
        </p:grpSpPr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3C40AF29-F294-4B60-B5B4-56011134948E}"/>
                </a:ext>
              </a:extLst>
            </p:cNvPr>
            <p:cNvSpPr/>
            <p:nvPr/>
          </p:nvSpPr>
          <p:spPr>
            <a:xfrm>
              <a:off x="1423220" y="5624464"/>
              <a:ext cx="257175" cy="257175"/>
            </a:xfrm>
            <a:custGeom>
              <a:avLst/>
              <a:gdLst>
                <a:gd name="connsiteX0" fmla="*/ 0 w 257175"/>
                <a:gd name="connsiteY0" fmla="*/ 163664 h 257175"/>
                <a:gd name="connsiteX1" fmla="*/ 163664 w 257175"/>
                <a:gd name="connsiteY1" fmla="*/ 0 h 257175"/>
                <a:gd name="connsiteX2" fmla="*/ 261323 w 257175"/>
                <a:gd name="connsiteY2" fmla="*/ 97659 h 257175"/>
                <a:gd name="connsiteX3" fmla="*/ 97659 w 257175"/>
                <a:gd name="connsiteY3" fmla="*/ 26132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257175">
                  <a:moveTo>
                    <a:pt x="0" y="163664"/>
                  </a:moveTo>
                  <a:lnTo>
                    <a:pt x="163664" y="0"/>
                  </a:lnTo>
                  <a:lnTo>
                    <a:pt x="261323" y="97659"/>
                  </a:lnTo>
                  <a:lnTo>
                    <a:pt x="97659" y="261323"/>
                  </a:lnTo>
                  <a:close/>
                </a:path>
              </a:pathLst>
            </a:custGeom>
            <a:noFill/>
            <a:ln w="23813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xmlns="" id="{82F5782C-5E0E-47EA-861C-88990A8D95DF}"/>
                </a:ext>
              </a:extLst>
            </p:cNvPr>
            <p:cNvSpPr/>
            <p:nvPr/>
          </p:nvSpPr>
          <p:spPr>
            <a:xfrm>
              <a:off x="1491815" y="5800385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7145 w 9525"/>
                <a:gd name="connsiteY1" fmla="*/ 180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7145" y="18098"/>
                  </a:lnTo>
                </a:path>
              </a:pathLst>
            </a:custGeom>
            <a:ln w="23813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0ACDDF69-03CD-491C-A9E4-08E5726C5BD3}"/>
                </a:ext>
              </a:extLst>
            </p:cNvPr>
            <p:cNvSpPr/>
            <p:nvPr/>
          </p:nvSpPr>
          <p:spPr>
            <a:xfrm>
              <a:off x="1334697" y="5606075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</p:grpSp>
      <p:grpSp>
        <p:nvGrpSpPr>
          <p:cNvPr id="50" name="Группа 49" descr="Значок электронной почты">
            <a:extLst>
              <a:ext uri="{FF2B5EF4-FFF2-40B4-BE49-F238E27FC236}">
                <a16:creationId xmlns:a16="http://schemas.microsoft.com/office/drawing/2014/main" xmlns="" id="{F7F47E31-EB9A-4529-BE0F-A1213B79FE07}"/>
              </a:ext>
            </a:extLst>
          </p:cNvPr>
          <p:cNvGrpSpPr/>
          <p:nvPr/>
        </p:nvGrpSpPr>
        <p:grpSpPr>
          <a:xfrm>
            <a:off x="1365937" y="5133777"/>
            <a:ext cx="297521" cy="297521"/>
            <a:chOff x="1334697" y="5102537"/>
            <a:chExt cx="360000" cy="360000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299C0ACA-AA85-4505-A8DF-0275634D7832}"/>
                </a:ext>
              </a:extLst>
            </p:cNvPr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53" name="Полилиния: Фигура 52">
                <a:extLst>
                  <a:ext uri="{FF2B5EF4-FFF2-40B4-BE49-F238E27FC236}">
                    <a16:creationId xmlns:a16="http://schemas.microsoft.com/office/drawing/2014/main" xmlns="" id="{85AA236B-9A92-4808-B7BB-0AEF3FD2754B}"/>
                  </a:ext>
                </a:extLst>
              </p:cNvPr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>
                  <a:gd name="connsiteX0" fmla="*/ 0 w 257175"/>
                  <a:gd name="connsiteY0" fmla="*/ 163664 h 257175"/>
                  <a:gd name="connsiteX1" fmla="*/ 163664 w 257175"/>
                  <a:gd name="connsiteY1" fmla="*/ 0 h 257175"/>
                  <a:gd name="connsiteX2" fmla="*/ 261323 w 257175"/>
                  <a:gd name="connsiteY2" fmla="*/ 97659 h 257175"/>
                  <a:gd name="connsiteX3" fmla="*/ 97659 w 257175"/>
                  <a:gd name="connsiteY3" fmla="*/ 26132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257175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ru-RU"/>
              </a:p>
            </p:txBody>
          </p:sp>
          <p:sp>
            <p:nvSpPr>
              <p:cNvPr id="54" name="Полилиния: фигура 53">
                <a:extLst>
                  <a:ext uri="{FF2B5EF4-FFF2-40B4-BE49-F238E27FC236}">
                    <a16:creationId xmlns:a16="http://schemas.microsoft.com/office/drawing/2014/main" xmlns="" id="{94E72230-A0A3-4A80-AD64-FE14B4AA1A95}"/>
                  </a:ext>
                </a:extLst>
              </p:cNvPr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>
                  <a:gd name="connsiteX0" fmla="*/ 0 w 161925"/>
                  <a:gd name="connsiteY0" fmla="*/ 162878 h 161925"/>
                  <a:gd name="connsiteX1" fmla="*/ 141923 w 161925"/>
                  <a:gd name="connsiteY1" fmla="*/ 135255 h 161925"/>
                  <a:gd name="connsiteX2" fmla="*/ 162878 w 161925"/>
                  <a:gd name="connsiteY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61925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ru-RU"/>
              </a:p>
            </p:txBody>
          </p:sp>
        </p:grpSp>
        <p:sp>
          <p:nvSpPr>
            <p:cNvPr id="52" name="Полилиния: фигура 51">
              <a:extLst>
                <a:ext uri="{FF2B5EF4-FFF2-40B4-BE49-F238E27FC236}">
                  <a16:creationId xmlns:a16="http://schemas.microsoft.com/office/drawing/2014/main" xmlns="" id="{D01D119F-74E1-4482-B664-AAD0BB5B651F}"/>
                </a:ext>
              </a:extLst>
            </p:cNvPr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</p:grpSp>
      <p:grpSp>
        <p:nvGrpSpPr>
          <p:cNvPr id="55" name="Группа 54" descr="Значок человека">
            <a:extLst>
              <a:ext uri="{FF2B5EF4-FFF2-40B4-BE49-F238E27FC236}">
                <a16:creationId xmlns:a16="http://schemas.microsoft.com/office/drawing/2014/main" xmlns="" id="{9E1A2D9D-4A3F-4720-9A14-FFD74FC5C7A2}"/>
              </a:ext>
            </a:extLst>
          </p:cNvPr>
          <p:cNvGrpSpPr/>
          <p:nvPr/>
        </p:nvGrpSpPr>
        <p:grpSpPr>
          <a:xfrm>
            <a:off x="1365937" y="4611901"/>
            <a:ext cx="297521" cy="297521"/>
            <a:chOff x="1334697" y="4580661"/>
            <a:chExt cx="360000" cy="36000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xmlns="" id="{FBC59C07-FDEC-40D0-BE4E-E1FAC0DEBC4A}"/>
                </a:ext>
              </a:extLst>
            </p:cNvPr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</p:grpSpPr>
          <p:sp>
            <p:nvSpPr>
              <p:cNvPr id="58" name="Полилиния: Фигура 57">
                <a:extLst>
                  <a:ext uri="{FF2B5EF4-FFF2-40B4-BE49-F238E27FC236}">
                    <a16:creationId xmlns:a16="http://schemas.microsoft.com/office/drawing/2014/main" xmlns="" id="{15EC7012-98A7-4A94-8CC9-0EC3408A6BC4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>
                  <a:gd name="connsiteX0" fmla="*/ 118110 w 114300"/>
                  <a:gd name="connsiteY0" fmla="*/ 59055 h 114300"/>
                  <a:gd name="connsiteX1" fmla="*/ 59055 w 114300"/>
                  <a:gd name="connsiteY1" fmla="*/ 118110 h 114300"/>
                  <a:gd name="connsiteX2" fmla="*/ 0 w 114300"/>
                  <a:gd name="connsiteY2" fmla="*/ 59055 h 114300"/>
                  <a:gd name="connsiteX3" fmla="*/ 59055 w 114300"/>
                  <a:gd name="connsiteY3" fmla="*/ 0 h 114300"/>
                  <a:gd name="connsiteX4" fmla="*/ 118110 w 114300"/>
                  <a:gd name="connsiteY4" fmla="*/ 59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xmlns="" id="{E519FE88-ED74-4D46-86D2-F2530BE46026}"/>
                  </a:ext>
                </a:extLst>
              </p:cNvPr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>
                  <a:gd name="connsiteX0" fmla="*/ 0 w 180975"/>
                  <a:gd name="connsiteY0" fmla="*/ 72390 h 66675"/>
                  <a:gd name="connsiteX1" fmla="*/ 94298 w 180975"/>
                  <a:gd name="connsiteY1" fmla="*/ 0 h 66675"/>
                  <a:gd name="connsiteX2" fmla="*/ 188595 w 180975"/>
                  <a:gd name="connsiteY2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66675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/>
              </a:p>
            </p:txBody>
          </p:sp>
        </p:grpSp>
        <p:sp>
          <p:nvSpPr>
            <p:cNvPr id="57" name="Полилиния: фигура 56">
              <a:extLst>
                <a:ext uri="{FF2B5EF4-FFF2-40B4-BE49-F238E27FC236}">
                  <a16:creationId xmlns:a16="http://schemas.microsoft.com/office/drawing/2014/main" xmlns="" id="{03AF6D1D-DE4A-460B-A540-E7DACF1F333F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83322 w 360000"/>
                <a:gd name="connsiteY1" fmla="*/ 0 h 360000"/>
                <a:gd name="connsiteX2" fmla="*/ 83322 w 360000"/>
                <a:gd name="connsiteY2" fmla="*/ 68850 h 360000"/>
                <a:gd name="connsiteX3" fmla="*/ 276679 w 360000"/>
                <a:gd name="connsiteY3" fmla="*/ 68850 h 360000"/>
                <a:gd name="connsiteX4" fmla="*/ 276679 w 360000"/>
                <a:gd name="connsiteY4" fmla="*/ 0 h 360000"/>
                <a:gd name="connsiteX5" fmla="*/ 360000 w 360000"/>
                <a:gd name="connsiteY5" fmla="*/ 0 h 360000"/>
                <a:gd name="connsiteX6" fmla="*/ 360000 w 360000"/>
                <a:gd name="connsiteY6" fmla="*/ 360000 h 360000"/>
                <a:gd name="connsiteX7" fmla="*/ 0 w 360000"/>
                <a:gd name="connsiteY7" fmla="*/ 360000 h 360000"/>
                <a:gd name="connsiteX0" fmla="*/ 276679 w 368119"/>
                <a:gd name="connsiteY0" fmla="*/ 68850 h 360000"/>
                <a:gd name="connsiteX1" fmla="*/ 276679 w 368119"/>
                <a:gd name="connsiteY1" fmla="*/ 0 h 360000"/>
                <a:gd name="connsiteX2" fmla="*/ 360000 w 368119"/>
                <a:gd name="connsiteY2" fmla="*/ 0 h 360000"/>
                <a:gd name="connsiteX3" fmla="*/ 360000 w 368119"/>
                <a:gd name="connsiteY3" fmla="*/ 360000 h 360000"/>
                <a:gd name="connsiteX4" fmla="*/ 0 w 368119"/>
                <a:gd name="connsiteY4" fmla="*/ 360000 h 360000"/>
                <a:gd name="connsiteX5" fmla="*/ 0 w 368119"/>
                <a:gd name="connsiteY5" fmla="*/ 0 h 360000"/>
                <a:gd name="connsiteX6" fmla="*/ 83322 w 368119"/>
                <a:gd name="connsiteY6" fmla="*/ 0 h 360000"/>
                <a:gd name="connsiteX7" fmla="*/ 83322 w 368119"/>
                <a:gd name="connsiteY7" fmla="*/ 68850 h 360000"/>
                <a:gd name="connsiteX8" fmla="*/ 368119 w 368119"/>
                <a:gd name="connsiteY8" fmla="*/ 16029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7" fmla="*/ 83322 w 360000"/>
                <a:gd name="connsiteY7" fmla="*/ 6885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0" fmla="*/ 276679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83322 w 360000"/>
                <a:gd name="connsiteY5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0" h="36000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7695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6C541C6-7505-4E59-B1E0-88A80E7A2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61" y="9131"/>
            <a:ext cx="11031339" cy="68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Женщина, входящая в дверь">
            <a:extLst>
              <a:ext uri="{FF2B5EF4-FFF2-40B4-BE49-F238E27FC236}">
                <a16:creationId xmlns:a16="http://schemas.microsoft.com/office/drawing/2014/main" xmlns="" id="{86D7D4AC-BE7B-45B9-AF4A-E2AF1B6C79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857999"/>
            <a:ext cx="80078" cy="45719"/>
          </a:xfr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D509E5E-F68C-4F2B-8EC7-432595860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32753" y="0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0218" y="313675"/>
            <a:ext cx="6903253" cy="599795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r>
              <a:rPr lang="ru-RU" b="0" i="0" dirty="0">
                <a:effectLst/>
                <a:latin typeface="Tahoma" panose="020B0604030504040204" pitchFamily="34" charset="0"/>
              </a:rPr>
              <a:t>Компания ООО </a:t>
            </a:r>
            <a:r>
              <a:rPr lang="ru-RU" b="1" i="0" dirty="0">
                <a:effectLst/>
                <a:latin typeface="Tahoma" panose="020B0604030504040204" pitchFamily="34" charset="0"/>
              </a:rPr>
              <a:t>Tommy-Invest </a:t>
            </a:r>
            <a:r>
              <a:rPr lang="ru-RU" b="1" i="0" dirty="0" err="1">
                <a:effectLst/>
                <a:latin typeface="Tahoma" panose="020B0604030504040204" pitchFamily="34" charset="0"/>
              </a:rPr>
              <a:t>Elektronika</a:t>
            </a:r>
            <a:r>
              <a:rPr lang="ru-RU" b="1" i="0" dirty="0">
                <a:effectLst/>
                <a:latin typeface="Tahoma" panose="020B0604030504040204" pitchFamily="34" charset="0"/>
              </a:rPr>
              <a:t> (TI-Electronic)</a:t>
            </a:r>
            <a:r>
              <a:rPr lang="ru-RU" b="0" i="0" dirty="0">
                <a:effectLst/>
                <a:latin typeface="Tahoma" panose="020B0604030504040204" pitchFamily="34" charset="0"/>
              </a:rPr>
              <a:t> основана в 1992 году. В первые годы главным видом деятельности являлась научно-исследовательская работа.</a:t>
            </a:r>
            <a:br>
              <a:rPr lang="ru-RU" b="0" i="0" dirty="0">
                <a:effectLst/>
                <a:latin typeface="Tahoma" panose="020B0604030504040204" pitchFamily="34" charset="0"/>
              </a:rPr>
            </a:br>
            <a:r>
              <a:rPr lang="ru-RU" b="0" i="0" dirty="0">
                <a:effectLst/>
                <a:latin typeface="Tahoma" panose="020B0604030504040204" pitchFamily="34" charset="0"/>
              </a:rPr>
              <a:t>Промышленный парк ЕМ расположенный в г. </a:t>
            </a:r>
            <a:r>
              <a:rPr lang="ru-RU" b="0" i="0" dirty="0" err="1">
                <a:effectLst/>
                <a:latin typeface="Tahoma" panose="020B0604030504040204" pitchFamily="34" charset="0"/>
              </a:rPr>
              <a:t>Сечень</a:t>
            </a:r>
            <a:r>
              <a:rPr lang="ru-RU" b="0" i="0" dirty="0">
                <a:effectLst/>
                <a:latin typeface="Tahoma" panose="020B0604030504040204" pitchFamily="34" charset="0"/>
              </a:rPr>
              <a:t>, к настоящему времени стал одним из крупнейших контрактных производителей высококачественной электронной продукции в Центральной Европе. Сегодня, компания располагает 12 000 м2 производственной площади, с численностью персонала около 300  человек. В компании создан отдел разработок и контроля качества. </a:t>
            </a:r>
            <a:br>
              <a:rPr lang="ru-RU" b="0" i="0" dirty="0">
                <a:effectLst/>
                <a:latin typeface="Tahoma" panose="020B0604030504040204" pitchFamily="34" charset="0"/>
              </a:rPr>
            </a:br>
            <a:r>
              <a:rPr lang="ru-RU" b="0" i="0" dirty="0">
                <a:effectLst/>
                <a:latin typeface="Tahoma" panose="020B0604030504040204" pitchFamily="34" charset="0"/>
              </a:rPr>
              <a:t>Нашу работу отличает высокий стандарт качества, точная доставка, выгодные цены и гибкость в работе с заказчиками.</a:t>
            </a:r>
          </a:p>
          <a:p>
            <a:pPr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514" y="546369"/>
            <a:ext cx="4213969" cy="563409"/>
          </a:xfrm>
        </p:spPr>
        <p:txBody>
          <a:bodyPr rtlCol="0"/>
          <a:lstStyle/>
          <a:p>
            <a:pPr rtl="0"/>
            <a:r>
              <a:rPr lang="ru-RU" dirty="0"/>
              <a:t>Наша компания</a:t>
            </a:r>
          </a:p>
        </p:txBody>
      </p:sp>
      <p:sp>
        <p:nvSpPr>
          <p:cNvPr id="9" name="объект 7" descr="Бежевый прямоугольник">
            <a:extLst>
              <a:ext uri="{FF2B5EF4-FFF2-40B4-BE49-F238E27FC236}">
                <a16:creationId xmlns:a16="http://schemas.microsoft.com/office/drawing/2014/main" xmlns="" id="{400AB11A-4D5E-4CDE-BB60-C8578F59C3E0}"/>
              </a:ext>
            </a:extLst>
          </p:cNvPr>
          <p:cNvSpPr/>
          <p:nvPr/>
        </p:nvSpPr>
        <p:spPr bwMode="white">
          <a:xfrm>
            <a:off x="2685180" y="1283481"/>
            <a:ext cx="3991150" cy="7865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grpSp>
        <p:nvGrpSpPr>
          <p:cNvPr id="36" name="Группа 35" descr="Значок лампочки">
            <a:extLst>
              <a:ext uri="{FF2B5EF4-FFF2-40B4-BE49-F238E27FC236}">
                <a16:creationId xmlns:a16="http://schemas.microsoft.com/office/drawing/2014/main" xmlns="" id="{840CA54E-FBB9-4848-A45D-E086AA4A5012}"/>
              </a:ext>
            </a:extLst>
          </p:cNvPr>
          <p:cNvGrpSpPr>
            <a:grpSpLocks noChangeAspect="1"/>
          </p:cNvGrpSpPr>
          <p:nvPr/>
        </p:nvGrpSpPr>
        <p:grpSpPr>
          <a:xfrm>
            <a:off x="1909276" y="631499"/>
            <a:ext cx="362015" cy="584795"/>
            <a:chOff x="1684741" y="3186732"/>
            <a:chExt cx="530027" cy="856197"/>
          </a:xfrm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B8ABB65B-B8A5-4C0E-BE4C-E88A7BB3E8A2}"/>
                </a:ext>
              </a:extLst>
            </p:cNvPr>
            <p:cNvSpPr/>
            <p:nvPr/>
          </p:nvSpPr>
          <p:spPr>
            <a:xfrm>
              <a:off x="1817248" y="3777916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D71DD07A-CE80-41D5-AEEB-65192AD34639}"/>
                </a:ext>
              </a:extLst>
            </p:cNvPr>
            <p:cNvSpPr/>
            <p:nvPr/>
          </p:nvSpPr>
          <p:spPr>
            <a:xfrm>
              <a:off x="1817248" y="3879844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:a16="http://schemas.microsoft.com/office/drawing/2014/main" xmlns="" id="{0522D638-DE3D-438D-8C73-954C32D8CB63}"/>
                </a:ext>
              </a:extLst>
            </p:cNvPr>
            <p:cNvSpPr/>
            <p:nvPr/>
          </p:nvSpPr>
          <p:spPr>
            <a:xfrm>
              <a:off x="1883501" y="3981772"/>
              <a:ext cx="132507" cy="61157"/>
            </a:xfrm>
            <a:custGeom>
              <a:avLst/>
              <a:gdLst>
                <a:gd name="connsiteX0" fmla="*/ 0 w 132506"/>
                <a:gd name="connsiteY0" fmla="*/ 0 h 61156"/>
                <a:gd name="connsiteX1" fmla="*/ 66253 w 132506"/>
                <a:gd name="connsiteY1" fmla="*/ 61157 h 61156"/>
                <a:gd name="connsiteX2" fmla="*/ 132507 w 132506"/>
                <a:gd name="connsiteY2" fmla="*/ 0 h 61156"/>
                <a:gd name="connsiteX3" fmla="*/ 0 w 132506"/>
                <a:gd name="connsiteY3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06" h="61156">
                  <a:moveTo>
                    <a:pt x="0" y="0"/>
                  </a:moveTo>
                  <a:cubicBezTo>
                    <a:pt x="3058" y="34656"/>
                    <a:pt x="31598" y="61157"/>
                    <a:pt x="66253" y="61157"/>
                  </a:cubicBezTo>
                  <a:cubicBezTo>
                    <a:pt x="100909" y="61157"/>
                    <a:pt x="129449" y="34656"/>
                    <a:pt x="132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xmlns="" id="{01AB190E-B14D-440E-9910-B22D8C998B54}"/>
                </a:ext>
              </a:extLst>
            </p:cNvPr>
            <p:cNvSpPr/>
            <p:nvPr/>
          </p:nvSpPr>
          <p:spPr>
            <a:xfrm>
              <a:off x="1684741" y="3186732"/>
              <a:ext cx="530027" cy="550412"/>
            </a:xfrm>
            <a:custGeom>
              <a:avLst/>
              <a:gdLst>
                <a:gd name="connsiteX0" fmla="*/ 265013 w 530026"/>
                <a:gd name="connsiteY0" fmla="*/ 0 h 550412"/>
                <a:gd name="connsiteX1" fmla="*/ 265013 w 530026"/>
                <a:gd name="connsiteY1" fmla="*/ 0 h 550412"/>
                <a:gd name="connsiteX2" fmla="*/ 265013 w 530026"/>
                <a:gd name="connsiteY2" fmla="*/ 0 h 550412"/>
                <a:gd name="connsiteX3" fmla="*/ 0 w 530026"/>
                <a:gd name="connsiteY3" fmla="*/ 261956 h 550412"/>
                <a:gd name="connsiteX4" fmla="*/ 0 w 530026"/>
                <a:gd name="connsiteY4" fmla="*/ 271129 h 550412"/>
                <a:gd name="connsiteX5" fmla="*/ 18347 w 530026"/>
                <a:gd name="connsiteY5" fmla="*/ 362864 h 550412"/>
                <a:gd name="connsiteX6" fmla="*/ 64215 w 530026"/>
                <a:gd name="connsiteY6" fmla="*/ 438291 h 550412"/>
                <a:gd name="connsiteX7" fmla="*/ 126391 w 530026"/>
                <a:gd name="connsiteY7" fmla="*/ 539200 h 550412"/>
                <a:gd name="connsiteX8" fmla="*/ 144738 w 530026"/>
                <a:gd name="connsiteY8" fmla="*/ 550412 h 550412"/>
                <a:gd name="connsiteX9" fmla="*/ 385289 w 530026"/>
                <a:gd name="connsiteY9" fmla="*/ 550412 h 550412"/>
                <a:gd name="connsiteX10" fmla="*/ 403636 w 530026"/>
                <a:gd name="connsiteY10" fmla="*/ 539200 h 550412"/>
                <a:gd name="connsiteX11" fmla="*/ 465812 w 530026"/>
                <a:gd name="connsiteY11" fmla="*/ 438291 h 550412"/>
                <a:gd name="connsiteX12" fmla="*/ 511680 w 530026"/>
                <a:gd name="connsiteY12" fmla="*/ 362864 h 550412"/>
                <a:gd name="connsiteX13" fmla="*/ 530027 w 530026"/>
                <a:gd name="connsiteY13" fmla="*/ 271129 h 550412"/>
                <a:gd name="connsiteX14" fmla="*/ 530027 w 530026"/>
                <a:gd name="connsiteY14" fmla="*/ 261956 h 550412"/>
                <a:gd name="connsiteX15" fmla="*/ 265013 w 530026"/>
                <a:gd name="connsiteY15" fmla="*/ 0 h 550412"/>
                <a:gd name="connsiteX16" fmla="*/ 468870 w 530026"/>
                <a:gd name="connsiteY16" fmla="*/ 270110 h 550412"/>
                <a:gd name="connsiteX17" fmla="*/ 454600 w 530026"/>
                <a:gd name="connsiteY17" fmla="*/ 341460 h 550412"/>
                <a:gd name="connsiteX18" fmla="*/ 419944 w 530026"/>
                <a:gd name="connsiteY18" fmla="*/ 397520 h 550412"/>
                <a:gd name="connsiteX19" fmla="*/ 360826 w 530026"/>
                <a:gd name="connsiteY19" fmla="*/ 489256 h 550412"/>
                <a:gd name="connsiteX20" fmla="*/ 265013 w 530026"/>
                <a:gd name="connsiteY20" fmla="*/ 489256 h 550412"/>
                <a:gd name="connsiteX21" fmla="*/ 170220 w 530026"/>
                <a:gd name="connsiteY21" fmla="*/ 489256 h 550412"/>
                <a:gd name="connsiteX22" fmla="*/ 111102 w 530026"/>
                <a:gd name="connsiteY22" fmla="*/ 397520 h 550412"/>
                <a:gd name="connsiteX23" fmla="*/ 76446 w 530026"/>
                <a:gd name="connsiteY23" fmla="*/ 341460 h 550412"/>
                <a:gd name="connsiteX24" fmla="*/ 62176 w 530026"/>
                <a:gd name="connsiteY24" fmla="*/ 270110 h 550412"/>
                <a:gd name="connsiteX25" fmla="*/ 62176 w 530026"/>
                <a:gd name="connsiteY25" fmla="*/ 261956 h 550412"/>
                <a:gd name="connsiteX26" fmla="*/ 266033 w 530026"/>
                <a:gd name="connsiteY26" fmla="*/ 60138 h 550412"/>
                <a:gd name="connsiteX27" fmla="*/ 266033 w 530026"/>
                <a:gd name="connsiteY27" fmla="*/ 60138 h 550412"/>
                <a:gd name="connsiteX28" fmla="*/ 266033 w 530026"/>
                <a:gd name="connsiteY28" fmla="*/ 60138 h 550412"/>
                <a:gd name="connsiteX29" fmla="*/ 266033 w 530026"/>
                <a:gd name="connsiteY29" fmla="*/ 60138 h 550412"/>
                <a:gd name="connsiteX30" fmla="*/ 266033 w 530026"/>
                <a:gd name="connsiteY30" fmla="*/ 60138 h 550412"/>
                <a:gd name="connsiteX31" fmla="*/ 266033 w 530026"/>
                <a:gd name="connsiteY31" fmla="*/ 60138 h 550412"/>
                <a:gd name="connsiteX32" fmla="*/ 266033 w 530026"/>
                <a:gd name="connsiteY32" fmla="*/ 60138 h 550412"/>
                <a:gd name="connsiteX33" fmla="*/ 469889 w 530026"/>
                <a:gd name="connsiteY33" fmla="*/ 261956 h 550412"/>
                <a:gd name="connsiteX34" fmla="*/ 469889 w 530026"/>
                <a:gd name="connsiteY34" fmla="*/ 270110 h 5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0026" h="550412">
                  <a:moveTo>
                    <a:pt x="265013" y="0"/>
                  </a:moveTo>
                  <a:cubicBezTo>
                    <a:pt x="265013" y="0"/>
                    <a:pt x="265013" y="0"/>
                    <a:pt x="265013" y="0"/>
                  </a:cubicBezTo>
                  <a:cubicBezTo>
                    <a:pt x="265013" y="0"/>
                    <a:pt x="265013" y="0"/>
                    <a:pt x="265013" y="0"/>
                  </a:cubicBezTo>
                  <a:cubicBezTo>
                    <a:pt x="120275" y="1019"/>
                    <a:pt x="3058" y="117217"/>
                    <a:pt x="0" y="261956"/>
                  </a:cubicBezTo>
                  <a:lnTo>
                    <a:pt x="0" y="271129"/>
                  </a:lnTo>
                  <a:cubicBezTo>
                    <a:pt x="1019" y="302727"/>
                    <a:pt x="7135" y="333305"/>
                    <a:pt x="18347" y="362864"/>
                  </a:cubicBezTo>
                  <a:cubicBezTo>
                    <a:pt x="29559" y="390385"/>
                    <a:pt x="44848" y="415867"/>
                    <a:pt x="64215" y="438291"/>
                  </a:cubicBezTo>
                  <a:cubicBezTo>
                    <a:pt x="88678" y="464793"/>
                    <a:pt x="115179" y="516776"/>
                    <a:pt x="126391" y="539200"/>
                  </a:cubicBezTo>
                  <a:cubicBezTo>
                    <a:pt x="129449" y="546335"/>
                    <a:pt x="136584" y="550412"/>
                    <a:pt x="144738" y="550412"/>
                  </a:cubicBezTo>
                  <a:lnTo>
                    <a:pt x="385289" y="550412"/>
                  </a:lnTo>
                  <a:cubicBezTo>
                    <a:pt x="393443" y="550412"/>
                    <a:pt x="400578" y="546335"/>
                    <a:pt x="403636" y="539200"/>
                  </a:cubicBezTo>
                  <a:cubicBezTo>
                    <a:pt x="414848" y="516776"/>
                    <a:pt x="441349" y="464793"/>
                    <a:pt x="465812" y="438291"/>
                  </a:cubicBezTo>
                  <a:cubicBezTo>
                    <a:pt x="485178" y="415867"/>
                    <a:pt x="501487" y="390385"/>
                    <a:pt x="511680" y="362864"/>
                  </a:cubicBezTo>
                  <a:cubicBezTo>
                    <a:pt x="522892" y="333305"/>
                    <a:pt x="529008" y="302727"/>
                    <a:pt x="530027" y="271129"/>
                  </a:cubicBezTo>
                  <a:lnTo>
                    <a:pt x="530027" y="261956"/>
                  </a:lnTo>
                  <a:cubicBezTo>
                    <a:pt x="526969" y="117217"/>
                    <a:pt x="409752" y="1019"/>
                    <a:pt x="265013" y="0"/>
                  </a:cubicBezTo>
                  <a:close/>
                  <a:moveTo>
                    <a:pt x="468870" y="270110"/>
                  </a:moveTo>
                  <a:cubicBezTo>
                    <a:pt x="467851" y="294573"/>
                    <a:pt x="462754" y="319035"/>
                    <a:pt x="454600" y="341460"/>
                  </a:cubicBezTo>
                  <a:cubicBezTo>
                    <a:pt x="446446" y="361845"/>
                    <a:pt x="435234" y="381212"/>
                    <a:pt x="419944" y="397520"/>
                  </a:cubicBezTo>
                  <a:cubicBezTo>
                    <a:pt x="396501" y="426060"/>
                    <a:pt x="376115" y="456638"/>
                    <a:pt x="360826" y="489256"/>
                  </a:cubicBezTo>
                  <a:lnTo>
                    <a:pt x="265013" y="489256"/>
                  </a:lnTo>
                  <a:lnTo>
                    <a:pt x="170220" y="489256"/>
                  </a:lnTo>
                  <a:cubicBezTo>
                    <a:pt x="153912" y="456638"/>
                    <a:pt x="133526" y="426060"/>
                    <a:pt x="111102" y="397520"/>
                  </a:cubicBezTo>
                  <a:cubicBezTo>
                    <a:pt x="96832" y="381212"/>
                    <a:pt x="84600" y="361845"/>
                    <a:pt x="76446" y="341460"/>
                  </a:cubicBezTo>
                  <a:cubicBezTo>
                    <a:pt x="67273" y="319035"/>
                    <a:pt x="63196" y="294573"/>
                    <a:pt x="62176" y="270110"/>
                  </a:cubicBezTo>
                  <a:lnTo>
                    <a:pt x="62176" y="261956"/>
                  </a:lnTo>
                  <a:cubicBezTo>
                    <a:pt x="64215" y="150854"/>
                    <a:pt x="154931" y="61157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266033" y="60138"/>
                    <a:pt x="266033" y="60138"/>
                    <a:pt x="266033" y="60138"/>
                  </a:cubicBezTo>
                  <a:cubicBezTo>
                    <a:pt x="266033" y="60138"/>
                    <a:pt x="266033" y="60138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377134" y="61157"/>
                    <a:pt x="467851" y="149835"/>
                    <a:pt x="469889" y="261956"/>
                  </a:cubicBezTo>
                  <a:lnTo>
                    <a:pt x="469889" y="27011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52" name="Номер слайда 51">
            <a:extLst>
              <a:ext uri="{FF2B5EF4-FFF2-40B4-BE49-F238E27FC236}">
                <a16:creationId xmlns:a16="http://schemas.microsoft.com/office/drawing/2014/main" xmlns="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8CDC0198-E919-4071-9C4B-5B3D19A46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465382" y="374863"/>
            <a:ext cx="1105836" cy="906419"/>
            <a:chOff x="5482999" y="1607028"/>
            <a:chExt cx="1200866" cy="120086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667DDF34-4085-4945-A320-585AC8EBAAF2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ED521D40-9109-4214-B458-FAB53B1DA80D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4320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Врач, указывающий на снимки компьютерной томографии">
            <a:extLst>
              <a:ext uri="{FF2B5EF4-FFF2-40B4-BE49-F238E27FC236}">
                <a16:creationId xmlns:a16="http://schemas.microsoft.com/office/drawing/2014/main" xmlns="" id="{51DAB4F3-6A41-481C-8A3E-932EDFC9FE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3CBC84C2-2B48-4B15-A420-8B5F2BDE2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88000" y="16496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34E91A8-F608-453C-810A-BE991818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Основные виды деятельности: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DDB908-45C5-4999-982F-0A82DA01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327E535-262E-40B8-A9E1-0C08FFD80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100" y="3668233"/>
            <a:ext cx="2647426" cy="873281"/>
          </a:xfrm>
        </p:spPr>
        <p:txBody>
          <a:bodyPr rtlCol="0"/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ahoma" panose="020B0604030504040204" pitchFamily="34" charset="0"/>
              </a:rPr>
              <a:t>Сборка электронных</a:t>
            </a:r>
            <a:br>
              <a:rPr lang="ru-RU" b="0" i="0" dirty="0">
                <a:effectLst/>
                <a:latin typeface="Tahoma" panose="020B0604030504040204" pitchFamily="34" charset="0"/>
              </a:rPr>
            </a:br>
            <a:r>
              <a:rPr lang="ru-RU" b="0" i="0" dirty="0">
                <a:effectLst/>
                <a:latin typeface="Tahoma" panose="020B0604030504040204" pitchFamily="34" charset="0"/>
              </a:rPr>
              <a:t> плат и элементов </a:t>
            </a:r>
            <a:br>
              <a:rPr lang="ru-RU" b="0" i="0" dirty="0">
                <a:effectLst/>
                <a:latin typeface="Tahoma" panose="020B0604030504040204" pitchFamily="34" charset="0"/>
              </a:rPr>
            </a:br>
            <a:r>
              <a:rPr lang="ru-RU" b="0" i="0" dirty="0">
                <a:effectLst/>
                <a:latin typeface="Tahoma" panose="020B0604030504040204" pitchFamily="34" charset="0"/>
              </a:rPr>
              <a:t>точной механики</a:t>
            </a:r>
            <a:br>
              <a:rPr lang="ru-RU" b="0" i="0" dirty="0">
                <a:effectLst/>
                <a:latin typeface="Tahoma" panose="020B0604030504040204" pitchFamily="34" charset="0"/>
              </a:rPr>
            </a:br>
            <a:endParaRPr lang="ru-RU" b="0" i="0" dirty="0">
              <a:effectLst/>
              <a:latin typeface="Tahoma" panose="020B0604030504040204" pitchFamily="34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AA5735F7-BDC6-4ACD-B0DE-4AB63D30BA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70799" y="3695377"/>
            <a:ext cx="1652801" cy="846137"/>
          </a:xfrm>
        </p:spPr>
        <p:txBody>
          <a:bodyPr rtlCol="0"/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ahoma" panose="020B0604030504040204" pitchFamily="34" charset="0"/>
              </a:rPr>
              <a:t>Осветительная техника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7BC20BC-85E6-48CD-B755-5D4149953C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69600" y="3695377"/>
            <a:ext cx="1652801" cy="846137"/>
          </a:xfrm>
        </p:spPr>
        <p:txBody>
          <a:bodyPr rtlCol="0"/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ahoma" panose="020B0604030504040204" pitchFamily="34" charset="0"/>
              </a:rPr>
              <a:t>Производство магнитных головок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DC6EAD81-841A-483E-9B44-512A1470E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70855" y="3695377"/>
            <a:ext cx="1999889" cy="846137"/>
          </a:xfrm>
        </p:spPr>
        <p:txBody>
          <a:bodyPr rtlCol="0"/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ahoma" panose="020B0604030504040204" pitchFamily="34" charset="0"/>
              </a:rPr>
              <a:t>Производство индуктивных компонентов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78028AA-13B5-4B26-947A-231084A75C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57654" y="3695377"/>
            <a:ext cx="1999889" cy="846137"/>
          </a:xfrm>
        </p:spPr>
        <p:txBody>
          <a:bodyPr rtlCol="0"/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ahoma" panose="020B0604030504040204" pitchFamily="34" charset="0"/>
              </a:rPr>
              <a:t>Ферритовые технологии и технологии с использованием </a:t>
            </a:r>
            <a:r>
              <a:rPr lang="ru-RU" b="0" i="0" dirty="0" err="1">
                <a:effectLst/>
                <a:latin typeface="Tahoma" panose="020B0604030504040204" pitchFamily="34" charset="0"/>
              </a:rPr>
              <a:t>нанокристаллов</a:t>
            </a:r>
            <a:endParaRPr lang="ru-RU" b="0" i="0" dirty="0">
              <a:effectLst/>
              <a:latin typeface="Tahoma" panose="020B0604030504040204" pitchFamily="34" charset="0"/>
            </a:endParaRPr>
          </a:p>
        </p:txBody>
      </p:sp>
      <p:sp>
        <p:nvSpPr>
          <p:cNvPr id="19" name="объект 7" descr="Бежевый прямоугольник">
            <a:extLst>
              <a:ext uri="{FF2B5EF4-FFF2-40B4-BE49-F238E27FC236}">
                <a16:creationId xmlns:a16="http://schemas.microsoft.com/office/drawing/2014/main" xmlns="" id="{9B6BE182-7444-49DA-B6FA-215DD68D50CA}"/>
              </a:ext>
            </a:extLst>
          </p:cNvPr>
          <p:cNvSpPr/>
          <p:nvPr/>
        </p:nvSpPr>
        <p:spPr bwMode="white">
          <a:xfrm>
            <a:off x="722099" y="1322786"/>
            <a:ext cx="5682018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CC6D3F76-4C60-4559-AE48-60D6FBDC4B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796808" y="4683400"/>
            <a:ext cx="0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3CA93ACF-485A-4938-9815-8D5DFE3128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6145823" y="4722772"/>
            <a:ext cx="1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48070A33-7382-44AE-AC77-685B09986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8370799" y="4703543"/>
            <a:ext cx="0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: изогнутая 61">
            <a:extLst>
              <a:ext uri="{FF2B5EF4-FFF2-40B4-BE49-F238E27FC236}">
                <a16:creationId xmlns:a16="http://schemas.microsoft.com/office/drawing/2014/main" xmlns="" id="{9A6C85E8-3D95-45FE-A577-C08E6E920D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26285" y="4739369"/>
            <a:ext cx="5507672" cy="354317"/>
          </a:xfrm>
          <a:prstGeom prst="bentConnector3">
            <a:avLst>
              <a:gd name="adj1" fmla="val 50000"/>
            </a:avLst>
          </a:prstGeom>
          <a:ln w="3175">
            <a:solidFill>
              <a:schemeClr val="bg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: изогнутая 69">
            <a:extLst>
              <a:ext uri="{FF2B5EF4-FFF2-40B4-BE49-F238E27FC236}">
                <a16:creationId xmlns:a16="http://schemas.microsoft.com/office/drawing/2014/main" xmlns="" id="{F1BB5F7E-073B-4BF0-8FA1-F724BA8DB3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6152104" y="5067901"/>
            <a:ext cx="5423661" cy="10125"/>
          </a:xfrm>
          <a:prstGeom prst="bentConnector3">
            <a:avLst>
              <a:gd name="adj1" fmla="val 50000"/>
            </a:avLst>
          </a:prstGeom>
          <a:ln w="3175">
            <a:solidFill>
              <a:schemeClr val="bg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E2935599-B9F0-4312-864E-F6E3EF1AA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380336" y="2224959"/>
            <a:ext cx="896287" cy="745643"/>
            <a:chOff x="1824638" y="1733550"/>
            <a:chExt cx="1192959" cy="992451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56718F85-02C5-4814-847B-818C8CCE6A2E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6B5C2063-3BBD-48BC-BDD6-D5E9563B1934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xmlns="" id="{5E2C35B1-F420-4244-8B67-EA845C8CAF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914029" y="2224959"/>
            <a:ext cx="896287" cy="745643"/>
            <a:chOff x="1824638" y="1733550"/>
            <a:chExt cx="1192959" cy="992451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35DB04D1-9BD5-4C35-8B33-0432F97A6012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3C23B33E-1386-44B0-B24A-50A8F9B55FFD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645F4DD1-5663-4019-891C-8821ED8AC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723178" y="2223240"/>
            <a:ext cx="745643" cy="745643"/>
            <a:chOff x="5482999" y="1607028"/>
            <a:chExt cx="1200866" cy="1200866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9AAD7458-0E1F-4289-885E-7991DEFE6E7D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2C5F22B3-BA39-4DDB-9CD2-F9F1183608D0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ACC6B18-DB03-4AC5-B015-6374FF16D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0145" y="2224959"/>
            <a:ext cx="926876" cy="745643"/>
            <a:chOff x="7901577" y="2268089"/>
            <a:chExt cx="926876" cy="745643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FBAA099B-7326-44B7-B125-672BA72A6C05}"/>
                </a:ext>
              </a:extLst>
            </p:cNvPr>
            <p:cNvSpPr/>
            <p:nvPr/>
          </p:nvSpPr>
          <p:spPr>
            <a:xfrm flipH="1">
              <a:off x="8516862" y="2268089"/>
              <a:ext cx="311591" cy="745643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06107D1A-01D9-4CE4-9A22-FC55274F17C6}"/>
                </a:ext>
              </a:extLst>
            </p:cNvPr>
            <p:cNvSpPr/>
            <p:nvPr/>
          </p:nvSpPr>
          <p:spPr>
            <a:xfrm flipH="1">
              <a:off x="7901577" y="2332794"/>
              <a:ext cx="781787" cy="616234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95074261-BBC0-4AF3-AF09-C64386DBB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49886" y="2224959"/>
            <a:ext cx="926876" cy="745643"/>
            <a:chOff x="7901577" y="2268089"/>
            <a:chExt cx="926876" cy="745643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C4BF8F4D-C494-48D1-8EDB-FE34A665FBEE}"/>
                </a:ext>
              </a:extLst>
            </p:cNvPr>
            <p:cNvSpPr/>
            <p:nvPr/>
          </p:nvSpPr>
          <p:spPr>
            <a:xfrm flipH="1">
              <a:off x="8516862" y="2268089"/>
              <a:ext cx="311591" cy="745643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EF7A8167-402E-4636-8949-042E663C233E}"/>
                </a:ext>
              </a:extLst>
            </p:cNvPr>
            <p:cNvSpPr/>
            <p:nvPr/>
          </p:nvSpPr>
          <p:spPr>
            <a:xfrm flipH="1">
              <a:off x="7901577" y="2332794"/>
              <a:ext cx="781787" cy="616234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pic>
        <p:nvPicPr>
          <p:cNvPr id="26" name="Рисунок 25" descr="Изображение выглядит как двигатель, проект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CD6FDB49-D25F-490D-A831-75ABCC4F84A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574" y="2020417"/>
            <a:ext cx="1578507" cy="1508350"/>
          </a:xfrm>
        </p:spPr>
      </p:pic>
      <p:pic>
        <p:nvPicPr>
          <p:cNvPr id="43" name="Рисунок 42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25A2AEB-7B65-4FD5-93C2-FC62B5F4715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6192" y="2020417"/>
            <a:ext cx="1623707" cy="1564158"/>
          </a:xfrm>
        </p:spPr>
      </p:pic>
      <p:pic>
        <p:nvPicPr>
          <p:cNvPr id="69" name="Рисунок 6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1730A57-3152-438E-A585-081733D3816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5184" y="1968690"/>
            <a:ext cx="1652801" cy="1630109"/>
          </a:xfrm>
        </p:spPr>
      </p:pic>
      <p:pic>
        <p:nvPicPr>
          <p:cNvPr id="74" name="Рисунок 73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60DD921-222D-45F2-B577-6DE020687EA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5395" y="1938377"/>
            <a:ext cx="1664768" cy="1630109"/>
          </a:xfr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FA4F0B39-AFDC-4179-AA31-98D329A2910F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9793" y="1957964"/>
            <a:ext cx="1652801" cy="1626611"/>
          </a:xfrm>
        </p:spPr>
      </p:pic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629BB38F-6747-4747-A1CF-E06CC39DA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11565714" y="4766719"/>
            <a:ext cx="0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9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Врач, стоящий перед компьютером&#10;">
            <a:extLst>
              <a:ext uri="{FF2B5EF4-FFF2-40B4-BE49-F238E27FC236}">
                <a16:creationId xmlns:a16="http://schemas.microsoft.com/office/drawing/2014/main" xmlns="" id="{D4AB4507-F77A-44A5-B290-3F3D4817B7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4592135-A11E-4178-A320-510C4B749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9999" y="17910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Основные партнеры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E6F3A07-B555-4DCB-847F-A2749A0C0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2859" y="3545884"/>
            <a:ext cx="2812282" cy="389213"/>
          </a:xfrm>
        </p:spPr>
        <p:txBody>
          <a:bodyPr rtlCol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ahoma" panose="020B0604030504040204" pitchFamily="34" charset="0"/>
              </a:rPr>
              <a:t>Промышленная электроника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59700" y="1944147"/>
            <a:ext cx="3044564" cy="359606"/>
          </a:xfrm>
        </p:spPr>
        <p:txBody>
          <a:bodyPr rtlCol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Медицинская </a:t>
            </a:r>
            <a:r>
              <a:rPr lang="hu-HU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br>
              <a:rPr lang="hu-HU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</a:br>
            <a:r>
              <a:rPr lang="hu-HU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диагностика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23D57FF-A4A8-4B9F-8E36-4755E494CB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3875" y="1927577"/>
            <a:ext cx="3408331" cy="554643"/>
          </a:xfrm>
        </p:spPr>
        <p:txBody>
          <a:bodyPr rtlCol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Автомобильная промышленность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62A9F2-7193-4B39-BE74-49635D2350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80049" y="1963456"/>
            <a:ext cx="2522460" cy="554643"/>
          </a:xfrm>
        </p:spPr>
        <p:txBody>
          <a:bodyPr rtlCol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Банковская техника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2C6192BD-E170-4A74-8019-C8202728C4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22859" y="5258329"/>
            <a:ext cx="2812282" cy="389213"/>
          </a:xfrm>
        </p:spPr>
        <p:txBody>
          <a:bodyPr rtlCol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Осветительная техника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FA88E256-0941-4678-8F52-4A15674EC3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4524" y="3611575"/>
            <a:ext cx="2812282" cy="323522"/>
          </a:xfrm>
        </p:spPr>
        <p:txBody>
          <a:bodyPr rtlCol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Офисна</a:t>
            </a:r>
            <a:r>
              <a:rPr lang="hu-HU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a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я техника</a:t>
            </a:r>
          </a:p>
        </p:txBody>
      </p:sp>
      <p:sp>
        <p:nvSpPr>
          <p:cNvPr id="67" name="объект 7" descr="Бежевый прямоугольник">
            <a:extLst>
              <a:ext uri="{FF2B5EF4-FFF2-40B4-BE49-F238E27FC236}">
                <a16:creationId xmlns:a16="http://schemas.microsoft.com/office/drawing/2014/main" xmlns="" id="{6167A703-9B37-469C-853D-0CB6C1F4D8F0}"/>
              </a:ext>
            </a:extLst>
          </p:cNvPr>
          <p:cNvSpPr/>
          <p:nvPr/>
        </p:nvSpPr>
        <p:spPr bwMode="white">
          <a:xfrm flipV="1">
            <a:off x="684000" y="1258710"/>
            <a:ext cx="3747847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51" name="Графический объект 21" descr="Значок телефона ">
            <a:extLst>
              <a:ext uri="{FF2B5EF4-FFF2-40B4-BE49-F238E27FC236}">
                <a16:creationId xmlns:a16="http://schemas.microsoft.com/office/drawing/2014/main" xmlns="" id="{9DB23001-17A7-4A97-8F18-88D642E8799B}"/>
              </a:ext>
            </a:extLst>
          </p:cNvPr>
          <p:cNvSpPr>
            <a:spLocks noChangeAspect="1"/>
          </p:cNvSpPr>
          <p:nvPr/>
        </p:nvSpPr>
        <p:spPr>
          <a:xfrm>
            <a:off x="4363959" y="3635881"/>
            <a:ext cx="451147" cy="359605"/>
          </a:xfrm>
          <a:custGeom>
            <a:avLst/>
            <a:gdLst>
              <a:gd name="connsiteX0" fmla="*/ 755475 w 838200"/>
              <a:gd name="connsiteY0" fmla="*/ 394211 h 781050"/>
              <a:gd name="connsiteX1" fmla="*/ 639994 w 838200"/>
              <a:gd name="connsiteY1" fmla="*/ 317154 h 781050"/>
              <a:gd name="connsiteX2" fmla="*/ 567661 w 838200"/>
              <a:gd name="connsiteY2" fmla="*/ 317154 h 781050"/>
              <a:gd name="connsiteX3" fmla="*/ 567661 w 838200"/>
              <a:gd name="connsiteY3" fmla="*/ 283816 h 781050"/>
              <a:gd name="connsiteX4" fmla="*/ 529561 w 838200"/>
              <a:gd name="connsiteY4" fmla="*/ 245716 h 781050"/>
              <a:gd name="connsiteX5" fmla="*/ 498604 w 838200"/>
              <a:gd name="connsiteY5" fmla="*/ 245716 h 781050"/>
              <a:gd name="connsiteX6" fmla="*/ 460504 w 838200"/>
              <a:gd name="connsiteY6" fmla="*/ 283816 h 781050"/>
              <a:gd name="connsiteX7" fmla="*/ 460504 w 838200"/>
              <a:gd name="connsiteY7" fmla="*/ 317154 h 781050"/>
              <a:gd name="connsiteX8" fmla="*/ 377161 w 838200"/>
              <a:gd name="connsiteY8" fmla="*/ 317154 h 781050"/>
              <a:gd name="connsiteX9" fmla="*/ 377161 w 838200"/>
              <a:gd name="connsiteY9" fmla="*/ 283816 h 781050"/>
              <a:gd name="connsiteX10" fmla="*/ 339061 w 838200"/>
              <a:gd name="connsiteY10" fmla="*/ 245716 h 781050"/>
              <a:gd name="connsiteX11" fmla="*/ 308104 w 838200"/>
              <a:gd name="connsiteY11" fmla="*/ 245716 h 781050"/>
              <a:gd name="connsiteX12" fmla="*/ 270004 w 838200"/>
              <a:gd name="connsiteY12" fmla="*/ 283816 h 781050"/>
              <a:gd name="connsiteX13" fmla="*/ 270004 w 838200"/>
              <a:gd name="connsiteY13" fmla="*/ 317154 h 781050"/>
              <a:gd name="connsiteX14" fmla="*/ 198062 w 838200"/>
              <a:gd name="connsiteY14" fmla="*/ 317154 h 781050"/>
              <a:gd name="connsiteX15" fmla="*/ 82581 w 838200"/>
              <a:gd name="connsiteY15" fmla="*/ 394211 h 781050"/>
              <a:gd name="connsiteX16" fmla="*/ 64722 w 838200"/>
              <a:gd name="connsiteY16" fmla="*/ 439445 h 781050"/>
              <a:gd name="connsiteX17" fmla="*/ 45710 w 838200"/>
              <a:gd name="connsiteY17" fmla="*/ 760781 h 781050"/>
              <a:gd name="connsiteX18" fmla="*/ 50796 w 838200"/>
              <a:gd name="connsiteY18" fmla="*/ 775068 h 781050"/>
              <a:gd name="connsiteX19" fmla="*/ 64712 w 838200"/>
              <a:gd name="connsiteY19" fmla="*/ 781107 h 781050"/>
              <a:gd name="connsiteX20" fmla="*/ 773334 w 838200"/>
              <a:gd name="connsiteY20" fmla="*/ 781107 h 781050"/>
              <a:gd name="connsiteX21" fmla="*/ 787250 w 838200"/>
              <a:gd name="connsiteY21" fmla="*/ 775068 h 781050"/>
              <a:gd name="connsiteX22" fmla="*/ 792336 w 838200"/>
              <a:gd name="connsiteY22" fmla="*/ 760781 h 781050"/>
              <a:gd name="connsiteX23" fmla="*/ 773325 w 838200"/>
              <a:gd name="connsiteY23" fmla="*/ 439445 h 781050"/>
              <a:gd name="connsiteX24" fmla="*/ 755475 w 838200"/>
              <a:gd name="connsiteY24" fmla="*/ 394211 h 781050"/>
              <a:gd name="connsiteX25" fmla="*/ 565880 w 838200"/>
              <a:gd name="connsiteY25" fmla="*/ 588731 h 781050"/>
              <a:gd name="connsiteX26" fmla="*/ 551592 w 838200"/>
              <a:gd name="connsiteY26" fmla="*/ 603018 h 781050"/>
              <a:gd name="connsiteX27" fmla="*/ 477507 w 838200"/>
              <a:gd name="connsiteY27" fmla="*/ 603018 h 781050"/>
              <a:gd name="connsiteX28" fmla="*/ 477507 w 838200"/>
              <a:gd name="connsiteY28" fmla="*/ 677094 h 781050"/>
              <a:gd name="connsiteX29" fmla="*/ 463219 w 838200"/>
              <a:gd name="connsiteY29" fmla="*/ 691382 h 781050"/>
              <a:gd name="connsiteX30" fmla="*/ 374856 w 838200"/>
              <a:gd name="connsiteY30" fmla="*/ 691382 h 781050"/>
              <a:gd name="connsiteX31" fmla="*/ 360568 w 838200"/>
              <a:gd name="connsiteY31" fmla="*/ 677094 h 781050"/>
              <a:gd name="connsiteX32" fmla="*/ 360568 w 838200"/>
              <a:gd name="connsiteY32" fmla="*/ 603018 h 781050"/>
              <a:gd name="connsiteX33" fmla="*/ 286483 w 838200"/>
              <a:gd name="connsiteY33" fmla="*/ 603018 h 781050"/>
              <a:gd name="connsiteX34" fmla="*/ 272195 w 838200"/>
              <a:gd name="connsiteY34" fmla="*/ 588731 h 781050"/>
              <a:gd name="connsiteX35" fmla="*/ 272195 w 838200"/>
              <a:gd name="connsiteY35" fmla="*/ 500358 h 781050"/>
              <a:gd name="connsiteX36" fmla="*/ 286483 w 838200"/>
              <a:gd name="connsiteY36" fmla="*/ 486070 h 781050"/>
              <a:gd name="connsiteX37" fmla="*/ 360568 w 838200"/>
              <a:gd name="connsiteY37" fmla="*/ 486070 h 781050"/>
              <a:gd name="connsiteX38" fmla="*/ 360568 w 838200"/>
              <a:gd name="connsiteY38" fmla="*/ 411985 h 781050"/>
              <a:gd name="connsiteX39" fmla="*/ 374856 w 838200"/>
              <a:gd name="connsiteY39" fmla="*/ 397697 h 781050"/>
              <a:gd name="connsiteX40" fmla="*/ 463219 w 838200"/>
              <a:gd name="connsiteY40" fmla="*/ 397697 h 781050"/>
              <a:gd name="connsiteX41" fmla="*/ 477507 w 838200"/>
              <a:gd name="connsiteY41" fmla="*/ 411985 h 781050"/>
              <a:gd name="connsiteX42" fmla="*/ 477507 w 838200"/>
              <a:gd name="connsiteY42" fmla="*/ 486061 h 781050"/>
              <a:gd name="connsiteX43" fmla="*/ 551592 w 838200"/>
              <a:gd name="connsiteY43" fmla="*/ 486061 h 781050"/>
              <a:gd name="connsiteX44" fmla="*/ 565880 w 838200"/>
              <a:gd name="connsiteY44" fmla="*/ 500348 h 781050"/>
              <a:gd name="connsiteX45" fmla="*/ 565880 w 838200"/>
              <a:gd name="connsiteY45" fmla="*/ 588731 h 781050"/>
              <a:gd name="connsiteX46" fmla="*/ 827017 w 838200"/>
              <a:gd name="connsiteY46" fmla="*/ 270300 h 781050"/>
              <a:gd name="connsiteX47" fmla="*/ 786164 w 838200"/>
              <a:gd name="connsiteY47" fmla="*/ 293446 h 781050"/>
              <a:gd name="connsiteX48" fmla="*/ 574709 w 838200"/>
              <a:gd name="connsiteY48" fmla="*/ 251803 h 781050"/>
              <a:gd name="connsiteX49" fmla="*/ 554964 w 838200"/>
              <a:gd name="connsiteY49" fmla="*/ 165497 h 781050"/>
              <a:gd name="connsiteX50" fmla="*/ 283597 w 838200"/>
              <a:gd name="connsiteY50" fmla="*/ 164687 h 781050"/>
              <a:gd name="connsiteX51" fmla="*/ 263204 w 838200"/>
              <a:gd name="connsiteY51" fmla="*/ 251089 h 781050"/>
              <a:gd name="connsiteX52" fmla="*/ 53435 w 838200"/>
              <a:gd name="connsiteY52" fmla="*/ 293694 h 781050"/>
              <a:gd name="connsiteX53" fmla="*/ 11448 w 838200"/>
              <a:gd name="connsiteY53" fmla="*/ 270300 h 781050"/>
              <a:gd name="connsiteX54" fmla="*/ 10267 w 838200"/>
              <a:gd name="connsiteY54" fmla="*/ 147466 h 781050"/>
              <a:gd name="connsiteX55" fmla="*/ 418842 w 838200"/>
              <a:gd name="connsiteY55" fmla="*/ 0 h 781050"/>
              <a:gd name="connsiteX56" fmla="*/ 827474 w 838200"/>
              <a:gd name="connsiteY56" fmla="*/ 147676 h 781050"/>
              <a:gd name="connsiteX57" fmla="*/ 827017 w 838200"/>
              <a:gd name="connsiteY57" fmla="*/ 27030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38200" h="781050">
                <a:moveTo>
                  <a:pt x="755475" y="394211"/>
                </a:moveTo>
                <a:cubicBezTo>
                  <a:pt x="754865" y="393535"/>
                  <a:pt x="655367" y="317154"/>
                  <a:pt x="639994" y="317154"/>
                </a:cubicBezTo>
                <a:lnTo>
                  <a:pt x="567661" y="317154"/>
                </a:lnTo>
                <a:lnTo>
                  <a:pt x="567661" y="283816"/>
                </a:lnTo>
                <a:cubicBezTo>
                  <a:pt x="567661" y="262804"/>
                  <a:pt x="550573" y="245716"/>
                  <a:pt x="529561" y="245716"/>
                </a:cubicBezTo>
                <a:lnTo>
                  <a:pt x="498604" y="245716"/>
                </a:lnTo>
                <a:cubicBezTo>
                  <a:pt x="477592" y="245716"/>
                  <a:pt x="460504" y="262804"/>
                  <a:pt x="460504" y="283816"/>
                </a:cubicBezTo>
                <a:lnTo>
                  <a:pt x="460504" y="317154"/>
                </a:lnTo>
                <a:lnTo>
                  <a:pt x="377161" y="317154"/>
                </a:lnTo>
                <a:lnTo>
                  <a:pt x="377161" y="283816"/>
                </a:lnTo>
                <a:cubicBezTo>
                  <a:pt x="377161" y="262804"/>
                  <a:pt x="360073" y="245716"/>
                  <a:pt x="339061" y="245716"/>
                </a:cubicBezTo>
                <a:lnTo>
                  <a:pt x="308104" y="245716"/>
                </a:lnTo>
                <a:cubicBezTo>
                  <a:pt x="287092" y="245716"/>
                  <a:pt x="270004" y="262804"/>
                  <a:pt x="270004" y="283816"/>
                </a:cubicBezTo>
                <a:lnTo>
                  <a:pt x="270004" y="317154"/>
                </a:lnTo>
                <a:lnTo>
                  <a:pt x="198062" y="317154"/>
                </a:lnTo>
                <a:cubicBezTo>
                  <a:pt x="182689" y="317154"/>
                  <a:pt x="83191" y="393535"/>
                  <a:pt x="82581" y="394211"/>
                </a:cubicBezTo>
                <a:cubicBezTo>
                  <a:pt x="72389" y="405336"/>
                  <a:pt x="64941" y="424234"/>
                  <a:pt x="64722" y="439445"/>
                </a:cubicBezTo>
                <a:lnTo>
                  <a:pt x="45710" y="760781"/>
                </a:lnTo>
                <a:cubicBezTo>
                  <a:pt x="45357" y="766048"/>
                  <a:pt x="47196" y="771220"/>
                  <a:pt x="50796" y="775068"/>
                </a:cubicBezTo>
                <a:cubicBezTo>
                  <a:pt x="54397" y="778916"/>
                  <a:pt x="59435" y="781107"/>
                  <a:pt x="64712" y="781107"/>
                </a:cubicBezTo>
                <a:lnTo>
                  <a:pt x="773334" y="781107"/>
                </a:lnTo>
                <a:cubicBezTo>
                  <a:pt x="778611" y="781107"/>
                  <a:pt x="783650" y="778926"/>
                  <a:pt x="787250" y="775068"/>
                </a:cubicBezTo>
                <a:cubicBezTo>
                  <a:pt x="790851" y="771211"/>
                  <a:pt x="792689" y="766048"/>
                  <a:pt x="792336" y="760781"/>
                </a:cubicBezTo>
                <a:lnTo>
                  <a:pt x="773325" y="439445"/>
                </a:lnTo>
                <a:cubicBezTo>
                  <a:pt x="773115" y="424234"/>
                  <a:pt x="765666" y="405336"/>
                  <a:pt x="755475" y="394211"/>
                </a:cubicBezTo>
                <a:close/>
                <a:moveTo>
                  <a:pt x="565880" y="588731"/>
                </a:moveTo>
                <a:cubicBezTo>
                  <a:pt x="565880" y="596617"/>
                  <a:pt x="559479" y="603018"/>
                  <a:pt x="551592" y="603018"/>
                </a:cubicBezTo>
                <a:lnTo>
                  <a:pt x="477507" y="603018"/>
                </a:lnTo>
                <a:lnTo>
                  <a:pt x="477507" y="677094"/>
                </a:lnTo>
                <a:cubicBezTo>
                  <a:pt x="477507" y="684981"/>
                  <a:pt x="471106" y="691382"/>
                  <a:pt x="463219" y="691382"/>
                </a:cubicBezTo>
                <a:lnTo>
                  <a:pt x="374856" y="691382"/>
                </a:lnTo>
                <a:cubicBezTo>
                  <a:pt x="366969" y="691382"/>
                  <a:pt x="360568" y="684981"/>
                  <a:pt x="360568" y="677094"/>
                </a:cubicBezTo>
                <a:lnTo>
                  <a:pt x="360568" y="603018"/>
                </a:lnTo>
                <a:lnTo>
                  <a:pt x="286483" y="603018"/>
                </a:lnTo>
                <a:cubicBezTo>
                  <a:pt x="278596" y="603018"/>
                  <a:pt x="272195" y="596617"/>
                  <a:pt x="272195" y="588731"/>
                </a:cubicBezTo>
                <a:lnTo>
                  <a:pt x="272195" y="500358"/>
                </a:lnTo>
                <a:cubicBezTo>
                  <a:pt x="272195" y="492471"/>
                  <a:pt x="278596" y="486070"/>
                  <a:pt x="286483" y="486070"/>
                </a:cubicBezTo>
                <a:lnTo>
                  <a:pt x="360568" y="486070"/>
                </a:lnTo>
                <a:lnTo>
                  <a:pt x="360568" y="411985"/>
                </a:lnTo>
                <a:cubicBezTo>
                  <a:pt x="360568" y="404098"/>
                  <a:pt x="366969" y="397697"/>
                  <a:pt x="374856" y="397697"/>
                </a:cubicBezTo>
                <a:lnTo>
                  <a:pt x="463219" y="397697"/>
                </a:lnTo>
                <a:cubicBezTo>
                  <a:pt x="471106" y="397697"/>
                  <a:pt x="477507" y="404098"/>
                  <a:pt x="477507" y="411985"/>
                </a:cubicBezTo>
                <a:lnTo>
                  <a:pt x="477507" y="486061"/>
                </a:lnTo>
                <a:lnTo>
                  <a:pt x="551592" y="486061"/>
                </a:lnTo>
                <a:cubicBezTo>
                  <a:pt x="559479" y="486061"/>
                  <a:pt x="565880" y="492462"/>
                  <a:pt x="565880" y="500348"/>
                </a:cubicBezTo>
                <a:lnTo>
                  <a:pt x="565880" y="588731"/>
                </a:lnTo>
                <a:close/>
                <a:moveTo>
                  <a:pt x="827017" y="270300"/>
                </a:moveTo>
                <a:cubicBezTo>
                  <a:pt x="818111" y="283493"/>
                  <a:pt x="802709" y="291141"/>
                  <a:pt x="786164" y="293446"/>
                </a:cubicBezTo>
                <a:cubicBezTo>
                  <a:pt x="696439" y="305953"/>
                  <a:pt x="589692" y="292132"/>
                  <a:pt x="574709" y="251803"/>
                </a:cubicBezTo>
                <a:cubicBezTo>
                  <a:pt x="570633" y="240830"/>
                  <a:pt x="555354" y="166097"/>
                  <a:pt x="554964" y="165497"/>
                </a:cubicBezTo>
                <a:cubicBezTo>
                  <a:pt x="527351" y="159658"/>
                  <a:pt x="302170" y="158915"/>
                  <a:pt x="283597" y="164687"/>
                </a:cubicBezTo>
                <a:cubicBezTo>
                  <a:pt x="282958" y="165354"/>
                  <a:pt x="265528" y="243040"/>
                  <a:pt x="263204" y="251089"/>
                </a:cubicBezTo>
                <a:cubicBezTo>
                  <a:pt x="250964" y="293665"/>
                  <a:pt x="126520" y="303552"/>
                  <a:pt x="53435" y="293694"/>
                </a:cubicBezTo>
                <a:cubicBezTo>
                  <a:pt x="34470" y="291132"/>
                  <a:pt x="18497" y="283864"/>
                  <a:pt x="11448" y="270300"/>
                </a:cubicBezTo>
                <a:cubicBezTo>
                  <a:pt x="-13602" y="222085"/>
                  <a:pt x="10267" y="147466"/>
                  <a:pt x="10267" y="147466"/>
                </a:cubicBezTo>
                <a:cubicBezTo>
                  <a:pt x="29298" y="67494"/>
                  <a:pt x="194671" y="0"/>
                  <a:pt x="418842" y="0"/>
                </a:cubicBezTo>
                <a:cubicBezTo>
                  <a:pt x="645080" y="0"/>
                  <a:pt x="809158" y="60350"/>
                  <a:pt x="827474" y="147676"/>
                </a:cubicBezTo>
                <a:cubicBezTo>
                  <a:pt x="827608" y="148295"/>
                  <a:pt x="854773" y="229181"/>
                  <a:pt x="827017" y="2703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grpSp>
        <p:nvGrpSpPr>
          <p:cNvPr id="58" name="Группа 57" descr="Значок врача">
            <a:extLst>
              <a:ext uri="{FF2B5EF4-FFF2-40B4-BE49-F238E27FC236}">
                <a16:creationId xmlns:a16="http://schemas.microsoft.com/office/drawing/2014/main" xmlns="" id="{E9DBD697-D950-4E35-9DE5-A0C834127864}"/>
              </a:ext>
            </a:extLst>
          </p:cNvPr>
          <p:cNvGrpSpPr>
            <a:grpSpLocks noChangeAspect="1"/>
          </p:cNvGrpSpPr>
          <p:nvPr/>
        </p:nvGrpSpPr>
        <p:grpSpPr>
          <a:xfrm>
            <a:off x="908523" y="2059625"/>
            <a:ext cx="306222" cy="372176"/>
            <a:chOff x="6939367" y="37502"/>
            <a:chExt cx="742950" cy="902969"/>
          </a:xfrm>
        </p:grpSpPr>
        <p:sp>
          <p:nvSpPr>
            <p:cNvPr id="54" name="Полилиния: фигура 53">
              <a:extLst>
                <a:ext uri="{FF2B5EF4-FFF2-40B4-BE49-F238E27FC236}">
                  <a16:creationId xmlns:a16="http://schemas.microsoft.com/office/drawing/2014/main" xmlns="" id="{48ADB8A8-8157-4E9C-BA76-1F538C33554B}"/>
                </a:ext>
              </a:extLst>
            </p:cNvPr>
            <p:cNvSpPr/>
            <p:nvPr/>
          </p:nvSpPr>
          <p:spPr>
            <a:xfrm>
              <a:off x="7477530" y="594714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5" name="Полилиния: Фигура 54">
              <a:extLst>
                <a:ext uri="{FF2B5EF4-FFF2-40B4-BE49-F238E27FC236}">
                  <a16:creationId xmlns:a16="http://schemas.microsoft.com/office/drawing/2014/main" xmlns="" id="{CA00A7B0-F072-47CC-9356-6E33947D7A4A}"/>
                </a:ext>
              </a:extLst>
            </p:cNvPr>
            <p:cNvSpPr/>
            <p:nvPr/>
          </p:nvSpPr>
          <p:spPr>
            <a:xfrm>
              <a:off x="6939367" y="454696"/>
              <a:ext cx="742950" cy="485775"/>
            </a:xfrm>
            <a:custGeom>
              <a:avLst/>
              <a:gdLst>
                <a:gd name="connsiteX0" fmla="*/ 556260 w 742950"/>
                <a:gd name="connsiteY0" fmla="*/ 0 h 485775"/>
                <a:gd name="connsiteX1" fmla="*/ 531495 w 742950"/>
                <a:gd name="connsiteY1" fmla="*/ 19050 h 485775"/>
                <a:gd name="connsiteX2" fmla="*/ 581025 w 742950"/>
                <a:gd name="connsiteY2" fmla="*/ 112395 h 485775"/>
                <a:gd name="connsiteX3" fmla="*/ 625793 w 742950"/>
                <a:gd name="connsiteY3" fmla="*/ 168593 h 485775"/>
                <a:gd name="connsiteX4" fmla="*/ 567690 w 742950"/>
                <a:gd name="connsiteY4" fmla="*/ 226695 h 485775"/>
                <a:gd name="connsiteX5" fmla="*/ 509587 w 742950"/>
                <a:gd name="connsiteY5" fmla="*/ 168593 h 485775"/>
                <a:gd name="connsiteX6" fmla="*/ 551498 w 742950"/>
                <a:gd name="connsiteY6" fmla="*/ 113348 h 485775"/>
                <a:gd name="connsiteX7" fmla="*/ 505778 w 742950"/>
                <a:gd name="connsiteY7" fmla="*/ 35243 h 485775"/>
                <a:gd name="connsiteX8" fmla="*/ 376237 w 742950"/>
                <a:gd name="connsiteY8" fmla="*/ 67628 h 485775"/>
                <a:gd name="connsiteX9" fmla="*/ 250508 w 742950"/>
                <a:gd name="connsiteY9" fmla="*/ 37148 h 485775"/>
                <a:gd name="connsiteX10" fmla="*/ 204787 w 742950"/>
                <a:gd name="connsiteY10" fmla="*/ 168593 h 485775"/>
                <a:gd name="connsiteX11" fmla="*/ 290512 w 742950"/>
                <a:gd name="connsiteY11" fmla="*/ 269558 h 485775"/>
                <a:gd name="connsiteX12" fmla="*/ 290512 w 742950"/>
                <a:gd name="connsiteY12" fmla="*/ 337185 h 485775"/>
                <a:gd name="connsiteX13" fmla="*/ 275273 w 742950"/>
                <a:gd name="connsiteY13" fmla="*/ 352425 h 485775"/>
                <a:gd name="connsiteX14" fmla="*/ 228600 w 742950"/>
                <a:gd name="connsiteY14" fmla="*/ 352425 h 485775"/>
                <a:gd name="connsiteX15" fmla="*/ 213360 w 742950"/>
                <a:gd name="connsiteY15" fmla="*/ 337185 h 485775"/>
                <a:gd name="connsiteX16" fmla="*/ 228600 w 742950"/>
                <a:gd name="connsiteY16" fmla="*/ 321945 h 485775"/>
                <a:gd name="connsiteX17" fmla="*/ 260985 w 742950"/>
                <a:gd name="connsiteY17" fmla="*/ 321945 h 485775"/>
                <a:gd name="connsiteX18" fmla="*/ 260985 w 742950"/>
                <a:gd name="connsiteY18" fmla="*/ 268605 h 485775"/>
                <a:gd name="connsiteX19" fmla="*/ 188595 w 742950"/>
                <a:gd name="connsiteY19" fmla="*/ 196215 h 485775"/>
                <a:gd name="connsiteX20" fmla="*/ 116205 w 742950"/>
                <a:gd name="connsiteY20" fmla="*/ 268605 h 485775"/>
                <a:gd name="connsiteX21" fmla="*/ 116205 w 742950"/>
                <a:gd name="connsiteY21" fmla="*/ 321945 h 485775"/>
                <a:gd name="connsiteX22" fmla="*/ 148590 w 742950"/>
                <a:gd name="connsiteY22" fmla="*/ 321945 h 485775"/>
                <a:gd name="connsiteX23" fmla="*/ 163830 w 742950"/>
                <a:gd name="connsiteY23" fmla="*/ 337185 h 485775"/>
                <a:gd name="connsiteX24" fmla="*/ 148590 w 742950"/>
                <a:gd name="connsiteY24" fmla="*/ 352425 h 485775"/>
                <a:gd name="connsiteX25" fmla="*/ 100965 w 742950"/>
                <a:gd name="connsiteY25" fmla="*/ 352425 h 485775"/>
                <a:gd name="connsiteX26" fmla="*/ 85725 w 742950"/>
                <a:gd name="connsiteY26" fmla="*/ 337185 h 485775"/>
                <a:gd name="connsiteX27" fmla="*/ 85725 w 742950"/>
                <a:gd name="connsiteY27" fmla="*/ 269558 h 485775"/>
                <a:gd name="connsiteX28" fmla="*/ 174308 w 742950"/>
                <a:gd name="connsiteY28" fmla="*/ 168593 h 485775"/>
                <a:gd name="connsiteX29" fmla="*/ 223837 w 742950"/>
                <a:gd name="connsiteY29" fmla="*/ 21907 h 485775"/>
                <a:gd name="connsiteX30" fmla="*/ 194310 w 742950"/>
                <a:gd name="connsiteY30" fmla="*/ 0 h 485775"/>
                <a:gd name="connsiteX31" fmla="*/ 0 w 742950"/>
                <a:gd name="connsiteY31" fmla="*/ 259080 h 485775"/>
                <a:gd name="connsiteX32" fmla="*/ 0 w 742950"/>
                <a:gd name="connsiteY32" fmla="*/ 429578 h 485775"/>
                <a:gd name="connsiteX33" fmla="*/ 58103 w 742950"/>
                <a:gd name="connsiteY33" fmla="*/ 487680 h 485775"/>
                <a:gd name="connsiteX34" fmla="*/ 693420 w 742950"/>
                <a:gd name="connsiteY34" fmla="*/ 487680 h 485775"/>
                <a:gd name="connsiteX35" fmla="*/ 751523 w 742950"/>
                <a:gd name="connsiteY35" fmla="*/ 429578 h 485775"/>
                <a:gd name="connsiteX36" fmla="*/ 751523 w 742950"/>
                <a:gd name="connsiteY36" fmla="*/ 259080 h 485775"/>
                <a:gd name="connsiteX37" fmla="*/ 556260 w 742950"/>
                <a:gd name="connsiteY37" fmla="*/ 0 h 485775"/>
                <a:gd name="connsiteX38" fmla="*/ 549593 w 742950"/>
                <a:gd name="connsiteY38" fmla="*/ 366713 h 485775"/>
                <a:gd name="connsiteX39" fmla="*/ 541020 w 742950"/>
                <a:gd name="connsiteY39" fmla="*/ 375285 h 485775"/>
                <a:gd name="connsiteX40" fmla="*/ 502920 w 742950"/>
                <a:gd name="connsiteY40" fmla="*/ 375285 h 485775"/>
                <a:gd name="connsiteX41" fmla="*/ 502920 w 742950"/>
                <a:gd name="connsiteY41" fmla="*/ 414338 h 485775"/>
                <a:gd name="connsiteX42" fmla="*/ 494348 w 742950"/>
                <a:gd name="connsiteY42" fmla="*/ 422910 h 485775"/>
                <a:gd name="connsiteX43" fmla="*/ 461010 w 742950"/>
                <a:gd name="connsiteY43" fmla="*/ 422910 h 485775"/>
                <a:gd name="connsiteX44" fmla="*/ 452437 w 742950"/>
                <a:gd name="connsiteY44" fmla="*/ 414338 h 485775"/>
                <a:gd name="connsiteX45" fmla="*/ 452437 w 742950"/>
                <a:gd name="connsiteY45" fmla="*/ 375285 h 485775"/>
                <a:gd name="connsiteX46" fmla="*/ 414337 w 742950"/>
                <a:gd name="connsiteY46" fmla="*/ 375285 h 485775"/>
                <a:gd name="connsiteX47" fmla="*/ 405765 w 742950"/>
                <a:gd name="connsiteY47" fmla="*/ 366713 h 485775"/>
                <a:gd name="connsiteX48" fmla="*/ 405765 w 742950"/>
                <a:gd name="connsiteY48" fmla="*/ 332422 h 485775"/>
                <a:gd name="connsiteX49" fmla="*/ 414337 w 742950"/>
                <a:gd name="connsiteY49" fmla="*/ 323850 h 485775"/>
                <a:gd name="connsiteX50" fmla="*/ 452437 w 742950"/>
                <a:gd name="connsiteY50" fmla="*/ 323850 h 485775"/>
                <a:gd name="connsiteX51" fmla="*/ 452437 w 742950"/>
                <a:gd name="connsiteY51" fmla="*/ 284797 h 485775"/>
                <a:gd name="connsiteX52" fmla="*/ 461010 w 742950"/>
                <a:gd name="connsiteY52" fmla="*/ 276225 h 485775"/>
                <a:gd name="connsiteX53" fmla="*/ 494348 w 742950"/>
                <a:gd name="connsiteY53" fmla="*/ 276225 h 485775"/>
                <a:gd name="connsiteX54" fmla="*/ 502920 w 742950"/>
                <a:gd name="connsiteY54" fmla="*/ 284797 h 485775"/>
                <a:gd name="connsiteX55" fmla="*/ 502920 w 742950"/>
                <a:gd name="connsiteY55" fmla="*/ 323850 h 485775"/>
                <a:gd name="connsiteX56" fmla="*/ 541020 w 742950"/>
                <a:gd name="connsiteY56" fmla="*/ 323850 h 485775"/>
                <a:gd name="connsiteX57" fmla="*/ 549593 w 742950"/>
                <a:gd name="connsiteY57" fmla="*/ 332422 h 485775"/>
                <a:gd name="connsiteX58" fmla="*/ 549593 w 742950"/>
                <a:gd name="connsiteY58" fmla="*/ 366713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42950" h="485775">
                  <a:moveTo>
                    <a:pt x="556260" y="0"/>
                  </a:moveTo>
                  <a:cubicBezTo>
                    <a:pt x="548640" y="7620"/>
                    <a:pt x="540068" y="13335"/>
                    <a:pt x="531495" y="19050"/>
                  </a:cubicBezTo>
                  <a:cubicBezTo>
                    <a:pt x="550545" y="39053"/>
                    <a:pt x="575310" y="73343"/>
                    <a:pt x="581025" y="112395"/>
                  </a:cubicBezTo>
                  <a:cubicBezTo>
                    <a:pt x="606743" y="118110"/>
                    <a:pt x="625793" y="141923"/>
                    <a:pt x="625793" y="168593"/>
                  </a:cubicBezTo>
                  <a:cubicBezTo>
                    <a:pt x="625793" y="200978"/>
                    <a:pt x="600075" y="226695"/>
                    <a:pt x="567690" y="226695"/>
                  </a:cubicBezTo>
                  <a:cubicBezTo>
                    <a:pt x="535305" y="226695"/>
                    <a:pt x="509587" y="200978"/>
                    <a:pt x="509587" y="168593"/>
                  </a:cubicBezTo>
                  <a:cubicBezTo>
                    <a:pt x="509587" y="142875"/>
                    <a:pt x="527685" y="120015"/>
                    <a:pt x="551498" y="113348"/>
                  </a:cubicBezTo>
                  <a:cubicBezTo>
                    <a:pt x="545783" y="80963"/>
                    <a:pt x="521970" y="51435"/>
                    <a:pt x="505778" y="35243"/>
                  </a:cubicBezTo>
                  <a:cubicBezTo>
                    <a:pt x="466725" y="56198"/>
                    <a:pt x="422910" y="67628"/>
                    <a:pt x="376237" y="67628"/>
                  </a:cubicBezTo>
                  <a:cubicBezTo>
                    <a:pt x="331470" y="67628"/>
                    <a:pt x="288608" y="56198"/>
                    <a:pt x="250508" y="37148"/>
                  </a:cubicBezTo>
                  <a:cubicBezTo>
                    <a:pt x="234315" y="61913"/>
                    <a:pt x="208598" y="110490"/>
                    <a:pt x="204787" y="168593"/>
                  </a:cubicBezTo>
                  <a:cubicBezTo>
                    <a:pt x="253365" y="176213"/>
                    <a:pt x="290512" y="218122"/>
                    <a:pt x="290512" y="269558"/>
                  </a:cubicBezTo>
                  <a:lnTo>
                    <a:pt x="290512" y="337185"/>
                  </a:lnTo>
                  <a:cubicBezTo>
                    <a:pt x="290512" y="345758"/>
                    <a:pt x="283845" y="352425"/>
                    <a:pt x="275273" y="352425"/>
                  </a:cubicBezTo>
                  <a:lnTo>
                    <a:pt x="228600" y="352425"/>
                  </a:lnTo>
                  <a:cubicBezTo>
                    <a:pt x="220028" y="352425"/>
                    <a:pt x="213360" y="345758"/>
                    <a:pt x="213360" y="337185"/>
                  </a:cubicBezTo>
                  <a:cubicBezTo>
                    <a:pt x="213360" y="328613"/>
                    <a:pt x="220028" y="321945"/>
                    <a:pt x="228600" y="321945"/>
                  </a:cubicBezTo>
                  <a:lnTo>
                    <a:pt x="260985" y="321945"/>
                  </a:lnTo>
                  <a:lnTo>
                    <a:pt x="260985" y="268605"/>
                  </a:lnTo>
                  <a:cubicBezTo>
                    <a:pt x="260985" y="228600"/>
                    <a:pt x="228600" y="196215"/>
                    <a:pt x="188595" y="196215"/>
                  </a:cubicBezTo>
                  <a:cubicBezTo>
                    <a:pt x="148590" y="196215"/>
                    <a:pt x="116205" y="228600"/>
                    <a:pt x="116205" y="268605"/>
                  </a:cubicBezTo>
                  <a:lnTo>
                    <a:pt x="116205" y="321945"/>
                  </a:lnTo>
                  <a:lnTo>
                    <a:pt x="148590" y="321945"/>
                  </a:lnTo>
                  <a:cubicBezTo>
                    <a:pt x="157163" y="321945"/>
                    <a:pt x="163830" y="328613"/>
                    <a:pt x="163830" y="337185"/>
                  </a:cubicBezTo>
                  <a:cubicBezTo>
                    <a:pt x="163830" y="345758"/>
                    <a:pt x="157163" y="352425"/>
                    <a:pt x="148590" y="352425"/>
                  </a:cubicBezTo>
                  <a:lnTo>
                    <a:pt x="100965" y="352425"/>
                  </a:lnTo>
                  <a:cubicBezTo>
                    <a:pt x="92392" y="352425"/>
                    <a:pt x="85725" y="345758"/>
                    <a:pt x="85725" y="337185"/>
                  </a:cubicBezTo>
                  <a:lnTo>
                    <a:pt x="85725" y="269558"/>
                  </a:lnTo>
                  <a:cubicBezTo>
                    <a:pt x="85725" y="218122"/>
                    <a:pt x="123825" y="175260"/>
                    <a:pt x="174308" y="168593"/>
                  </a:cubicBezTo>
                  <a:cubicBezTo>
                    <a:pt x="178117" y="102870"/>
                    <a:pt x="205740" y="50482"/>
                    <a:pt x="223837" y="21907"/>
                  </a:cubicBezTo>
                  <a:cubicBezTo>
                    <a:pt x="213360" y="15240"/>
                    <a:pt x="203835" y="8573"/>
                    <a:pt x="194310" y="0"/>
                  </a:cubicBezTo>
                  <a:cubicBezTo>
                    <a:pt x="81915" y="33338"/>
                    <a:pt x="0" y="137160"/>
                    <a:pt x="0" y="259080"/>
                  </a:cubicBezTo>
                  <a:lnTo>
                    <a:pt x="0" y="429578"/>
                  </a:lnTo>
                  <a:cubicBezTo>
                    <a:pt x="0" y="461963"/>
                    <a:pt x="25717" y="487680"/>
                    <a:pt x="58103" y="487680"/>
                  </a:cubicBezTo>
                  <a:lnTo>
                    <a:pt x="693420" y="487680"/>
                  </a:lnTo>
                  <a:cubicBezTo>
                    <a:pt x="725805" y="487680"/>
                    <a:pt x="751523" y="461963"/>
                    <a:pt x="751523" y="429578"/>
                  </a:cubicBezTo>
                  <a:lnTo>
                    <a:pt x="751523" y="259080"/>
                  </a:lnTo>
                  <a:cubicBezTo>
                    <a:pt x="750570" y="136208"/>
                    <a:pt x="668655" y="32385"/>
                    <a:pt x="556260" y="0"/>
                  </a:cubicBezTo>
                  <a:close/>
                  <a:moveTo>
                    <a:pt x="549593" y="366713"/>
                  </a:moveTo>
                  <a:cubicBezTo>
                    <a:pt x="549593" y="371475"/>
                    <a:pt x="545783" y="375285"/>
                    <a:pt x="541020" y="375285"/>
                  </a:cubicBezTo>
                  <a:lnTo>
                    <a:pt x="502920" y="375285"/>
                  </a:lnTo>
                  <a:lnTo>
                    <a:pt x="502920" y="414338"/>
                  </a:lnTo>
                  <a:cubicBezTo>
                    <a:pt x="502920" y="419100"/>
                    <a:pt x="499110" y="422910"/>
                    <a:pt x="494348" y="422910"/>
                  </a:cubicBezTo>
                  <a:lnTo>
                    <a:pt x="461010" y="422910"/>
                  </a:lnTo>
                  <a:cubicBezTo>
                    <a:pt x="456248" y="422910"/>
                    <a:pt x="452437" y="419100"/>
                    <a:pt x="452437" y="414338"/>
                  </a:cubicBezTo>
                  <a:lnTo>
                    <a:pt x="452437" y="375285"/>
                  </a:lnTo>
                  <a:lnTo>
                    <a:pt x="414337" y="375285"/>
                  </a:lnTo>
                  <a:cubicBezTo>
                    <a:pt x="409575" y="375285"/>
                    <a:pt x="405765" y="371475"/>
                    <a:pt x="405765" y="366713"/>
                  </a:cubicBezTo>
                  <a:lnTo>
                    <a:pt x="405765" y="332422"/>
                  </a:lnTo>
                  <a:cubicBezTo>
                    <a:pt x="405765" y="327660"/>
                    <a:pt x="409575" y="323850"/>
                    <a:pt x="414337" y="323850"/>
                  </a:cubicBezTo>
                  <a:lnTo>
                    <a:pt x="452437" y="323850"/>
                  </a:lnTo>
                  <a:lnTo>
                    <a:pt x="452437" y="284797"/>
                  </a:lnTo>
                  <a:cubicBezTo>
                    <a:pt x="452437" y="280035"/>
                    <a:pt x="456248" y="276225"/>
                    <a:pt x="461010" y="276225"/>
                  </a:cubicBezTo>
                  <a:lnTo>
                    <a:pt x="494348" y="276225"/>
                  </a:lnTo>
                  <a:cubicBezTo>
                    <a:pt x="499110" y="276225"/>
                    <a:pt x="502920" y="280035"/>
                    <a:pt x="502920" y="284797"/>
                  </a:cubicBezTo>
                  <a:lnTo>
                    <a:pt x="502920" y="323850"/>
                  </a:lnTo>
                  <a:lnTo>
                    <a:pt x="541020" y="323850"/>
                  </a:lnTo>
                  <a:cubicBezTo>
                    <a:pt x="545783" y="323850"/>
                    <a:pt x="549593" y="327660"/>
                    <a:pt x="549593" y="332422"/>
                  </a:cubicBezTo>
                  <a:lnTo>
                    <a:pt x="549593" y="36671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7" name="Полилиния: фигура 56">
              <a:extLst>
                <a:ext uri="{FF2B5EF4-FFF2-40B4-BE49-F238E27FC236}">
                  <a16:creationId xmlns:a16="http://schemas.microsoft.com/office/drawing/2014/main" xmlns="" id="{39EAB1B9-6D19-49E6-B4AE-5D32BC38E444}"/>
                </a:ext>
              </a:extLst>
            </p:cNvPr>
            <p:cNvSpPr/>
            <p:nvPr/>
          </p:nvSpPr>
          <p:spPr>
            <a:xfrm>
              <a:off x="7104150" y="37502"/>
              <a:ext cx="419100" cy="419100"/>
            </a:xfrm>
            <a:custGeom>
              <a:avLst/>
              <a:gdLst>
                <a:gd name="connsiteX0" fmla="*/ 421005 w 419100"/>
                <a:gd name="connsiteY0" fmla="*/ 210503 h 419100"/>
                <a:gd name="connsiteX1" fmla="*/ 210503 w 419100"/>
                <a:gd name="connsiteY1" fmla="*/ 421005 h 419100"/>
                <a:gd name="connsiteX2" fmla="*/ 0 w 419100"/>
                <a:gd name="connsiteY2" fmla="*/ 210503 h 419100"/>
                <a:gd name="connsiteX3" fmla="*/ 210503 w 419100"/>
                <a:gd name="connsiteY3" fmla="*/ 0 h 419100"/>
                <a:gd name="connsiteX4" fmla="*/ 421005 w 419100"/>
                <a:gd name="connsiteY4" fmla="*/ 210503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421005" y="210503"/>
                  </a:moveTo>
                  <a:cubicBezTo>
                    <a:pt x="421005" y="326760"/>
                    <a:pt x="326760" y="421005"/>
                    <a:pt x="210503" y="421005"/>
                  </a:cubicBezTo>
                  <a:cubicBezTo>
                    <a:pt x="94245" y="421005"/>
                    <a:pt x="0" y="326760"/>
                    <a:pt x="0" y="210503"/>
                  </a:cubicBezTo>
                  <a:cubicBezTo>
                    <a:pt x="0" y="94245"/>
                    <a:pt x="94245" y="0"/>
                    <a:pt x="210503" y="0"/>
                  </a:cubicBezTo>
                  <a:cubicBezTo>
                    <a:pt x="326760" y="0"/>
                    <a:pt x="421005" y="94245"/>
                    <a:pt x="421005" y="21050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52" name="Текст 13">
            <a:extLst>
              <a:ext uri="{FF2B5EF4-FFF2-40B4-BE49-F238E27FC236}">
                <a16:creationId xmlns:a16="http://schemas.microsoft.com/office/drawing/2014/main" xmlns="" id="{0759EA7A-6EE2-444B-8181-03AE4B8E080D}"/>
              </a:ext>
            </a:extLst>
          </p:cNvPr>
          <p:cNvSpPr txBox="1">
            <a:spLocks/>
          </p:cNvSpPr>
          <p:nvPr/>
        </p:nvSpPr>
        <p:spPr>
          <a:xfrm>
            <a:off x="8942330" y="3611575"/>
            <a:ext cx="2812282" cy="472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Бытовая электроника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0" name="Текст 4">
            <a:extLst>
              <a:ext uri="{FF2B5EF4-FFF2-40B4-BE49-F238E27FC236}">
                <a16:creationId xmlns:a16="http://schemas.microsoft.com/office/drawing/2014/main" xmlns="" id="{5E966C77-D2C6-4750-9579-1B8A0F90D7C9}"/>
              </a:ext>
            </a:extLst>
          </p:cNvPr>
          <p:cNvSpPr txBox="1">
            <a:spLocks/>
          </p:cNvSpPr>
          <p:nvPr/>
        </p:nvSpPr>
        <p:spPr>
          <a:xfrm>
            <a:off x="4991239" y="5305250"/>
            <a:ext cx="2812282" cy="389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ahoma" panose="020B0604030504040204" pitchFamily="34" charset="0"/>
              </a:rPr>
              <a:t>Развлекательная электроника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BE30876-C837-410F-92B8-4EE392373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68" y="3543527"/>
            <a:ext cx="457200" cy="4572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678F990-8038-4F83-AFBB-2FCE59D5C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6" y="5287023"/>
            <a:ext cx="483886" cy="4838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F59C78D-8C41-497B-842A-DED97BE29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83" y="1898795"/>
            <a:ext cx="457200" cy="4572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BB036EA0-F24A-4DAD-8819-3F5456796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87" y="1898159"/>
            <a:ext cx="522437" cy="52243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97083848-ACE3-49D2-8541-5A77A8119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19" y="5337472"/>
            <a:ext cx="483887" cy="48388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95FFD08A-4721-4EB8-8220-0A7BDBDE44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0" y="359953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475946"/>
            <a:ext cx="10891764" cy="473811"/>
          </a:xfrm>
        </p:spPr>
        <p:txBody>
          <a:bodyPr rtlCol="0"/>
          <a:lstStyle/>
          <a:p>
            <a:pPr rtl="0"/>
            <a:r>
              <a:rPr lang="en-GB" dirty="0"/>
              <a:t>ACTIVE EYE – </a:t>
            </a:r>
            <a:r>
              <a:rPr lang="ru-RU" dirty="0" err="1"/>
              <a:t>термо</a:t>
            </a:r>
            <a:r>
              <a:rPr lang="ru-RU" dirty="0"/>
              <a:t> - оптическая камера наблюдения </a:t>
            </a:r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:a16="http://schemas.microsoft.com/office/drawing/2014/main" xmlns="" id="{F173E3BB-F601-4F0E-90AC-4E1473812240}"/>
              </a:ext>
            </a:extLst>
          </p:cNvPr>
          <p:cNvSpPr/>
          <p:nvPr/>
        </p:nvSpPr>
        <p:spPr bwMode="white">
          <a:xfrm flipV="1">
            <a:off x="684000" y="949757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xmlns="" id="{5FA5A051-7EE3-46D7-986E-2EE55B0ED23D}"/>
              </a:ext>
            </a:extLst>
          </p:cNvPr>
          <p:cNvSpPr txBox="1">
            <a:spLocks/>
          </p:cNvSpPr>
          <p:nvPr/>
        </p:nvSpPr>
        <p:spPr>
          <a:xfrm>
            <a:off x="480998" y="2101806"/>
            <a:ext cx="8718419" cy="466475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Компактный размер</a:t>
            </a: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Безпроводная система</a:t>
            </a: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Защитный корпус от перепада температуры и ударов.</a:t>
            </a: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Дождестойкие материалы</a:t>
            </a: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Инфракрасный сенсор до 70 м.</a:t>
            </a: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Инфракрасная вспышка</a:t>
            </a: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Камера ночного видения</a:t>
            </a: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Лазерный датчик движения и лазерный шлагбаум</a:t>
            </a: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Высокое разрешение картинки</a:t>
            </a: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Подключение к системе </a:t>
            </a:r>
            <a:r>
              <a:rPr lang="en-GB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GSM</a:t>
            </a: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Корректируемый угол периметра</a:t>
            </a: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Широкоуголльный объектив</a:t>
            </a: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Интелектуальное обнаружение </a:t>
            </a:r>
            <a:r>
              <a:rPr lang="en-GB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</a:t>
            </a:r>
            <a:endParaRPr lang="ru-RU" sz="2000" noProof="1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Несколько режимов видения</a:t>
            </a: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Солнечные панели для аккамулятора</a:t>
            </a:r>
          </a:p>
          <a:p>
            <a:pPr algn="l" rtl="0">
              <a:spcAft>
                <a:spcPts val="0"/>
              </a:spcAft>
            </a:pPr>
            <a: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noProof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noProof="1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EFED2E-4EDD-4F05-819F-7AD332D33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17185"/>
            <a:ext cx="4853001" cy="4365604"/>
          </a:xfrm>
          <a:prstGeom prst="rect">
            <a:avLst/>
          </a:prstGeom>
          <a:effectLst>
            <a:glow rad="254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0"/>
          </a:sp3d>
        </p:spPr>
      </p:pic>
    </p:spTree>
    <p:extLst>
      <p:ext uri="{BB962C8B-B14F-4D97-AF65-F5344CB8AC3E}">
        <p14:creationId xmlns:p14="http://schemas.microsoft.com/office/powerpoint/2010/main" val="61857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C84B00A-2062-4E70-8AD4-A114464A66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584" y="1421503"/>
            <a:ext cx="10629202" cy="4820261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D429F02-7E8D-405F-86D3-2E794F83D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7C3B75-767E-4A8C-803F-FA7025A67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939" y="2928855"/>
            <a:ext cx="5924378" cy="1960929"/>
          </a:xfrm>
        </p:spPr>
        <p:txBody>
          <a:bodyPr rtlCol="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EYE – профессиональная камера с защитным корпусом, предназначена для работы в помещении и для наружного видеонаблюдения  в суровых погодных условиях.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Портативная и беспроводная модель - это идеальное решение для краткосрочного или  постоянного наблюдения, там, где параметры мощности ограничены.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интеграцией GSM,  камера захватывает и передает изображения системы безопасности непосредственно через сотовую сеть, при нажатии кнопки на телефоне. Камеру легко устанавливать, настраивать и эксплуатировать.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Снимает активность в любое время дня и ночи в высоком разрешении.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20">
            <a:extLst>
              <a:ext uri="{FF2B5EF4-FFF2-40B4-BE49-F238E27FC236}">
                <a16:creationId xmlns:a16="http://schemas.microsoft.com/office/drawing/2014/main" xmlns="" id="{BC5F3A4A-2857-4A67-818B-E62AB212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39" y="655319"/>
            <a:ext cx="7456159" cy="540961"/>
          </a:xfrm>
        </p:spPr>
        <p:txBody>
          <a:bodyPr rtlCol="0"/>
          <a:lstStyle/>
          <a:p>
            <a:pPr rtl="0"/>
            <a:r>
              <a:rPr lang="en-GB" dirty="0"/>
              <a:t>active eye</a:t>
            </a:r>
            <a:r>
              <a:rPr lang="ru-RU" dirty="0"/>
              <a:t> </a:t>
            </a:r>
          </a:p>
        </p:txBody>
      </p:sp>
      <p:sp>
        <p:nvSpPr>
          <p:cNvPr id="22" name="объект 7" descr="Бежевый прямоугольник">
            <a:extLst>
              <a:ext uri="{FF2B5EF4-FFF2-40B4-BE49-F238E27FC236}">
                <a16:creationId xmlns:a16="http://schemas.microsoft.com/office/drawing/2014/main" xmlns="" id="{FEEE4553-844E-49F9-8166-2F2E938E3677}"/>
              </a:ext>
            </a:extLst>
          </p:cNvPr>
          <p:cNvSpPr/>
          <p:nvPr/>
        </p:nvSpPr>
        <p:spPr bwMode="white">
          <a:xfrm flipV="1">
            <a:off x="764584" y="1150561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AA951CEE-7CE6-4A91-B2A1-B443273C6F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72418" y="1883927"/>
            <a:ext cx="4421368" cy="3754873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9" name="Рисунок 8" descr="Изображение выглядит как электроника, фотоаппарат, в линейку, ли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4EDDD5E6-9637-421C-993A-4C6FC742A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02" y="2143649"/>
            <a:ext cx="4017800" cy="329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1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C84B00A-2062-4E70-8AD4-A114464A66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584" y="1421503"/>
            <a:ext cx="10629202" cy="5090735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D429F02-7E8D-405F-86D3-2E794F83D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7C3B75-767E-4A8C-803F-FA7025A67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4445" y="4630765"/>
            <a:ext cx="3970498" cy="679225"/>
          </a:xfrm>
        </p:spPr>
        <p:txBody>
          <a:bodyPr rtlCol="0"/>
          <a:lstStyle/>
          <a:p>
            <a:pPr algn="l" rtl="0"/>
            <a:r>
              <a:rPr lang="ru-RU" sz="1600" dirty="0"/>
              <a:t>Благодаря большому количеству пикселей и расширенным углам изображения (до 160</a:t>
            </a:r>
            <a:r>
              <a:rPr lang="hu-HU" sz="2400" b="0" i="0" dirty="0">
                <a:effectLst/>
                <a:latin typeface="Roboto" panose="02000000000000000000" pitchFamily="2" charset="0"/>
              </a:rPr>
              <a:t>°</a:t>
            </a:r>
            <a:r>
              <a:rPr lang="ru-RU" sz="1600" dirty="0"/>
              <a:t> * 90</a:t>
            </a:r>
            <a:r>
              <a:rPr lang="hu-HU" sz="2400" b="0" i="0" dirty="0">
                <a:effectLst/>
                <a:latin typeface="Roboto" panose="02000000000000000000" pitchFamily="2" charset="0"/>
              </a:rPr>
              <a:t>°</a:t>
            </a:r>
            <a:r>
              <a:rPr lang="ru-RU" sz="1600" dirty="0"/>
              <a:t>)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ru-RU" sz="1600" dirty="0"/>
              <a:t> можно увидеть больше деталей сцены, охватить большую площадь 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ru-RU" sz="1600" dirty="0"/>
              <a:t>периметра и обнаружить разницу  температуры на больших расстояниях.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F36C327-EB57-4A15-A015-B46391E9E7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8256" y="1676400"/>
            <a:ext cx="7353842" cy="1752117"/>
          </a:xfrm>
        </p:spPr>
        <p:txBody>
          <a:bodyPr rtlCol="0"/>
          <a:lstStyle/>
          <a:p>
            <a:pPr algn="l" rtl="0"/>
            <a:r>
              <a:rPr lang="ru-RU" sz="1600" dirty="0"/>
              <a:t>Активное наблюдение - можно настроить за считанные минуты и</a:t>
            </a:r>
            <a:r>
              <a:rPr lang="hu-HU" sz="1600" dirty="0"/>
              <a:t> </a:t>
            </a:r>
            <a:r>
              <a:rPr lang="ru-RU" sz="1600" dirty="0"/>
              <a:t>при желании хоть каждую ночь перемещать на новое место сьемки, что позволяет на шаг опережать воров, пытающихся обнаружить системы безопасности в рабочее время.</a:t>
            </a:r>
          </a:p>
        </p:txBody>
      </p:sp>
      <p:sp>
        <p:nvSpPr>
          <p:cNvPr id="21" name="Заголовок 20">
            <a:extLst>
              <a:ext uri="{FF2B5EF4-FFF2-40B4-BE49-F238E27FC236}">
                <a16:creationId xmlns:a16="http://schemas.microsoft.com/office/drawing/2014/main" xmlns="" id="{BC5F3A4A-2857-4A67-818B-E62AB212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40" y="826114"/>
            <a:ext cx="2706970" cy="370166"/>
          </a:xfrm>
        </p:spPr>
        <p:txBody>
          <a:bodyPr rtlCol="0"/>
          <a:lstStyle/>
          <a:p>
            <a:pPr rtl="0"/>
            <a:r>
              <a:rPr lang="en-GB" dirty="0"/>
              <a:t>– active eye</a:t>
            </a:r>
            <a:r>
              <a:rPr lang="ru-RU" dirty="0"/>
              <a:t> </a:t>
            </a:r>
          </a:p>
        </p:txBody>
      </p:sp>
      <p:sp>
        <p:nvSpPr>
          <p:cNvPr id="22" name="объект 7" descr="Бежевый прямоугольник">
            <a:extLst>
              <a:ext uri="{FF2B5EF4-FFF2-40B4-BE49-F238E27FC236}">
                <a16:creationId xmlns:a16="http://schemas.microsoft.com/office/drawing/2014/main" xmlns="" id="{FEEE4553-844E-49F9-8166-2F2E938E3677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B085FEF7-45BC-4B49-8329-097F23476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985760" y="1082040"/>
            <a:ext cx="3129183" cy="2492433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FD10DF7F-DE27-41EB-AAA1-BB0694308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35" y="1231347"/>
            <a:ext cx="2379905" cy="2200159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94C8B37-3FC0-40E6-9ED1-AB06B8540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6" y="3428517"/>
            <a:ext cx="5754914" cy="26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0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C84B00A-2062-4E70-8AD4-A114464A66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584" y="1421503"/>
            <a:ext cx="10629202" cy="5090735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D429F02-7E8D-405F-86D3-2E794F83D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7C3B75-767E-4A8C-803F-FA7025A67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342" y="5325392"/>
            <a:ext cx="2582278" cy="447045"/>
          </a:xfrm>
        </p:spPr>
        <p:txBody>
          <a:bodyPr rtlCol="0"/>
          <a:lstStyle/>
          <a:p>
            <a:pPr rtl="0"/>
            <a:r>
              <a:rPr lang="ru-RU" sz="1600" dirty="0"/>
              <a:t>Обнаружение возгораний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F36C327-EB57-4A15-A015-B46391E9E7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8255" y="1277067"/>
            <a:ext cx="10186687" cy="1739987"/>
          </a:xfrm>
        </p:spPr>
        <p:txBody>
          <a:bodyPr rtlCol="0"/>
          <a:lstStyle/>
          <a:p>
            <a:pPr algn="l" rtl="0"/>
            <a:r>
              <a:rPr lang="ru-RU" sz="1600" dirty="0"/>
              <a:t>Поможет заранее проанализировать критическую ситуацию и своевременно предпринять шаги.</a:t>
            </a:r>
          </a:p>
          <a:p>
            <a:pPr algn="l" rtl="0"/>
            <a:r>
              <a:rPr lang="ru-RU" sz="1600" dirty="0"/>
              <a:t>Автоматическая сигнализация: </a:t>
            </a:r>
            <a:br>
              <a:rPr lang="ru-RU" sz="1600" dirty="0"/>
            </a:br>
            <a:r>
              <a:rPr lang="ru-RU" sz="1600" dirty="0"/>
              <a:t>- когда температура превышает или опускается ниже определенного предела.</a:t>
            </a:r>
          </a:p>
        </p:txBody>
      </p:sp>
      <p:sp>
        <p:nvSpPr>
          <p:cNvPr id="21" name="Заголовок 20">
            <a:extLst>
              <a:ext uri="{FF2B5EF4-FFF2-40B4-BE49-F238E27FC236}">
                <a16:creationId xmlns:a16="http://schemas.microsoft.com/office/drawing/2014/main" xmlns="" id="{BC5F3A4A-2857-4A67-818B-E62AB212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40" y="826114"/>
            <a:ext cx="2582278" cy="370166"/>
          </a:xfrm>
        </p:spPr>
        <p:txBody>
          <a:bodyPr rtlCol="0"/>
          <a:lstStyle/>
          <a:p>
            <a:pPr rtl="0"/>
            <a:r>
              <a:rPr lang="en-GB" dirty="0"/>
              <a:t> active eye</a:t>
            </a:r>
            <a:r>
              <a:rPr lang="ru-RU" dirty="0"/>
              <a:t>  </a:t>
            </a:r>
          </a:p>
        </p:txBody>
      </p:sp>
      <p:sp>
        <p:nvSpPr>
          <p:cNvPr id="22" name="объект 7" descr="Бежевый прямоугольник">
            <a:extLst>
              <a:ext uri="{FF2B5EF4-FFF2-40B4-BE49-F238E27FC236}">
                <a16:creationId xmlns:a16="http://schemas.microsoft.com/office/drawing/2014/main" xmlns="" id="{FEEE4553-844E-49F9-8166-2F2E938E3677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pic>
        <p:nvPicPr>
          <p:cNvPr id="9" name="Рисунок 8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0C3D371-0E19-44AB-99D5-2A60398AE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78" y="3115771"/>
            <a:ext cx="3030392" cy="208290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5F7416E-4DBB-41CA-8645-A7F8819BF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98" y="3115770"/>
            <a:ext cx="3048000" cy="2082908"/>
          </a:xfrm>
          <a:prstGeom prst="rect">
            <a:avLst/>
          </a:prstGeom>
        </p:spPr>
      </p:pic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9D04FEBA-FFF0-4B88-A79A-A62FFA838435}"/>
              </a:ext>
            </a:extLst>
          </p:cNvPr>
          <p:cNvSpPr txBox="1">
            <a:spLocks/>
          </p:cNvSpPr>
          <p:nvPr/>
        </p:nvSpPr>
        <p:spPr>
          <a:xfrm>
            <a:off x="4584450" y="5325391"/>
            <a:ext cx="2582278" cy="4470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Защита территории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119EB2D-F1DA-4F28-9A01-DFA9621CC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25" y="3144554"/>
            <a:ext cx="2937161" cy="20638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CDD164C-8230-482B-A674-7C792431D96C}"/>
              </a:ext>
            </a:extLst>
          </p:cNvPr>
          <p:cNvSpPr txBox="1"/>
          <p:nvPr/>
        </p:nvSpPr>
        <p:spPr>
          <a:xfrm>
            <a:off x="8136226" y="5382392"/>
            <a:ext cx="2978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Публичная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1497796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C84B00A-2062-4E70-8AD4-A114464A66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584" y="1421503"/>
            <a:ext cx="10629202" cy="5090735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D429F02-7E8D-405F-86D3-2E794F83D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F36C327-EB57-4A15-A015-B46391E9E7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9183" y="2485257"/>
            <a:ext cx="5850258" cy="3244983"/>
          </a:xfrm>
        </p:spPr>
        <p:txBody>
          <a:bodyPr rtlCol="0"/>
          <a:lstStyle/>
          <a:p>
            <a:pPr marL="0" indent="0" algn="l" rtl="0">
              <a:buNone/>
            </a:pPr>
            <a:r>
              <a:rPr lang="ru-RU" sz="1600" dirty="0"/>
              <a:t>При наличии дополнительных модулей, камера может использована как, </a:t>
            </a:r>
            <a:endParaRPr lang="ru-RU" sz="1600" noProof="1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noProof="1"/>
              <a:t>Метеостанция с функциями измерения: </a:t>
            </a:r>
            <a:br>
              <a:rPr lang="ru-RU" sz="1600" noProof="1"/>
            </a:br>
            <a:r>
              <a:rPr lang="ru-RU" sz="1600" noProof="1"/>
              <a:t>- Термометр – температура воздуха и почвы,</a:t>
            </a:r>
            <a:br>
              <a:rPr lang="ru-RU" sz="1600" noProof="1"/>
            </a:br>
            <a:r>
              <a:rPr lang="ru-RU" sz="1600" noProof="1"/>
              <a:t>- Барометр – атмосферного давления,</a:t>
            </a:r>
            <a:br>
              <a:rPr lang="ru-RU" sz="1600" noProof="1"/>
            </a:br>
            <a:r>
              <a:rPr lang="ru-RU" sz="1600" noProof="1"/>
              <a:t>- Гигрометр – влажности воздуха,</a:t>
            </a:r>
            <a:br>
              <a:rPr lang="ru-RU" sz="1600" noProof="1"/>
            </a:br>
            <a:r>
              <a:rPr lang="ru-RU" sz="1600" noProof="1"/>
              <a:t>- Флюгер – скорости и направления ветра,</a:t>
            </a:r>
            <a:br>
              <a:rPr lang="ru-RU" sz="1600" noProof="1"/>
            </a:br>
            <a:r>
              <a:rPr lang="ru-RU" sz="1600" noProof="1"/>
              <a:t>- Осадкометр - осадков,</a:t>
            </a:r>
            <a:br>
              <a:rPr lang="ru-RU" sz="1600" noProof="1"/>
            </a:br>
            <a:r>
              <a:rPr lang="ru-RU" sz="1600" noProof="1"/>
              <a:t>- Испарометр – велечены испарения с земной поверхности</a:t>
            </a:r>
            <a:endParaRPr lang="en-GB" sz="1600" noProof="1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noProof="1"/>
              <a:t>Сейсмометр</a:t>
            </a:r>
            <a:endParaRPr lang="hu-HU" sz="1600" noProof="1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ru-RU" sz="1600" noProof="1"/>
          </a:p>
          <a:p>
            <a:pPr algn="l" rtl="0"/>
            <a:endParaRPr lang="ru-RU" sz="1600" noProof="1"/>
          </a:p>
          <a:p>
            <a:pPr algn="l" rtl="0"/>
            <a:endParaRPr lang="ru-RU" sz="1600" noProof="1"/>
          </a:p>
          <a:p>
            <a:pPr algn="l" rtl="0"/>
            <a:endParaRPr lang="ru-RU" sz="1600" noProof="1"/>
          </a:p>
        </p:txBody>
      </p:sp>
      <p:sp>
        <p:nvSpPr>
          <p:cNvPr id="21" name="Заголовок 20">
            <a:extLst>
              <a:ext uri="{FF2B5EF4-FFF2-40B4-BE49-F238E27FC236}">
                <a16:creationId xmlns:a16="http://schemas.microsoft.com/office/drawing/2014/main" xmlns="" id="{BC5F3A4A-2857-4A67-818B-E62AB212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40" y="826114"/>
            <a:ext cx="2706970" cy="370166"/>
          </a:xfrm>
        </p:spPr>
        <p:txBody>
          <a:bodyPr rtlCol="0"/>
          <a:lstStyle/>
          <a:p>
            <a:pPr rtl="0"/>
            <a:r>
              <a:rPr lang="en-GB" dirty="0"/>
              <a:t>active eye</a:t>
            </a:r>
            <a:r>
              <a:rPr lang="ru-RU" dirty="0"/>
              <a:t> </a:t>
            </a:r>
          </a:p>
        </p:txBody>
      </p:sp>
      <p:sp>
        <p:nvSpPr>
          <p:cNvPr id="22" name="объект 7" descr="Бежевый прямоугольник">
            <a:extLst>
              <a:ext uri="{FF2B5EF4-FFF2-40B4-BE49-F238E27FC236}">
                <a16:creationId xmlns:a16="http://schemas.microsoft.com/office/drawing/2014/main" xmlns="" id="{FEEE4553-844E-49F9-8166-2F2E938E3677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pic>
        <p:nvPicPr>
          <p:cNvPr id="3076" name="Picture 4" descr="Infrared•Deer in the Dark 👁 | Art Amino">
            <a:extLst>
              <a:ext uri="{FF2B5EF4-FFF2-40B4-BE49-F238E27FC236}">
                <a16:creationId xmlns:a16="http://schemas.microsoft.com/office/drawing/2014/main" xmlns="" id="{67E0E0D1-DEA9-402A-A61B-820E3418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1" y="2103329"/>
            <a:ext cx="3796155" cy="348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50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985_TF00450287" id="{47236EE0-B714-4C01-AC17-6ED3799A5CB0}" vid="{BB7FA567-E2BE-49ED-812C-18562CD2B8A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4BDB64-2AF8-42D4-96C8-B6B6F098993C}">
  <ds:schemaRefs>
    <ds:schemaRef ds:uri="16c05727-aa75-4e4a-9b5f-8a80a1165891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71af3243-3dd4-4a8d-8c0d-dd76da1f02a5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медицинской компании</Template>
  <TotalTime>2144</TotalTime>
  <Words>325</Words>
  <Application>Microsoft Office PowerPoint</Application>
  <PresentationFormat>Широкоэкранный</PresentationFormat>
  <Paragraphs>101</Paragraphs>
  <Slides>11</Slides>
  <Notes>11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</vt:lpstr>
      <vt:lpstr>Calibri</vt:lpstr>
      <vt:lpstr>Courier New</vt:lpstr>
      <vt:lpstr>Gill Sans MT</vt:lpstr>
      <vt:lpstr>Roboto</vt:lpstr>
      <vt:lpstr>Tahoma</vt:lpstr>
      <vt:lpstr>Times New Roman</vt:lpstr>
      <vt:lpstr>Тема Office</vt:lpstr>
      <vt:lpstr> Tommy-Invest Elektronika Hordozható, vezeték nélküli hő kamera és érzékelőinek fejlesztése </vt:lpstr>
      <vt:lpstr>Наша компания</vt:lpstr>
      <vt:lpstr>Основные виды деятельности: </vt:lpstr>
      <vt:lpstr>Основные партнеры</vt:lpstr>
      <vt:lpstr>ACTIVE EYE – термо - оптическая камера наблюдения </vt:lpstr>
      <vt:lpstr>active eye </vt:lpstr>
      <vt:lpstr>– active eye </vt:lpstr>
      <vt:lpstr> active eye  </vt:lpstr>
      <vt:lpstr>active eye </vt:lpstr>
      <vt:lpstr>ACTIVE EYE – термо-оптическая камера наблюдения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 - ELECTRONIC произвоство элекронной продукции</dc:title>
  <dc:creator>Alisa Vok</dc:creator>
  <cp:lastModifiedBy>РК Союз Промышленников</cp:lastModifiedBy>
  <cp:revision>16</cp:revision>
  <dcterms:created xsi:type="dcterms:W3CDTF">2021-09-12T12:54:28Z</dcterms:created>
  <dcterms:modified xsi:type="dcterms:W3CDTF">2021-09-16T06:46:30Z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