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CF4520"/>
    <a:srgbClr val="375C8A"/>
    <a:srgbClr val="000066"/>
    <a:srgbClr val="333399"/>
    <a:srgbClr val="3333CC"/>
    <a:srgbClr val="69B3E7"/>
    <a:srgbClr val="0033A0"/>
    <a:srgbClr val="84C6D8"/>
    <a:srgbClr val="691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27" autoAdjust="0"/>
  </p:normalViewPr>
  <p:slideViewPr>
    <p:cSldViewPr snapToGrid="0">
      <p:cViewPr varScale="1">
        <p:scale>
          <a:sx n="101" d="100"/>
          <a:sy n="101" d="100"/>
        </p:scale>
        <p:origin x="14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задолженности</a:t>
            </a:r>
            <a:r>
              <a:rPr lang="ru-RU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заработной плате в муниципалитетах </a:t>
            </a:r>
          </a:p>
          <a:p>
            <a: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объема долга по оплате труда в РК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0" normalizeH="0" baseline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742420977951753E-2"/>
          <c:y val="1.4260310266120726E-2"/>
          <c:w val="0.70533025864500731"/>
          <c:h val="0.6843374124311857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 руб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2826456385866861E-2"/>
                  <c:y val="-9.83523553318331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36C-442A-9DF7-03DDF2951476}"/>
                </c:ext>
              </c:extLst>
            </c:dLbl>
            <c:dLbl>
              <c:idx val="1"/>
              <c:layout>
                <c:manualLayout>
                  <c:x val="-5.7218338843142919E-3"/>
                  <c:y val="-7.1054006979346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36C-442A-9DF7-03DDF2951476}"/>
                </c:ext>
              </c:extLst>
            </c:dLbl>
            <c:dLbl>
              <c:idx val="2"/>
              <c:layout>
                <c:manualLayout>
                  <c:x val="-5.841252600047319E-3"/>
                  <c:y val="-1.3877895644781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6C-442A-9DF7-03DDF2951476}"/>
                </c:ext>
              </c:extLst>
            </c:dLbl>
            <c:dLbl>
              <c:idx val="3"/>
              <c:layout>
                <c:manualLayout>
                  <c:x val="-8.177696163578713E-3"/>
                  <c:y val="-2.106690210884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36C-442A-9DF7-03DDF2951476}"/>
                </c:ext>
              </c:extLst>
            </c:dLbl>
            <c:dLbl>
              <c:idx val="4"/>
              <c:layout>
                <c:manualLayout>
                  <c:x val="-1.2494740269784683E-2"/>
                  <c:y val="-2.81287630911029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42845134055757E-2"/>
                      <c:h val="5.73021282318363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36C-442A-9DF7-03DDF2951476}"/>
                </c:ext>
              </c:extLst>
            </c:dLbl>
            <c:dLbl>
              <c:idx val="5"/>
              <c:layout>
                <c:manualLayout>
                  <c:x val="-1.0423102038698982E-2"/>
                  <c:y val="-5.4593185437580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36C-442A-9DF7-03DDF29514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МО "Усинск"</c:v>
                </c:pt>
                <c:pt idx="1">
                  <c:v>МР "Сыктывдинский"</c:v>
                </c:pt>
                <c:pt idx="2">
                  <c:v>ГО "Сыктывкар"</c:v>
                </c:pt>
                <c:pt idx="3">
                  <c:v>МО "Ухта"</c:v>
                </c:pt>
                <c:pt idx="4">
                  <c:v>МО "Инта"</c:v>
                </c:pt>
                <c:pt idx="5">
                  <c:v>МР "Удорский"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40.799999999999997</c:v>
                </c:pt>
                <c:pt idx="1">
                  <c:v>6.7</c:v>
                </c:pt>
                <c:pt idx="2">
                  <c:v>2.8</c:v>
                </c:pt>
                <c:pt idx="3">
                  <c:v>1.6</c:v>
                </c:pt>
                <c:pt idx="4">
                  <c:v>1.5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C-442A-9DF7-03DDF29514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доля, %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600098965578551E-2"/>
                  <c:y val="-5.2093163053250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36C-442A-9DF7-03DDF2951476}"/>
                </c:ext>
              </c:extLst>
            </c:dLbl>
            <c:dLbl>
              <c:idx val="1"/>
              <c:layout>
                <c:manualLayout>
                  <c:x val="1.4110255234162284E-2"/>
                  <c:y val="-2.6462666712781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6C-442A-9DF7-03DDF2951476}"/>
                </c:ext>
              </c:extLst>
            </c:dLbl>
            <c:dLbl>
              <c:idx val="2"/>
              <c:layout>
                <c:manualLayout>
                  <c:x val="2.1028509360170349E-2"/>
                  <c:y val="-6.9389478223906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36C-442A-9DF7-03DDF2951476}"/>
                </c:ext>
              </c:extLst>
            </c:dLbl>
            <c:dLbl>
              <c:idx val="3"/>
              <c:layout>
                <c:manualLayout>
                  <c:x val="1.7523757800141957E-2"/>
                  <c:y val="-2.3129826074635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36C-442A-9DF7-03DDF2951476}"/>
                </c:ext>
              </c:extLst>
            </c:dLbl>
            <c:dLbl>
              <c:idx val="4"/>
              <c:layout>
                <c:manualLayout>
                  <c:x val="2.1384574674461043E-2"/>
                  <c:y val="-1.2148282928797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6C-442A-9DF7-03DDF2951476}"/>
                </c:ext>
              </c:extLst>
            </c:dLbl>
            <c:dLbl>
              <c:idx val="5"/>
              <c:layout>
                <c:manualLayout>
                  <c:x val="1.1682505200094551E-2"/>
                  <c:y val="-9.2519304298542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36C-442A-9DF7-03DDF29514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МО "Усинск"</c:v>
                </c:pt>
                <c:pt idx="1">
                  <c:v>МР "Сыктывдинский"</c:v>
                </c:pt>
                <c:pt idx="2">
                  <c:v>ГО "Сыктывкар"</c:v>
                </c:pt>
                <c:pt idx="3">
                  <c:v>МО "Ухта"</c:v>
                </c:pt>
                <c:pt idx="4">
                  <c:v>МО "Инта"</c:v>
                </c:pt>
                <c:pt idx="5">
                  <c:v>МР "Удорский"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75.900000000000006</c:v>
                </c:pt>
                <c:pt idx="1">
                  <c:v>12.5</c:v>
                </c:pt>
                <c:pt idx="2">
                  <c:v>5.0999999999999996</c:v>
                </c:pt>
                <c:pt idx="3">
                  <c:v>3</c:v>
                </c:pt>
                <c:pt idx="4">
                  <c:v>2.8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6C-442A-9DF7-03DDF29514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9885712"/>
        <c:axId val="979879056"/>
        <c:axId val="975025664"/>
      </c:bar3DChart>
      <c:catAx>
        <c:axId val="97988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9879056"/>
        <c:crosses val="autoZero"/>
        <c:auto val="1"/>
        <c:lblAlgn val="ctr"/>
        <c:lblOffset val="100"/>
        <c:noMultiLvlLbl val="0"/>
      </c:catAx>
      <c:valAx>
        <c:axId val="979879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crossAx val="979885712"/>
        <c:crosses val="autoZero"/>
        <c:crossBetween val="between"/>
      </c:valAx>
      <c:serAx>
        <c:axId val="9750256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9879056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84061314667814"/>
          <c:y val="5.8961961075253699E-3"/>
          <c:w val="0.57183113048918777"/>
          <c:h val="0.9020023507681974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Финансовое состояние организаций РК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7B-4E5B-9154-1CC218F6E2C9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07B-4E5B-9154-1CC218F6E2C9}"/>
              </c:ext>
            </c:extLst>
          </c:dPt>
          <c:dLbls>
            <c:dLbl>
              <c:idx val="0"/>
              <c:layout>
                <c:manualLayout>
                  <c:x val="-0.17141567084378162"/>
                  <c:y val="-0.215383916137832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91,2%</a:t>
                    </a:r>
                    <a:endParaRPr lang="en-US" sz="15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lt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18325343623598"/>
                      <c:h val="0.137839681090748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07B-4E5B-9154-1CC218F6E2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8,8%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07B-4E5B-9154-1CC218F6E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п/п банкроты</c:v>
                </c:pt>
                <c:pt idx="1">
                  <c:v>действующие п/п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48.95</c:v>
                </c:pt>
                <c:pt idx="1">
                  <c:v>4.7300000000000004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B-4E5B-9154-1CC218F6E2C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834406734137592E-2"/>
          <c:y val="0.88681354064935725"/>
          <c:w val="0.83174919566372751"/>
          <c:h val="0.108358496397465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98E6A-02EC-4AE9-86C9-1DA1193C4D2A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24DF5-D504-4C8F-AFD1-FEA726CBE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163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182E2-C9EC-49FB-8DCF-C885E86C1362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04968-3C47-4E0E-B613-9FA97C1C9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82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5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1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5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6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74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09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34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85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2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43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7C89-19E0-4339-AFE9-897F414C19B7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7CD33-66F9-4016-B0CB-B5B7F0318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0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5"/>
            <a:ext cx="12192000" cy="6858000"/>
          </a:xfrm>
          <a:prstGeom prst="rect">
            <a:avLst/>
          </a:prstGeom>
        </p:spPr>
      </p:pic>
      <p:sp>
        <p:nvSpPr>
          <p:cNvPr id="4" name="TextBox 9">
            <a:extLst>
              <a:ext uri="{FF2B5EF4-FFF2-40B4-BE49-F238E27FC236}">
                <a16:creationId xmlns:a16="http://schemas.microsoft.com/office/drawing/2014/main" id="{EB4A5CB2-A972-4522-AB49-6FD18DE77EDE}"/>
              </a:ext>
            </a:extLst>
          </p:cNvPr>
          <p:cNvSpPr txBox="1"/>
          <p:nvPr/>
        </p:nvSpPr>
        <p:spPr>
          <a:xfrm>
            <a:off x="0" y="2258386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000" b="1" dirty="0">
                <a:solidFill>
                  <a:schemeClr val="tx2"/>
                </a:solidFill>
                <a:ea typeface="Verdana" panose="020B0604030504040204" pitchFamily="34" charset="0"/>
                <a:cs typeface="Segoe UI" panose="020B0502040204020203" pitchFamily="34" charset="0"/>
              </a:rPr>
              <a:t>Динамика задолженности по заработной </a:t>
            </a:r>
            <a:r>
              <a:rPr lang="ru-RU" sz="3000" b="1" dirty="0" smtClean="0">
                <a:solidFill>
                  <a:schemeClr val="tx2"/>
                </a:solidFill>
                <a:ea typeface="Verdana" panose="020B0604030504040204" pitchFamily="34" charset="0"/>
                <a:cs typeface="Segoe UI" panose="020B0502040204020203" pitchFamily="34" charset="0"/>
              </a:rPr>
              <a:t>плате</a:t>
            </a:r>
          </a:p>
          <a:p>
            <a:pPr algn="ctr"/>
            <a:r>
              <a:rPr lang="ru-RU" sz="3000" b="1" dirty="0" smtClean="0">
                <a:solidFill>
                  <a:schemeClr val="tx2"/>
                </a:solidFill>
                <a:ea typeface="Verdana" panose="020B0604030504040204" pitchFamily="34" charset="0"/>
                <a:cs typeface="Segoe UI" panose="020B0502040204020203" pitchFamily="34" charset="0"/>
              </a:rPr>
              <a:t>на </a:t>
            </a:r>
            <a:r>
              <a:rPr lang="ru-RU" sz="3000" b="1" dirty="0">
                <a:solidFill>
                  <a:schemeClr val="tx2"/>
                </a:solidFill>
                <a:ea typeface="Verdana" panose="020B0604030504040204" pitchFamily="34" charset="0"/>
                <a:cs typeface="Segoe UI" panose="020B0502040204020203" pitchFamily="34" charset="0"/>
              </a:rPr>
              <a:t>территории Республики Коми</a:t>
            </a:r>
            <a:endParaRPr lang="ru-RU" sz="3000" b="1" dirty="0">
              <a:solidFill>
                <a:schemeClr val="tx2"/>
              </a:solidFill>
              <a:ea typeface="Verdan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0750" y="5580727"/>
            <a:ext cx="589864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Подорова Ирина Сергеевна,</a:t>
            </a:r>
            <a:endParaRPr lang="ru-RU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трудовых отношений и социального партнерства Управления труда Министерства труда, занятости и социальной защиты Республики Коми</a:t>
            </a:r>
            <a:endParaRPr lang="ru-RU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5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4775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9275" y="134034"/>
            <a:ext cx="837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Задолженность </a:t>
            </a:r>
            <a:r>
              <a:rPr lang="ru-RU" b="1" dirty="0">
                <a:solidFill>
                  <a:schemeClr val="tx2"/>
                </a:solidFill>
              </a:rPr>
              <a:t>по </a:t>
            </a:r>
            <a:r>
              <a:rPr lang="ru-RU" b="1" dirty="0" smtClean="0">
                <a:solidFill>
                  <a:schemeClr val="tx2"/>
                </a:solidFill>
              </a:rPr>
              <a:t>оплате труда в муниципальных образованиях РК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03138" y="65194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064384" y="1846331"/>
            <a:ext cx="60015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>
              <a:solidFill>
                <a:schemeClr val="tx2"/>
              </a:solidFill>
            </a:endParaRP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ru-RU" sz="1400" b="1" dirty="0" smtClean="0">
              <a:solidFill>
                <a:schemeClr val="tx2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6" y="40487"/>
            <a:ext cx="531963" cy="531963"/>
          </a:xfrm>
          <a:prstGeom prst="rect">
            <a:avLst/>
          </a:prstGeom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13855473"/>
              </p:ext>
            </p:extLst>
          </p:nvPr>
        </p:nvGraphicFramePr>
        <p:xfrm>
          <a:off x="340687" y="984199"/>
          <a:ext cx="7440971" cy="569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412975076"/>
              </p:ext>
            </p:extLst>
          </p:nvPr>
        </p:nvGraphicFramePr>
        <p:xfrm>
          <a:off x="7386002" y="1905266"/>
          <a:ext cx="4374725" cy="2630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386002" y="1550283"/>
            <a:ext cx="4659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состояние предприятий-должников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9700" y="5016608"/>
            <a:ext cx="6825847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ВОЗНИКНОВЕНИЯ ЗАДОЛЖЕННОСТИ</a:t>
            </a:r>
            <a:r>
              <a:rPr lang="ru-RU" sz="16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7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объемов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нестабильность организаций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дебиторская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контрагентов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неэффективный менеджмент в организациях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собственников и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9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4775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9275" y="134034"/>
            <a:ext cx="837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труда в Республике Коми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03138" y="65194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064384" y="1846331"/>
            <a:ext cx="60015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>
              <a:solidFill>
                <a:schemeClr val="tx2"/>
              </a:solidFill>
            </a:endParaRP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ru-RU" sz="1400" b="1" dirty="0" smtClean="0">
              <a:solidFill>
                <a:schemeClr val="tx2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6" y="40487"/>
            <a:ext cx="531963" cy="53196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08085" y="749560"/>
            <a:ext cx="1184952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 ПО СНИЖЕНИЮ УРОВНЯ ЗАДОЛЖЕННОСТИ ПО ОПЛАТЕ ТРУДА В РЕГИОНЕ</a:t>
            </a:r>
            <a:endParaRPr lang="ru-RU" sz="17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687" y="3180900"/>
            <a:ext cx="5457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республиканской межведомственной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ликвидации задолженности по выплате заработной платы и уплате платежей в государственные внебюджетные фонды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38925" y="3180900"/>
            <a:ext cx="5427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межведомственных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ликвидации задолженности по выплате заработной платы и уплате платежей в государственные внебюджетные фонды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76650" y="1602015"/>
            <a:ext cx="5105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ЕЖЕНЕДЕЛЬНЫЙ МОНИТОРИНГ</a:t>
            </a:r>
          </a:p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задолженности по заработной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</a:t>
            </a:r>
          </a:p>
          <a:p>
            <a:pPr algn="ctr"/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оперативном взаимодействии Правительства РК, органов местного самоуправления, контрольно-надзорных органов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009775" y="1360689"/>
            <a:ext cx="457200" cy="1601586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9667418" y="1416467"/>
            <a:ext cx="429081" cy="1545808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064384" y="1166873"/>
            <a:ext cx="699136" cy="435142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79" y="4661172"/>
            <a:ext cx="15374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25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5797" y="4476029"/>
            <a:ext cx="461355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рассмотрена деятельность 9 предприятий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 погашен долг по оплате труда: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 предприятиями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- 1 организацией 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211717" y="4527970"/>
            <a:ext cx="361950" cy="324453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299304" y="4661664"/>
            <a:ext cx="13489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25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554590" y="4520262"/>
            <a:ext cx="361950" cy="324453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993217" y="4550323"/>
            <a:ext cx="40362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проведено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85 заседаний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рассмотрена деятельность более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500 организаций-должников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229350" y="3324225"/>
            <a:ext cx="0" cy="2352133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39136" y="5853937"/>
            <a:ext cx="5287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ПОГАШЕННОГО </a:t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ДОЛГА ПО ОПЛАТЕ ТРУДА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57212" y="5847487"/>
            <a:ext cx="4465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39,4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рублей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7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6463</TotalTime>
  <Words>223</Words>
  <Application>Microsoft Office PowerPoint</Application>
  <PresentationFormat>Широкоэкранный</PresentationFormat>
  <Paragraphs>48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Костин Михаил Александрович</dc:creator>
  <cp:lastModifiedBy>Подорова Ирина Сергеевна</cp:lastModifiedBy>
  <cp:revision>654</cp:revision>
  <cp:lastPrinted>2023-08-02T08:56:26Z</cp:lastPrinted>
  <dcterms:created xsi:type="dcterms:W3CDTF">2022-10-10T15:04:14Z</dcterms:created>
  <dcterms:modified xsi:type="dcterms:W3CDTF">2024-03-18T07:23:29Z</dcterms:modified>
</cp:coreProperties>
</file>