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2076" y="10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3"/>
      <c:hPercent val="25"/>
      <c:rotY val="44"/>
      <c:depthPercent val="100"/>
      <c:rAngAx val="1"/>
    </c:view3D>
    <c:floor>
      <c:thickness val="0"/>
      <c:spPr>
        <a:solidFill>
          <a:srgbClr val="FFFFFF"/>
        </a:solidFill>
        <a:ln w="6350">
          <a:noFill/>
        </a:ln>
      </c:spPr>
    </c:floor>
    <c:sideWall>
      <c:thickness val="0"/>
      <c:spPr>
        <a:solidFill>
          <a:srgbClr val="FFFFFF"/>
        </a:solidFill>
        <a:ln w="25400">
          <a:noFill/>
        </a:ln>
      </c:spPr>
    </c:sideWall>
    <c:backWall>
      <c:thickness val="0"/>
      <c:spPr>
        <a:solidFill>
          <a:srgbClr val="FFFFFF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2.5996533795493933E-2"/>
          <c:y val="0.31578947368421051"/>
          <c:w val="0.70017331022530327"/>
          <c:h val="0.532163742690058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на 01.01.2020</c:v>
                </c:pt>
              </c:strCache>
            </c:strRef>
          </c:tx>
          <c:spPr>
            <a:solidFill>
              <a:srgbClr val="FF0000"/>
            </a:solidFill>
            <a:ln w="2734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6.7679616755673216E-2"/>
                  <c:y val="-0.12181982132058244"/>
                </c:manualLayout>
              </c:layout>
              <c:spPr>
                <a:noFill/>
                <a:ln w="54680">
                  <a:noFill/>
                </a:ln>
              </c:spPr>
              <c:txPr>
                <a:bodyPr/>
                <a:lstStyle/>
                <a:p>
                  <a:pPr>
                    <a:defRPr sz="1722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spPr>
                <a:noFill/>
                <a:ln w="54680">
                  <a:noFill/>
                </a:ln>
              </c:spPr>
              <c:txPr>
                <a:bodyPr/>
                <a:lstStyle/>
                <a:p>
                  <a:pPr>
                    <a:defRPr sz="969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5468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22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General</c:formatCode>
                <c:ptCount val="1"/>
                <c:pt idx="0">
                  <c:v>1649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на 01.01.2021</c:v>
                </c:pt>
              </c:strCache>
            </c:strRef>
          </c:tx>
          <c:spPr>
            <a:solidFill>
              <a:srgbClr val="0000FF"/>
            </a:solidFill>
            <a:ln w="2734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7.6849027012502957E-2"/>
                  <c:y val="-0.11771158473693188"/>
                </c:manualLayout>
              </c:layout>
              <c:spPr>
                <a:noFill/>
                <a:ln w="54680">
                  <a:noFill/>
                </a:ln>
              </c:spPr>
              <c:txPr>
                <a:bodyPr/>
                <a:lstStyle/>
                <a:p>
                  <a:pPr>
                    <a:defRPr sz="1722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spPr>
                <a:noFill/>
                <a:ln w="54680">
                  <a:noFill/>
                </a:ln>
              </c:spPr>
              <c:txPr>
                <a:bodyPr/>
                <a:lstStyle/>
                <a:p>
                  <a:pPr>
                    <a:defRPr sz="969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5468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22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Sheet1!$B$3:$B$3</c:f>
              <c:numCache>
                <c:formatCode>General</c:formatCode>
                <c:ptCount val="1"/>
                <c:pt idx="0">
                  <c:v>1444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на 01.01.2022</c:v>
                </c:pt>
              </c:strCache>
            </c:strRef>
          </c:tx>
          <c:spPr>
            <a:solidFill>
              <a:srgbClr val="00FFFF"/>
            </a:solidFill>
            <a:ln w="2734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6.6954312485970446E-2"/>
                  <c:y val="-0.14159420394849731"/>
                </c:manualLayout>
              </c:layout>
              <c:spPr>
                <a:noFill/>
                <a:ln w="54680">
                  <a:noFill/>
                </a:ln>
              </c:spPr>
              <c:txPr>
                <a:bodyPr/>
                <a:lstStyle/>
                <a:p>
                  <a:pPr>
                    <a:defRPr sz="1722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spPr>
                <a:noFill/>
                <a:ln w="54680">
                  <a:noFill/>
                </a:ln>
              </c:spPr>
              <c:txPr>
                <a:bodyPr/>
                <a:lstStyle/>
                <a:p>
                  <a:pPr>
                    <a:defRPr sz="969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5468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22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Sheet1!$B$4:$B$4</c:f>
              <c:numCache>
                <c:formatCode>General</c:formatCode>
                <c:ptCount val="1"/>
                <c:pt idx="0">
                  <c:v>1245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на 01.01.2023</c:v>
                </c:pt>
              </c:strCache>
            </c:strRef>
          </c:tx>
          <c:spPr>
            <a:solidFill>
              <a:srgbClr val="CCFFFF"/>
            </a:solidFill>
            <a:ln w="2734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5.3593393453372107E-2"/>
                  <c:y val="-0.1143044581997526"/>
                </c:manualLayout>
              </c:layout>
              <c:spPr>
                <a:noFill/>
                <a:ln w="54680">
                  <a:noFill/>
                </a:ln>
              </c:spPr>
              <c:txPr>
                <a:bodyPr/>
                <a:lstStyle/>
                <a:p>
                  <a:pPr>
                    <a:defRPr sz="1722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5468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22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Sheet1!$B$5:$B$5</c:f>
              <c:numCache>
                <c:formatCode>General</c:formatCode>
                <c:ptCount val="1"/>
                <c:pt idx="0">
                  <c:v>1348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на 01.01.2024</c:v>
                </c:pt>
              </c:strCache>
            </c:strRef>
          </c:tx>
          <c:spPr>
            <a:solidFill>
              <a:srgbClr val="660066"/>
            </a:solidFill>
            <a:ln w="2734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Sheet1!$B$6:$B$6</c:f>
              <c:numCache>
                <c:formatCode>General</c:formatCode>
                <c:ptCount val="1"/>
                <c:pt idx="0">
                  <c:v>1225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605303280"/>
        <c:axId val="603675696"/>
        <c:axId val="0"/>
      </c:bar3DChart>
      <c:catAx>
        <c:axId val="605303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3670">
            <a:noFill/>
          </a:ln>
        </c:spPr>
        <c:txPr>
          <a:bodyPr rot="0" vert="horz"/>
          <a:lstStyle/>
          <a:p>
            <a:pPr>
              <a:defRPr sz="1722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03675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36756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05303280"/>
        <c:crosses val="autoZero"/>
        <c:crossBetween val="between"/>
      </c:valAx>
      <c:spPr>
        <a:noFill/>
        <a:ln w="54680">
          <a:noFill/>
        </a:ln>
      </c:spPr>
    </c:plotArea>
    <c:legend>
      <c:legendPos val="r"/>
      <c:layout>
        <c:manualLayout>
          <c:xMode val="edge"/>
          <c:yMode val="edge"/>
          <c:x val="0.68457538994800693"/>
          <c:y val="0.30409356725146197"/>
          <c:w val="0.2027729636048527"/>
          <c:h val="0.58479532163742687"/>
        </c:manualLayout>
      </c:layout>
      <c:overlay val="0"/>
      <c:spPr>
        <a:noFill/>
        <a:ln w="6835">
          <a:solidFill>
            <a:srgbClr val="000000"/>
          </a:solidFill>
          <a:prstDash val="solid"/>
        </a:ln>
      </c:spPr>
      <c:txPr>
        <a:bodyPr/>
        <a:lstStyle/>
        <a:p>
          <a:pPr>
            <a:defRPr sz="1582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69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3"/>
      <c:hPercent val="44"/>
      <c:rotY val="44"/>
      <c:depthPercent val="100"/>
      <c:rAngAx val="1"/>
    </c:view3D>
    <c:floor>
      <c:thickness val="0"/>
      <c:spPr>
        <a:solidFill>
          <a:srgbClr val="FFFFFF"/>
        </a:solidFill>
        <a:ln w="6350">
          <a:noFill/>
        </a:ln>
      </c:spPr>
    </c:floor>
    <c:sideWall>
      <c:thickness val="0"/>
      <c:spPr>
        <a:solidFill>
          <a:srgbClr val="FFFFFF"/>
        </a:solidFill>
        <a:ln w="25400">
          <a:noFill/>
        </a:ln>
      </c:spPr>
    </c:sideWall>
    <c:backWall>
      <c:thickness val="0"/>
      <c:spPr>
        <a:solidFill>
          <a:srgbClr val="FFFFFF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2.5337837837837839E-2"/>
          <c:y val="0.1487603305785124"/>
          <c:w val="0.70101351351351349"/>
          <c:h val="0.6611570247933884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на 01.01.2020</c:v>
                </c:pt>
              </c:strCache>
            </c:strRef>
          </c:tx>
          <c:spPr>
            <a:solidFill>
              <a:srgbClr val="FF0000"/>
            </a:solidFill>
            <a:ln w="2510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6.8771859756296738E-2"/>
                  <c:y val="-0.13129109961352439"/>
                </c:manualLayout>
              </c:layout>
              <c:spPr>
                <a:noFill/>
                <a:ln w="50212">
                  <a:noFill/>
                </a:ln>
              </c:spPr>
              <c:txPr>
                <a:bodyPr/>
                <a:lstStyle/>
                <a:p>
                  <a:pPr>
                    <a:defRPr sz="173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Mode val="edge"/>
                  <c:yMode val="edge"/>
                  <c:x val="0.55405405405405406"/>
                  <c:y val="0.8223140495867769"/>
                </c:manualLayout>
              </c:layout>
              <c:spPr>
                <a:noFill/>
                <a:ln w="50212">
                  <a:noFill/>
                </a:ln>
              </c:spPr>
              <c:txPr>
                <a:bodyPr/>
                <a:lstStyle/>
                <a:p>
                  <a:pPr>
                    <a:defRPr sz="1581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5021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3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Задолженность (тыс.руб.)</c:v>
                </c:pt>
              </c:strCache>
            </c:strRef>
          </c:cat>
          <c:val>
            <c:numRef>
              <c:f>Sheet1!$B$2:$B$2</c:f>
              <c:numCache>
                <c:formatCode>General</c:formatCode>
                <c:ptCount val="1"/>
                <c:pt idx="0">
                  <c:v>117887.51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на 01.01.2021</c:v>
                </c:pt>
              </c:strCache>
            </c:strRef>
          </c:tx>
          <c:spPr>
            <a:solidFill>
              <a:srgbClr val="0000FF"/>
            </a:solidFill>
            <a:ln w="2510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6.2609510149306435E-2"/>
                  <c:y val="-0.17847940663428058"/>
                </c:manualLayout>
              </c:layout>
              <c:numFmt formatCode="0.00" sourceLinked="0"/>
              <c:spPr>
                <a:noFill/>
                <a:ln w="50212">
                  <a:noFill/>
                </a:ln>
              </c:spPr>
              <c:txPr>
                <a:bodyPr/>
                <a:lstStyle/>
                <a:p>
                  <a:pPr>
                    <a:defRPr sz="173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Mode val="edge"/>
                  <c:yMode val="edge"/>
                  <c:x val="0.67398648648648651"/>
                  <c:y val="0.83057851239669422"/>
                </c:manualLayout>
              </c:layout>
              <c:spPr>
                <a:noFill/>
                <a:ln w="50212">
                  <a:noFill/>
                </a:ln>
              </c:spPr>
              <c:txPr>
                <a:bodyPr/>
                <a:lstStyle/>
                <a:p>
                  <a:pPr>
                    <a:defRPr sz="1581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5021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3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Задолженность (тыс.руб.)</c:v>
                </c:pt>
              </c:strCache>
            </c:strRef>
          </c:cat>
          <c:val>
            <c:numRef>
              <c:f>Sheet1!$B$3:$B$3</c:f>
              <c:numCache>
                <c:formatCode>General</c:formatCode>
                <c:ptCount val="1"/>
                <c:pt idx="0">
                  <c:v>90076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на 01.01.2022</c:v>
                </c:pt>
              </c:strCache>
            </c:strRef>
          </c:tx>
          <c:spPr>
            <a:solidFill>
              <a:srgbClr val="00FFFF"/>
            </a:solidFill>
            <a:ln w="2510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4.4386015386040256E-2"/>
                  <c:y val="-0.14974313007970022"/>
                </c:manualLayout>
              </c:layout>
              <c:numFmt formatCode="0.00" sourceLinked="0"/>
              <c:spPr>
                <a:noFill/>
                <a:ln w="50212">
                  <a:noFill/>
                </a:ln>
              </c:spPr>
              <c:txPr>
                <a:bodyPr/>
                <a:lstStyle/>
                <a:p>
                  <a:pPr>
                    <a:defRPr sz="173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Mode val="edge"/>
                  <c:yMode val="edge"/>
                  <c:x val="0.76013513513513509"/>
                  <c:y val="0.83057851239669422"/>
                </c:manualLayout>
              </c:layout>
              <c:numFmt formatCode="0.00" sourceLinked="0"/>
              <c:spPr>
                <a:noFill/>
                <a:ln w="50212">
                  <a:noFill/>
                </a:ln>
              </c:spPr>
              <c:txPr>
                <a:bodyPr/>
                <a:lstStyle/>
                <a:p>
                  <a:pPr>
                    <a:defRPr sz="1581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" sourceLinked="0"/>
            <c:spPr>
              <a:noFill/>
              <a:ln w="5021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3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Задолженность (тыс.руб.)</c:v>
                </c:pt>
              </c:strCache>
            </c:strRef>
          </c:cat>
          <c:val>
            <c:numRef>
              <c:f>Sheet1!$B$4:$B$4</c:f>
              <c:numCache>
                <c:formatCode>General</c:formatCode>
                <c:ptCount val="1"/>
                <c:pt idx="0">
                  <c:v>112344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на 01.01.2023</c:v>
                </c:pt>
              </c:strCache>
            </c:strRef>
          </c:tx>
          <c:spPr>
            <a:solidFill>
              <a:srgbClr val="CCFFFF"/>
            </a:solidFill>
            <a:ln w="2510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6.3443226506754768E-2"/>
                  <c:y val="-9.5631157218548951E-2"/>
                </c:manualLayout>
              </c:layout>
              <c:spPr>
                <a:noFill/>
                <a:ln w="50212">
                  <a:noFill/>
                </a:ln>
              </c:spPr>
              <c:txPr>
                <a:bodyPr/>
                <a:lstStyle/>
                <a:p>
                  <a:pPr>
                    <a:defRPr sz="173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5021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3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Задолженность (тыс.руб.)</c:v>
                </c:pt>
              </c:strCache>
            </c:strRef>
          </c:cat>
          <c:val>
            <c:numRef>
              <c:f>Sheet1!$B$5:$B$5</c:f>
              <c:numCache>
                <c:formatCode>General</c:formatCode>
                <c:ptCount val="1"/>
                <c:pt idx="0">
                  <c:v>131712.03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на 01.01.2024</c:v>
                </c:pt>
              </c:strCache>
            </c:strRef>
          </c:tx>
          <c:spPr>
            <a:solidFill>
              <a:srgbClr val="660066"/>
            </a:solidFill>
            <a:ln w="25106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8.2500259886345462E-2"/>
                  <c:y val="-0.13166152406395018"/>
                </c:manualLayout>
              </c:layout>
              <c:spPr>
                <a:noFill/>
                <a:ln w="50212">
                  <a:noFill/>
                </a:ln>
              </c:spPr>
              <c:txPr>
                <a:bodyPr/>
                <a:lstStyle/>
                <a:p>
                  <a:pPr>
                    <a:defRPr sz="173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50212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3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Sheet1!$B$1:$B$1</c:f>
              <c:strCache>
                <c:ptCount val="1"/>
                <c:pt idx="0">
                  <c:v>Задолженность (тыс.руб.)</c:v>
                </c:pt>
              </c:strCache>
            </c:strRef>
          </c:cat>
          <c:val>
            <c:numRef>
              <c:f>Sheet1!$B$6:$B$6</c:f>
              <c:numCache>
                <c:formatCode>General</c:formatCode>
                <c:ptCount val="1"/>
                <c:pt idx="0">
                  <c:v>117796.58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687838008"/>
        <c:axId val="687839576"/>
        <c:axId val="0"/>
      </c:bar3DChart>
      <c:catAx>
        <c:axId val="687838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553">
            <a:noFill/>
          </a:ln>
        </c:spPr>
        <c:txPr>
          <a:bodyPr rot="0" vert="horz"/>
          <a:lstStyle/>
          <a:p>
            <a:pPr>
              <a:defRPr sz="1829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87839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78395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87838008"/>
        <c:crosses val="autoZero"/>
        <c:crossBetween val="between"/>
      </c:valAx>
      <c:spPr>
        <a:noFill/>
        <a:ln w="50212">
          <a:noFill/>
        </a:ln>
      </c:spPr>
    </c:plotArea>
    <c:legend>
      <c:legendPos val="r"/>
      <c:layout>
        <c:manualLayout>
          <c:xMode val="edge"/>
          <c:yMode val="edge"/>
          <c:x val="0.73479729729729726"/>
          <c:y val="0.17768595041322313"/>
          <c:w val="0.17398648648648649"/>
          <c:h val="0.45041322314049587"/>
        </c:manualLayout>
      </c:layout>
      <c:overlay val="0"/>
      <c:spPr>
        <a:noFill/>
        <a:ln w="6277">
          <a:solidFill>
            <a:srgbClr val="000000"/>
          </a:solidFill>
          <a:prstDash val="solid"/>
        </a:ln>
      </c:spPr>
      <c:txPr>
        <a:bodyPr/>
        <a:lstStyle/>
        <a:p>
          <a:pPr>
            <a:defRPr sz="1453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81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211703958691909E-2"/>
          <c:y val="0.22348484848484848"/>
          <c:w val="0.86746987951807231"/>
          <c:h val="0.473484848484848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0000"/>
            </a:solidFill>
            <a:ln w="2515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7.6883702994692688E-3"/>
                  <c:y val="-1.4873262904564699E-2"/>
                </c:manualLayout>
              </c:layout>
              <c:spPr>
                <a:noFill/>
                <a:ln w="50306">
                  <a:noFill/>
                </a:ln>
              </c:spPr>
              <c:txPr>
                <a:bodyPr/>
                <a:lstStyle/>
                <a:p>
                  <a:pPr>
                    <a:defRPr sz="1733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1746425843564072E-4"/>
                  <c:y val="-2.2267918786826213E-2"/>
                </c:manualLayout>
              </c:layout>
              <c:spPr>
                <a:noFill/>
                <a:ln w="50306">
                  <a:noFill/>
                </a:ln>
              </c:spPr>
              <c:txPr>
                <a:bodyPr/>
                <a:lstStyle/>
                <a:p>
                  <a:pPr>
                    <a:defRPr sz="1733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5030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33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Росстат</c:v>
                </c:pt>
                <c:pt idx="1">
                  <c:v>Гострудинспекция</c:v>
                </c:pt>
              </c:strCache>
            </c:strRef>
          </c:cat>
          <c:val>
            <c:numRef>
              <c:f>Sheet1!$B$2:$C$2</c:f>
              <c:numCache>
                <c:formatCode>0.00</c:formatCode>
                <c:ptCount val="2"/>
                <c:pt idx="0">
                  <c:v>35957</c:v>
                </c:pt>
                <c:pt idx="1">
                  <c:v>81930.509999999995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00FF"/>
            </a:solidFill>
            <a:ln w="2515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3146930234075593E-3"/>
                  <c:y val="-0.23467831588163951"/>
                </c:manualLayout>
              </c:layout>
              <c:spPr>
                <a:noFill/>
                <a:ln w="50306">
                  <a:noFill/>
                </a:ln>
              </c:spPr>
              <c:txPr>
                <a:bodyPr/>
                <a:lstStyle/>
                <a:p>
                  <a:pPr>
                    <a:defRPr sz="1733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245468756498691E-2"/>
                  <c:y val="-0.18061314175942739"/>
                </c:manualLayout>
              </c:layout>
              <c:spPr>
                <a:noFill/>
                <a:ln w="50306">
                  <a:noFill/>
                </a:ln>
              </c:spPr>
              <c:txPr>
                <a:bodyPr/>
                <a:lstStyle/>
                <a:p>
                  <a:pPr>
                    <a:defRPr sz="1733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5030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33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Росстат</c:v>
                </c:pt>
                <c:pt idx="1">
                  <c:v>Гострудинспекция</c:v>
                </c:pt>
              </c:strCache>
            </c:strRef>
          </c:cat>
          <c:val>
            <c:numRef>
              <c:f>Sheet1!$B$3:$C$3</c:f>
              <c:numCache>
                <c:formatCode>0.00</c:formatCode>
                <c:ptCount val="2"/>
                <c:pt idx="0">
                  <c:v>19125</c:v>
                </c:pt>
                <c:pt idx="1">
                  <c:v>70951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FFFF"/>
            </a:solidFill>
            <a:ln w="2515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433074762807603E-3"/>
                  <c:y val="-1.5749059235283358E-2"/>
                </c:manualLayout>
              </c:layout>
              <c:spPr>
                <a:noFill/>
                <a:ln w="50306">
                  <a:noFill/>
                </a:ln>
              </c:spPr>
              <c:txPr>
                <a:bodyPr/>
                <a:lstStyle/>
                <a:p>
                  <a:pPr>
                    <a:defRPr sz="1733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3778646617325307E-2"/>
                  <c:y val="-3.63525660807969E-2"/>
                </c:manualLayout>
              </c:layout>
              <c:spPr>
                <a:noFill/>
                <a:ln w="50306">
                  <a:noFill/>
                </a:ln>
              </c:spPr>
              <c:txPr>
                <a:bodyPr/>
                <a:lstStyle/>
                <a:p>
                  <a:pPr>
                    <a:defRPr sz="1733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5030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33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Росстат</c:v>
                </c:pt>
                <c:pt idx="1">
                  <c:v>Гострудинспекция</c:v>
                </c:pt>
              </c:strCache>
            </c:strRef>
          </c:cat>
          <c:val>
            <c:numRef>
              <c:f>Sheet1!$B$4:$C$4</c:f>
              <c:numCache>
                <c:formatCode>0.00</c:formatCode>
                <c:ptCount val="2"/>
                <c:pt idx="0">
                  <c:v>21138</c:v>
                </c:pt>
                <c:pt idx="1">
                  <c:v>91206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CCFFFF"/>
            </a:solidFill>
            <a:ln w="2515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7.3946398266890312E-3"/>
                  <c:y val="-0.2047748444418927"/>
                </c:manualLayout>
              </c:layout>
              <c:numFmt formatCode="0.00" sourceLinked="0"/>
              <c:spPr>
                <a:noFill/>
                <a:ln w="50306">
                  <a:noFill/>
                </a:ln>
              </c:spPr>
              <c:txPr>
                <a:bodyPr/>
                <a:lstStyle/>
                <a:p>
                  <a:pPr>
                    <a:defRPr sz="1733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6582459082169496E-4"/>
                  <c:y val="-6.2126534947644918E-2"/>
                </c:manualLayout>
              </c:layout>
              <c:numFmt formatCode="0.00" sourceLinked="0"/>
              <c:spPr>
                <a:noFill/>
                <a:ln w="50306">
                  <a:noFill/>
                </a:ln>
              </c:spPr>
              <c:txPr>
                <a:bodyPr/>
                <a:lstStyle/>
                <a:p>
                  <a:pPr>
                    <a:defRPr sz="1733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" sourceLinked="0"/>
            <c:spPr>
              <a:noFill/>
              <a:ln w="5030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33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Росстат</c:v>
                </c:pt>
                <c:pt idx="1">
                  <c:v>Гострудинспекция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4446.8999999999996</c:v>
                </c:pt>
                <c:pt idx="1">
                  <c:v>127265.13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660066"/>
            </a:solidFill>
            <a:ln w="25153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4676532753696625E-2"/>
                  <c:y val="-8.365015513945806E-2"/>
                </c:manualLayout>
              </c:layout>
              <c:spPr>
                <a:noFill/>
                <a:ln w="50306">
                  <a:noFill/>
                </a:ln>
              </c:spPr>
              <c:txPr>
                <a:bodyPr/>
                <a:lstStyle/>
                <a:p>
                  <a:pPr>
                    <a:defRPr sz="1733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3692295831082251E-2"/>
                  <c:y val="-7.1222760884282948E-2"/>
                </c:manualLayout>
              </c:layout>
              <c:spPr>
                <a:noFill/>
                <a:ln w="50306">
                  <a:noFill/>
                </a:ln>
              </c:spPr>
              <c:txPr>
                <a:bodyPr/>
                <a:lstStyle/>
                <a:p>
                  <a:pPr>
                    <a:defRPr sz="1733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5030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33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Росстат</c:v>
                </c:pt>
                <c:pt idx="1">
                  <c:v>Гострудинспекция</c:v>
                </c:pt>
              </c:strCache>
            </c:strRef>
          </c:cat>
          <c:val>
            <c:numRef>
              <c:f>Sheet1!$B$6:$C$6</c:f>
              <c:numCache>
                <c:formatCode>0.00</c:formatCode>
                <c:ptCount val="2"/>
                <c:pt idx="0">
                  <c:v>4421</c:v>
                </c:pt>
                <c:pt idx="1">
                  <c:v>113375.58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1403328"/>
        <c:axId val="605252240"/>
      </c:barChart>
      <c:catAx>
        <c:axId val="6114033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05252240"/>
        <c:crosses val="autoZero"/>
        <c:auto val="1"/>
        <c:lblAlgn val="ctr"/>
        <c:lblOffset val="100"/>
        <c:noMultiLvlLbl val="0"/>
      </c:catAx>
      <c:valAx>
        <c:axId val="605252240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611403328"/>
        <c:crosses val="autoZero"/>
        <c:crossBetween val="between"/>
      </c:valAx>
      <c:spPr>
        <a:noFill/>
        <a:ln w="50306">
          <a:noFill/>
        </a:ln>
      </c:spPr>
    </c:plotArea>
    <c:legend>
      <c:legendPos val="b"/>
      <c:layout>
        <c:manualLayout>
          <c:xMode val="edge"/>
          <c:yMode val="edge"/>
          <c:x val="5.5077452667814115E-2"/>
          <c:y val="0.80681818181818177"/>
          <c:w val="0.55593803786574869"/>
          <c:h val="0.10606060606060606"/>
        </c:manualLayout>
      </c:layout>
      <c:overlay val="0"/>
      <c:spPr>
        <a:noFill/>
        <a:ln w="6288">
          <a:solidFill>
            <a:srgbClr val="000000"/>
          </a:solidFill>
          <a:prstDash val="solid"/>
        </a:ln>
      </c:spPr>
      <c:txPr>
        <a:bodyPr/>
        <a:lstStyle/>
        <a:p>
          <a:pPr>
            <a:defRPr sz="1822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84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400DB06-EB3E-4E19-87CA-9D5C95C94F42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CC83A62-F5BC-4D13-82E3-FCC555A0C27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A8E50E0-8CFA-4DE5-81D5-E09787197432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EC39137-8818-4072-8BAA-A8C2EA36BC7D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A7C0D93F-BCB3-46B0-9214-2F83340C05E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3598851-5988-46F3-86AE-C24289CF1A4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717779A-D576-49F1-8147-5690D2F55294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18FBA63-41F6-45CC-969A-05DB7EC9764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FD1883F-2853-44B9-A25E-7D69419D49F4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4520" cy="614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FE73C92-8879-4C8A-9484-C23E614B55F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20EDA71-09A4-4558-BA8D-07AA09AA337E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8DE4D3A-55E6-4316-BD03-58EBB7D56B24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6E72C98-A951-4D51-83A4-6E3554F2445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A74DA6D6-9F4E-4A53-892D-0534E46FB51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824453D-F1AC-47EA-8A2C-C5A1009E68D3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0C3F2CB-3665-447B-830E-0D0F7D2CBD34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35228CCC-41F2-4842-9DE9-0733AB0EBAD6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613DD8E-DB3A-4A52-BC24-DCB6B3340096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A04AAE4-2E8D-4A32-8FA0-8E36A2893A84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A81896F-5EBB-4BE8-BB25-1D6B46D6BEE8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4520" cy="614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04D7560-215B-408D-B59D-34828022C926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C298EC4-1CC2-438F-A0DC-D92490B4671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6985AE5-54DD-452B-AD0B-DD52BA77EFF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0841FD2-2635-44F5-952E-0E7A1496EEF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33000">
              <a:srgbClr val="F7FAFD"/>
            </a:gs>
            <a:gs pos="100000">
              <a:srgbClr val="DEEBF7"/>
            </a:gs>
          </a:gsLst>
          <a:lin ang="135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XO Oriel"/>
              </a:rPr>
              <a:t>Для правки текста заглавия щёлкните мышью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XO Orie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XO Orie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XO Orie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XO Orie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XO Orie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XO Orie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XO Oriel"/>
              </a:rPr>
              <a:t>Седьмой уровень структуры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65F71805-C0C4-49BC-A22A-C07230F8A940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33000">
              <a:srgbClr val="F7FAFD"/>
            </a:gs>
            <a:gs pos="100000">
              <a:srgbClr val="DEEBF7"/>
            </a:gs>
          </a:gsLst>
          <a:lin ang="135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XO Oriel"/>
              </a:rPr>
              <a:t>Для правки текста заглавия щёлкните мышью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37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232048CA-4DB7-4681-A9BA-F0BD361AF2DF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XO Orie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XO Orie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XO Orie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XO Orie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XO Orie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XO Orie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XO Orie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Прямоугольник 5"/>
          <p:cNvSpPr/>
          <p:nvPr/>
        </p:nvSpPr>
        <p:spPr>
          <a:xfrm>
            <a:off x="362520" y="330120"/>
            <a:ext cx="11421000" cy="6717600"/>
          </a:xfrm>
          <a:prstGeom prst="rect">
            <a:avLst/>
          </a:prstGeom>
          <a:noFill/>
          <a:ln w="0">
            <a:noFill/>
          </a:ln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>
                <a:solidFill>
                  <a:srgbClr val="002060"/>
                </a:solidFill>
                <a:latin typeface="Calibri"/>
                <a:ea typeface="DejaVu Sans"/>
              </a:rPr>
              <a:t>    Федеральная служба по труду и занятости</a:t>
            </a:r>
            <a:endParaRPr lang="ru-RU" sz="2400" b="0" strike="noStrike" spc="-1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2400" b="1" strike="noStrike" spc="-1">
                <a:solidFill>
                  <a:srgbClr val="002060"/>
                </a:solidFill>
                <a:latin typeface="Calibri"/>
                <a:ea typeface="DejaVu Sans"/>
              </a:rPr>
              <a:t>      Государственная инспекция труда в Республике Коми </a:t>
            </a:r>
            <a:endParaRPr lang="ru-RU" sz="2400" b="0" strike="noStrike" spc="-1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2400" b="0" strike="noStrike" spc="-1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endParaRPr lang="ru-RU" sz="700" b="0" strike="noStrike" spc="-1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5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4800" b="1" i="1" strike="noStrike" spc="-1">
                <a:solidFill>
                  <a:srgbClr val="C00000"/>
                </a:solidFill>
                <a:latin typeface="Calibri"/>
                <a:ea typeface="DejaVu Sans"/>
              </a:rPr>
              <a:t>«Динамика задолженности по заработной плате на территории Республики Коми»</a:t>
            </a:r>
            <a:endParaRPr lang="ru-RU" sz="4800" b="0" strike="noStrike" spc="-1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</a:pPr>
            <a:r>
              <a:rPr lang="ru-RU" sz="4000" b="1" strike="noStrike" spc="-1">
                <a:solidFill>
                  <a:srgbClr val="000000"/>
                </a:solidFill>
                <a:latin typeface="Calibri"/>
                <a:ea typeface="DejaVu Sans"/>
              </a:rPr>
              <a:t> </a:t>
            </a:r>
            <a:endParaRPr lang="ru-RU" sz="4000" b="0" strike="noStrike" spc="-1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</a:pPr>
            <a:endParaRPr lang="ru-RU" sz="4000" b="0" strike="noStrike" spc="-1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</a:pPr>
            <a:endParaRPr lang="ru-RU" sz="6600" b="0" strike="noStrike" spc="-1">
              <a:solidFill>
                <a:srgbClr val="000000"/>
              </a:solidFill>
              <a:latin typeface="XO Oriel"/>
            </a:endParaRPr>
          </a:p>
        </p:txBody>
      </p:sp>
      <p:pic>
        <p:nvPicPr>
          <p:cNvPr id="83" name="Рисунок 1"/>
          <p:cNvPicPr/>
          <p:nvPr/>
        </p:nvPicPr>
        <p:blipFill>
          <a:blip r:embed="rId2"/>
          <a:stretch/>
        </p:blipFill>
        <p:spPr>
          <a:xfrm>
            <a:off x="152280" y="91080"/>
            <a:ext cx="1370520" cy="14864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1080000" y="360000"/>
            <a:ext cx="10514520" cy="92847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sz="2200" dirty="0"/>
              <a:t/>
            </a:r>
            <a:br>
              <a:rPr sz="2200" dirty="0"/>
            </a:br>
            <a:r>
              <a:rPr lang="ru-RU" sz="2200" b="1" strike="noStrike" spc="-1" dirty="0">
                <a:solidFill>
                  <a:srgbClr val="0000FF"/>
                </a:solidFill>
                <a:latin typeface="Calibri"/>
                <a:ea typeface="Tahoma"/>
              </a:rPr>
              <a:t>Динамика количества работников перед которыми имеется </a:t>
            </a:r>
            <a:r>
              <a:rPr sz="2200" dirty="0"/>
              <a:t/>
            </a:r>
            <a:br>
              <a:rPr sz="2200" dirty="0"/>
            </a:br>
            <a:r>
              <a:rPr lang="ru-RU" sz="2200" b="1" strike="noStrike" spc="-1" dirty="0">
                <a:solidFill>
                  <a:srgbClr val="0000FF"/>
                </a:solidFill>
                <a:latin typeface="Calibri"/>
                <a:ea typeface="Tahoma"/>
              </a:rPr>
              <a:t>задолженность 2019 — 2023 годы</a:t>
            </a:r>
            <a:r>
              <a:rPr sz="2200" dirty="0"/>
              <a:t/>
            </a:r>
            <a:br>
              <a:rPr sz="2200" dirty="0"/>
            </a:br>
            <a:endParaRPr lang="ru-RU" sz="22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graphicFrame>
        <p:nvGraphicFramePr>
          <p:cNvPr id="2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889882"/>
              </p:ext>
            </p:extLst>
          </p:nvPr>
        </p:nvGraphicFramePr>
        <p:xfrm>
          <a:off x="342748" y="1789802"/>
          <a:ext cx="12532891" cy="3959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ru-RU" sz="2200" b="1" strike="noStrike" spc="-1">
                <a:solidFill>
                  <a:srgbClr val="0000FF"/>
                </a:solidFill>
                <a:latin typeface="Calibri"/>
                <a:ea typeface="Tahoma"/>
              </a:rPr>
              <a:t>Динамика суммы задолженности 2019 - 2023 годы</a:t>
            </a:r>
            <a:endParaRPr lang="ru-RU" sz="2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44890" y="2099220"/>
            <a:ext cx="19779335" cy="52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38080" y="155170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2989705"/>
              </p:ext>
            </p:extLst>
          </p:nvPr>
        </p:nvGraphicFramePr>
        <p:xfrm>
          <a:off x="320844" y="1740280"/>
          <a:ext cx="11252320" cy="4643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ru-RU" sz="2200" b="1" strike="noStrike" spc="-1">
                <a:solidFill>
                  <a:srgbClr val="0000FF"/>
                </a:solidFill>
                <a:latin typeface="Calibri"/>
                <a:ea typeface="Tahoma"/>
              </a:rPr>
              <a:t>Структура задолженности 2019 - 2023 годы</a:t>
            </a:r>
            <a:endParaRPr lang="ru-RU" sz="2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01782" y="1274617"/>
            <a:ext cx="2414435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411033"/>
              </p:ext>
            </p:extLst>
          </p:nvPr>
        </p:nvGraphicFramePr>
        <p:xfrm>
          <a:off x="562758" y="1325417"/>
          <a:ext cx="11065163" cy="506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ru-RU" sz="2200" b="1" strike="noStrike" spc="-1">
                <a:solidFill>
                  <a:srgbClr val="0000FF"/>
                </a:solidFill>
                <a:latin typeface="Calibri"/>
                <a:ea typeface="Tahoma"/>
              </a:rPr>
              <a:t>Сумма погашенной задолженности 2019 - 2023 годы</a:t>
            </a:r>
            <a:endParaRPr lang="ru-RU" sz="2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2147455"/>
            <a:ext cx="1587573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307400"/>
              </p:ext>
            </p:extLst>
          </p:nvPr>
        </p:nvGraphicFramePr>
        <p:xfrm>
          <a:off x="0" y="2147456"/>
          <a:ext cx="16580256" cy="3602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hart" r:id="rId3" imgW="6172268" imgH="1342980" progId="MSGraph.Chart.8">
                  <p:embed/>
                </p:oleObj>
              </mc:Choice>
              <mc:Fallback>
                <p:oleObj name="Chart" r:id="rId3" imgW="6172268" imgH="1342980" progId="MSGraph.Chart.8">
                  <p:embed/>
                  <p:pic>
                    <p:nvPicPr>
                      <p:cNvPr id="0" name="ole_rId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147456"/>
                        <a:ext cx="16580256" cy="36021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ru-RU" sz="2200" b="1" strike="noStrike" spc="-1">
                <a:solidFill>
                  <a:srgbClr val="0000FF"/>
                </a:solidFill>
                <a:latin typeface="Calibri"/>
                <a:ea typeface="Tahoma"/>
              </a:rPr>
              <a:t>Количество работников, которым выплачена задолженность 2019 - 2023 годы</a:t>
            </a:r>
            <a:endParaRPr lang="ru-RU" sz="2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-651164" y="2035843"/>
            <a:ext cx="15489743" cy="5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443019"/>
              </p:ext>
            </p:extLst>
          </p:nvPr>
        </p:nvGraphicFramePr>
        <p:xfrm>
          <a:off x="-651164" y="2035843"/>
          <a:ext cx="15309273" cy="3694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hart" r:id="rId3" imgW="6019913" imgH="1457460" progId="MSGraph.Chart.8">
                  <p:embed/>
                </p:oleObj>
              </mc:Choice>
              <mc:Fallback>
                <p:oleObj name="Chart" r:id="rId3" imgW="6019913" imgH="1457460" progId="MSGraph.Chart.8">
                  <p:embed/>
                  <p:pic>
                    <p:nvPicPr>
                      <p:cNvPr id="0" name="ole_rId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51164" y="2035843"/>
                        <a:ext cx="15309273" cy="36945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Прямоугольник 2"/>
          <p:cNvSpPr/>
          <p:nvPr/>
        </p:nvSpPr>
        <p:spPr>
          <a:xfrm>
            <a:off x="315360" y="255960"/>
            <a:ext cx="11564280" cy="612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2A6099"/>
                </a:solidFill>
                <a:latin typeface="Calibri"/>
                <a:ea typeface="DejaVu Sans"/>
              </a:rPr>
              <a:t>Гострудинспекцией в Республике коми по фактам задолженности по заработной плате проведено 4 (2022 - 20) контрольных (надзорных) мероприятий и выдано 4 (2022 - 5) предписаний о погашении задолженности по заработной плате.</a:t>
            </a:r>
            <a:endParaRPr lang="ru-RU" sz="2200" b="0" strike="noStrike" spc="-1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2A6099"/>
                </a:solidFill>
                <a:latin typeface="Calibri"/>
                <a:ea typeface="DejaVu Sans"/>
              </a:rPr>
              <a:t>Сумма примененных административных наказаний в виде штрафа за правонарушения в части оплаты труда составила 586,90 (2022-2013,50) тыс. рублей.</a:t>
            </a:r>
            <a:endParaRPr lang="ru-RU" sz="2200" b="0" strike="noStrike" spc="-1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2A6099"/>
                </a:solidFill>
                <a:latin typeface="Calibri"/>
                <a:ea typeface="DejaVu Sans"/>
              </a:rPr>
              <a:t>В органы следствия городов и районов республики направлено 9 (2022 - 19) материалов о рассмотрении вопроса о возбуждении уголовного производства на основании ст. 145.1 УК РФ (в связи с нарушениями законодательства об оплате труда), по результатам приняты решения о возбуждении 4 уголовных дела.</a:t>
            </a:r>
            <a:endParaRPr lang="ru-RU" sz="2200" b="0" strike="noStrike" spc="-1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2A6099"/>
                </a:solidFill>
                <a:latin typeface="Calibri"/>
                <a:ea typeface="DejaVu Sans"/>
              </a:rPr>
              <a:t>В соответствие со ст. 360.1 ТК РФ Гострудинспекцией в Республике Коми за 2023 год вынесено и направлено на исполнение 16 (1 повторно) (2022 - 4) решения о принудительном исполнении на общую сумму 601,74 (2022 - 601,74) тыс. рублей в отношении 3 (2022-3) организаций. </a:t>
            </a:r>
            <a:endParaRPr lang="ru-RU" sz="2200" b="0" strike="noStrike" spc="-1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2A6099"/>
                </a:solidFill>
                <a:latin typeface="Calibri"/>
                <a:ea typeface="DejaVu Sans"/>
              </a:rPr>
              <a:t>Исполнено 1 (2022-3) решение частично, задолженность выплачена 5 (2022 - 3) работникам на сумму 219,99 (2021-237,60) тыс. рублей.</a:t>
            </a:r>
            <a:endParaRPr lang="ru-RU" sz="2200" b="0" strike="noStrike" spc="-1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2A6099"/>
                </a:solidFill>
                <a:latin typeface="Calibri"/>
                <a:ea typeface="DejaVu Sans"/>
              </a:rPr>
              <a:t>Продолжается взаимодействие с территориальными органами Республики Коми: ФНС России, Социальным фондом РФ, Службой судебных приставов, прокуратурой и следственными органами.</a:t>
            </a:r>
            <a:endParaRPr lang="ru-RU" sz="2200" b="0" strike="noStrike" spc="-1">
              <a:solidFill>
                <a:srgbClr val="000000"/>
              </a:solidFill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Прямоугольник 1"/>
          <p:cNvSpPr/>
          <p:nvPr/>
        </p:nvSpPr>
        <p:spPr>
          <a:xfrm>
            <a:off x="2462400" y="2818800"/>
            <a:ext cx="7553520" cy="100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6000" b="1" i="1" strike="noStrike" spc="-1">
                <a:solidFill>
                  <a:schemeClr val="accent5">
                    <a:lumMod val="75000"/>
                  </a:schemeClr>
                </a:solidFill>
                <a:latin typeface="Calibri"/>
                <a:ea typeface="DejaVu Sans"/>
              </a:rPr>
              <a:t>Спасибо за внимание!</a:t>
            </a:r>
            <a:endParaRPr lang="ru-RU" sz="6000" b="0" strike="noStrike" spc="-1">
              <a:solidFill>
                <a:srgbClr val="000000"/>
              </a:solidFill>
              <a:latin typeface="XO Ori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</TotalTime>
  <Words>293</Words>
  <Application>Microsoft Office PowerPoint</Application>
  <PresentationFormat>Широкоэкранный</PresentationFormat>
  <Paragraphs>40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9" baseType="lpstr">
      <vt:lpstr>Arial</vt:lpstr>
      <vt:lpstr>Calibri</vt:lpstr>
      <vt:lpstr>DejaVu Sans</vt:lpstr>
      <vt:lpstr>Symbol</vt:lpstr>
      <vt:lpstr>Tahoma</vt:lpstr>
      <vt:lpstr>Times New Roman</vt:lpstr>
      <vt:lpstr>Wingdings</vt:lpstr>
      <vt:lpstr>XO Oriel</vt:lpstr>
      <vt:lpstr>Тема Office</vt:lpstr>
      <vt:lpstr>Тема Office</vt:lpstr>
      <vt:lpstr>Microsoft Graph Chart</vt:lpstr>
      <vt:lpstr>Презентация PowerPoint</vt:lpstr>
      <vt:lpstr> Динамика количества работников перед которыми имеется  задолженность 2019 — 2023 годы </vt:lpstr>
      <vt:lpstr>Динамика суммы задолженности 2019 - 2023 годы</vt:lpstr>
      <vt:lpstr>Структура задолженности 2019 - 2023 годы</vt:lpstr>
      <vt:lpstr>Сумма погашенной задолженности 2019 - 2023 годы</vt:lpstr>
      <vt:lpstr>Количество работников, которым выплачена задолженность 2019 - 2023 годы</vt:lpstr>
      <vt:lpstr>Презентация PowerPoint</vt:lpstr>
      <vt:lpstr>Презентация PowerPoint</vt:lpstr>
    </vt:vector>
  </TitlesOfParts>
  <Company>Д.И. Бажуков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Dima1380</dc:creator>
  <dc:description/>
  <cp:lastModifiedBy>Наталия Галева 10 каб.</cp:lastModifiedBy>
  <cp:revision>67</cp:revision>
  <cp:lastPrinted>2023-09-06T11:32:35Z</cp:lastPrinted>
  <dcterms:created xsi:type="dcterms:W3CDTF">2019-01-22T20:19:08Z</dcterms:created>
  <dcterms:modified xsi:type="dcterms:W3CDTF">2024-01-25T06:57:05Z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8</vt:i4>
  </property>
</Properties>
</file>