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179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3"/>
      <c:hPercent val="43"/>
      <c:rotY val="17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2556616001874594E-2"/>
          <c:y val="0.10385201006792084"/>
          <c:w val="0.93927882959036224"/>
          <c:h val="0.816528115546673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rgbClr val="FF0000"/>
            </a:solidFill>
            <a:ln w="2395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078854200250961E-2"/>
                  <c:y val="5.8942148706263939E-3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63052413580237E-2"/>
                  <c:y val="1.7648481570948305E-3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9881046511701E-2"/>
                  <c:y val="7.4737103588336812E-3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097221374578236E-2"/>
                  <c:y val="5.055403184758632E-3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808627554680378E-2"/>
                  <c:y val="1.2898365134944921E-3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989256677993986E-2"/>
                  <c:y val="2.2511263354705225E-3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428493936826122E-2"/>
                  <c:y val="2.0399696675808916E-3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5985250129497861E-2"/>
                  <c:y val="6.3739271214510396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4621887891295766E-2"/>
                  <c:y val="4.8751221413254497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0031136258416751"/>
                  <c:y val="4.3174806582197411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0678894776038106"/>
                  <c:y val="4.5614556516006544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4790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133</c:v>
                </c:pt>
                <c:pt idx="1">
                  <c:v>112</c:v>
                </c:pt>
                <c:pt idx="2">
                  <c:v>102</c:v>
                </c:pt>
                <c:pt idx="3">
                  <c:v>35</c:v>
                </c:pt>
                <c:pt idx="4">
                  <c:v>57</c:v>
                </c:pt>
                <c:pt idx="5">
                  <c:v>2</c:v>
                </c:pt>
                <c:pt idx="6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rgbClr val="00CCFF"/>
            </a:solidFill>
            <a:ln w="2395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389086116544271E-2"/>
                  <c:y val="-5.4072461627000329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059665947275335E-2"/>
                  <c:y val="-6.1229436983999519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667812431661044E-2"/>
                  <c:y val="-6.0620498951212819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671486118198114E-2"/>
                  <c:y val="-6.7501262487908914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135226215481694E-2"/>
                  <c:y val="-6.0812938633910851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054808235665936E-2"/>
                  <c:y val="-6.1414789652887235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3039719443672531E-2"/>
                  <c:y val="-5.7231997758323015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9823682430096308E-2"/>
                  <c:y val="-7.7288026613639482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0172287304979399"/>
                  <c:y val="-7.8856268203111979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1362215355221172"/>
                  <c:y val="-1.1096200943849777E-3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2931171812780373"/>
                  <c:y val="-2.8516657333987672E-2"/>
                </c:manualLayout>
              </c:layout>
              <c:spPr>
                <a:noFill/>
                <a:ln w="47908">
                  <a:noFill/>
                </a:ln>
              </c:spPr>
              <c:txPr>
                <a:bodyPr/>
                <a:lstStyle/>
                <a:p>
                  <a:pPr>
                    <a:defRPr sz="150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4790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1669</c:v>
                </c:pt>
                <c:pt idx="1">
                  <c:v>1644</c:v>
                </c:pt>
                <c:pt idx="2">
                  <c:v>1551</c:v>
                </c:pt>
                <c:pt idx="3">
                  <c:v>663</c:v>
                </c:pt>
                <c:pt idx="4">
                  <c:v>641</c:v>
                </c:pt>
                <c:pt idx="5">
                  <c:v>260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709614168"/>
        <c:axId val="709612992"/>
        <c:axId val="625961920"/>
      </c:bar3DChart>
      <c:catAx>
        <c:axId val="70961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98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096129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09612992"/>
        <c:scaling>
          <c:orientation val="minMax"/>
          <c:max val="16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09614168"/>
        <c:crosses val="autoZero"/>
        <c:crossBetween val="between"/>
        <c:majorUnit val="200"/>
        <c:minorUnit val="40"/>
      </c:valAx>
      <c:serAx>
        <c:axId val="625961920"/>
        <c:scaling>
          <c:orientation val="minMax"/>
        </c:scaling>
        <c:delete val="1"/>
        <c:axPos val="b"/>
        <c:majorTickMark val="out"/>
        <c:minorTickMark val="none"/>
        <c:tickLblPos val="nextTo"/>
        <c:crossAx val="709612992"/>
        <c:crossesAt val="0"/>
      </c:serAx>
      <c:spPr>
        <a:noFill/>
        <a:ln w="47908">
          <a:noFill/>
        </a:ln>
      </c:spPr>
    </c:plotArea>
    <c:legend>
      <c:legendPos val="r"/>
      <c:layout>
        <c:manualLayout>
          <c:xMode val="edge"/>
          <c:yMode val="edge"/>
          <c:x val="0.10114192495921696"/>
          <c:y val="0.88741721854304634"/>
          <c:w val="0.73898858075040785"/>
          <c:h val="0.10927152317880795"/>
        </c:manualLayout>
      </c:layout>
      <c:overlay val="0"/>
      <c:spPr>
        <a:noFill/>
        <a:ln w="5989">
          <a:solidFill>
            <a:srgbClr val="000000"/>
          </a:solidFill>
          <a:prstDash val="solid"/>
        </a:ln>
      </c:spPr>
      <c:txPr>
        <a:bodyPr/>
        <a:lstStyle/>
        <a:p>
          <a:pPr>
            <a:defRPr sz="207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47CA8906-E20A-4DDD-AC94-F78BA652876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489644D3-68EB-4A43-86B3-8BC2014D8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469656-2652-49DA-8CA0-36674C05CDF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341B37-014C-4B8C-99E2-259DD548E59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10243A5-55CD-477F-94BD-70725593BDB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ADA273-D74A-4302-B9D0-AB96CFEBE8B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E2EEB2-89BF-403C-824A-1743A94EA36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0724F82-B50A-4994-AA63-E947B1E94F5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0A3017E-2A62-4D5F-82B8-C7C857140B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366DE2A-4732-44B3-94A8-1AED2D8265C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719AA85-3874-4DA4-9B4B-82B71934FC6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A161E7A-759C-483C-B8BD-0A48F254A92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A4F2E35-8D38-45F0-BBB1-646F8F576D1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29E99B6-B2AB-4861-B141-373E5AF00BE7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0D78C15-BD8C-401C-BAAD-54525439101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5087C21-B5A1-426A-97E8-D41844B1C25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39132A-FAAF-4DAD-B313-DF67C52A01E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1F8C89-7C02-43BC-B2F5-7A702A6CA2B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D941F3F-AD17-4D9F-8A1E-9864A9098FC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66837B-C721-4330-8EB5-510EC2C916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A49ECE-8050-4B58-A4B5-EBE19DDE8A0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889BDA-8F6C-4FB5-B9F6-BAFF742C77A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C42CB34-8C67-4EBC-8EEF-67E463DA434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CAC043-284D-450A-94D4-BBBE0702E7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D0BE57-972A-4EC4-BC39-D1E8B0A5FA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11717C-EA28-4C83-8F7B-7B023E9C44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3000">
              <a:srgbClr val="F7FAFD"/>
            </a:gs>
            <a:gs pos="100000">
              <a:srgbClr val="DEEBF7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17E66C6-5426-4353-8EF4-DE8758DE044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3000">
              <a:srgbClr val="F7FAFD"/>
            </a:gs>
            <a:gs pos="100000">
              <a:srgbClr val="DEEBF7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CFEB28E-113F-45FE-A047-8AD3F08A34B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5"/>
          <p:cNvSpPr/>
          <p:nvPr/>
        </p:nvSpPr>
        <p:spPr>
          <a:xfrm>
            <a:off x="362520" y="330120"/>
            <a:ext cx="11421000" cy="671760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  <a:ea typeface="DejaVu Sans"/>
              </a:rPr>
              <a:t>    Федеральная служба по труду и занятости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  <a:ea typeface="DejaVu Sans"/>
              </a:rPr>
              <a:t>      Государственная инспекция труда в Республике Коми 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7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48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«Соблюдение трудовых прав работников предпенсионного возраста и легализация трудовых отношений»</a:t>
            </a:r>
            <a:endParaRPr lang="ru-RU" sz="48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4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40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66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3" name="Рисунок 1"/>
          <p:cNvPicPr/>
          <p:nvPr/>
        </p:nvPicPr>
        <p:blipFill>
          <a:blip r:embed="rId2"/>
          <a:stretch/>
        </p:blipFill>
        <p:spPr>
          <a:xfrm>
            <a:off x="152280" y="91080"/>
            <a:ext cx="1370520" cy="1486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"/>
          <p:cNvSpPr/>
          <p:nvPr/>
        </p:nvSpPr>
        <p:spPr>
          <a:xfrm>
            <a:off x="2462400" y="2818800"/>
            <a:ext cx="755352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i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Спасибо за внимание!</a:t>
            </a:r>
            <a:endParaRPr lang="ru-RU" sz="60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/>
          <p:cNvPicPr/>
          <p:nvPr/>
        </p:nvPicPr>
        <p:blipFill>
          <a:blip r:embed="rId2"/>
          <a:stretch/>
        </p:blipFill>
        <p:spPr>
          <a:xfrm>
            <a:off x="241560" y="2905920"/>
            <a:ext cx="5779800" cy="355140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4"/>
          <p:cNvPicPr/>
          <p:nvPr/>
        </p:nvPicPr>
        <p:blipFill>
          <a:blip r:embed="rId3"/>
          <a:stretch/>
        </p:blipFill>
        <p:spPr>
          <a:xfrm>
            <a:off x="6127560" y="2905920"/>
            <a:ext cx="5858280" cy="3551400"/>
          </a:xfrm>
          <a:prstGeom prst="rect">
            <a:avLst/>
          </a:prstGeom>
          <a:ln w="0">
            <a:noFill/>
          </a:ln>
        </p:spPr>
      </p:pic>
      <p:sp>
        <p:nvSpPr>
          <p:cNvPr id="86" name="Прямоугольник 5"/>
          <p:cNvSpPr/>
          <p:nvPr/>
        </p:nvSpPr>
        <p:spPr>
          <a:xfrm>
            <a:off x="2601360" y="356760"/>
            <a:ext cx="9242640" cy="206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С 1 января 2019 года федеральным законодательством определена новая льготная категория граждан – лица предпенсионного возраста, для которых установлен  ряд  льгот и мер социальной поддержки федерального и регионального уровня.</a:t>
            </a:r>
            <a:endParaRPr lang="ru-RU" sz="26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7" name="Рисунок 6"/>
          <p:cNvPicPr/>
          <p:nvPr/>
        </p:nvPicPr>
        <p:blipFill>
          <a:blip r:embed="rId4"/>
          <a:stretch/>
        </p:blipFill>
        <p:spPr>
          <a:xfrm>
            <a:off x="241560" y="146520"/>
            <a:ext cx="2358720" cy="235872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1"/>
          <p:cNvSpPr/>
          <p:nvPr/>
        </p:nvSpPr>
        <p:spPr>
          <a:xfrm>
            <a:off x="283680" y="302400"/>
            <a:ext cx="11618280" cy="612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По требованию лица, которому отказано в заключении трудового договора, работодатель обязан сообщить причину отказа в письменной форме. Обратите внимание: отказ в заключении трудового договора может быть обжалован в суд (ст. 64 ТК РФ).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Законодательством не установлены специальные требования к условиям труда и режиму работы работников пенсионного возраста. Общие советы работодателям по улучшению условий труда работников-пенсионеров и производственной сферы приведены в п. 13 Рекомендации № 162 "О пожилых трудящихся", утвержденной Международной организацией труда от 23 июня 1980 года.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Повышенные гарантии работающим пенсионерам по сравнению с обычными работниками могут быть предусмотрены коллективным договором, соглашениями, локальными нормативными актами, трудовым договором.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Трудовым законодательством установлены категории работников, которые имеют право уйти в отпуск в любое удобное для них время. Среди них можно назвать и работников, имеющих явно пенсионный возраст, на­пример участников Великой Отечественной войны (пп. 13 п. 1 ст. 15 Фе­дерального закона от 12.01.1995 № 5-ФЗ «О ветеранах», далее - Федераль­ный закон № 5-ФЗ).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 algn="just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lang="ru-RU" sz="18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Кроме этого, правом на использование отпуска в удобное для них время обладают работники-пенсионеры, если они признаны пострадав­шими в результате аварии на Чернобыльской АЭС (п. 5 ст. 14 Закона РФ от 15.05.1991 № 1244-1 «О социальной защите граждан, подвергшихся воздействию радиации вследствие катастрофы на Чернобыльской АЭС», далее - Закон № 1244-1).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1"/>
          <p:cNvSpPr/>
          <p:nvPr/>
        </p:nvSpPr>
        <p:spPr>
          <a:xfrm>
            <a:off x="394200" y="457200"/>
            <a:ext cx="11681280" cy="30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Статьей 128 ТК РФ </a:t>
            </a: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предусматривается, что по семейным обстоятельствам и другим уважительным причинам, работнику по его письменному заявлению может быть предоставлен отпуск без сохранения заработной платы, продолжительность которого определяется соглашением между работником и работодателем.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В то же время на работодателей возлагается обязанность на основании письменного заявления отдельных категорий работников предоставить отпуск без сохранения заработной платы в обязательном порядке (</a:t>
            </a:r>
            <a:r>
              <a:rPr lang="ru-RU" sz="2400" b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ч. 2 ст. 128 ТК РФ</a:t>
            </a:r>
            <a:r>
              <a:rPr lang="ru-RU" sz="24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).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90" name="Рисунок 2"/>
          <p:cNvPicPr/>
          <p:nvPr/>
        </p:nvPicPr>
        <p:blipFill>
          <a:blip r:embed="rId2"/>
          <a:stretch/>
        </p:blipFill>
        <p:spPr>
          <a:xfrm>
            <a:off x="6380280" y="3504240"/>
            <a:ext cx="4906800" cy="307656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3"/>
          <p:cNvPicPr/>
          <p:nvPr/>
        </p:nvPicPr>
        <p:blipFill>
          <a:blip r:embed="rId3"/>
          <a:stretch/>
        </p:blipFill>
        <p:spPr>
          <a:xfrm>
            <a:off x="1029600" y="3533760"/>
            <a:ext cx="4561560" cy="304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514520" cy="11323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3465A4"/>
                </a:solidFill>
                <a:latin typeface="Calibri"/>
                <a:ea typeface="Tahoma"/>
              </a:rPr>
              <a:t>Количество проведенных государственными инспекторами труда плановых и внеплановых контрольных (надзорных) мероприятий в динамике по годам</a:t>
            </a:r>
            <a:r>
              <a:rPr sz="2200" dirty="0"/>
              <a:t/>
            </a:r>
            <a:br>
              <a:rPr sz="2200" dirty="0"/>
            </a:b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6282" y="1376097"/>
            <a:ext cx="22328626" cy="4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021340"/>
              </p:ext>
            </p:extLst>
          </p:nvPr>
        </p:nvGraphicFramePr>
        <p:xfrm>
          <a:off x="844986" y="926185"/>
          <a:ext cx="11125609" cy="550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7748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0000FF"/>
                </a:solidFill>
                <a:latin typeface="Calibri"/>
                <a:ea typeface="Tahoma"/>
              </a:rPr>
              <a:t>Профилактические мероприятия в 2021-2023 годах</a:t>
            </a: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90181" y="28935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63299"/>
              </p:ext>
            </p:extLst>
          </p:nvPr>
        </p:nvGraphicFramePr>
        <p:xfrm>
          <a:off x="2843408" y="852077"/>
          <a:ext cx="8066761" cy="58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3" imgW="5171965" imgH="3733830" progId="MSGraph.Chart.8">
                  <p:embed/>
                </p:oleObj>
              </mc:Choice>
              <mc:Fallback>
                <p:oleObj name="Chart" r:id="rId3" imgW="5171965" imgH="3733830" progId="MSGraph.Chart.8">
                  <p:embed/>
                  <p:pic>
                    <p:nvPicPr>
                      <p:cNvPr id="0" name="ole_rId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408" y="852077"/>
                        <a:ext cx="8066761" cy="581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Схема 2"/>
          <p:cNvGrpSpPr/>
          <p:nvPr/>
        </p:nvGrpSpPr>
        <p:grpSpPr>
          <a:xfrm>
            <a:off x="236520" y="183600"/>
            <a:ext cx="11656800" cy="6216120"/>
            <a:chOff x="236520" y="183600"/>
            <a:chExt cx="11656800" cy="621612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236520" y="183600"/>
              <a:ext cx="11656800" cy="621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24440" y="646560"/>
              <a:ext cx="5447160" cy="234000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3080" tIns="68760" rIns="68760" bIns="687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29"/>
                </a:spcAft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По итогам 2023 года в результате проведенных контрольных (надзорных) и профилактических мероприятий, </a:t>
              </a:r>
              <a:endParaRPr lang="ru-RU" sz="1800" b="0" strike="noStrike" spc="-1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90000"/>
                </a:lnSpc>
                <a:spcAft>
                  <a:spcPts val="629"/>
                </a:spcAft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Выявлено – 63 (2022-10) нарушений, </a:t>
              </a:r>
              <a:endParaRPr lang="ru-RU" sz="1800" b="0" strike="noStrike" spc="-1">
                <a:solidFill>
                  <a:srgbClr val="000000"/>
                </a:solidFill>
                <a:latin typeface="XO Oriel"/>
              </a:endParaRPr>
            </a:p>
            <a:p>
              <a:pPr>
                <a:lnSpc>
                  <a:spcPct val="90000"/>
                </a:lnSpc>
                <a:spcAft>
                  <a:spcPts val="629"/>
                </a:spcAft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выдано 1 (2022-2) предписания об устранении нарушений трудового законодательства.</a:t>
              </a:r>
              <a:endParaRPr lang="ru-RU" sz="18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09960" y="958680"/>
              <a:ext cx="1025280" cy="155844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6402240" y="618120"/>
              <a:ext cx="5447160" cy="239652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3080" tIns="68760" rIns="68760" bIns="687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29"/>
                </a:spcAft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В результате принятых мер оформлено надлежащим образом трудовых отношений с 253 (2022-57) работниками, из которых ранее не оформленных трудовых отношений и признанных договоров ГПХ трудовыми – 7 (2022-52), произведена доплата до МРОТ 13 работникам. </a:t>
              </a:r>
              <a:endParaRPr lang="ru-RU" sz="18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175440" y="719640"/>
              <a:ext cx="1190880" cy="17866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65840" y="3258000"/>
              <a:ext cx="5447160" cy="266004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3080" tIns="68760" rIns="68760" bIns="687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29"/>
                </a:spcAft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За неисполнение требований трудового законодательства в части не заключения трудовых отношений и ненадлежащее оформление трудовых отношений, 24 (2022-18) виновных лица привлечены к административной ответственности в виде административного штрафа на сумму 257,00 (2022-222,00) тысяч рублей. </a:t>
              </a:r>
              <a:endParaRPr lang="ru-RU" sz="18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38680" y="3491280"/>
              <a:ext cx="1190880" cy="17866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443640" y="3210480"/>
              <a:ext cx="5447160" cy="2754720"/>
            </a:xfrm>
            <a:prstGeom prst="rect">
              <a:avLst/>
            </a:prstGeom>
            <a:solidFill>
              <a:schemeClr val="lt1">
                <a:alpha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53080" tIns="68760" rIns="68760" bIns="687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29"/>
                </a:spcAft>
                <a:tabLst>
                  <a:tab pos="0" algn="l"/>
                </a:tabLst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За истекший период 2023 года объявлено  135 (2022-197) предостережений работодателям и проведено 1067 (2022-111) профилактических визитов.</a:t>
              </a:r>
              <a:endParaRPr lang="ru-RU" sz="1800" b="0" strike="noStrike" spc="-1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216840" y="3491280"/>
              <a:ext cx="1190880" cy="17866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"/>
          <p:cNvSpPr/>
          <p:nvPr/>
        </p:nvSpPr>
        <p:spPr>
          <a:xfrm>
            <a:off x="267120" y="299520"/>
            <a:ext cx="8480880" cy="64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Проводится разъяснительно-правовая работа.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За истекший период 2023 года размещено: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2F5597"/>
              </a:buClr>
              <a:buFont typeface="Wingdings" charset="2"/>
              <a:buChar char=""/>
            </a:pPr>
            <a:r>
              <a:rPr lang="ru-RU" sz="2200" b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157</a:t>
            </a: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 (2022-274) новостных блоков,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2F5597"/>
              </a:buClr>
              <a:buFont typeface="Wingdings" charset="2"/>
              <a:buChar char=""/>
            </a:pPr>
            <a:r>
              <a:rPr lang="ru-RU" sz="2200" b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157 </a:t>
            </a: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(2022-183) публикаций в СМИ,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2F5597"/>
              </a:buClr>
              <a:buFont typeface="Wingdings" charset="2"/>
              <a:buChar char=""/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 по вопросам оформления трудовых отношений (легализации) проинформирован 1178</a:t>
            </a:r>
            <a:r>
              <a:rPr lang="ru-RU" sz="2200" b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(2022-2918) граждан, из которых: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2F5597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94 </a:t>
            </a: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даны письменные разъяснения,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2F5597"/>
              </a:buClr>
              <a:buFont typeface="Wingdings" charset="2"/>
              <a:buChar char=""/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на личном приеме принято </a:t>
            </a:r>
            <a:r>
              <a:rPr lang="ru-RU" sz="2200" b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294</a:t>
            </a: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 (2022-605) гражданина.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В период 2023 года организовано более 8 освещений в средствах массовой информации с целью профилактики правонарушений трудового законодательства, а также принято участие в телевизионной передаче «Вести Коми» Телерадиокомпании Республики Коми «Коми гор».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Принято участие в 23 заседаниях муниципальных рабочих групп по вопросам легализации трудовых отношений: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Сыктывкар – 7, Воркута – 7, Сыктывдинский район – 2, Ухта – 3, Печора -1, Инта – 1, Усинск — 2.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5" name="Рисунок 2"/>
          <p:cNvPicPr/>
          <p:nvPr/>
        </p:nvPicPr>
        <p:blipFill>
          <a:blip r:embed="rId2"/>
          <a:stretch/>
        </p:blipFill>
        <p:spPr>
          <a:xfrm>
            <a:off x="8535600" y="4557960"/>
            <a:ext cx="3426480" cy="192708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3"/>
          <p:cNvPicPr/>
          <p:nvPr/>
        </p:nvPicPr>
        <p:blipFill>
          <a:blip r:embed="rId3"/>
          <a:stretch/>
        </p:blipFill>
        <p:spPr>
          <a:xfrm rot="20700600">
            <a:off x="8347320" y="2928960"/>
            <a:ext cx="1536480" cy="217872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4"/>
          <p:cNvPicPr/>
          <p:nvPr/>
        </p:nvPicPr>
        <p:blipFill>
          <a:blip r:embed="rId4"/>
          <a:stretch/>
        </p:blipFill>
        <p:spPr>
          <a:xfrm rot="746400">
            <a:off x="9738000" y="2859120"/>
            <a:ext cx="2095920" cy="1414440"/>
          </a:xfrm>
          <a:prstGeom prst="rect">
            <a:avLst/>
          </a:prstGeom>
          <a:ln w="0">
            <a:noFill/>
          </a:ln>
        </p:spPr>
      </p:pic>
      <p:pic>
        <p:nvPicPr>
          <p:cNvPr id="108" name="Рисунок 5"/>
          <p:cNvPicPr/>
          <p:nvPr/>
        </p:nvPicPr>
        <p:blipFill>
          <a:blip r:embed="rId5"/>
          <a:srcRect t="21322" r="95" b="5510"/>
          <a:stretch/>
        </p:blipFill>
        <p:spPr>
          <a:xfrm>
            <a:off x="8535600" y="299520"/>
            <a:ext cx="3208680" cy="2349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2"/>
          <p:cNvSpPr/>
          <p:nvPr/>
        </p:nvSpPr>
        <p:spPr>
          <a:xfrm>
            <a:off x="180000" y="279000"/>
            <a:ext cx="8099640" cy="657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В рамках исполнения </a:t>
            </a:r>
            <a:r>
              <a:rPr lang="ru-RU" sz="2200" b="1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Плана мероприятий </a:t>
            </a: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Гострудинспекцией проводятся мероприятия по выявлению фактов неформальной занятости на основании информаций, поступившей от глав (руководителей) администраций муниципальных образований.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В ходе анализа поступившей информации в адрес организаций было направлено 135 (2022-197) предостережения о принятии мер по обеспечению соблюдения обязательных требований, в рамках профилактических мер надзора.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chemeClr val="accent5">
                    <a:lumMod val="75000"/>
                  </a:schemeClr>
                </a:solidFill>
                <a:latin typeface="Calibri"/>
                <a:ea typeface="DejaVu Sans"/>
              </a:rPr>
              <a:t>Гострудинспекцией изготовлены памятки (буклеты) по вопросам легализации трудовых отношений, различий между трудовым и гражданско-правовым договорами, прав несовершеннолетних при устройстве на работу с ведением трудовой книжки в электронном формате и т.п., которые направляются в целях информирования во все муниципальные образования Республики Коми.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FF0000"/>
                </a:solidFill>
                <a:highlight>
                  <a:srgbClr val="DEE6EF"/>
                </a:highlight>
                <a:latin typeface="Calibri"/>
                <a:ea typeface="DejaVu Sans"/>
              </a:rPr>
              <a:t>В рамках исполнения поручений Правительства РФ в 2023 году в Республике Коми всего заключено 4397 (2022-6567) трудовых договоров с работниками.</a:t>
            </a:r>
            <a:r>
              <a:rPr lang="ru-RU" sz="2200" b="0" strike="noStrike" spc="-1">
                <a:solidFill>
                  <a:srgbClr val="000000"/>
                </a:solidFill>
                <a:highlight>
                  <a:srgbClr val="DEE6EF"/>
                </a:highlight>
                <a:latin typeface="Calibri"/>
                <a:ea typeface="DejaVu Sans"/>
              </a:rPr>
              <a:t>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0" name="Рисунок 3"/>
          <p:cNvPicPr/>
          <p:nvPr/>
        </p:nvPicPr>
        <p:blipFill>
          <a:blip r:embed="rId2"/>
          <a:stretch/>
        </p:blipFill>
        <p:spPr>
          <a:xfrm rot="721200">
            <a:off x="8466840" y="1226160"/>
            <a:ext cx="3236040" cy="190476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4"/>
          <p:cNvPicPr/>
          <p:nvPr/>
        </p:nvPicPr>
        <p:blipFill>
          <a:blip r:embed="rId3"/>
          <a:stretch/>
        </p:blipFill>
        <p:spPr>
          <a:xfrm rot="21042000">
            <a:off x="8575200" y="4071600"/>
            <a:ext cx="3144960" cy="204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817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DejaVu Sans</vt:lpstr>
      <vt:lpstr>Symbol</vt:lpstr>
      <vt:lpstr>Tahoma</vt:lpstr>
      <vt:lpstr>Times New Roman</vt:lpstr>
      <vt:lpstr>Wingdings</vt:lpstr>
      <vt:lpstr>XO Oriel</vt:lpstr>
      <vt:lpstr>Тема Office</vt:lpstr>
      <vt:lpstr>Тема Office</vt:lpstr>
      <vt:lpstr>Microsoft Graph Chart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проведенных государственными инспекторами труда плановых и внеплановых контрольных (надзорных) мероприятий в динамике по годам </vt:lpstr>
      <vt:lpstr>Профилактические мероприятия в 2021-2023 годах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Д.И. Бажуков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Dima1380</dc:creator>
  <dc:description/>
  <cp:lastModifiedBy>Наталия Галева 10 каб.</cp:lastModifiedBy>
  <cp:revision>66</cp:revision>
  <cp:lastPrinted>2024-01-25T07:59:03Z</cp:lastPrinted>
  <dcterms:created xsi:type="dcterms:W3CDTF">2019-01-22T20:19:08Z</dcterms:created>
  <dcterms:modified xsi:type="dcterms:W3CDTF">2024-01-25T07:59:12Z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8</vt:i4>
  </property>
</Properties>
</file>