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0" r:id="rId2"/>
    <p:sldId id="272" r:id="rId3"/>
    <p:sldId id="280" r:id="rId4"/>
    <p:sldId id="281" r:id="rId5"/>
    <p:sldId id="282" r:id="rId6"/>
    <p:sldId id="279" r:id="rId7"/>
  </p:sldIdLst>
  <p:sldSz cx="20104100" cy="11309350"/>
  <p:notesSz cx="11309350" cy="20104100"/>
  <p:embeddedFontLst>
    <p:embeddedFont>
      <p:font typeface="Montserrat SemiBold" panose="020B0604020202020204" charset="-52"/>
      <p:regular r:id="rId10"/>
      <p:bold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Bahnschrift SemiBold" panose="020B0502040204020203" pitchFamily="34" charset="0"/>
      <p:bold r:id="rId17"/>
    </p:embeddedFont>
    <p:embeddedFont>
      <p:font typeface="Montserrat Medium" panose="020B0604020202020204" charset="-52"/>
      <p:regular r:id="rId18"/>
      <p: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990033"/>
    <a:srgbClr val="CC3300"/>
    <a:srgbClr val="0033CC"/>
    <a:srgbClr val="6666FF"/>
    <a:srgbClr val="9966FF"/>
    <a:srgbClr val="CC0000"/>
    <a:srgbClr val="D22E2E"/>
    <a:srgbClr val="455A6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7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00956" cy="10074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6405715" y="0"/>
            <a:ext cx="4900956" cy="10074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09E49-1E80-4CB6-84DB-B195673FF44C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9096639"/>
            <a:ext cx="4900956" cy="1007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6405715" y="19096639"/>
            <a:ext cx="4900956" cy="1007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5E136-3ECE-4381-8C29-143D58C5F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418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00956" cy="10074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405715" y="0"/>
            <a:ext cx="4900956" cy="10074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6ADE5-1838-42D5-B611-90312CB44DD8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373063" y="2514600"/>
            <a:ext cx="12055476" cy="6783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130578" y="9673900"/>
            <a:ext cx="9048194" cy="7918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9096639"/>
            <a:ext cx="4900956" cy="1007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405715" y="19096639"/>
            <a:ext cx="4900956" cy="1007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8D96C-81BA-493A-A6E2-DD9CC8D10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24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8D96C-81BA-493A-A6E2-DD9CC8D105D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435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8D96C-81BA-493A-A6E2-DD9CC8D105D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901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8D96C-81BA-493A-A6E2-DD9CC8D105D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201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8D96C-81BA-493A-A6E2-DD9CC8D105D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994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435100"/>
          </a:xfrm>
          <a:custGeom>
            <a:avLst/>
            <a:gdLst/>
            <a:ahLst/>
            <a:cxnLst/>
            <a:rect l="l" t="t" r="r" b="b"/>
            <a:pathLst>
              <a:path w="20104100" h="1435100">
                <a:moveTo>
                  <a:pt x="20104099" y="0"/>
                </a:moveTo>
                <a:lnTo>
                  <a:pt x="0" y="0"/>
                </a:lnTo>
                <a:lnTo>
                  <a:pt x="0" y="1434511"/>
                </a:lnTo>
                <a:lnTo>
                  <a:pt x="20104099" y="1434511"/>
                </a:lnTo>
                <a:lnTo>
                  <a:pt x="20104099" y="0"/>
                </a:lnTo>
                <a:close/>
              </a:path>
            </a:pathLst>
          </a:custGeom>
          <a:solidFill>
            <a:srgbClr val="283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48897" y="332839"/>
            <a:ext cx="15606304" cy="628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chemeClr val="bg1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EBEEF0"/>
                </a:solidFill>
                <a:latin typeface="Montserrat SemiBold"/>
                <a:cs typeface="Montserrat SemiBold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chemeClr val="bg1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283592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EBEEF0"/>
                </a:solidFill>
                <a:latin typeface="Montserrat SemiBold"/>
                <a:cs typeface="Montserrat SemiBold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chemeClr val="bg1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EBEEF0"/>
                </a:solidFill>
                <a:latin typeface="Montserrat SemiBold"/>
                <a:cs typeface="Montserrat SemiBold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chemeClr val="bg1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EBEEF0"/>
                </a:solidFill>
                <a:latin typeface="Montserrat SemiBold"/>
                <a:cs typeface="Montserrat SemiBold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EBEEF0"/>
                </a:solidFill>
                <a:latin typeface="Montserrat SemiBold"/>
                <a:cs typeface="Montserrat SemiBold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22838" y="3805876"/>
            <a:ext cx="6858423" cy="1533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chemeClr val="bg1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19739" y="2443888"/>
            <a:ext cx="15264621" cy="7263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rgbClr val="283592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598363" y="10675865"/>
            <a:ext cx="271780" cy="408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rgbClr val="EBEEF0"/>
                </a:solidFill>
                <a:latin typeface="Montserrat SemiBold"/>
                <a:cs typeface="Montserrat SemiBold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BEEF0"/>
          </a:solidFill>
        </p:spPr>
        <p:txBody>
          <a:bodyPr wrap="square" lIns="0" tIns="0" rIns="0" bIns="0" rtlCol="0"/>
          <a:lstStyle/>
          <a:p>
            <a:endParaRPr dirty="0">
              <a:latin typeface="Bahnschrift SemiBold" panose="020B0502040204020203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99050" y="3799396"/>
            <a:ext cx="11887200" cy="22974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49935" algn="ctr">
              <a:lnSpc>
                <a:spcPct val="100000"/>
              </a:lnSpc>
              <a:spcBef>
                <a:spcPts val="95"/>
              </a:spcBef>
            </a:pPr>
            <a:r>
              <a:rPr lang="ru-RU" spc="-5" dirty="0" smtClean="0">
                <a:solidFill>
                  <a:srgbClr val="455A63"/>
                </a:solidFill>
                <a:latin typeface="Bahnschrift SemiBold" panose="020B0502040204020203" pitchFamily="34" charset="0"/>
              </a:rPr>
              <a:t>О </a:t>
            </a:r>
            <a:r>
              <a:rPr lang="ru-RU" spc="-5" dirty="0">
                <a:solidFill>
                  <a:srgbClr val="455A63"/>
                </a:solidFill>
                <a:latin typeface="Bahnschrift SemiBold" panose="020B0502040204020203" pitchFamily="34" charset="0"/>
              </a:rPr>
              <a:t>легализации трудовых отношений в 2023 году</a:t>
            </a:r>
            <a:br>
              <a:rPr lang="ru-RU" spc="-5" dirty="0">
                <a:solidFill>
                  <a:srgbClr val="455A63"/>
                </a:solidFill>
                <a:latin typeface="Bahnschrift SemiBold" panose="020B0502040204020203" pitchFamily="34" charset="0"/>
              </a:rPr>
            </a:br>
            <a:endParaRPr lang="ru-RU" spc="-5" dirty="0">
              <a:solidFill>
                <a:srgbClr val="455A63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00413" y="1414420"/>
            <a:ext cx="1303269" cy="1509734"/>
          </a:xfrm>
          <a:prstGeom prst="rect">
            <a:avLst/>
          </a:prstGeom>
        </p:spPr>
      </p:pic>
      <p:sp>
        <p:nvSpPr>
          <p:cNvPr id="5" name="object 3"/>
          <p:cNvSpPr txBox="1">
            <a:spLocks/>
          </p:cNvSpPr>
          <p:nvPr/>
        </p:nvSpPr>
        <p:spPr>
          <a:xfrm>
            <a:off x="1136648" y="7026275"/>
            <a:ext cx="17830800" cy="2166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50" b="1" i="0">
                <a:solidFill>
                  <a:schemeClr val="bg1"/>
                </a:solidFill>
                <a:latin typeface="Montserrat SemiBold"/>
                <a:ea typeface="+mj-ea"/>
                <a:cs typeface="Montserrat SemiBold"/>
              </a:defRPr>
            </a:lvl1pPr>
          </a:lstStyle>
          <a:p>
            <a:pPr marL="12700" marR="5080" indent="749935" algn="ctr">
              <a:spcBef>
                <a:spcPts val="95"/>
              </a:spcBef>
            </a:pPr>
            <a:r>
              <a:rPr lang="ru-RU" sz="3200" kern="0" spc="-10" dirty="0" smtClean="0">
                <a:solidFill>
                  <a:srgbClr val="455A63"/>
                </a:solidFill>
                <a:latin typeface="Bahnschrift SemiBold" panose="020B0502040204020203" pitchFamily="34" charset="0"/>
              </a:rPr>
              <a:t>Ускирев Алексей Владимирович</a:t>
            </a:r>
          </a:p>
          <a:p>
            <a:pPr marL="12700" marR="5080" indent="749935" algn="ctr">
              <a:spcBef>
                <a:spcPts val="95"/>
              </a:spcBef>
            </a:pPr>
            <a:endParaRPr lang="ru-RU" kern="0" spc="-10" dirty="0">
              <a:solidFill>
                <a:srgbClr val="455A63"/>
              </a:solidFill>
              <a:latin typeface="Bahnschrift SemiBold" panose="020B0502040204020203" pitchFamily="34" charset="0"/>
            </a:endParaRPr>
          </a:p>
          <a:p>
            <a:pPr marL="12700" marR="5080" indent="749935" algn="ctr">
              <a:spcBef>
                <a:spcPts val="95"/>
              </a:spcBef>
            </a:pPr>
            <a:r>
              <a:rPr lang="ru-RU" sz="2800" kern="0" spc="-10" dirty="0" smtClean="0">
                <a:solidFill>
                  <a:srgbClr val="455A63"/>
                </a:solidFill>
                <a:latin typeface="Bahnschrift SemiBold" panose="020B0502040204020203" pitchFamily="34" charset="0"/>
              </a:rPr>
              <a:t>Начальник Управления занятости</a:t>
            </a:r>
          </a:p>
          <a:p>
            <a:pPr marL="12700" marR="5080" indent="749935" algn="ctr">
              <a:spcBef>
                <a:spcPts val="95"/>
              </a:spcBef>
            </a:pPr>
            <a:r>
              <a:rPr lang="ru-RU" sz="2800" kern="0" spc="-10" dirty="0" smtClean="0">
                <a:solidFill>
                  <a:srgbClr val="455A63"/>
                </a:solidFill>
                <a:latin typeface="Bahnschrift SemiBold" panose="020B0502040204020203" pitchFamily="34" charset="0"/>
              </a:rPr>
              <a:t>Министерство труда, занятости и социальной защиты Республики Коми</a:t>
            </a:r>
            <a:endParaRPr lang="ru-RU" sz="2800" kern="0" spc="-10" dirty="0">
              <a:solidFill>
                <a:srgbClr val="455A63"/>
              </a:solidFill>
              <a:latin typeface="Bahnschrift SemiBold" panose="020B0502040204020203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bject 75"/>
          <p:cNvSpPr/>
          <p:nvPr/>
        </p:nvSpPr>
        <p:spPr>
          <a:xfrm>
            <a:off x="0" y="0"/>
            <a:ext cx="20104100" cy="1435100"/>
          </a:xfrm>
          <a:custGeom>
            <a:avLst/>
            <a:gdLst/>
            <a:ahLst/>
            <a:cxnLst/>
            <a:rect l="l" t="t" r="r" b="b"/>
            <a:pathLst>
              <a:path w="20104100" h="1435100">
                <a:moveTo>
                  <a:pt x="20104099" y="0"/>
                </a:moveTo>
                <a:lnTo>
                  <a:pt x="0" y="0"/>
                </a:lnTo>
                <a:lnTo>
                  <a:pt x="0" y="1434511"/>
                </a:lnTo>
                <a:lnTo>
                  <a:pt x="20104099" y="1434511"/>
                </a:lnTo>
                <a:lnTo>
                  <a:pt x="20104099" y="0"/>
                </a:lnTo>
                <a:close/>
              </a:path>
            </a:pathLst>
          </a:custGeom>
          <a:solidFill>
            <a:srgbClr val="EBEEF0"/>
          </a:solidFill>
        </p:spPr>
        <p:txBody>
          <a:bodyPr wrap="square" lIns="0" tIns="0" rIns="0" bIns="0" rtlCol="0"/>
          <a:lstStyle/>
          <a:p>
            <a:endParaRPr>
              <a:latin typeface="Bahnschrift SemiBold" panose="020B0502040204020203" pitchFamily="34" charset="0"/>
            </a:endParaRPr>
          </a:p>
        </p:txBody>
      </p:sp>
      <p:pic>
        <p:nvPicPr>
          <p:cNvPr id="79" name="object 4">
            <a:extLst>
              <a:ext uri="{FF2B5EF4-FFF2-40B4-BE49-F238E27FC236}">
                <a16:creationId xmlns:a16="http://schemas.microsoft.com/office/drawing/2014/main" id="{8201C6B2-5ECC-EFBD-A677-D34259FB9FF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774" y="305628"/>
            <a:ext cx="801902" cy="928945"/>
          </a:xfrm>
          <a:prstGeom prst="rect">
            <a:avLst/>
          </a:prstGeom>
        </p:spPr>
      </p:pic>
      <p:sp>
        <p:nvSpPr>
          <p:cNvPr id="44" name="Объект 2"/>
          <p:cNvSpPr txBox="1">
            <a:spLocks/>
          </p:cNvSpPr>
          <p:nvPr/>
        </p:nvSpPr>
        <p:spPr>
          <a:xfrm>
            <a:off x="0" y="1539522"/>
            <a:ext cx="20104100" cy="9779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ru-RU"/>
            </a:defPPr>
            <a:lvl1pPr marL="12700" algn="ctr">
              <a:spcBef>
                <a:spcPts val="114"/>
              </a:spcBef>
              <a:defRPr sz="2800" b="0" i="0" spc="10">
                <a:solidFill>
                  <a:srgbClr val="333399"/>
                </a:solidFill>
                <a:latin typeface="Montserrat Medium" panose="00000600000000000000"/>
                <a:cs typeface="Montserrat Medium" panose="00000600000000000000"/>
              </a:defRPr>
            </a:lvl1pPr>
          </a:lstStyle>
          <a:p>
            <a:r>
              <a:rPr lang="ru-RU" dirty="0" smtClean="0">
                <a:solidFill>
                  <a:srgbClr val="008080"/>
                </a:solidFill>
                <a:latin typeface="Bahnschrift SemiBold" panose="020B0502040204020203" pitchFamily="34" charset="0"/>
              </a:rPr>
              <a:t>МЕРОПРИЯТИЯ,</a:t>
            </a:r>
          </a:p>
          <a:p>
            <a:r>
              <a:rPr lang="ru-RU" dirty="0" smtClean="0">
                <a:solidFill>
                  <a:srgbClr val="008080"/>
                </a:solidFill>
                <a:latin typeface="Bahnschrift SemiBold" panose="020B0502040204020203" pitchFamily="34" charset="0"/>
              </a:rPr>
              <a:t> НАПРАВЛЕННЫЕ НА СНИЖЕНИЕ НЕФОРМАЛЬНОЙ ЗАНЯТОСТИ В РЕСПУБЛИКЕ КОМИ</a:t>
            </a:r>
            <a:endParaRPr lang="ru-RU" dirty="0">
              <a:solidFill>
                <a:srgbClr val="00808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7545" y="293801"/>
            <a:ext cx="881911" cy="81590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567411" y="2667693"/>
            <a:ext cx="17092226" cy="6862819"/>
            <a:chOff x="400773" y="3499305"/>
            <a:chExt cx="17092226" cy="6862819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00773" y="3499305"/>
              <a:ext cx="993204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2400" dirty="0">
                <a:latin typeface="Bahnschrift SemiBold" panose="020B0502040204020203" pitchFamily="34" charset="0"/>
              </a:endParaRPr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 rot="5400000">
              <a:off x="834743" y="4588120"/>
              <a:ext cx="574535" cy="415386"/>
            </a:xfrm>
            <a:prstGeom prst="triangle">
              <a:avLst/>
            </a:prstGeom>
            <a:solidFill>
              <a:srgbClr val="008080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Bahnschrift SemiBold" panose="020B0502040204020203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695305" y="5183669"/>
              <a:ext cx="79242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2400" b="1" dirty="0">
                <a:solidFill>
                  <a:srgbClr val="008080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 rot="5400000">
              <a:off x="834744" y="7089190"/>
              <a:ext cx="574535" cy="415386"/>
            </a:xfrm>
            <a:prstGeom prst="triangle">
              <a:avLst/>
            </a:prstGeom>
            <a:solidFill>
              <a:srgbClr val="008080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Bahnschrift SemiBold" panose="020B0502040204020203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965449" y="9900459"/>
              <a:ext cx="42713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2400" b="1" dirty="0">
                <a:solidFill>
                  <a:srgbClr val="008080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3221673" y="9900459"/>
              <a:ext cx="42713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8080"/>
                  </a:solidFill>
                  <a:latin typeface="Bahnschrift SemiBold" panose="020B0502040204020203" pitchFamily="34" charset="0"/>
                  <a:ea typeface="Calibri" panose="020F0502020204030204" pitchFamily="34" charset="0"/>
                </a:rPr>
                <a:t> </a:t>
              </a:r>
              <a:endParaRPr lang="ru-RU" sz="2400" b="1" dirty="0">
                <a:solidFill>
                  <a:srgbClr val="008080"/>
                </a:solidFill>
                <a:latin typeface="Bahnschrift SemiBold" panose="020B0502040204020203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105" y="387336"/>
            <a:ext cx="15210838" cy="792549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695728" y="3605299"/>
            <a:ext cx="169669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8080"/>
                </a:solidFill>
                <a:latin typeface="Bahnschrift SemiBold" panose="020B0502040204020203" pitchFamily="34" charset="0"/>
              </a:rPr>
              <a:t>МОНИТОРИНГ ЛЕГАЛИЗАЦИИ ТЕНЕВОЙ ЗАНЯТОСТИ </a:t>
            </a:r>
          </a:p>
          <a:p>
            <a:endParaRPr lang="ru-RU" sz="2400" dirty="0">
              <a:solidFill>
                <a:srgbClr val="008080"/>
              </a:solidFill>
              <a:latin typeface="Bahnschrift SemiBold" panose="020B0502040204020203" pitchFamily="34" charset="0"/>
            </a:endParaRPr>
          </a:p>
          <a:p>
            <a:r>
              <a:rPr lang="ru-RU" sz="2800" dirty="0" smtClean="0">
                <a:solidFill>
                  <a:srgbClr val="008080"/>
                </a:solidFill>
                <a:latin typeface="Bahnschrift SemiBold" panose="020B0502040204020203" pitchFamily="34" charset="0"/>
              </a:rPr>
              <a:t>выявлено </a:t>
            </a:r>
            <a:r>
              <a:rPr lang="ru-RU" sz="2800" dirty="0">
                <a:solidFill>
                  <a:srgbClr val="008080"/>
                </a:solidFill>
                <a:latin typeface="Bahnschrift SemiBold" panose="020B0502040204020203" pitchFamily="34" charset="0"/>
              </a:rPr>
              <a:t>работников, с которыми </a:t>
            </a:r>
            <a:r>
              <a:rPr lang="ru-RU" sz="2800" dirty="0" smtClean="0">
                <a:solidFill>
                  <a:srgbClr val="008080"/>
                </a:solidFill>
                <a:latin typeface="Bahnschrift SemiBold" panose="020B0502040204020203" pitchFamily="34" charset="0"/>
              </a:rPr>
              <a:t>заключены </a:t>
            </a:r>
            <a:r>
              <a:rPr lang="ru-RU" sz="2800" dirty="0">
                <a:solidFill>
                  <a:srgbClr val="008080"/>
                </a:solidFill>
                <a:latin typeface="Bahnschrift SemiBold" panose="020B0502040204020203" pitchFamily="34" charset="0"/>
              </a:rPr>
              <a:t>трудовые договоры </a:t>
            </a:r>
            <a:r>
              <a:rPr lang="ru-RU" sz="2800" dirty="0" smtClean="0">
                <a:solidFill>
                  <a:srgbClr val="008080"/>
                </a:solidFill>
                <a:latin typeface="Bahnschrift SemiBold" panose="020B0502040204020203" pitchFamily="34" charset="0"/>
              </a:rPr>
              <a:t>- </a:t>
            </a:r>
            <a:r>
              <a:rPr lang="ru-RU" sz="2800" dirty="0">
                <a:solidFill>
                  <a:srgbClr val="008080"/>
                </a:solidFill>
                <a:latin typeface="Bahnschrift SemiBold" panose="020B0502040204020203" pitchFamily="34" charset="0"/>
              </a:rPr>
              <a:t>4397 </a:t>
            </a:r>
            <a:r>
              <a:rPr lang="ru-RU" sz="2800" dirty="0" smtClean="0">
                <a:solidFill>
                  <a:srgbClr val="008080"/>
                </a:solidFill>
                <a:latin typeface="Bahnschrift SemiBold" panose="020B0502040204020203" pitchFamily="34" charset="0"/>
              </a:rPr>
              <a:t>человек </a:t>
            </a:r>
          </a:p>
          <a:p>
            <a:r>
              <a:rPr lang="ru-RU" sz="2800" dirty="0" smtClean="0">
                <a:solidFill>
                  <a:srgbClr val="008080"/>
                </a:solidFill>
                <a:latin typeface="Bahnschrift SemiBold" panose="020B0502040204020203" pitchFamily="34" charset="0"/>
              </a:rPr>
              <a:t>вновь </a:t>
            </a:r>
            <a:r>
              <a:rPr lang="ru-RU" sz="2800" dirty="0">
                <a:solidFill>
                  <a:srgbClr val="008080"/>
                </a:solidFill>
                <a:latin typeface="Bahnschrift SemiBold" panose="020B0502040204020203" pitchFamily="34" charset="0"/>
              </a:rPr>
              <a:t>зарегистрированных </a:t>
            </a:r>
            <a:r>
              <a:rPr lang="ru-RU" sz="2800" dirty="0" smtClean="0">
                <a:solidFill>
                  <a:srgbClr val="008080"/>
                </a:solidFill>
                <a:latin typeface="Bahnschrift SemiBold" panose="020B0502040204020203" pitchFamily="34" charset="0"/>
              </a:rPr>
              <a:t>ИП </a:t>
            </a:r>
            <a:r>
              <a:rPr lang="ru-RU" sz="2800" dirty="0">
                <a:solidFill>
                  <a:srgbClr val="008080"/>
                </a:solidFill>
                <a:latin typeface="Bahnschrift SemiBold" panose="020B0502040204020203" pitchFamily="34" charset="0"/>
              </a:rPr>
              <a:t>и </a:t>
            </a:r>
            <a:r>
              <a:rPr lang="ru-RU" sz="2800" dirty="0" smtClean="0">
                <a:solidFill>
                  <a:srgbClr val="008080"/>
                </a:solidFill>
                <a:latin typeface="Bahnschrift SemiBold" panose="020B0502040204020203" pitchFamily="34" charset="0"/>
              </a:rPr>
              <a:t>КФХ – 1861 человек  </a:t>
            </a:r>
            <a:endParaRPr lang="ru-RU" sz="2800" dirty="0">
              <a:solidFill>
                <a:srgbClr val="00808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63509" y="6226729"/>
            <a:ext cx="168313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8080"/>
                </a:solidFill>
                <a:latin typeface="Bahnschrift SemiBold" panose="020B0502040204020203" pitchFamily="34" charset="0"/>
              </a:rPr>
              <a:t>ПОСТУПЛЕНИЕ СТРАХОВЫХ ВЗНОСОВ от лиц, заключивших трудовые договоры</a:t>
            </a:r>
          </a:p>
          <a:p>
            <a:r>
              <a:rPr lang="ru-RU" sz="2800" dirty="0" smtClean="0">
                <a:solidFill>
                  <a:srgbClr val="008080"/>
                </a:solidFill>
                <a:latin typeface="Bahnschrift SemiBold" panose="020B0502040204020203" pitchFamily="34" charset="0"/>
              </a:rPr>
              <a:t>(по данным ОСФР по Республике Коми)</a:t>
            </a:r>
          </a:p>
          <a:p>
            <a:endParaRPr lang="ru-RU" sz="2800" dirty="0" smtClean="0">
              <a:solidFill>
                <a:srgbClr val="008080"/>
              </a:solidFill>
              <a:latin typeface="Bahnschrift SemiBold" panose="020B0502040204020203" pitchFamily="34" charset="0"/>
            </a:endParaRPr>
          </a:p>
          <a:p>
            <a:r>
              <a:rPr lang="ru-RU" sz="2800" dirty="0" smtClean="0">
                <a:solidFill>
                  <a:srgbClr val="008080"/>
                </a:solidFill>
                <a:latin typeface="Bahnschrift SemiBold" panose="020B0502040204020203" pitchFamily="34" charset="0"/>
              </a:rPr>
              <a:t>2023 год:</a:t>
            </a:r>
          </a:p>
          <a:p>
            <a:r>
              <a:rPr lang="en-US" sz="2800" dirty="0" smtClean="0">
                <a:solidFill>
                  <a:srgbClr val="008080"/>
                </a:solidFill>
                <a:latin typeface="Bahnschrift SemiBold" panose="020B0502040204020203" pitchFamily="34" charset="0"/>
              </a:rPr>
              <a:t>I </a:t>
            </a:r>
            <a:r>
              <a:rPr lang="ru-RU" sz="2800" dirty="0" smtClean="0">
                <a:solidFill>
                  <a:srgbClr val="008080"/>
                </a:solidFill>
                <a:latin typeface="Bahnschrift SemiBold" panose="020B0502040204020203" pitchFamily="34" charset="0"/>
              </a:rPr>
              <a:t>квартал</a:t>
            </a:r>
            <a:r>
              <a:rPr lang="ru-RU" sz="2800" dirty="0">
                <a:solidFill>
                  <a:srgbClr val="008080"/>
                </a:solidFill>
                <a:latin typeface="Bahnschrift SemiBold" panose="020B0502040204020203" pitchFamily="34" charset="0"/>
              </a:rPr>
              <a:t> </a:t>
            </a:r>
            <a:r>
              <a:rPr lang="ru-RU" sz="2800" dirty="0" smtClean="0">
                <a:solidFill>
                  <a:srgbClr val="008080"/>
                </a:solidFill>
                <a:latin typeface="Bahnschrift SemiBold" panose="020B0502040204020203" pitchFamily="34" charset="0"/>
              </a:rPr>
              <a:t>– 5,2 млн. рублей</a:t>
            </a:r>
            <a:endParaRPr lang="ru-RU" sz="2800" dirty="0">
              <a:solidFill>
                <a:srgbClr val="008080"/>
              </a:solidFill>
              <a:latin typeface="Bahnschrift SemiBold" panose="020B0502040204020203" pitchFamily="34" charset="0"/>
            </a:endParaRPr>
          </a:p>
          <a:p>
            <a:r>
              <a:rPr lang="en-US" sz="2800" dirty="0" smtClean="0">
                <a:solidFill>
                  <a:srgbClr val="008080"/>
                </a:solidFill>
                <a:latin typeface="Bahnschrift SemiBold" panose="020B0502040204020203" pitchFamily="34" charset="0"/>
              </a:rPr>
              <a:t>II </a:t>
            </a:r>
            <a:r>
              <a:rPr lang="ru-RU" sz="2800" dirty="0" smtClean="0">
                <a:solidFill>
                  <a:srgbClr val="008080"/>
                </a:solidFill>
                <a:latin typeface="Bahnschrift SemiBold" panose="020B0502040204020203" pitchFamily="34" charset="0"/>
              </a:rPr>
              <a:t>квартал – 6,4 млн. рублей</a:t>
            </a:r>
            <a:endParaRPr lang="ru-RU" sz="2800" dirty="0">
              <a:solidFill>
                <a:srgbClr val="008080"/>
              </a:solidFill>
              <a:latin typeface="Bahnschrift SemiBold" panose="020B0502040204020203" pitchFamily="34" charset="0"/>
            </a:endParaRPr>
          </a:p>
          <a:p>
            <a:r>
              <a:rPr lang="en-US" sz="2800" dirty="0" smtClean="0">
                <a:solidFill>
                  <a:srgbClr val="008080"/>
                </a:solidFill>
                <a:latin typeface="Bahnschrift SemiBold" panose="020B0502040204020203" pitchFamily="34" charset="0"/>
              </a:rPr>
              <a:t>III</a:t>
            </a:r>
            <a:r>
              <a:rPr lang="ru-RU" sz="2800" dirty="0" smtClean="0">
                <a:solidFill>
                  <a:srgbClr val="008080"/>
                </a:solidFill>
                <a:latin typeface="Bahnschrift SemiBold" panose="020B0502040204020203" pitchFamily="34" charset="0"/>
              </a:rPr>
              <a:t> квартал</a:t>
            </a:r>
            <a:r>
              <a:rPr lang="en-US" sz="2800" dirty="0" smtClean="0">
                <a:solidFill>
                  <a:srgbClr val="008080"/>
                </a:solidFill>
                <a:latin typeface="Bahnschrift SemiBold" panose="020B0502040204020203" pitchFamily="34" charset="0"/>
              </a:rPr>
              <a:t> </a:t>
            </a:r>
            <a:r>
              <a:rPr lang="ru-RU" sz="2800" dirty="0" smtClean="0">
                <a:solidFill>
                  <a:srgbClr val="008080"/>
                </a:solidFill>
                <a:latin typeface="Bahnschrift SemiBold" panose="020B0502040204020203" pitchFamily="34" charset="0"/>
              </a:rPr>
              <a:t>– 8,5 млн. рублей</a:t>
            </a:r>
            <a:endParaRPr lang="ru-RU" sz="2800" dirty="0">
              <a:solidFill>
                <a:srgbClr val="008080"/>
              </a:solidFill>
              <a:latin typeface="Bahnschrift SemiBold" panose="020B0502040204020203" pitchFamily="34" charset="0"/>
            </a:endParaRPr>
          </a:p>
          <a:p>
            <a:endParaRPr lang="ru-RU" sz="2800" dirty="0">
              <a:solidFill>
                <a:srgbClr val="008080"/>
              </a:solidFill>
              <a:latin typeface="Bahnschrift SemiBold" panose="020B0502040204020203" pitchFamily="34" charset="0"/>
            </a:endParaRPr>
          </a:p>
          <a:p>
            <a:endParaRPr lang="ru-RU" sz="2800" dirty="0">
              <a:solidFill>
                <a:srgbClr val="00808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969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bject 75"/>
          <p:cNvSpPr/>
          <p:nvPr/>
        </p:nvSpPr>
        <p:spPr>
          <a:xfrm>
            <a:off x="0" y="0"/>
            <a:ext cx="20104100" cy="1435100"/>
          </a:xfrm>
          <a:custGeom>
            <a:avLst/>
            <a:gdLst/>
            <a:ahLst/>
            <a:cxnLst/>
            <a:rect l="l" t="t" r="r" b="b"/>
            <a:pathLst>
              <a:path w="20104100" h="1435100">
                <a:moveTo>
                  <a:pt x="20104099" y="0"/>
                </a:moveTo>
                <a:lnTo>
                  <a:pt x="0" y="0"/>
                </a:lnTo>
                <a:lnTo>
                  <a:pt x="0" y="1434511"/>
                </a:lnTo>
                <a:lnTo>
                  <a:pt x="20104099" y="1434511"/>
                </a:lnTo>
                <a:lnTo>
                  <a:pt x="20104099" y="0"/>
                </a:lnTo>
                <a:close/>
              </a:path>
            </a:pathLst>
          </a:custGeom>
          <a:solidFill>
            <a:srgbClr val="EBEEF0"/>
          </a:solidFill>
        </p:spPr>
        <p:txBody>
          <a:bodyPr wrap="square" lIns="0" tIns="0" rIns="0" bIns="0" rtlCol="0"/>
          <a:lstStyle/>
          <a:p>
            <a:endParaRPr>
              <a:latin typeface="Bahnschrift SemiBold" panose="020B0502040204020203" pitchFamily="34" charset="0"/>
            </a:endParaRPr>
          </a:p>
        </p:txBody>
      </p:sp>
      <p:pic>
        <p:nvPicPr>
          <p:cNvPr id="79" name="object 4">
            <a:extLst>
              <a:ext uri="{FF2B5EF4-FFF2-40B4-BE49-F238E27FC236}">
                <a16:creationId xmlns:a16="http://schemas.microsoft.com/office/drawing/2014/main" id="{8201C6B2-5ECC-EFBD-A677-D34259FB9FF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774" y="305628"/>
            <a:ext cx="801902" cy="928945"/>
          </a:xfrm>
          <a:prstGeom prst="rect">
            <a:avLst/>
          </a:prstGeom>
        </p:spPr>
      </p:pic>
      <p:sp>
        <p:nvSpPr>
          <p:cNvPr id="44" name="Объект 2"/>
          <p:cNvSpPr txBox="1">
            <a:spLocks/>
          </p:cNvSpPr>
          <p:nvPr/>
        </p:nvSpPr>
        <p:spPr>
          <a:xfrm>
            <a:off x="0" y="1539522"/>
            <a:ext cx="20104100" cy="9779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ru-RU"/>
            </a:defPPr>
            <a:lvl1pPr marL="12700" algn="ctr">
              <a:spcBef>
                <a:spcPts val="114"/>
              </a:spcBef>
              <a:defRPr sz="2800" b="0" i="0" spc="10">
                <a:solidFill>
                  <a:srgbClr val="333399"/>
                </a:solidFill>
                <a:latin typeface="Montserrat Medium" panose="00000600000000000000"/>
                <a:cs typeface="Montserrat Medium" panose="00000600000000000000"/>
              </a:defRPr>
            </a:lvl1pPr>
          </a:lstStyle>
          <a:p>
            <a:r>
              <a:rPr lang="ru-RU" dirty="0" smtClean="0">
                <a:solidFill>
                  <a:srgbClr val="008080"/>
                </a:solidFill>
                <a:latin typeface="Bahnschrift SemiBold" panose="020B0502040204020203" pitchFamily="34" charset="0"/>
              </a:rPr>
              <a:t>МЕРОПРИЯТИЯ,</a:t>
            </a:r>
          </a:p>
          <a:p>
            <a:r>
              <a:rPr lang="ru-RU" dirty="0" smtClean="0">
                <a:solidFill>
                  <a:srgbClr val="008080"/>
                </a:solidFill>
                <a:latin typeface="Bahnschrift SemiBold" panose="020B0502040204020203" pitchFamily="34" charset="0"/>
              </a:rPr>
              <a:t> НАПРАВЛЕННЫХ НА СНИЖЕНИЕ НЕФОРМАЛЬНОЙ ЗАНЯТОСТИ В РЕСПУБЛИКЕ КОМИ</a:t>
            </a:r>
            <a:endParaRPr lang="ru-RU" dirty="0">
              <a:solidFill>
                <a:srgbClr val="00808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7545" y="293801"/>
            <a:ext cx="881911" cy="81590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686660" y="2911475"/>
            <a:ext cx="19417440" cy="6862819"/>
            <a:chOff x="400773" y="3499305"/>
            <a:chExt cx="19417440" cy="6862819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00773" y="3499305"/>
              <a:ext cx="993204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2400" dirty="0">
                <a:latin typeface="Bahnschrift SemiBold" panose="020B0502040204020203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415082" y="9939453"/>
              <a:ext cx="1840313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600" b="1" dirty="0">
                <a:solidFill>
                  <a:srgbClr val="00808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 rot="5400000">
              <a:off x="817374" y="4370031"/>
              <a:ext cx="574535" cy="415386"/>
            </a:xfrm>
            <a:prstGeom prst="triangle">
              <a:avLst/>
            </a:prstGeom>
            <a:solidFill>
              <a:srgbClr val="008080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Bahnschrift SemiBold" panose="020B0502040204020203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695305" y="5183669"/>
              <a:ext cx="79242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2400" b="1" dirty="0">
                <a:solidFill>
                  <a:srgbClr val="008080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965449" y="9900459"/>
              <a:ext cx="42713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2400" b="1" dirty="0">
                <a:solidFill>
                  <a:srgbClr val="008080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3221673" y="9900459"/>
              <a:ext cx="42713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8080"/>
                  </a:solidFill>
                  <a:latin typeface="Bahnschrift SemiBold" panose="020B0502040204020203" pitchFamily="34" charset="0"/>
                  <a:ea typeface="Calibri" panose="020F0502020204030204" pitchFamily="34" charset="0"/>
                </a:rPr>
                <a:t> </a:t>
              </a:r>
              <a:endParaRPr lang="ru-RU" sz="2400" b="1" dirty="0">
                <a:solidFill>
                  <a:srgbClr val="008080"/>
                </a:solidFill>
                <a:latin typeface="Bahnschrift SemiBold" panose="020B0502040204020203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105" y="387336"/>
            <a:ext cx="15210838" cy="792549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816034" y="3515292"/>
            <a:ext cx="1549249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8080"/>
                </a:solidFill>
                <a:latin typeface="Bahnschrift SemiBold" panose="020B0502040204020203" pitchFamily="34" charset="0"/>
              </a:rPr>
              <a:t>ОРГАНИЗАЦИЯ ИНФОРМАЦИОННО-РАЗЪЯСНИТЕЛЬНОЙ РАБОТЫ СРЕДИ НАСЕЛЕНИЯ И РАБОТОДАТЕЛЕЙ </a:t>
            </a:r>
          </a:p>
          <a:p>
            <a:endParaRPr lang="ru-RU" sz="2800" dirty="0">
              <a:solidFill>
                <a:srgbClr val="008080"/>
              </a:solidFill>
              <a:latin typeface="Bahnschrift SemiBold" panose="020B0502040204020203" pitchFamily="34" charset="0"/>
            </a:endParaRPr>
          </a:p>
          <a:p>
            <a:r>
              <a:rPr lang="ru-RU" sz="2800" dirty="0" smtClean="0">
                <a:solidFill>
                  <a:srgbClr val="008080"/>
                </a:solidFill>
                <a:latin typeface="Bahnschrift SemiBold" panose="020B0502040204020203" pitchFamily="34" charset="0"/>
              </a:rPr>
              <a:t>новостных блоков – 133</a:t>
            </a:r>
          </a:p>
          <a:p>
            <a:endParaRPr lang="ru-RU" sz="2800" dirty="0" smtClean="0">
              <a:solidFill>
                <a:srgbClr val="008080"/>
              </a:solidFill>
              <a:latin typeface="Bahnschrift SemiBold" panose="020B0502040204020203" pitchFamily="34" charset="0"/>
            </a:endParaRPr>
          </a:p>
          <a:p>
            <a:r>
              <a:rPr lang="ru-RU" sz="2800" dirty="0" smtClean="0">
                <a:solidFill>
                  <a:srgbClr val="008080"/>
                </a:solidFill>
                <a:latin typeface="Bahnschrift SemiBold" panose="020B0502040204020203" pitchFamily="34" charset="0"/>
              </a:rPr>
              <a:t>публикаций </a:t>
            </a:r>
            <a:r>
              <a:rPr lang="ru-RU" sz="2800" dirty="0">
                <a:solidFill>
                  <a:srgbClr val="008080"/>
                </a:solidFill>
                <a:latin typeface="Bahnschrift SemiBold" panose="020B0502040204020203" pitchFamily="34" charset="0"/>
              </a:rPr>
              <a:t>в </a:t>
            </a:r>
            <a:r>
              <a:rPr lang="ru-RU" sz="2800" dirty="0" smtClean="0">
                <a:solidFill>
                  <a:srgbClr val="008080"/>
                </a:solidFill>
                <a:latin typeface="Bahnschrift SemiBold" panose="020B0502040204020203" pitchFamily="34" charset="0"/>
              </a:rPr>
              <a:t>СМИ – 356</a:t>
            </a:r>
          </a:p>
          <a:p>
            <a:endParaRPr lang="ru-RU" sz="2800" dirty="0" smtClean="0">
              <a:solidFill>
                <a:srgbClr val="008080"/>
              </a:solidFill>
              <a:latin typeface="Bahnschrift SemiBold" panose="020B0502040204020203" pitchFamily="34" charset="0"/>
            </a:endParaRPr>
          </a:p>
          <a:p>
            <a:r>
              <a:rPr lang="ru-RU" sz="2800" dirty="0" smtClean="0">
                <a:solidFill>
                  <a:srgbClr val="008080"/>
                </a:solidFill>
                <a:latin typeface="Bahnschrift SemiBold" panose="020B0502040204020203" pitchFamily="34" charset="0"/>
              </a:rPr>
              <a:t>публикаций </a:t>
            </a:r>
            <a:r>
              <a:rPr lang="ru-RU" sz="2800" dirty="0">
                <a:solidFill>
                  <a:srgbClr val="008080"/>
                </a:solidFill>
                <a:latin typeface="Bahnschrift SemiBold" panose="020B0502040204020203" pitchFamily="34" charset="0"/>
              </a:rPr>
              <a:t>информационных материалов в социальных </a:t>
            </a:r>
            <a:r>
              <a:rPr lang="ru-RU" sz="2800" dirty="0" smtClean="0">
                <a:solidFill>
                  <a:srgbClr val="008080"/>
                </a:solidFill>
                <a:latin typeface="Bahnschrift SemiBold" panose="020B0502040204020203" pitchFamily="34" charset="0"/>
              </a:rPr>
              <a:t>сетях</a:t>
            </a:r>
            <a:r>
              <a:rPr lang="ru-RU" sz="2800" dirty="0">
                <a:solidFill>
                  <a:srgbClr val="008080"/>
                </a:solidFill>
                <a:latin typeface="Bahnschrift SemiBold" panose="020B0502040204020203" pitchFamily="34" charset="0"/>
              </a:rPr>
              <a:t> </a:t>
            </a:r>
            <a:r>
              <a:rPr lang="ru-RU" sz="2800" dirty="0" smtClean="0">
                <a:solidFill>
                  <a:srgbClr val="008080"/>
                </a:solidFill>
                <a:latin typeface="Bahnschrift SemiBold" panose="020B0502040204020203" pitchFamily="34" charset="0"/>
              </a:rPr>
              <a:t>– 228</a:t>
            </a:r>
          </a:p>
          <a:p>
            <a:endParaRPr lang="ru-RU" sz="2800" dirty="0" smtClean="0">
              <a:solidFill>
                <a:srgbClr val="008080"/>
              </a:solidFill>
              <a:latin typeface="Bahnschrift SemiBold" panose="020B0502040204020203" pitchFamily="34" charset="0"/>
            </a:endParaRPr>
          </a:p>
          <a:p>
            <a:r>
              <a:rPr lang="ru-RU" sz="2800" dirty="0" smtClean="0">
                <a:solidFill>
                  <a:srgbClr val="008080"/>
                </a:solidFill>
                <a:latin typeface="Bahnschrift SemiBold" panose="020B0502040204020203" pitchFamily="34" charset="0"/>
              </a:rPr>
              <a:t>консультации – 1,1 тыс.</a:t>
            </a:r>
          </a:p>
          <a:p>
            <a:endParaRPr lang="ru-RU" sz="2800" dirty="0" smtClean="0">
              <a:solidFill>
                <a:srgbClr val="008080"/>
              </a:solidFill>
              <a:latin typeface="Bahnschrift SemiBold" panose="020B0502040204020203" pitchFamily="34" charset="0"/>
            </a:endParaRPr>
          </a:p>
          <a:p>
            <a:r>
              <a:rPr lang="ru-RU" sz="2800" dirty="0" smtClean="0">
                <a:solidFill>
                  <a:srgbClr val="008080"/>
                </a:solidFill>
                <a:latin typeface="Bahnschrift SemiBold" panose="020B0502040204020203" pitchFamily="34" charset="0"/>
              </a:rPr>
              <a:t>буклеты, листовки – 1,8 тыс.</a:t>
            </a:r>
          </a:p>
          <a:p>
            <a:r>
              <a:rPr lang="ru-RU" sz="2800" dirty="0" smtClean="0">
                <a:solidFill>
                  <a:srgbClr val="008080"/>
                </a:solidFill>
                <a:latin typeface="Bahnschrift SemiBold" panose="020B0502040204020203" pitchFamily="34" charset="0"/>
              </a:rPr>
              <a:t> </a:t>
            </a:r>
            <a:endParaRPr lang="ru-RU" sz="2800" dirty="0">
              <a:solidFill>
                <a:srgbClr val="00808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206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bject 75"/>
          <p:cNvSpPr/>
          <p:nvPr/>
        </p:nvSpPr>
        <p:spPr>
          <a:xfrm>
            <a:off x="0" y="0"/>
            <a:ext cx="20104100" cy="1435100"/>
          </a:xfrm>
          <a:custGeom>
            <a:avLst/>
            <a:gdLst/>
            <a:ahLst/>
            <a:cxnLst/>
            <a:rect l="l" t="t" r="r" b="b"/>
            <a:pathLst>
              <a:path w="20104100" h="1435100">
                <a:moveTo>
                  <a:pt x="20104099" y="0"/>
                </a:moveTo>
                <a:lnTo>
                  <a:pt x="0" y="0"/>
                </a:lnTo>
                <a:lnTo>
                  <a:pt x="0" y="1434511"/>
                </a:lnTo>
                <a:lnTo>
                  <a:pt x="20104099" y="1434511"/>
                </a:lnTo>
                <a:lnTo>
                  <a:pt x="20104099" y="0"/>
                </a:lnTo>
                <a:close/>
              </a:path>
            </a:pathLst>
          </a:custGeom>
          <a:solidFill>
            <a:srgbClr val="EBEEF0"/>
          </a:solidFill>
        </p:spPr>
        <p:txBody>
          <a:bodyPr wrap="square" lIns="0" tIns="0" rIns="0" bIns="0" rtlCol="0"/>
          <a:lstStyle/>
          <a:p>
            <a:endParaRPr>
              <a:latin typeface="Bahnschrift SemiBold" panose="020B0502040204020203" pitchFamily="34" charset="0"/>
            </a:endParaRPr>
          </a:p>
        </p:txBody>
      </p:sp>
      <p:pic>
        <p:nvPicPr>
          <p:cNvPr id="79" name="object 4">
            <a:extLst>
              <a:ext uri="{FF2B5EF4-FFF2-40B4-BE49-F238E27FC236}">
                <a16:creationId xmlns:a16="http://schemas.microsoft.com/office/drawing/2014/main" id="{8201C6B2-5ECC-EFBD-A677-D34259FB9FF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774" y="305628"/>
            <a:ext cx="801902" cy="928945"/>
          </a:xfrm>
          <a:prstGeom prst="rect">
            <a:avLst/>
          </a:prstGeom>
        </p:spPr>
      </p:pic>
      <p:sp>
        <p:nvSpPr>
          <p:cNvPr id="44" name="Объект 2"/>
          <p:cNvSpPr txBox="1">
            <a:spLocks/>
          </p:cNvSpPr>
          <p:nvPr/>
        </p:nvSpPr>
        <p:spPr>
          <a:xfrm>
            <a:off x="-30163" y="1955973"/>
            <a:ext cx="20104100" cy="9779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ru-RU"/>
            </a:defPPr>
            <a:lvl1pPr marL="12700" algn="ctr">
              <a:spcBef>
                <a:spcPts val="114"/>
              </a:spcBef>
              <a:defRPr sz="2800" b="0" i="0" spc="10">
                <a:solidFill>
                  <a:srgbClr val="333399"/>
                </a:solidFill>
                <a:latin typeface="Montserrat Medium" panose="00000600000000000000"/>
                <a:cs typeface="Montserrat Medium" panose="00000600000000000000"/>
              </a:defRPr>
            </a:lvl1pPr>
          </a:lstStyle>
          <a:p>
            <a:r>
              <a:rPr lang="ru-RU" dirty="0" smtClean="0">
                <a:solidFill>
                  <a:srgbClr val="008080"/>
                </a:solidFill>
                <a:latin typeface="Bahnschrift SemiBold" panose="020B0502040204020203" pitchFamily="34" charset="0"/>
              </a:rPr>
              <a:t>МЕРОПРИЯТИЯ,</a:t>
            </a:r>
          </a:p>
          <a:p>
            <a:r>
              <a:rPr lang="ru-RU" dirty="0" smtClean="0">
                <a:solidFill>
                  <a:srgbClr val="008080"/>
                </a:solidFill>
                <a:latin typeface="Bahnschrift SemiBold" panose="020B0502040204020203" pitchFamily="34" charset="0"/>
              </a:rPr>
              <a:t> НАПРАВЛЕННЫХ НА СНИЖЕНИЕ НЕФОРМАЛЬНОЙ ЗАНЯТОСТИ В РЕСПУБЛИКЕ КОМИ</a:t>
            </a:r>
            <a:endParaRPr lang="ru-RU" dirty="0">
              <a:solidFill>
                <a:srgbClr val="00808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7545" y="293801"/>
            <a:ext cx="881911" cy="81590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686660" y="2911475"/>
            <a:ext cx="19417440" cy="6862819"/>
            <a:chOff x="400773" y="3499305"/>
            <a:chExt cx="19417440" cy="6862819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00773" y="3499305"/>
              <a:ext cx="993204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2400" dirty="0">
                <a:latin typeface="Bahnschrift SemiBold" panose="020B0502040204020203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415082" y="9939453"/>
              <a:ext cx="1840313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600" b="1" dirty="0">
                <a:solidFill>
                  <a:srgbClr val="00808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695305" y="5183669"/>
              <a:ext cx="79242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2400" b="1" dirty="0">
                <a:solidFill>
                  <a:srgbClr val="008080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 rot="5400000">
              <a:off x="720906" y="4458818"/>
              <a:ext cx="574535" cy="415386"/>
            </a:xfrm>
            <a:prstGeom prst="triangle">
              <a:avLst/>
            </a:prstGeom>
            <a:solidFill>
              <a:srgbClr val="008080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Bahnschrift SemiBold" panose="020B0502040204020203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496036" y="4379243"/>
              <a:ext cx="16831357" cy="56938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 smtClean="0">
                  <a:solidFill>
                    <a:srgbClr val="008080"/>
                  </a:solidFill>
                  <a:latin typeface="Bahnschrift SemiBold" panose="020B0502040204020203" pitchFamily="34" charset="0"/>
                </a:rPr>
                <a:t>УСТАНОВЛЕНИЕ ЕЖЕГОДНЫХ ЦЕЛЕВЫХ ПОКАЗАТЕЛЕЙ ПО ВЫЯВЛЕНИЮ ТЕНЕВОЙ ЗАНЯТОСТИ </a:t>
              </a:r>
            </a:p>
            <a:p>
              <a:endParaRPr lang="ru-RU" sz="2800" dirty="0" smtClean="0">
                <a:solidFill>
                  <a:srgbClr val="008080"/>
                </a:solidFill>
                <a:latin typeface="Bahnschrift SemiBold" panose="020B0502040204020203" pitchFamily="34" charset="0"/>
              </a:endParaRPr>
            </a:p>
            <a:p>
              <a:r>
                <a:rPr lang="ru-RU" sz="2800" dirty="0" smtClean="0">
                  <a:solidFill>
                    <a:srgbClr val="008080"/>
                  </a:solidFill>
                  <a:latin typeface="Bahnschrift SemiBold" panose="020B0502040204020203" pitchFamily="34" charset="0"/>
                </a:rPr>
                <a:t>(целевой </a:t>
              </a:r>
              <a:r>
                <a:rPr lang="ru-RU" sz="2800" dirty="0">
                  <a:solidFill>
                    <a:srgbClr val="008080"/>
                  </a:solidFill>
                  <a:latin typeface="Bahnschrift SemiBold" panose="020B0502040204020203" pitchFamily="34" charset="0"/>
                </a:rPr>
                <a:t>показатель по выявлению теневой занятости – минимальное значение численности граждан, трудовые или гражданско-правовые отношения которых подлежат легализации в плановом </a:t>
              </a:r>
              <a:r>
                <a:rPr lang="ru-RU" sz="2800" dirty="0" smtClean="0">
                  <a:solidFill>
                    <a:srgbClr val="008080"/>
                  </a:solidFill>
                  <a:latin typeface="Bahnschrift SemiBold" panose="020B0502040204020203" pitchFamily="34" charset="0"/>
                </a:rPr>
                <a:t>периоде)</a:t>
              </a:r>
              <a:endParaRPr lang="ru-RU" sz="2800" dirty="0">
                <a:solidFill>
                  <a:srgbClr val="008080"/>
                </a:solidFill>
                <a:latin typeface="Bahnschrift SemiBold" panose="020B0502040204020203" pitchFamily="34" charset="0"/>
              </a:endParaRPr>
            </a:p>
            <a:p>
              <a:endParaRPr lang="ru-RU" sz="2800" dirty="0" smtClean="0">
                <a:solidFill>
                  <a:srgbClr val="008080"/>
                </a:solidFill>
                <a:latin typeface="Bahnschrift SemiBold" panose="020B0502040204020203" pitchFamily="34" charset="0"/>
              </a:endParaRPr>
            </a:p>
            <a:p>
              <a:r>
                <a:rPr lang="ru-RU" sz="2800" dirty="0" smtClean="0">
                  <a:solidFill>
                    <a:srgbClr val="008080"/>
                  </a:solidFill>
                  <a:latin typeface="Bahnschrift SemiBold" panose="020B0502040204020203" pitchFamily="34" charset="0"/>
                </a:rPr>
                <a:t>2024 </a:t>
              </a:r>
              <a:r>
                <a:rPr lang="ru-RU" sz="2800" dirty="0">
                  <a:solidFill>
                    <a:srgbClr val="008080"/>
                  </a:solidFill>
                  <a:latin typeface="Bahnschrift SemiBold" panose="020B0502040204020203" pitchFamily="34" charset="0"/>
                </a:rPr>
                <a:t>год – 1 283 </a:t>
              </a:r>
              <a:r>
                <a:rPr lang="ru-RU" sz="2800" dirty="0" smtClean="0">
                  <a:solidFill>
                    <a:srgbClr val="008080"/>
                  </a:solidFill>
                  <a:latin typeface="Bahnschrift SemiBold" panose="020B0502040204020203" pitchFamily="34" charset="0"/>
                </a:rPr>
                <a:t>человек</a:t>
              </a:r>
            </a:p>
            <a:p>
              <a:endParaRPr lang="ru-RU" sz="2800" dirty="0">
                <a:solidFill>
                  <a:srgbClr val="008080"/>
                </a:solidFill>
                <a:latin typeface="Bahnschrift SemiBold" panose="020B0502040204020203" pitchFamily="34" charset="0"/>
              </a:endParaRPr>
            </a:p>
            <a:p>
              <a:r>
                <a:rPr lang="ru-RU" sz="2800" dirty="0">
                  <a:solidFill>
                    <a:srgbClr val="008080"/>
                  </a:solidFill>
                  <a:latin typeface="Bahnschrift SemiBold" panose="020B0502040204020203" pitchFamily="34" charset="0"/>
                </a:rPr>
                <a:t>2025 год – 1 925 </a:t>
              </a:r>
              <a:r>
                <a:rPr lang="ru-RU" sz="2800" dirty="0" smtClean="0">
                  <a:solidFill>
                    <a:srgbClr val="008080"/>
                  </a:solidFill>
                  <a:latin typeface="Bahnschrift SemiBold" panose="020B0502040204020203" pitchFamily="34" charset="0"/>
                </a:rPr>
                <a:t>человек</a:t>
              </a:r>
            </a:p>
            <a:p>
              <a:endParaRPr lang="ru-RU" sz="2800" dirty="0">
                <a:solidFill>
                  <a:srgbClr val="008080"/>
                </a:solidFill>
                <a:latin typeface="Bahnschrift SemiBold" panose="020B0502040204020203" pitchFamily="34" charset="0"/>
              </a:endParaRPr>
            </a:p>
            <a:p>
              <a:r>
                <a:rPr lang="ru-RU" sz="2800" dirty="0">
                  <a:solidFill>
                    <a:srgbClr val="008080"/>
                  </a:solidFill>
                  <a:latin typeface="Bahnschrift SemiBold" panose="020B0502040204020203" pitchFamily="34" charset="0"/>
                </a:rPr>
                <a:t>2026 год – 3 209 </a:t>
              </a:r>
              <a:r>
                <a:rPr lang="ru-RU" sz="2800" dirty="0" smtClean="0">
                  <a:solidFill>
                    <a:srgbClr val="008080"/>
                  </a:solidFill>
                  <a:latin typeface="Bahnschrift SemiBold" panose="020B0502040204020203" pitchFamily="34" charset="0"/>
                </a:rPr>
                <a:t>человек</a:t>
              </a:r>
              <a:endParaRPr lang="ru-RU" sz="2800" dirty="0">
                <a:solidFill>
                  <a:srgbClr val="008080"/>
                </a:solidFill>
                <a:latin typeface="Bahnschrift SemiBold" panose="020B0502040204020203" pitchFamily="34" charset="0"/>
              </a:endParaRPr>
            </a:p>
            <a:p>
              <a:endParaRPr lang="ru-RU" sz="2800" dirty="0">
                <a:solidFill>
                  <a:srgbClr val="008080"/>
                </a:solidFill>
                <a:latin typeface="Bahnschrift SemiBold" panose="020B0502040204020203" pitchFamily="34" charset="0"/>
              </a:endParaRPr>
            </a:p>
            <a:p>
              <a:endParaRPr lang="ru-RU" sz="2800" dirty="0">
                <a:solidFill>
                  <a:srgbClr val="008080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965449" y="9900459"/>
              <a:ext cx="42713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2400" b="1" dirty="0">
                <a:solidFill>
                  <a:srgbClr val="008080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3221673" y="9900459"/>
              <a:ext cx="42713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8080"/>
                  </a:solidFill>
                  <a:latin typeface="Bahnschrift SemiBold" panose="020B0502040204020203" pitchFamily="34" charset="0"/>
                  <a:ea typeface="Calibri" panose="020F0502020204030204" pitchFamily="34" charset="0"/>
                </a:rPr>
                <a:t> </a:t>
              </a:r>
              <a:endParaRPr lang="ru-RU" sz="2400" b="1" dirty="0">
                <a:solidFill>
                  <a:srgbClr val="008080"/>
                </a:solidFill>
                <a:latin typeface="Bahnschrift SemiBold" panose="020B0502040204020203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105" y="387336"/>
            <a:ext cx="15210838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39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bject 75"/>
          <p:cNvSpPr/>
          <p:nvPr/>
        </p:nvSpPr>
        <p:spPr>
          <a:xfrm>
            <a:off x="0" y="0"/>
            <a:ext cx="20104100" cy="1435100"/>
          </a:xfrm>
          <a:custGeom>
            <a:avLst/>
            <a:gdLst/>
            <a:ahLst/>
            <a:cxnLst/>
            <a:rect l="l" t="t" r="r" b="b"/>
            <a:pathLst>
              <a:path w="20104100" h="1435100">
                <a:moveTo>
                  <a:pt x="20104099" y="0"/>
                </a:moveTo>
                <a:lnTo>
                  <a:pt x="0" y="0"/>
                </a:lnTo>
                <a:lnTo>
                  <a:pt x="0" y="1434511"/>
                </a:lnTo>
                <a:lnTo>
                  <a:pt x="20104099" y="1434511"/>
                </a:lnTo>
                <a:lnTo>
                  <a:pt x="20104099" y="0"/>
                </a:lnTo>
                <a:close/>
              </a:path>
            </a:pathLst>
          </a:custGeom>
          <a:solidFill>
            <a:srgbClr val="EBEEF0"/>
          </a:solidFill>
        </p:spPr>
        <p:txBody>
          <a:bodyPr wrap="square" lIns="0" tIns="0" rIns="0" bIns="0" rtlCol="0"/>
          <a:lstStyle/>
          <a:p>
            <a:endParaRPr>
              <a:latin typeface="Bahnschrift SemiBold" panose="020B0502040204020203" pitchFamily="34" charset="0"/>
            </a:endParaRPr>
          </a:p>
        </p:txBody>
      </p:sp>
      <p:pic>
        <p:nvPicPr>
          <p:cNvPr id="79" name="object 4">
            <a:extLst>
              <a:ext uri="{FF2B5EF4-FFF2-40B4-BE49-F238E27FC236}">
                <a16:creationId xmlns:a16="http://schemas.microsoft.com/office/drawing/2014/main" id="{8201C6B2-5ECC-EFBD-A677-D34259FB9FF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774" y="305628"/>
            <a:ext cx="801902" cy="928945"/>
          </a:xfrm>
          <a:prstGeom prst="rect">
            <a:avLst/>
          </a:prstGeom>
        </p:spPr>
      </p:pic>
      <p:sp>
        <p:nvSpPr>
          <p:cNvPr id="44" name="Объект 2"/>
          <p:cNvSpPr txBox="1">
            <a:spLocks/>
          </p:cNvSpPr>
          <p:nvPr/>
        </p:nvSpPr>
        <p:spPr>
          <a:xfrm>
            <a:off x="-30163" y="1955973"/>
            <a:ext cx="20104100" cy="97798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ru-RU"/>
            </a:defPPr>
            <a:lvl1pPr marL="12700" algn="ctr">
              <a:spcBef>
                <a:spcPts val="114"/>
              </a:spcBef>
              <a:defRPr sz="2800" b="0" i="0" spc="10">
                <a:solidFill>
                  <a:srgbClr val="333399"/>
                </a:solidFill>
                <a:latin typeface="Montserrat Medium" panose="00000600000000000000"/>
                <a:cs typeface="Montserrat Medium" panose="00000600000000000000"/>
              </a:defRPr>
            </a:lvl1pPr>
          </a:lstStyle>
          <a:p>
            <a:r>
              <a:rPr lang="ru-RU" dirty="0">
                <a:solidFill>
                  <a:srgbClr val="008080"/>
                </a:solidFill>
                <a:latin typeface="Bahnschrift SemiBold" panose="020B0502040204020203" pitchFamily="34" charset="0"/>
              </a:rPr>
              <a:t>НОВЫЙ ФЕДЕРАЛЬНЫЙ ЗАКОН «О ЗАНЯТОСТИ НАСЕЛЕНИЯ В РОССИЙСКОЙ ФЕДЕРАЦИИ»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7545" y="293801"/>
            <a:ext cx="881911" cy="81590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686660" y="2911475"/>
            <a:ext cx="19417440" cy="6862819"/>
            <a:chOff x="400773" y="3499305"/>
            <a:chExt cx="19417440" cy="6862819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00773" y="3499305"/>
              <a:ext cx="993204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2400" dirty="0">
                <a:latin typeface="Bahnschrift SemiBold" panose="020B0502040204020203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415082" y="9939453"/>
              <a:ext cx="1840313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600" b="1" dirty="0">
                <a:solidFill>
                  <a:srgbClr val="008080"/>
                </a:solidFill>
                <a:effectLst/>
                <a:latin typeface="Bahnschrift SemiBol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695305" y="5183669"/>
              <a:ext cx="79242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2400" b="1" dirty="0">
                <a:solidFill>
                  <a:srgbClr val="008080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 rot="5400000">
              <a:off x="689960" y="4122235"/>
              <a:ext cx="574535" cy="415386"/>
            </a:xfrm>
            <a:prstGeom prst="triangle">
              <a:avLst/>
            </a:prstGeom>
            <a:solidFill>
              <a:srgbClr val="008080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Bahnschrift SemiBold" panose="020B0502040204020203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610336" y="3685559"/>
              <a:ext cx="16831357" cy="56938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2800" dirty="0" smtClean="0">
                <a:solidFill>
                  <a:srgbClr val="008080"/>
                </a:solidFill>
                <a:latin typeface="Bahnschrift SemiBold" panose="020B0502040204020203" pitchFamily="34" charset="0"/>
              </a:endParaRPr>
            </a:p>
            <a:p>
              <a:r>
                <a:rPr lang="ru-RU" sz="2800" dirty="0">
                  <a:solidFill>
                    <a:srgbClr val="008080"/>
                  </a:solidFill>
                  <a:latin typeface="Bahnschrift SemiBold" panose="020B0502040204020203" pitchFamily="34" charset="0"/>
                </a:rPr>
                <a:t>ПРОТИВОДЕЙСТВИЕ НЕЛЕГАЛЬНОЙ ЗАНЯТОСТИ </a:t>
              </a:r>
            </a:p>
            <a:p>
              <a:r>
                <a:rPr lang="ru-RU" sz="2800" dirty="0" smtClean="0">
                  <a:solidFill>
                    <a:srgbClr val="008080"/>
                  </a:solidFill>
                  <a:latin typeface="Bahnschrift SemiBold" panose="020B0502040204020203" pitchFamily="34" charset="0"/>
                </a:rPr>
                <a:t>(ч</a:t>
              </a:r>
              <a:r>
                <a:rPr lang="ru-RU" sz="2800" dirty="0">
                  <a:solidFill>
                    <a:srgbClr val="008080"/>
                  </a:solidFill>
                  <a:latin typeface="Bahnschrift SemiBold" panose="020B0502040204020203" pitchFamily="34" charset="0"/>
                </a:rPr>
                <a:t>. 2 ст. 67 Закона о </a:t>
              </a:r>
              <a:r>
                <a:rPr lang="ru-RU" sz="2800" dirty="0" smtClean="0">
                  <a:solidFill>
                    <a:srgbClr val="008080"/>
                  </a:solidFill>
                  <a:latin typeface="Bahnschrift SemiBold" panose="020B0502040204020203" pitchFamily="34" charset="0"/>
                </a:rPr>
                <a:t>занятости)</a:t>
              </a:r>
            </a:p>
            <a:p>
              <a:endParaRPr lang="ru-RU" sz="2800" dirty="0">
                <a:solidFill>
                  <a:srgbClr val="008080"/>
                </a:solidFill>
                <a:latin typeface="Bahnschrift SemiBold" panose="020B0502040204020203" pitchFamily="34" charset="0"/>
              </a:endParaRPr>
            </a:p>
            <a:p>
              <a:r>
                <a:rPr lang="ru-RU" sz="2800" dirty="0" smtClean="0">
                  <a:solidFill>
                    <a:srgbClr val="008080"/>
                  </a:solidFill>
                  <a:latin typeface="Bahnschrift SemiBold" panose="020B0502040204020203" pitchFamily="34" charset="0"/>
                </a:rPr>
                <a:t>НОВЫЕ </a:t>
              </a:r>
              <a:r>
                <a:rPr lang="ru-RU" sz="2800" dirty="0">
                  <a:solidFill>
                    <a:srgbClr val="008080"/>
                  </a:solidFill>
                  <a:latin typeface="Bahnschrift SemiBold" panose="020B0502040204020203" pitchFamily="34" charset="0"/>
                </a:rPr>
                <a:t>ПОЛНОМОЧИЯ ОРГАНОВ </a:t>
              </a:r>
              <a:r>
                <a:rPr lang="ru-RU" sz="2800" dirty="0" smtClean="0">
                  <a:solidFill>
                    <a:srgbClr val="008080"/>
                  </a:solidFill>
                  <a:latin typeface="Bahnschrift SemiBold" panose="020B0502040204020203" pitchFamily="34" charset="0"/>
                </a:rPr>
                <a:t>ВЛАСТИ:</a:t>
              </a:r>
              <a:endParaRPr lang="ru-RU" sz="2800" dirty="0">
                <a:solidFill>
                  <a:srgbClr val="008080"/>
                </a:solidFill>
                <a:latin typeface="Bahnschrift SemiBold" panose="020B0502040204020203" pitchFamily="34" charset="0"/>
              </a:endParaRPr>
            </a:p>
            <a:p>
              <a:endParaRPr lang="ru-RU" sz="2800" dirty="0" smtClean="0">
                <a:solidFill>
                  <a:srgbClr val="008080"/>
                </a:solidFill>
                <a:latin typeface="Bahnschrift SemiBold" panose="020B0502040204020203" pitchFamily="34" charset="0"/>
              </a:endParaRPr>
            </a:p>
            <a:p>
              <a:r>
                <a:rPr lang="ru-RU" sz="2800" dirty="0" smtClean="0">
                  <a:solidFill>
                    <a:srgbClr val="008080"/>
                  </a:solidFill>
                  <a:latin typeface="Bahnschrift SemiBold" panose="020B0502040204020203" pitchFamily="34" charset="0"/>
                </a:rPr>
                <a:t> - доступ </a:t>
              </a:r>
              <a:r>
                <a:rPr lang="ru-RU" sz="2800" dirty="0">
                  <a:solidFill>
                    <a:srgbClr val="008080"/>
                  </a:solidFill>
                  <a:latin typeface="Bahnschrift SemiBold" panose="020B0502040204020203" pitchFamily="34" charset="0"/>
                </a:rPr>
                <a:t>к информации налоговой службы, включая персональные данные и сведения, составляющие налоговую </a:t>
              </a:r>
              <a:r>
                <a:rPr lang="ru-RU" sz="2800" dirty="0" smtClean="0">
                  <a:solidFill>
                    <a:srgbClr val="008080"/>
                  </a:solidFill>
                  <a:latin typeface="Bahnschrift SemiBold" panose="020B0502040204020203" pitchFamily="34" charset="0"/>
                </a:rPr>
                <a:t>тайну,</a:t>
              </a:r>
            </a:p>
            <a:p>
              <a:endParaRPr lang="ru-RU" sz="2800" dirty="0">
                <a:solidFill>
                  <a:srgbClr val="008080"/>
                </a:solidFill>
                <a:latin typeface="Bahnschrift SemiBold" panose="020B0502040204020203" pitchFamily="34" charset="0"/>
              </a:endParaRPr>
            </a:p>
            <a:p>
              <a:r>
                <a:rPr lang="ru-RU" sz="2800" dirty="0" smtClean="0">
                  <a:solidFill>
                    <a:srgbClr val="008080"/>
                  </a:solidFill>
                  <a:latin typeface="Bahnschrift SemiBold" panose="020B0502040204020203" pitchFamily="34" charset="0"/>
                </a:rPr>
                <a:t> - направление </a:t>
              </a:r>
              <a:r>
                <a:rPr lang="ru-RU" sz="2800" dirty="0">
                  <a:solidFill>
                    <a:srgbClr val="008080"/>
                  </a:solidFill>
                  <a:latin typeface="Bahnschrift SemiBold" panose="020B0502040204020203" pitchFamily="34" charset="0"/>
                </a:rPr>
                <a:t>в органы государственного контроля (надзора) информации для проведения мероприятий государственного контроля (надзора), муниципального контроля, профилактических мероприятий в целях противодействия нелегальной занятости.</a:t>
              </a:r>
            </a:p>
            <a:p>
              <a:endParaRPr lang="ru-RU" sz="2800" dirty="0">
                <a:solidFill>
                  <a:srgbClr val="008080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3221673" y="9900459"/>
              <a:ext cx="42713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008080"/>
                  </a:solidFill>
                  <a:latin typeface="Bahnschrift SemiBold" panose="020B0502040204020203" pitchFamily="34" charset="0"/>
                  <a:ea typeface="Calibri" panose="020F0502020204030204" pitchFamily="34" charset="0"/>
                </a:rPr>
                <a:t> </a:t>
              </a:r>
              <a:endParaRPr lang="ru-RU" sz="2400" b="1" dirty="0">
                <a:solidFill>
                  <a:srgbClr val="008080"/>
                </a:solidFill>
                <a:latin typeface="Bahnschrift SemiBold" panose="020B0502040204020203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105" y="387336"/>
            <a:ext cx="15210838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53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BEEF0"/>
          </a:solidFill>
        </p:spPr>
        <p:txBody>
          <a:bodyPr wrap="square" lIns="0" tIns="0" rIns="0" bIns="0" rtlCol="0"/>
          <a:lstStyle/>
          <a:p>
            <a:endParaRPr dirty="0">
              <a:latin typeface="Bahnschrift SemiBold" panose="020B0502040204020203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99050" y="3799396"/>
            <a:ext cx="11887200" cy="22974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49935" algn="ctr">
              <a:lnSpc>
                <a:spcPct val="100000"/>
              </a:lnSpc>
              <a:spcBef>
                <a:spcPts val="95"/>
              </a:spcBef>
            </a:pPr>
            <a:r>
              <a:rPr lang="ru-RU" spc="-5" dirty="0" smtClean="0">
                <a:solidFill>
                  <a:srgbClr val="455A63"/>
                </a:solidFill>
                <a:latin typeface="Bahnschrift SemiBold" panose="020B0502040204020203" pitchFamily="34" charset="0"/>
              </a:rPr>
              <a:t>О </a:t>
            </a:r>
            <a:r>
              <a:rPr lang="ru-RU" spc="-5" dirty="0">
                <a:solidFill>
                  <a:srgbClr val="455A63"/>
                </a:solidFill>
                <a:latin typeface="Bahnschrift SemiBold" panose="020B0502040204020203" pitchFamily="34" charset="0"/>
              </a:rPr>
              <a:t>легализации трудовых отношений в 2023 году</a:t>
            </a:r>
            <a:br>
              <a:rPr lang="ru-RU" spc="-5" dirty="0">
                <a:solidFill>
                  <a:srgbClr val="455A63"/>
                </a:solidFill>
                <a:latin typeface="Bahnschrift SemiBold" panose="020B0502040204020203" pitchFamily="34" charset="0"/>
              </a:rPr>
            </a:br>
            <a:endParaRPr lang="ru-RU" spc="-5" dirty="0">
              <a:solidFill>
                <a:srgbClr val="455A63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00413" y="1414420"/>
            <a:ext cx="1303269" cy="1509734"/>
          </a:xfrm>
          <a:prstGeom prst="rect">
            <a:avLst/>
          </a:prstGeom>
        </p:spPr>
      </p:pic>
      <p:sp>
        <p:nvSpPr>
          <p:cNvPr id="5" name="object 3"/>
          <p:cNvSpPr txBox="1">
            <a:spLocks/>
          </p:cNvSpPr>
          <p:nvPr/>
        </p:nvSpPr>
        <p:spPr>
          <a:xfrm>
            <a:off x="1136648" y="7026275"/>
            <a:ext cx="17830800" cy="2166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950" b="1" i="0">
                <a:solidFill>
                  <a:schemeClr val="bg1"/>
                </a:solidFill>
                <a:latin typeface="Montserrat SemiBold"/>
                <a:ea typeface="+mj-ea"/>
                <a:cs typeface="Montserrat SemiBold"/>
              </a:defRPr>
            </a:lvl1pPr>
          </a:lstStyle>
          <a:p>
            <a:pPr marL="12700" marR="5080" indent="749935" algn="ctr">
              <a:spcBef>
                <a:spcPts val="95"/>
              </a:spcBef>
            </a:pPr>
            <a:r>
              <a:rPr lang="ru-RU" sz="3200" kern="0" spc="-10" dirty="0" smtClean="0">
                <a:solidFill>
                  <a:srgbClr val="455A63"/>
                </a:solidFill>
                <a:latin typeface="Bahnschrift SemiBold" panose="020B0502040204020203" pitchFamily="34" charset="0"/>
              </a:rPr>
              <a:t>Ускирев Алексей Владимирович</a:t>
            </a:r>
          </a:p>
          <a:p>
            <a:pPr marL="12700" marR="5080" indent="749935" algn="ctr">
              <a:spcBef>
                <a:spcPts val="95"/>
              </a:spcBef>
            </a:pPr>
            <a:endParaRPr lang="ru-RU" kern="0" spc="-10" dirty="0">
              <a:solidFill>
                <a:srgbClr val="455A63"/>
              </a:solidFill>
              <a:latin typeface="Bahnschrift SemiBold" panose="020B0502040204020203" pitchFamily="34" charset="0"/>
            </a:endParaRPr>
          </a:p>
          <a:p>
            <a:pPr marL="12700" marR="5080" indent="749935" algn="ctr">
              <a:spcBef>
                <a:spcPts val="95"/>
              </a:spcBef>
            </a:pPr>
            <a:r>
              <a:rPr lang="ru-RU" sz="2800" kern="0" spc="-10" dirty="0" smtClean="0">
                <a:solidFill>
                  <a:srgbClr val="455A63"/>
                </a:solidFill>
                <a:latin typeface="Bahnschrift SemiBold" panose="020B0502040204020203" pitchFamily="34" charset="0"/>
              </a:rPr>
              <a:t>Начальник Управления занятости</a:t>
            </a:r>
          </a:p>
          <a:p>
            <a:pPr marL="12700" marR="5080" indent="749935" algn="ctr">
              <a:spcBef>
                <a:spcPts val="95"/>
              </a:spcBef>
            </a:pPr>
            <a:r>
              <a:rPr lang="ru-RU" sz="2800" kern="0" spc="-10" dirty="0" smtClean="0">
                <a:solidFill>
                  <a:srgbClr val="455A63"/>
                </a:solidFill>
                <a:latin typeface="Bahnschrift SemiBold" panose="020B0502040204020203" pitchFamily="34" charset="0"/>
              </a:rPr>
              <a:t>Министерство труда, занятости и социальной защиты Республики Коми</a:t>
            </a:r>
            <a:endParaRPr lang="ru-RU" sz="2800" kern="0" spc="-10" dirty="0">
              <a:solidFill>
                <a:srgbClr val="455A63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913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</TotalTime>
  <Words>316</Words>
  <Application>Microsoft Office PowerPoint</Application>
  <PresentationFormat>Произвольный</PresentationFormat>
  <Paragraphs>66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Montserrat SemiBold</vt:lpstr>
      <vt:lpstr>Calibri</vt:lpstr>
      <vt:lpstr>Bahnschrift SemiBold</vt:lpstr>
      <vt:lpstr>Times New Roman</vt:lpstr>
      <vt:lpstr>Montserrat Medium</vt:lpstr>
      <vt:lpstr>Office Theme</vt:lpstr>
      <vt:lpstr>О легализации трудовых отношений в 2023 году </vt:lpstr>
      <vt:lpstr>Презентация PowerPoint</vt:lpstr>
      <vt:lpstr>Презентация PowerPoint</vt:lpstr>
      <vt:lpstr>Презентация PowerPoint</vt:lpstr>
      <vt:lpstr>Презентация PowerPoint</vt:lpstr>
      <vt:lpstr>О легализации трудовых отношений в 2023 году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Alex</dc:creator>
  <cp:lastModifiedBy>Мальцева Ольга Владимировна</cp:lastModifiedBy>
  <cp:revision>192</cp:revision>
  <cp:lastPrinted>2024-02-02T09:47:56Z</cp:lastPrinted>
  <dcterms:created xsi:type="dcterms:W3CDTF">2022-05-04T13:18:38Z</dcterms:created>
  <dcterms:modified xsi:type="dcterms:W3CDTF">2024-02-02T09:48:30Z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2022-05-04T00:00:00Z</vt:filetime>
  </property>
  <property fmtid="{D5CDD505-2E9C-101B-9397-08002B2CF9AE}" pid="3" name="Creator">
    <vt:lpwstr>Adobe Illustrator CC 2017 (Windows)</vt:lpwstr>
  </property>
  <property fmtid="{D5CDD505-2E9C-101B-9397-08002B2CF9AE}" pid="4" name="LastSaved">
    <vt:filetime>2022-05-04T00:00:00Z</vt:filetime>
  </property>
</Properties>
</file>