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699" r:id="rId5"/>
    <p:sldMasterId id="2147483723" r:id="rId6"/>
    <p:sldMasterId id="2147483735" r:id="rId7"/>
  </p:sldMasterIdLst>
  <p:notesMasterIdLst>
    <p:notesMasterId r:id="rId2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8" r:id="rId18"/>
    <p:sldId id="269" r:id="rId19"/>
    <p:sldId id="264" r:id="rId20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6CB54CB-1A84-4373-8ED8-DF86F6F963EB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010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800" cy="391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21"/>
          </p:nvPr>
        </p:nvSpPr>
        <p:spPr>
          <a:xfrm>
            <a:off x="3856680" y="9442080"/>
            <a:ext cx="2950200" cy="49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CBC0859-66AB-4A97-911E-EDD5861E5E0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6552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A54961-B2F4-49C9-9357-A3E25F3205BE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0850" y="1239838"/>
            <a:ext cx="5956300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76788"/>
            <a:ext cx="5486400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28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C0B2E2-937A-44FB-8E6C-8C2BB9E9014E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0850" y="1239838"/>
            <a:ext cx="5956300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76788"/>
            <a:ext cx="5486400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58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800" cy="391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28"/>
          </p:nvPr>
        </p:nvSpPr>
        <p:spPr>
          <a:xfrm>
            <a:off x="3856680" y="9442080"/>
            <a:ext cx="2950200" cy="49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AF11A0D-3488-483A-9AD0-C128B975BCF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333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800" cy="391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22"/>
          </p:nvPr>
        </p:nvSpPr>
        <p:spPr>
          <a:xfrm>
            <a:off x="3856680" y="9442080"/>
            <a:ext cx="2950200" cy="49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A4C09B1-A6B4-4313-B902-4F6F4A33BA6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640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800" cy="391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23"/>
          </p:nvPr>
        </p:nvSpPr>
        <p:spPr>
          <a:xfrm>
            <a:off x="3856680" y="9442080"/>
            <a:ext cx="2950200" cy="49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956C10C-18A4-4CC2-A5A2-8BF16C0144F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327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800" cy="391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24"/>
          </p:nvPr>
        </p:nvSpPr>
        <p:spPr>
          <a:xfrm>
            <a:off x="3856680" y="9442080"/>
            <a:ext cx="2950200" cy="49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26897F-4FED-4EBA-8D8B-3B0302C5E34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045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800" cy="391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25"/>
          </p:nvPr>
        </p:nvSpPr>
        <p:spPr>
          <a:xfrm>
            <a:off x="3856680" y="9442080"/>
            <a:ext cx="2950200" cy="49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C9E133-5415-4A20-8D27-C90D86195E0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4377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800" cy="391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26"/>
          </p:nvPr>
        </p:nvSpPr>
        <p:spPr>
          <a:xfrm>
            <a:off x="3856680" y="9442080"/>
            <a:ext cx="2950200" cy="49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C5A167-F241-4A74-88B3-B0DCDD1F3AC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372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6800" cy="391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27"/>
          </p:nvPr>
        </p:nvSpPr>
        <p:spPr>
          <a:xfrm>
            <a:off x="3856680" y="9442080"/>
            <a:ext cx="2950200" cy="49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B5DC44-566F-4E8C-88AF-0B89DCAB7D5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448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A1BC7D-3E75-4134-9865-CBACC0E4CFF8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0850" y="1239838"/>
            <a:ext cx="5956300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76788"/>
            <a:ext cx="5486400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44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D7EAB0-681D-49D3-8C13-518744F0117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0850" y="1239838"/>
            <a:ext cx="5956300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76788"/>
            <a:ext cx="5486400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566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78D6DA-8B4C-4E37-BFEC-98AE36037A6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D240990-B26E-449D-A234-62417FEECC7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AF1EF9D-AFD3-440F-8573-700D2AA6F58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2B2297-39EE-4B4A-8C86-D2F5EA02B0F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11D1CC4-11F5-43CA-A0FA-995BF86FBB8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E2A41E1-0D2B-45F1-852C-0AF61670170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74A9452-CBF6-4029-8020-0736B7A4614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2855CB-518B-44EC-B2D9-636AC12DD94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485EDC-E54B-47A0-8EB9-AC0EA24144C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1A5E530-B8D7-45A7-8AAD-C16D613F38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422724A-B503-465E-AEDD-FC78965913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00A57E-8457-4864-8487-6D3AE767CB53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C999196-D959-4E8D-8346-248799884DF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0FFC6A0-C4BB-4010-8907-AB0E2E253F1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95ED74B-249B-4FA3-8466-03456E34D40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527928-F641-4577-881B-2D4F410380E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D2D496B-B2D0-4937-87A8-77E494571D0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931981F-AD4A-4868-90A2-5C638677339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93F14FB-6547-4F18-BCB9-A9BABC51BEE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00A2C43-D1CE-4039-B90A-02AD36D649E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713427D-43E9-40DF-9E76-97F639FDCA1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D7A2229-2D3F-4E8D-A677-5E5EA33EB26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DB4FEB-525E-40B7-A1EA-1844204B7D5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82663B5-C7F3-45C6-BCB7-0308BB9EF0B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403B1CB-DDFE-49C8-80DD-E23A8EDE090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D0122CD-DA99-4A62-AE7D-BA7C96EC4D2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1A05BBA-93A0-49CB-B32E-D90B3EC9834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7FE7E18-8A75-4F98-BF04-F31D930DF65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4989920-3E7E-4606-B4E8-AE642085E5C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6A8DC89-049E-42DA-99AD-6A7F0D1B920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851" y="841772"/>
            <a:ext cx="6858298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851" y="2701528"/>
            <a:ext cx="6858298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AFA9B7-2C73-4726-8C01-B5EBC557E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9273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0C632B-AA2B-4405-837D-6F9E4FBF9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185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06" y="1282304"/>
            <a:ext cx="7886864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06" y="3442098"/>
            <a:ext cx="7886864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854" indent="0">
              <a:buNone/>
              <a:defRPr sz="1500"/>
            </a:lvl2pPr>
            <a:lvl3pPr marL="685709" indent="0">
              <a:buNone/>
              <a:defRPr sz="1350"/>
            </a:lvl3pPr>
            <a:lvl4pPr marL="1028563" indent="0">
              <a:buNone/>
              <a:defRPr sz="1200"/>
            </a:lvl4pPr>
            <a:lvl5pPr marL="1371417" indent="0">
              <a:buNone/>
              <a:defRPr sz="1200"/>
            </a:lvl5pPr>
            <a:lvl6pPr marL="1714271" indent="0">
              <a:buNone/>
              <a:defRPr sz="1200"/>
            </a:lvl6pPr>
            <a:lvl7pPr marL="2057126" indent="0">
              <a:buNone/>
              <a:defRPr sz="1200"/>
            </a:lvl7pPr>
            <a:lvl8pPr marL="2399980" indent="0">
              <a:buNone/>
              <a:defRPr sz="1200"/>
            </a:lvl8pPr>
            <a:lvl9pPr marL="274283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EB8028-6B5F-41EA-8727-317A81542F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16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903083B-CD6A-4C10-9671-796D7241CF7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568" y="1369219"/>
            <a:ext cx="3884504" cy="32611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357" y="1369219"/>
            <a:ext cx="3884503" cy="32611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BE5C94-1A6E-41E4-B35F-2DB5A9537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429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273844"/>
            <a:ext cx="7886863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760" y="1260872"/>
            <a:ext cx="386783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60" y="1878806"/>
            <a:ext cx="3867836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738" y="1260872"/>
            <a:ext cx="388688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738" y="1878806"/>
            <a:ext cx="3886884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5DBA50-37A6-4AE5-AFE1-84139BA3E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6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F70117-610E-4BED-BA8B-FB484CB832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122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B362D6-8765-4753-8C30-167EDB833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405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342900"/>
            <a:ext cx="294879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885" y="740569"/>
            <a:ext cx="4629737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759" y="1543050"/>
            <a:ext cx="294879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205792-1F23-4B6F-993C-0A68E2C81B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989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342900"/>
            <a:ext cx="294879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885" y="740569"/>
            <a:ext cx="4629737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9" indent="0">
              <a:buNone/>
              <a:defRPr sz="1800"/>
            </a:lvl3pPr>
            <a:lvl4pPr marL="1028563" indent="0">
              <a:buNone/>
              <a:defRPr sz="1500"/>
            </a:lvl4pPr>
            <a:lvl5pPr marL="1371417" indent="0">
              <a:buNone/>
              <a:defRPr sz="1500"/>
            </a:lvl5pPr>
            <a:lvl6pPr marL="1714271" indent="0">
              <a:buNone/>
              <a:defRPr sz="1500"/>
            </a:lvl6pPr>
            <a:lvl7pPr marL="2057126" indent="0">
              <a:buNone/>
              <a:defRPr sz="1500"/>
            </a:lvl7pPr>
            <a:lvl8pPr marL="2399980" indent="0">
              <a:buNone/>
              <a:defRPr sz="1500"/>
            </a:lvl8pPr>
            <a:lvl9pPr marL="274283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759" y="1543050"/>
            <a:ext cx="294879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2F884B-E09E-4FB0-A838-9B63B5DA5E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970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673F0F-806B-4886-85CC-2494E3E956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155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1633" y="273844"/>
            <a:ext cx="1970227" cy="43564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569" y="273844"/>
            <a:ext cx="5798779" cy="43564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9C5648-31E9-4AE5-BA18-5D50E6FB29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521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851" y="841772"/>
            <a:ext cx="6858298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851" y="2701528"/>
            <a:ext cx="6858298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AFA9B7-2C73-4726-8C01-B5EBC557E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413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0C632B-AA2B-4405-837D-6F9E4FBF9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11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AAB605-F9E9-4E99-B9EF-57EFD0D4114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06" y="1282304"/>
            <a:ext cx="7886864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06" y="3442098"/>
            <a:ext cx="7886864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854" indent="0">
              <a:buNone/>
              <a:defRPr sz="1500"/>
            </a:lvl2pPr>
            <a:lvl3pPr marL="685709" indent="0">
              <a:buNone/>
              <a:defRPr sz="1350"/>
            </a:lvl3pPr>
            <a:lvl4pPr marL="1028563" indent="0">
              <a:buNone/>
              <a:defRPr sz="1200"/>
            </a:lvl4pPr>
            <a:lvl5pPr marL="1371417" indent="0">
              <a:buNone/>
              <a:defRPr sz="1200"/>
            </a:lvl5pPr>
            <a:lvl6pPr marL="1714271" indent="0">
              <a:buNone/>
              <a:defRPr sz="1200"/>
            </a:lvl6pPr>
            <a:lvl7pPr marL="2057126" indent="0">
              <a:buNone/>
              <a:defRPr sz="1200"/>
            </a:lvl7pPr>
            <a:lvl8pPr marL="2399980" indent="0">
              <a:buNone/>
              <a:defRPr sz="1200"/>
            </a:lvl8pPr>
            <a:lvl9pPr marL="274283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EB8028-6B5F-41EA-8727-317A81542F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601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568" y="1369219"/>
            <a:ext cx="3884504" cy="32611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357" y="1369219"/>
            <a:ext cx="3884503" cy="32611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BE5C94-1A6E-41E4-B35F-2DB5A9537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772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273844"/>
            <a:ext cx="7886863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760" y="1260872"/>
            <a:ext cx="386783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60" y="1878806"/>
            <a:ext cx="3867836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738" y="1260872"/>
            <a:ext cx="388688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738" y="1878806"/>
            <a:ext cx="3886884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5DBA50-37A6-4AE5-AFE1-84139BA3E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862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F70117-610E-4BED-BA8B-FB484CB832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143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B362D6-8765-4753-8C30-167EDB833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734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342900"/>
            <a:ext cx="294879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885" y="740569"/>
            <a:ext cx="4629737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759" y="1543050"/>
            <a:ext cx="294879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205792-1F23-4B6F-993C-0A68E2C81B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896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342900"/>
            <a:ext cx="294879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885" y="740569"/>
            <a:ext cx="4629737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9" indent="0">
              <a:buNone/>
              <a:defRPr sz="1800"/>
            </a:lvl3pPr>
            <a:lvl4pPr marL="1028563" indent="0">
              <a:buNone/>
              <a:defRPr sz="1500"/>
            </a:lvl4pPr>
            <a:lvl5pPr marL="1371417" indent="0">
              <a:buNone/>
              <a:defRPr sz="1500"/>
            </a:lvl5pPr>
            <a:lvl6pPr marL="1714271" indent="0">
              <a:buNone/>
              <a:defRPr sz="1500"/>
            </a:lvl6pPr>
            <a:lvl7pPr marL="2057126" indent="0">
              <a:buNone/>
              <a:defRPr sz="1500"/>
            </a:lvl7pPr>
            <a:lvl8pPr marL="2399980" indent="0">
              <a:buNone/>
              <a:defRPr sz="1500"/>
            </a:lvl8pPr>
            <a:lvl9pPr marL="274283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759" y="1543050"/>
            <a:ext cx="294879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2F884B-E09E-4FB0-A838-9B63B5DA5E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957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673F0F-806B-4886-85CC-2494E3E956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729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1633" y="273844"/>
            <a:ext cx="1970227" cy="43564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569" y="273844"/>
            <a:ext cx="5798779" cy="43564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9C5648-31E9-4AE5-BA18-5D50E6FB29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576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851" y="841772"/>
            <a:ext cx="6858298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851" y="2701528"/>
            <a:ext cx="6858298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AFA9B7-2C73-4726-8C01-B5EBC557E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60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98BA94-08B2-4699-BF2B-9DFAAF98F14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0C632B-AA2B-4405-837D-6F9E4FBF9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16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06" y="1282304"/>
            <a:ext cx="7886864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06" y="3442098"/>
            <a:ext cx="7886864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854" indent="0">
              <a:buNone/>
              <a:defRPr sz="1500"/>
            </a:lvl2pPr>
            <a:lvl3pPr marL="685709" indent="0">
              <a:buNone/>
              <a:defRPr sz="1350"/>
            </a:lvl3pPr>
            <a:lvl4pPr marL="1028563" indent="0">
              <a:buNone/>
              <a:defRPr sz="1200"/>
            </a:lvl4pPr>
            <a:lvl5pPr marL="1371417" indent="0">
              <a:buNone/>
              <a:defRPr sz="1200"/>
            </a:lvl5pPr>
            <a:lvl6pPr marL="1714271" indent="0">
              <a:buNone/>
              <a:defRPr sz="1200"/>
            </a:lvl6pPr>
            <a:lvl7pPr marL="2057126" indent="0">
              <a:buNone/>
              <a:defRPr sz="1200"/>
            </a:lvl7pPr>
            <a:lvl8pPr marL="2399980" indent="0">
              <a:buNone/>
              <a:defRPr sz="1200"/>
            </a:lvl8pPr>
            <a:lvl9pPr marL="274283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EB8028-6B5F-41EA-8727-317A81542F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9619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568" y="1369219"/>
            <a:ext cx="3884504" cy="32611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357" y="1369219"/>
            <a:ext cx="3884503" cy="32611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BE5C94-1A6E-41E4-B35F-2DB5A9537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2557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273844"/>
            <a:ext cx="7886863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760" y="1260872"/>
            <a:ext cx="386783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60" y="1878806"/>
            <a:ext cx="3867836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738" y="1260872"/>
            <a:ext cx="388688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738" y="1878806"/>
            <a:ext cx="3886884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5DBA50-37A6-4AE5-AFE1-84139BA3E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62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F70117-610E-4BED-BA8B-FB484CB832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97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B362D6-8765-4753-8C30-167EDB833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466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342900"/>
            <a:ext cx="294879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885" y="740569"/>
            <a:ext cx="4629737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759" y="1543050"/>
            <a:ext cx="294879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205792-1F23-4B6F-993C-0A68E2C81B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390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342900"/>
            <a:ext cx="294879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885" y="740569"/>
            <a:ext cx="4629737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9" indent="0">
              <a:buNone/>
              <a:defRPr sz="1800"/>
            </a:lvl3pPr>
            <a:lvl4pPr marL="1028563" indent="0">
              <a:buNone/>
              <a:defRPr sz="1500"/>
            </a:lvl4pPr>
            <a:lvl5pPr marL="1371417" indent="0">
              <a:buNone/>
              <a:defRPr sz="1500"/>
            </a:lvl5pPr>
            <a:lvl6pPr marL="1714271" indent="0">
              <a:buNone/>
              <a:defRPr sz="1500"/>
            </a:lvl6pPr>
            <a:lvl7pPr marL="2057126" indent="0">
              <a:buNone/>
              <a:defRPr sz="1500"/>
            </a:lvl7pPr>
            <a:lvl8pPr marL="2399980" indent="0">
              <a:buNone/>
              <a:defRPr sz="1500"/>
            </a:lvl8pPr>
            <a:lvl9pPr marL="274283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759" y="1543050"/>
            <a:ext cx="294879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2F884B-E09E-4FB0-A838-9B63B5DA5E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489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673F0F-806B-4886-85CC-2494E3E956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926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1633" y="273844"/>
            <a:ext cx="1970227" cy="43564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569" y="273844"/>
            <a:ext cx="5798779" cy="43564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9C5648-31E9-4AE5-BA18-5D50E6FB29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98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C9C647-9A60-4B9E-8E99-A3401811B80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851" y="841772"/>
            <a:ext cx="6858298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851" y="2701528"/>
            <a:ext cx="6858298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AFA9B7-2C73-4726-8C01-B5EBC557E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463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0C632B-AA2B-4405-837D-6F9E4FBF9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338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06" y="1282304"/>
            <a:ext cx="7886864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06" y="3442098"/>
            <a:ext cx="7886864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854" indent="0">
              <a:buNone/>
              <a:defRPr sz="1500"/>
            </a:lvl2pPr>
            <a:lvl3pPr marL="685709" indent="0">
              <a:buNone/>
              <a:defRPr sz="1350"/>
            </a:lvl3pPr>
            <a:lvl4pPr marL="1028563" indent="0">
              <a:buNone/>
              <a:defRPr sz="1200"/>
            </a:lvl4pPr>
            <a:lvl5pPr marL="1371417" indent="0">
              <a:buNone/>
              <a:defRPr sz="1200"/>
            </a:lvl5pPr>
            <a:lvl6pPr marL="1714271" indent="0">
              <a:buNone/>
              <a:defRPr sz="1200"/>
            </a:lvl6pPr>
            <a:lvl7pPr marL="2057126" indent="0">
              <a:buNone/>
              <a:defRPr sz="1200"/>
            </a:lvl7pPr>
            <a:lvl8pPr marL="2399980" indent="0">
              <a:buNone/>
              <a:defRPr sz="1200"/>
            </a:lvl8pPr>
            <a:lvl9pPr marL="274283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EB8028-6B5F-41EA-8727-317A81542F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230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568" y="1369219"/>
            <a:ext cx="3884504" cy="32611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357" y="1369219"/>
            <a:ext cx="3884503" cy="32611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BE5C94-1A6E-41E4-B35F-2DB5A9537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740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273844"/>
            <a:ext cx="7886863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760" y="1260872"/>
            <a:ext cx="386783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60" y="1878806"/>
            <a:ext cx="3867836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738" y="1260872"/>
            <a:ext cx="388688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738" y="1878806"/>
            <a:ext cx="3886884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5DBA50-37A6-4AE5-AFE1-84139BA3E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343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F70117-610E-4BED-BA8B-FB484CB832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2103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B362D6-8765-4753-8C30-167EDB833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7599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342900"/>
            <a:ext cx="294879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885" y="740569"/>
            <a:ext cx="4629737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759" y="1543050"/>
            <a:ext cx="294879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205792-1F23-4B6F-993C-0A68E2C81B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4049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59" y="342900"/>
            <a:ext cx="294879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885" y="740569"/>
            <a:ext cx="4629737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9" indent="0">
              <a:buNone/>
              <a:defRPr sz="1800"/>
            </a:lvl3pPr>
            <a:lvl4pPr marL="1028563" indent="0">
              <a:buNone/>
              <a:defRPr sz="1500"/>
            </a:lvl4pPr>
            <a:lvl5pPr marL="1371417" indent="0">
              <a:buNone/>
              <a:defRPr sz="1500"/>
            </a:lvl5pPr>
            <a:lvl6pPr marL="1714271" indent="0">
              <a:buNone/>
              <a:defRPr sz="1500"/>
            </a:lvl6pPr>
            <a:lvl7pPr marL="2057126" indent="0">
              <a:buNone/>
              <a:defRPr sz="1500"/>
            </a:lvl7pPr>
            <a:lvl8pPr marL="2399980" indent="0">
              <a:buNone/>
              <a:defRPr sz="1500"/>
            </a:lvl8pPr>
            <a:lvl9pPr marL="274283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759" y="1543050"/>
            <a:ext cx="294879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2F884B-E09E-4FB0-A838-9B63B5DA5E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779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673F0F-806B-4886-85CC-2494E3E956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FD3A54-143D-4D18-92FE-E6BB8B78876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1633" y="273844"/>
            <a:ext cx="1970227" cy="43564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569" y="273844"/>
            <a:ext cx="5798779" cy="43564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9C5648-31E9-4AE5-BA18-5D50E6FB29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3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FC10E8F-04E8-437A-8045-E286E5C0661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2"/>
          <p:cNvPicPr/>
          <p:nvPr/>
        </p:nvPicPr>
        <p:blipFill>
          <a:blip r:embed="rId1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8720A7-6686-4387-8BFA-0B6B0B57F6C9}" type="slidenum">
              <a:rPr lang="ru-RU" sz="11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Изображение 2"/>
          <p:cNvPicPr/>
          <p:nvPr/>
        </p:nvPicPr>
        <p:blipFill>
          <a:blip r:embed="rId1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 idx="4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5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sldNum" idx="6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12BB1E2-09BB-4F4F-AF99-5B8CB81551BE}" type="slidenum">
              <a:rPr lang="ru-RU" sz="11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Изображение 2"/>
          <p:cNvPicPr/>
          <p:nvPr/>
        </p:nvPicPr>
        <p:blipFill>
          <a:blip r:embed="rId1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9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dt" idx="7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ftr" idx="8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sldNum" idx="9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19448DB-4ED0-4863-A12A-7234D894306D}" type="slidenum">
              <a:rPr lang="ru-RU" sz="11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568" y="273844"/>
            <a:ext cx="7883292" cy="99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568" y="1369219"/>
            <a:ext cx="7883292" cy="32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569" y="4767262"/>
            <a:ext cx="2054751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FontTx/>
              <a:buNone/>
              <a:tabLst>
                <a:tab pos="0" algn="l"/>
                <a:tab pos="685709" algn="l"/>
                <a:tab pos="1371417" algn="l"/>
                <a:tab pos="2057126" algn="l"/>
                <a:tab pos="2742834" algn="l"/>
                <a:tab pos="3428543" algn="l"/>
                <a:tab pos="4114251" algn="l"/>
                <a:tab pos="4799960" algn="l"/>
                <a:tab pos="5485668" algn="l"/>
                <a:tab pos="6171377" algn="l"/>
                <a:tab pos="6857086" algn="l"/>
                <a:tab pos="7542794" algn="l"/>
                <a:tab pos="7748745" algn="l"/>
                <a:tab pos="8085647" algn="l"/>
              </a:tabLst>
              <a:defRPr sz="900">
                <a:solidFill>
                  <a:srgbClr val="898989"/>
                </a:solidFill>
              </a:defRPr>
            </a:lvl1pPr>
          </a:lstStyle>
          <a:p>
            <a:pPr defTabSz="336902" fontAlgn="base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28556" y="4767263"/>
            <a:ext cx="3085698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109" y="4767262"/>
            <a:ext cx="2054751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685709" algn="l"/>
                <a:tab pos="1371417" algn="l"/>
                <a:tab pos="2057126" algn="l"/>
                <a:tab pos="2742834" algn="l"/>
                <a:tab pos="3428543" algn="l"/>
                <a:tab pos="4114251" algn="l"/>
                <a:tab pos="4799960" algn="l"/>
                <a:tab pos="5485668" algn="l"/>
                <a:tab pos="6171377" algn="l"/>
                <a:tab pos="6857086" algn="l"/>
                <a:tab pos="7542794" algn="l"/>
                <a:tab pos="7748745" algn="l"/>
                <a:tab pos="8085647" algn="l"/>
              </a:tabLst>
              <a:defRPr sz="900">
                <a:solidFill>
                  <a:srgbClr val="898989"/>
                </a:solidFill>
              </a:defRPr>
            </a:lvl1pPr>
          </a:lstStyle>
          <a:p>
            <a:pPr defTabSz="336902" fontAlgn="base">
              <a:spcBef>
                <a:spcPts val="19"/>
              </a:spcBef>
              <a:spcAft>
                <a:spcPts val="19"/>
              </a:spcAft>
              <a:buSzPct val="100000"/>
            </a:pPr>
            <a:fld id="{D4889244-708E-4005-8162-028B79CC2455}" type="slidenum">
              <a:rPr lang="ru-RU" altLang="ru-RU" smtClean="0"/>
              <a:pPr defTabSz="336902" fontAlgn="base">
                <a:spcBef>
                  <a:spcPts val="19"/>
                </a:spcBef>
                <a:spcAft>
                  <a:spcPts val="19"/>
                </a:spcAft>
                <a:buSzPct val="100000"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25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38" indent="-214284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2pPr>
      <a:lvl3pPr marL="857136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3pPr>
      <a:lvl4pPr marL="1199990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4pPr>
      <a:lvl5pPr marL="1542844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5pPr>
      <a:lvl6pPr marL="1885699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6pPr>
      <a:lvl7pPr marL="2228553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7pPr>
      <a:lvl8pPr marL="2571407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8pPr>
      <a:lvl9pPr marL="2914261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9pPr>
    </p:titleStyle>
    <p:bodyStyle>
      <a:lvl1pPr marL="257141" indent="-257141" algn="l" defTabSz="336902" rtl="0" eaLnBrk="0" fontAlgn="base" hangingPunct="0">
        <a:lnSpc>
          <a:spcPct val="90000"/>
        </a:lnSpc>
        <a:spcBef>
          <a:spcPts val="76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38" indent="-214284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136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199990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542844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568" y="273844"/>
            <a:ext cx="7883292" cy="99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568" y="1369219"/>
            <a:ext cx="7883292" cy="32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569" y="4767262"/>
            <a:ext cx="2054751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FontTx/>
              <a:buNone/>
              <a:tabLst>
                <a:tab pos="0" algn="l"/>
                <a:tab pos="685709" algn="l"/>
                <a:tab pos="1371417" algn="l"/>
                <a:tab pos="2057126" algn="l"/>
                <a:tab pos="2742834" algn="l"/>
                <a:tab pos="3428543" algn="l"/>
                <a:tab pos="4114251" algn="l"/>
                <a:tab pos="4799960" algn="l"/>
                <a:tab pos="5485668" algn="l"/>
                <a:tab pos="6171377" algn="l"/>
                <a:tab pos="6857086" algn="l"/>
                <a:tab pos="7542794" algn="l"/>
                <a:tab pos="7748745" algn="l"/>
                <a:tab pos="8085647" algn="l"/>
              </a:tabLst>
              <a:defRPr sz="900">
                <a:solidFill>
                  <a:srgbClr val="898989"/>
                </a:solidFill>
              </a:defRPr>
            </a:lvl1pPr>
          </a:lstStyle>
          <a:p>
            <a:pPr defTabSz="336902" fontAlgn="base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28556" y="4767263"/>
            <a:ext cx="3085698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109" y="4767262"/>
            <a:ext cx="2054751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685709" algn="l"/>
                <a:tab pos="1371417" algn="l"/>
                <a:tab pos="2057126" algn="l"/>
                <a:tab pos="2742834" algn="l"/>
                <a:tab pos="3428543" algn="l"/>
                <a:tab pos="4114251" algn="l"/>
                <a:tab pos="4799960" algn="l"/>
                <a:tab pos="5485668" algn="l"/>
                <a:tab pos="6171377" algn="l"/>
                <a:tab pos="6857086" algn="l"/>
                <a:tab pos="7542794" algn="l"/>
                <a:tab pos="7748745" algn="l"/>
                <a:tab pos="8085647" algn="l"/>
              </a:tabLst>
              <a:defRPr sz="900">
                <a:solidFill>
                  <a:srgbClr val="898989"/>
                </a:solidFill>
              </a:defRPr>
            </a:lvl1pPr>
          </a:lstStyle>
          <a:p>
            <a:pPr defTabSz="336902" fontAlgn="base">
              <a:spcBef>
                <a:spcPts val="19"/>
              </a:spcBef>
              <a:spcAft>
                <a:spcPts val="19"/>
              </a:spcAft>
              <a:buSzPct val="100000"/>
            </a:pPr>
            <a:fld id="{D4889244-708E-4005-8162-028B79CC2455}" type="slidenum">
              <a:rPr lang="ru-RU" altLang="ru-RU" smtClean="0"/>
              <a:pPr defTabSz="336902" fontAlgn="base">
                <a:spcBef>
                  <a:spcPts val="19"/>
                </a:spcBef>
                <a:spcAft>
                  <a:spcPts val="19"/>
                </a:spcAft>
                <a:buSzPct val="100000"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20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38" indent="-214284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2pPr>
      <a:lvl3pPr marL="857136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3pPr>
      <a:lvl4pPr marL="1199990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4pPr>
      <a:lvl5pPr marL="1542844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5pPr>
      <a:lvl6pPr marL="1885699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6pPr>
      <a:lvl7pPr marL="2228553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7pPr>
      <a:lvl8pPr marL="2571407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8pPr>
      <a:lvl9pPr marL="2914261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9pPr>
    </p:titleStyle>
    <p:bodyStyle>
      <a:lvl1pPr marL="257141" indent="-257141" algn="l" defTabSz="336902" rtl="0" eaLnBrk="0" fontAlgn="base" hangingPunct="0">
        <a:lnSpc>
          <a:spcPct val="90000"/>
        </a:lnSpc>
        <a:spcBef>
          <a:spcPts val="76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38" indent="-214284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136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199990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542844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568" y="273844"/>
            <a:ext cx="7883292" cy="99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568" y="1369219"/>
            <a:ext cx="7883292" cy="32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569" y="4767262"/>
            <a:ext cx="2054751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FontTx/>
              <a:buNone/>
              <a:tabLst>
                <a:tab pos="0" algn="l"/>
                <a:tab pos="685709" algn="l"/>
                <a:tab pos="1371417" algn="l"/>
                <a:tab pos="2057126" algn="l"/>
                <a:tab pos="2742834" algn="l"/>
                <a:tab pos="3428543" algn="l"/>
                <a:tab pos="4114251" algn="l"/>
                <a:tab pos="4799960" algn="l"/>
                <a:tab pos="5485668" algn="l"/>
                <a:tab pos="6171377" algn="l"/>
                <a:tab pos="6857086" algn="l"/>
                <a:tab pos="7542794" algn="l"/>
                <a:tab pos="7748745" algn="l"/>
                <a:tab pos="8085647" algn="l"/>
              </a:tabLst>
              <a:defRPr sz="900">
                <a:solidFill>
                  <a:srgbClr val="898989"/>
                </a:solidFill>
              </a:defRPr>
            </a:lvl1pPr>
          </a:lstStyle>
          <a:p>
            <a:pPr defTabSz="336902" fontAlgn="base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28556" y="4767263"/>
            <a:ext cx="3085698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109" y="4767262"/>
            <a:ext cx="2054751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685709" algn="l"/>
                <a:tab pos="1371417" algn="l"/>
                <a:tab pos="2057126" algn="l"/>
                <a:tab pos="2742834" algn="l"/>
                <a:tab pos="3428543" algn="l"/>
                <a:tab pos="4114251" algn="l"/>
                <a:tab pos="4799960" algn="l"/>
                <a:tab pos="5485668" algn="l"/>
                <a:tab pos="6171377" algn="l"/>
                <a:tab pos="6857086" algn="l"/>
                <a:tab pos="7542794" algn="l"/>
                <a:tab pos="7748745" algn="l"/>
                <a:tab pos="8085647" algn="l"/>
              </a:tabLst>
              <a:defRPr sz="900">
                <a:solidFill>
                  <a:srgbClr val="898989"/>
                </a:solidFill>
              </a:defRPr>
            </a:lvl1pPr>
          </a:lstStyle>
          <a:p>
            <a:pPr defTabSz="336902" fontAlgn="base">
              <a:spcBef>
                <a:spcPts val="19"/>
              </a:spcBef>
              <a:spcAft>
                <a:spcPts val="19"/>
              </a:spcAft>
              <a:buSzPct val="100000"/>
            </a:pPr>
            <a:fld id="{D4889244-708E-4005-8162-028B79CC2455}" type="slidenum">
              <a:rPr lang="ru-RU" altLang="ru-RU" smtClean="0"/>
              <a:pPr defTabSz="336902" fontAlgn="base">
                <a:spcBef>
                  <a:spcPts val="19"/>
                </a:spcBef>
                <a:spcAft>
                  <a:spcPts val="19"/>
                </a:spcAft>
                <a:buSzPct val="100000"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46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38" indent="-214284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2pPr>
      <a:lvl3pPr marL="857136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3pPr>
      <a:lvl4pPr marL="1199990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4pPr>
      <a:lvl5pPr marL="1542844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5pPr>
      <a:lvl6pPr marL="1885699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6pPr>
      <a:lvl7pPr marL="2228553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7pPr>
      <a:lvl8pPr marL="2571407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8pPr>
      <a:lvl9pPr marL="2914261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9pPr>
    </p:titleStyle>
    <p:bodyStyle>
      <a:lvl1pPr marL="257141" indent="-257141" algn="l" defTabSz="336902" rtl="0" eaLnBrk="0" fontAlgn="base" hangingPunct="0">
        <a:lnSpc>
          <a:spcPct val="90000"/>
        </a:lnSpc>
        <a:spcBef>
          <a:spcPts val="76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38" indent="-214284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136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199990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542844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568" y="273844"/>
            <a:ext cx="7883292" cy="99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568" y="1369219"/>
            <a:ext cx="7883292" cy="32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569" y="4767262"/>
            <a:ext cx="2054751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FontTx/>
              <a:buNone/>
              <a:tabLst>
                <a:tab pos="0" algn="l"/>
                <a:tab pos="685709" algn="l"/>
                <a:tab pos="1371417" algn="l"/>
                <a:tab pos="2057126" algn="l"/>
                <a:tab pos="2742834" algn="l"/>
                <a:tab pos="3428543" algn="l"/>
                <a:tab pos="4114251" algn="l"/>
                <a:tab pos="4799960" algn="l"/>
                <a:tab pos="5485668" algn="l"/>
                <a:tab pos="6171377" algn="l"/>
                <a:tab pos="6857086" algn="l"/>
                <a:tab pos="7542794" algn="l"/>
                <a:tab pos="7748745" algn="l"/>
                <a:tab pos="8085647" algn="l"/>
              </a:tabLst>
              <a:defRPr sz="900">
                <a:solidFill>
                  <a:srgbClr val="898989"/>
                </a:solidFill>
              </a:defRPr>
            </a:lvl1pPr>
          </a:lstStyle>
          <a:p>
            <a:pPr defTabSz="336902" fontAlgn="base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28556" y="4767263"/>
            <a:ext cx="3085698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109" y="4767262"/>
            <a:ext cx="2054751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685709" algn="l"/>
                <a:tab pos="1371417" algn="l"/>
                <a:tab pos="2057126" algn="l"/>
                <a:tab pos="2742834" algn="l"/>
                <a:tab pos="3428543" algn="l"/>
                <a:tab pos="4114251" algn="l"/>
                <a:tab pos="4799960" algn="l"/>
                <a:tab pos="5485668" algn="l"/>
                <a:tab pos="6171377" algn="l"/>
                <a:tab pos="6857086" algn="l"/>
                <a:tab pos="7542794" algn="l"/>
                <a:tab pos="7748745" algn="l"/>
                <a:tab pos="8085647" algn="l"/>
              </a:tabLst>
              <a:defRPr sz="900">
                <a:solidFill>
                  <a:srgbClr val="898989"/>
                </a:solidFill>
              </a:defRPr>
            </a:lvl1pPr>
          </a:lstStyle>
          <a:p>
            <a:pPr defTabSz="336902" fontAlgn="base">
              <a:spcBef>
                <a:spcPts val="19"/>
              </a:spcBef>
              <a:spcAft>
                <a:spcPts val="19"/>
              </a:spcAft>
              <a:buSzPct val="100000"/>
            </a:pPr>
            <a:fld id="{D4889244-708E-4005-8162-028B79CC2455}" type="slidenum">
              <a:rPr lang="ru-RU" altLang="ru-RU" smtClean="0"/>
              <a:pPr defTabSz="336902" fontAlgn="base">
                <a:spcBef>
                  <a:spcPts val="19"/>
                </a:spcBef>
                <a:spcAft>
                  <a:spcPts val="19"/>
                </a:spcAft>
                <a:buSzPct val="100000"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39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38" indent="-214284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2pPr>
      <a:lvl3pPr marL="857136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3pPr>
      <a:lvl4pPr marL="1199990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4pPr>
      <a:lvl5pPr marL="1542844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5pPr>
      <a:lvl6pPr marL="1885699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6pPr>
      <a:lvl7pPr marL="2228553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7pPr>
      <a:lvl8pPr marL="2571407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8pPr>
      <a:lvl9pPr marL="2914261" indent="-171427" algn="l" defTabSz="336902" rtl="0" eaLnBrk="0" fontAlgn="base" hangingPunct="0">
        <a:lnSpc>
          <a:spcPct val="90000"/>
        </a:lnSpc>
        <a:spcBef>
          <a:spcPts val="1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cs typeface="Tahoma" panose="020B0604030504040204" pitchFamily="34" charset="0"/>
        </a:defRPr>
      </a:lvl9pPr>
    </p:titleStyle>
    <p:bodyStyle>
      <a:lvl1pPr marL="257141" indent="-257141" algn="l" defTabSz="336902" rtl="0" eaLnBrk="0" fontAlgn="base" hangingPunct="0">
        <a:lnSpc>
          <a:spcPct val="90000"/>
        </a:lnSpc>
        <a:spcBef>
          <a:spcPts val="769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38" indent="-214284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136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199990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542844" indent="-171427" algn="l" defTabSz="336902" rtl="0" eaLnBrk="0" fontAlgn="base" hangingPunct="0">
        <a:lnSpc>
          <a:spcPct val="90000"/>
        </a:lnSpc>
        <a:spcBef>
          <a:spcPts val="394"/>
        </a:spcBef>
        <a:spcAft>
          <a:spcPts val="19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12"/>
          <p:cNvSpPr/>
          <p:nvPr/>
        </p:nvSpPr>
        <p:spPr>
          <a:xfrm>
            <a:off x="5040000" y="4500000"/>
            <a:ext cx="395604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ahoma"/>
                <a:ea typeface="Tahoma"/>
              </a:rPr>
              <a:t>Заместитель начальника Сыктывкарского отдела – Туркина Виктория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Tahoma"/>
                <a:ea typeface="Tahoma"/>
              </a:rPr>
              <a:t>Николаевна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4" descr="https://sun6-21.userapi.com/s/v1/ig2/QDt047Hi2idQXjpC9QiStnXW_oEDxVr0GI2D_kbYhm6KS1DhLqWBDlQjak9SXF3Ygy7xTvNk6hR8GUWQPOeMQ0yx.jpg?size=2042x2249&amp;quality=95&amp;crop=7,0,2042,2249&amp;ava=1"/>
          <p:cNvPicPr/>
          <p:nvPr/>
        </p:nvPicPr>
        <p:blipFill>
          <a:blip r:embed="rId2"/>
          <a:stretch/>
        </p:blipFill>
        <p:spPr>
          <a:xfrm>
            <a:off x="4320000" y="4262760"/>
            <a:ext cx="705600" cy="777240"/>
          </a:xfrm>
          <a:prstGeom prst="rect">
            <a:avLst/>
          </a:prstGeom>
          <a:ln w="0">
            <a:noFill/>
          </a:ln>
        </p:spPr>
      </p:pic>
      <p:cxnSp>
        <p:nvCxnSpPr>
          <p:cNvPr id="134" name="Прямая соединительная линия 15"/>
          <p:cNvCxnSpPr/>
          <p:nvPr/>
        </p:nvCxnSpPr>
        <p:spPr>
          <a:xfrm>
            <a:off x="1315800" y="615240"/>
            <a:ext cx="7332120" cy="36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  <p:sp>
        <p:nvSpPr>
          <p:cNvPr id="135" name="Прямоугольник 3"/>
          <p:cNvSpPr/>
          <p:nvPr/>
        </p:nvSpPr>
        <p:spPr>
          <a:xfrm>
            <a:off x="1216440" y="916560"/>
            <a:ext cx="7530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ahoma"/>
                <a:ea typeface="Tahoma"/>
              </a:rPr>
              <a:t>Практика реализации профилактических мероприятий Государственной инспекцией труда</a:t>
            </a:r>
            <a:r>
              <a:rPr lang="en-US" sz="1800" b="1" strike="noStrike" spc="-1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Tahoma"/>
                <a:ea typeface="Tahoma"/>
              </a:rPr>
              <a:t>в Республике Коми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Рисунок 1"/>
          <p:cNvPicPr/>
          <p:nvPr/>
        </p:nvPicPr>
        <p:blipFill>
          <a:blip r:embed="rId3"/>
          <a:srcRect t="26797" b="42984"/>
          <a:stretch/>
        </p:blipFill>
        <p:spPr>
          <a:xfrm>
            <a:off x="1821960" y="1864080"/>
            <a:ext cx="6098040" cy="209592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" y="335"/>
            <a:ext cx="1996419" cy="59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89285" y="706284"/>
            <a:ext cx="8711859" cy="378569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 cap="flat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algn="just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algn="just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algn="just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algn="just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 sz="1500">
              <a:solidFill>
                <a:srgbClr val="FFFFFF"/>
              </a:solidFill>
            </a:endParaRPr>
          </a:p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 sz="1500">
              <a:solidFill>
                <a:srgbClr val="FFFFFF"/>
              </a:solidFill>
            </a:endParaRPr>
          </a:p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 sz="1500">
              <a:solidFill>
                <a:srgbClr val="FFFFFF"/>
              </a:solidFill>
            </a:endParaRPr>
          </a:p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 sz="1500">
              <a:solidFill>
                <a:srgbClr val="FFFFFF"/>
              </a:solidFill>
            </a:endParaRPr>
          </a:p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 sz="1500">
              <a:solidFill>
                <a:srgbClr val="FFFFFF"/>
              </a:solidFill>
            </a:endParaRPr>
          </a:p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 sz="1500">
              <a:solidFill>
                <a:srgbClr val="FFFFFF"/>
              </a:solidFill>
            </a:endParaRPr>
          </a:p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 sz="1500">
              <a:solidFill>
                <a:srgbClr val="FFFFFF"/>
              </a:solidFill>
            </a:endParaRPr>
          </a:p>
          <a:p>
            <a:pPr algn="ctr" defTabSz="336902" eaLnBrk="0" fontAlgn="base" hangingPunct="0">
              <a:spcBef>
                <a:spcPts val="19"/>
              </a:spcBef>
              <a:spcAft>
                <a:spcPts val="19"/>
              </a:spcAft>
              <a:buSzPct val="100000"/>
            </a:pPr>
            <a:endParaRPr lang="ru-RU" altLang="ru-RU" sz="1500">
              <a:solidFill>
                <a:srgbClr val="FFFF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28" y="793188"/>
            <a:ext cx="7542818" cy="350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 rot="19680000">
            <a:off x="5313068" y="3152700"/>
            <a:ext cx="733330" cy="364284"/>
          </a:xfrm>
          <a:prstGeom prst="leftArrow">
            <a:avLst>
              <a:gd name="adj1" fmla="val 50000"/>
              <a:gd name="adj2" fmla="val 50001"/>
            </a:avLst>
          </a:prstGeom>
          <a:solidFill>
            <a:srgbClr val="5B9BD5"/>
          </a:solidFill>
          <a:ln w="12600" cap="flat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Clr>
                <a:srgbClr val="000000"/>
              </a:buClr>
              <a:buSzPct val="100000"/>
            </a:pPr>
            <a:endParaRPr lang="ru-RU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37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2527443" y="143838"/>
            <a:ext cx="6380844" cy="1206490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 w="12600" cap="flat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algn="just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algn="just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algn="just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algn="just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defTabSz="336902" eaLnBrk="0" fontAlgn="base" hangingPunct="0">
              <a:spcBef>
                <a:spcPts val="19"/>
              </a:spcBef>
              <a:spcAft>
                <a:spcPts val="19"/>
              </a:spcAft>
              <a:buSzPct val="100000"/>
            </a:pPr>
            <a:r>
              <a:rPr lang="ru-RU" altLang="ru-RU" sz="2000" b="1" dirty="0">
                <a:solidFill>
                  <a:srgbClr val="FFFFFF"/>
                </a:solidFill>
              </a:rPr>
              <a:t>сервис по урегулированию разногласий между работником и работодателем до направления работником обращения в государственную инспекцию труда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" y="36049"/>
            <a:ext cx="1996419" cy="59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095"/>
            <a:ext cx="3104746" cy="184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26" y="1484851"/>
            <a:ext cx="6614251" cy="332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7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" y="36049"/>
            <a:ext cx="1996419" cy="59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6571">
            <a:off x="-153153" y="1699660"/>
            <a:ext cx="2733319" cy="162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3643" t="4672" b="5110"/>
          <a:stretch/>
        </p:blipFill>
        <p:spPr>
          <a:xfrm>
            <a:off x="2271961" y="1387010"/>
            <a:ext cx="6753079" cy="3554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887" y="-1"/>
            <a:ext cx="8218153" cy="13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1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Num" idx="20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6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5E1B7AD-8A01-4C51-936B-301FCC41E996}" type="slidenum"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29" name="Прямая соединительная линия 8"/>
          <p:cNvCxnSpPr/>
          <p:nvPr/>
        </p:nvCxnSpPr>
        <p:spPr>
          <a:xfrm>
            <a:off x="993600" y="4813560"/>
            <a:ext cx="7552080" cy="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  <a:round/>
          </a:ln>
        </p:spPr>
      </p:cxnSp>
      <p:sp>
        <p:nvSpPr>
          <p:cNvPr id="230" name="Прямоугольник 3"/>
          <p:cNvSpPr/>
          <p:nvPr/>
        </p:nvSpPr>
        <p:spPr>
          <a:xfrm>
            <a:off x="1986480" y="2164680"/>
            <a:ext cx="595116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3EBA"/>
                </a:solidFill>
                <a:latin typeface="PP Pangram Sans Narrow"/>
              </a:rPr>
              <a:t>Спасибо за внимание!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1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6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9B9A633-A217-47D9-9394-F357D5AFCE86}" type="slidenum"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8" name="Прямая соединительная линия 8"/>
          <p:cNvCxnSpPr/>
          <p:nvPr/>
        </p:nvCxnSpPr>
        <p:spPr>
          <a:xfrm>
            <a:off x="993600" y="4813560"/>
            <a:ext cx="7552080" cy="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  <a:round/>
          </a:ln>
        </p:spPr>
      </p:cxnSp>
      <p:sp>
        <p:nvSpPr>
          <p:cNvPr id="139" name="Прямоугольник 7"/>
          <p:cNvSpPr/>
          <p:nvPr/>
        </p:nvSpPr>
        <p:spPr>
          <a:xfrm>
            <a:off x="1079640" y="81000"/>
            <a:ext cx="7230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Виды профилактических мероприятий труда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0" name="Прямая соединительная линия 22"/>
          <p:cNvCxnSpPr/>
          <p:nvPr/>
        </p:nvCxnSpPr>
        <p:spPr>
          <a:xfrm>
            <a:off x="1155600" y="454680"/>
            <a:ext cx="7611480" cy="36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  <p:grpSp>
        <p:nvGrpSpPr>
          <p:cNvPr id="141" name="Google Shape;107;p3"/>
          <p:cNvGrpSpPr/>
          <p:nvPr/>
        </p:nvGrpSpPr>
        <p:grpSpPr>
          <a:xfrm>
            <a:off x="1130400" y="1526400"/>
            <a:ext cx="6969600" cy="3617280"/>
            <a:chOff x="1130400" y="1526400"/>
            <a:chExt cx="6969600" cy="3617280"/>
          </a:xfrm>
        </p:grpSpPr>
        <p:sp>
          <p:nvSpPr>
            <p:cNvPr id="142" name="Google Shape;108;p3"/>
            <p:cNvSpPr/>
            <p:nvPr/>
          </p:nvSpPr>
          <p:spPr>
            <a:xfrm>
              <a:off x="1985760" y="1526400"/>
              <a:ext cx="6114240" cy="61812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ru-RU" sz="11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3" name="Google Shape;109;p3"/>
            <p:cNvSpPr/>
            <p:nvPr/>
          </p:nvSpPr>
          <p:spPr>
            <a:xfrm>
              <a:off x="1985760" y="1526400"/>
              <a:ext cx="6114240" cy="61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0840" tIns="30600" rIns="60840" bIns="3060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1600" b="0" strike="noStrike" spc="-1">
                  <a:solidFill>
                    <a:schemeClr val="lt1"/>
                  </a:solidFill>
                  <a:latin typeface="Calibri"/>
                  <a:ea typeface="Calibri"/>
                </a:rPr>
                <a:t>Государственной инспекцией труда в Республике Коми реализуются следующие виды профилактических мероприятий: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Google Shape;110;p3"/>
            <p:cNvSpPr/>
            <p:nvPr/>
          </p:nvSpPr>
          <p:spPr>
            <a:xfrm>
              <a:off x="1985760" y="2174400"/>
              <a:ext cx="6108480" cy="4010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2880" bIns="182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ru-RU" sz="11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Google Shape;111;p3"/>
            <p:cNvSpPr/>
            <p:nvPr/>
          </p:nvSpPr>
          <p:spPr>
            <a:xfrm>
              <a:off x="1985760" y="2174400"/>
              <a:ext cx="6108480" cy="40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1800" b="0" strike="noStrike" spc="-1">
                  <a:solidFill>
                    <a:schemeClr val="lt1"/>
                  </a:solidFill>
                  <a:latin typeface="Calibri"/>
                  <a:ea typeface="Calibri"/>
                </a:rPr>
                <a:t> информирование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Google Shape;112;p3"/>
            <p:cNvSpPr/>
            <p:nvPr/>
          </p:nvSpPr>
          <p:spPr>
            <a:xfrm>
              <a:off x="1985760" y="2586600"/>
              <a:ext cx="6108480" cy="4010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2880" bIns="182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ru-RU" sz="11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Google Shape;113;p3"/>
            <p:cNvSpPr/>
            <p:nvPr/>
          </p:nvSpPr>
          <p:spPr>
            <a:xfrm>
              <a:off x="1985760" y="2586600"/>
              <a:ext cx="6108480" cy="40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1800" b="0" strike="noStrike" spc="-1">
                  <a:solidFill>
                    <a:schemeClr val="lt1"/>
                  </a:solidFill>
                  <a:latin typeface="Calibri"/>
                  <a:ea typeface="Calibri"/>
                </a:rPr>
                <a:t>обобщение правоприменительной практики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Google Shape;114;p3"/>
            <p:cNvSpPr/>
            <p:nvPr/>
          </p:nvSpPr>
          <p:spPr>
            <a:xfrm>
              <a:off x="1985760" y="3008160"/>
              <a:ext cx="6108480" cy="4010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2880" bIns="182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ru-RU" sz="11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Google Shape;116;p3"/>
            <p:cNvSpPr/>
            <p:nvPr/>
          </p:nvSpPr>
          <p:spPr>
            <a:xfrm>
              <a:off x="1985760" y="3429720"/>
              <a:ext cx="6108480" cy="4010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2880" bIns="182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ru-RU" sz="11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0" name="Google Shape;117;p3"/>
            <p:cNvSpPr/>
            <p:nvPr/>
          </p:nvSpPr>
          <p:spPr>
            <a:xfrm>
              <a:off x="1985760" y="3429720"/>
              <a:ext cx="6108480" cy="40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1800" b="0" strike="noStrike" spc="-1">
                  <a:solidFill>
                    <a:schemeClr val="lt1"/>
                  </a:solidFill>
                  <a:latin typeface="Calibri"/>
                  <a:ea typeface="Calibri"/>
                </a:rPr>
                <a:t>объявление предостережения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Google Shape;118;p3"/>
            <p:cNvSpPr/>
            <p:nvPr/>
          </p:nvSpPr>
          <p:spPr>
            <a:xfrm>
              <a:off x="1985760" y="3851280"/>
              <a:ext cx="6108480" cy="4010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2880" bIns="182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ru-RU" sz="11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2" name="Google Shape;119;p3"/>
            <p:cNvSpPr/>
            <p:nvPr/>
          </p:nvSpPr>
          <p:spPr>
            <a:xfrm>
              <a:off x="1985760" y="3851280"/>
              <a:ext cx="6108480" cy="40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920" tIns="39960" rIns="79920" bIns="3996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1800" b="0" strike="noStrike" spc="-1">
                  <a:solidFill>
                    <a:schemeClr val="lt1"/>
                  </a:solidFill>
                  <a:latin typeface="Calibri"/>
                  <a:ea typeface="Calibri"/>
                </a:rPr>
                <a:t>консультирование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Google Shape;123;p3"/>
            <p:cNvSpPr/>
            <p:nvPr/>
          </p:nvSpPr>
          <p:spPr>
            <a:xfrm>
              <a:off x="1130400" y="4742640"/>
              <a:ext cx="6108480" cy="40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920" tIns="39960" rIns="79920" bIns="3996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Calibri"/>
              </a:endParaRPr>
            </a:p>
          </p:txBody>
        </p:sp>
      </p:grpSp>
      <p:sp>
        <p:nvSpPr>
          <p:cNvPr id="154" name="Прямоугольник 5"/>
          <p:cNvSpPr/>
          <p:nvPr/>
        </p:nvSpPr>
        <p:spPr>
          <a:xfrm>
            <a:off x="1155600" y="544320"/>
            <a:ext cx="7610760" cy="65124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При осуществлении государственного контроля (надзора) </a:t>
            </a:r>
            <a:r>
              <a:rPr lang="ru-RU" sz="11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проведение профилактических мероприятий, </a:t>
            </a:r>
            <a:r>
              <a:rPr lang="ru-RU" sz="11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направленных на снижение риска причинения вреда (ущерба), </a:t>
            </a:r>
            <a:r>
              <a:rPr lang="ru-RU" sz="11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является приоритетным </a:t>
            </a:r>
            <a:r>
              <a:rPr lang="ru-RU" sz="11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по отношению к проведению контрольных (надзорных) мероприятий.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3"/>
          <p:cNvSpPr/>
          <p:nvPr/>
        </p:nvSpPr>
        <p:spPr>
          <a:xfrm>
            <a:off x="2628360" y="2340000"/>
            <a:ext cx="457164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профилактический визит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Num" idx="14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6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37C23AA-C626-4F5C-8827-EDA5819EF75F}" type="slidenum"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57" name="Прямая соединительная линия 8"/>
          <p:cNvCxnSpPr/>
          <p:nvPr/>
        </p:nvCxnSpPr>
        <p:spPr>
          <a:xfrm>
            <a:off x="993600" y="4813560"/>
            <a:ext cx="7552080" cy="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  <a:round/>
          </a:ln>
        </p:spPr>
      </p:cxnSp>
      <p:sp>
        <p:nvSpPr>
          <p:cNvPr id="158" name="Прямоугольник 7"/>
          <p:cNvSpPr/>
          <p:nvPr/>
        </p:nvSpPr>
        <p:spPr>
          <a:xfrm>
            <a:off x="1079640" y="81000"/>
            <a:ext cx="7230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Виды профилактических мероприятий труда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9" name="Прямая соединительная линия 22"/>
          <p:cNvCxnSpPr/>
          <p:nvPr/>
        </p:nvCxnSpPr>
        <p:spPr>
          <a:xfrm>
            <a:off x="1155600" y="454680"/>
            <a:ext cx="7611480" cy="36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  <p:sp>
        <p:nvSpPr>
          <p:cNvPr id="160" name="Прямоугольник 3"/>
          <p:cNvSpPr/>
          <p:nvPr/>
        </p:nvSpPr>
        <p:spPr>
          <a:xfrm>
            <a:off x="1091880" y="521640"/>
            <a:ext cx="2009880" cy="33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Информирование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рямоугольник 29"/>
          <p:cNvSpPr/>
          <p:nvPr/>
        </p:nvSpPr>
        <p:spPr>
          <a:xfrm>
            <a:off x="1155600" y="1233720"/>
            <a:ext cx="3246480" cy="313092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28000"/>
              </a:lnSpc>
              <a:spcBef>
                <a:spcPts val="601"/>
              </a:spcBef>
            </a:pPr>
            <a:r>
              <a:rPr lang="ru-RU" sz="13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Информирование контролируемых лиц и иных заинтересованных лиц по вопросам соблюдения обязательных требований </a:t>
            </a:r>
            <a:r>
              <a:rPr lang="ru-RU" sz="13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осуществляется посредством размещения соответствующих сведений на официальном сайте контрольного (надзорного) органа в сети "Интернет", в средствах массовой информации, через личные кабинеты контролируемых лиц в государственных информационных системах (при их наличии) и в иных формах.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Рисунок 4"/>
          <p:cNvPicPr/>
          <p:nvPr/>
        </p:nvPicPr>
        <p:blipFill>
          <a:blip r:embed="rId3"/>
          <a:srcRect l="45788" t="3763" r="10714"/>
          <a:stretch/>
        </p:blipFill>
        <p:spPr>
          <a:xfrm>
            <a:off x="4500000" y="1080000"/>
            <a:ext cx="4330080" cy="314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Num" idx="15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6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5039FC0-B185-4585-96F0-EFA47562611D}" type="slidenum"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64" name="Прямая соединительная линия 8"/>
          <p:cNvCxnSpPr/>
          <p:nvPr/>
        </p:nvCxnSpPr>
        <p:spPr>
          <a:xfrm>
            <a:off x="993600" y="4813560"/>
            <a:ext cx="7552080" cy="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  <a:round/>
          </a:ln>
        </p:spPr>
      </p:cxnSp>
      <p:sp>
        <p:nvSpPr>
          <p:cNvPr id="165" name="Прямоугольник 7"/>
          <p:cNvSpPr/>
          <p:nvPr/>
        </p:nvSpPr>
        <p:spPr>
          <a:xfrm>
            <a:off x="1079640" y="81000"/>
            <a:ext cx="7230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Виды профилактических мероприятий труда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6" name="Прямая соединительная линия 22"/>
          <p:cNvCxnSpPr/>
          <p:nvPr/>
        </p:nvCxnSpPr>
        <p:spPr>
          <a:xfrm>
            <a:off x="1155600" y="454680"/>
            <a:ext cx="7611480" cy="36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  <p:sp>
        <p:nvSpPr>
          <p:cNvPr id="167" name="Прямоугольник 3"/>
          <p:cNvSpPr/>
          <p:nvPr/>
        </p:nvSpPr>
        <p:spPr>
          <a:xfrm>
            <a:off x="1109160" y="521640"/>
            <a:ext cx="4838400" cy="33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Обобщение правоприменительной практики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29"/>
          <p:cNvSpPr/>
          <p:nvPr/>
        </p:nvSpPr>
        <p:spPr>
          <a:xfrm>
            <a:off x="1155600" y="929880"/>
            <a:ext cx="4215960" cy="41796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Обобщение правоприменительной практики проводится для решения следующих задач: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Рисунок 10"/>
          <p:cNvPicPr/>
          <p:nvPr/>
        </p:nvPicPr>
        <p:blipFill>
          <a:blip r:embed="rId3"/>
          <a:stretch/>
        </p:blipFill>
        <p:spPr>
          <a:xfrm>
            <a:off x="5522760" y="863280"/>
            <a:ext cx="3163680" cy="202068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170" name="Прямоугольник 13"/>
          <p:cNvSpPr/>
          <p:nvPr/>
        </p:nvSpPr>
        <p:spPr>
          <a:xfrm>
            <a:off x="1605960" y="1439640"/>
            <a:ext cx="3765600" cy="27216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обеспечение единообразных подходов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Рисунок 6"/>
          <p:cNvPicPr/>
          <p:nvPr/>
        </p:nvPicPr>
        <p:blipFill>
          <a:blip r:embed="rId4"/>
          <a:stretch/>
        </p:blipFill>
        <p:spPr>
          <a:xfrm>
            <a:off x="5813640" y="2853720"/>
            <a:ext cx="2496240" cy="195984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172" name="Рисунок 19"/>
          <p:cNvPicPr/>
          <p:nvPr/>
        </p:nvPicPr>
        <p:blipFill>
          <a:blip r:embed="rId5"/>
          <a:stretch/>
        </p:blipFill>
        <p:spPr>
          <a:xfrm>
            <a:off x="1155600" y="1401480"/>
            <a:ext cx="299520" cy="34236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20"/>
          <p:cNvPicPr/>
          <p:nvPr/>
        </p:nvPicPr>
        <p:blipFill>
          <a:blip r:embed="rId5"/>
          <a:stretch/>
        </p:blipFill>
        <p:spPr>
          <a:xfrm>
            <a:off x="1164960" y="1806120"/>
            <a:ext cx="299520" cy="342360"/>
          </a:xfrm>
          <a:prstGeom prst="rect">
            <a:avLst/>
          </a:prstGeom>
          <a:ln w="0">
            <a:noFill/>
          </a:ln>
        </p:spPr>
      </p:pic>
      <p:sp>
        <p:nvSpPr>
          <p:cNvPr id="174" name="Прямоугольник 21"/>
          <p:cNvSpPr/>
          <p:nvPr/>
        </p:nvSpPr>
        <p:spPr>
          <a:xfrm>
            <a:off x="1605960" y="1806120"/>
            <a:ext cx="3765600" cy="27216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выявление типичных нарушений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Рисунок 23"/>
          <p:cNvPicPr/>
          <p:nvPr/>
        </p:nvPicPr>
        <p:blipFill>
          <a:blip r:embed="rId5"/>
          <a:stretch/>
        </p:blipFill>
        <p:spPr>
          <a:xfrm>
            <a:off x="1158120" y="2233080"/>
            <a:ext cx="299520" cy="342360"/>
          </a:xfrm>
          <a:prstGeom prst="rect">
            <a:avLst/>
          </a:prstGeom>
          <a:ln w="0">
            <a:noFill/>
          </a:ln>
        </p:spPr>
      </p:pic>
      <p:sp>
        <p:nvSpPr>
          <p:cNvPr id="176" name="Прямоугольник 24"/>
          <p:cNvSpPr/>
          <p:nvPr/>
        </p:nvSpPr>
        <p:spPr>
          <a:xfrm>
            <a:off x="1605960" y="2157120"/>
            <a:ext cx="3765600" cy="45468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анализ случаев причинения вреда, выявление источников и факторов риска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Рисунок 25"/>
          <p:cNvPicPr/>
          <p:nvPr/>
        </p:nvPicPr>
        <p:blipFill>
          <a:blip r:embed="rId5"/>
          <a:stretch/>
        </p:blipFill>
        <p:spPr>
          <a:xfrm>
            <a:off x="1158120" y="2776320"/>
            <a:ext cx="299520" cy="342360"/>
          </a:xfrm>
          <a:prstGeom prst="rect">
            <a:avLst/>
          </a:prstGeom>
          <a:ln w="0">
            <a:noFill/>
          </a:ln>
        </p:spPr>
      </p:pic>
      <p:sp>
        <p:nvSpPr>
          <p:cNvPr id="178" name="Прямоугольник 26"/>
          <p:cNvSpPr/>
          <p:nvPr/>
        </p:nvSpPr>
        <p:spPr>
          <a:xfrm>
            <a:off x="1605960" y="2709000"/>
            <a:ext cx="3765600" cy="45468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подготовка предложений об актуализации обязательных требований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Рисунок 27"/>
          <p:cNvPicPr/>
          <p:nvPr/>
        </p:nvPicPr>
        <p:blipFill>
          <a:blip r:embed="rId5"/>
          <a:stretch/>
        </p:blipFill>
        <p:spPr>
          <a:xfrm>
            <a:off x="1155600" y="3405600"/>
            <a:ext cx="299520" cy="342360"/>
          </a:xfrm>
          <a:prstGeom prst="rect">
            <a:avLst/>
          </a:prstGeom>
          <a:ln w="0">
            <a:noFill/>
          </a:ln>
        </p:spPr>
      </p:pic>
      <p:sp>
        <p:nvSpPr>
          <p:cNvPr id="180" name="Прямоугольник 30"/>
          <p:cNvSpPr/>
          <p:nvPr/>
        </p:nvSpPr>
        <p:spPr>
          <a:xfrm>
            <a:off x="1605960" y="3254760"/>
            <a:ext cx="3765600" cy="63720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подготовка предложений о внесении изменений в законодательство Российской Федерации о государственном контроле (надзоре).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Num" idx="16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6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B17DA29-B83F-44F2-A9FF-6D48835DAF22}" type="slidenum"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82" name="Прямая соединительная линия 8"/>
          <p:cNvCxnSpPr/>
          <p:nvPr/>
        </p:nvCxnSpPr>
        <p:spPr>
          <a:xfrm>
            <a:off x="993600" y="4813560"/>
            <a:ext cx="7552080" cy="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  <a:round/>
          </a:ln>
        </p:spPr>
      </p:cxnSp>
      <p:sp>
        <p:nvSpPr>
          <p:cNvPr id="183" name="Прямоугольник 7"/>
          <p:cNvSpPr/>
          <p:nvPr/>
        </p:nvSpPr>
        <p:spPr>
          <a:xfrm>
            <a:off x="1079640" y="81000"/>
            <a:ext cx="7230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Виды профилактических мероприятий труда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4" name="Прямая соединительная линия 22"/>
          <p:cNvCxnSpPr/>
          <p:nvPr/>
        </p:nvCxnSpPr>
        <p:spPr>
          <a:xfrm>
            <a:off x="1155600" y="454680"/>
            <a:ext cx="7611480" cy="36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  <p:sp>
        <p:nvSpPr>
          <p:cNvPr id="185" name="Прямоугольник 3"/>
          <p:cNvSpPr/>
          <p:nvPr/>
        </p:nvSpPr>
        <p:spPr>
          <a:xfrm>
            <a:off x="1092960" y="521640"/>
            <a:ext cx="2107440" cy="33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Консультирование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Рисунок 8"/>
          <p:cNvPicPr/>
          <p:nvPr/>
        </p:nvPicPr>
        <p:blipFill>
          <a:blip r:embed="rId3"/>
          <a:srcRect t="6667" b="4103"/>
          <a:stretch/>
        </p:blipFill>
        <p:spPr>
          <a:xfrm>
            <a:off x="5226480" y="1727280"/>
            <a:ext cx="3829320" cy="297252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  <a:softEdge rad="127080"/>
          </a:effectLst>
        </p:spPr>
      </p:pic>
      <p:sp>
        <p:nvSpPr>
          <p:cNvPr id="187" name="Прямоугольник 4"/>
          <p:cNvSpPr/>
          <p:nvPr/>
        </p:nvSpPr>
        <p:spPr>
          <a:xfrm>
            <a:off x="5471280" y="880560"/>
            <a:ext cx="32151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113976"/>
                </a:solidFill>
                <a:latin typeface="Times New Roman"/>
              </a:rPr>
              <a:t>«ОНЛАЙИНСПЕКЦИЯ.РФ»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Рисунок 31"/>
          <p:cNvPicPr/>
          <p:nvPr/>
        </p:nvPicPr>
        <p:blipFill>
          <a:blip r:embed="rId4"/>
          <a:stretch/>
        </p:blipFill>
        <p:spPr>
          <a:xfrm>
            <a:off x="1029600" y="3378600"/>
            <a:ext cx="1388160" cy="138816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9" name="Прямоугольник 9"/>
          <p:cNvSpPr/>
          <p:nvPr/>
        </p:nvSpPr>
        <p:spPr>
          <a:xfrm>
            <a:off x="1079640" y="856440"/>
            <a:ext cx="4085640" cy="62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3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-</a:t>
            </a:r>
            <a:r>
              <a:rPr lang="ru-RU" sz="13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 это разъяснения вопросов связанных с организацией и осуществлением государственного контроля (надзора).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Прямоугольник 33"/>
          <p:cNvSpPr/>
          <p:nvPr/>
        </p:nvSpPr>
        <p:spPr>
          <a:xfrm>
            <a:off x="1155600" y="1656000"/>
            <a:ext cx="4009680" cy="58212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Консультирование может осуществляться должностным лицом контрольного (надзорного) органа</a:t>
            </a:r>
            <a:r>
              <a:rPr lang="en-US" sz="12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: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Прямоугольник 34"/>
          <p:cNvSpPr/>
          <p:nvPr/>
        </p:nvSpPr>
        <p:spPr>
          <a:xfrm>
            <a:off x="1897560" y="2313000"/>
            <a:ext cx="3267720" cy="41796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в ходе проведения контрольного (надзорного) мероприятия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35"/>
          <p:cNvSpPr/>
          <p:nvPr/>
        </p:nvSpPr>
        <p:spPr>
          <a:xfrm>
            <a:off x="1897560" y="2845440"/>
            <a:ext cx="3267720" cy="41796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в ходе проведения профилактического мероприятия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36"/>
          <p:cNvSpPr/>
          <p:nvPr/>
        </p:nvSpPr>
        <p:spPr>
          <a:xfrm>
            <a:off x="2613600" y="4328280"/>
            <a:ext cx="2551680" cy="25380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на личном приеме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37"/>
          <p:cNvSpPr/>
          <p:nvPr/>
        </p:nvSpPr>
        <p:spPr>
          <a:xfrm>
            <a:off x="2595600" y="3352320"/>
            <a:ext cx="2569680" cy="41796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посредством видео-конференц-связи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38"/>
          <p:cNvSpPr/>
          <p:nvPr/>
        </p:nvSpPr>
        <p:spPr>
          <a:xfrm>
            <a:off x="2613600" y="3940560"/>
            <a:ext cx="2551680" cy="25380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по телефону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Num" idx="17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6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9B09B6-6519-4826-ACAA-32E5AE81F170}" type="slidenum"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97" name="Прямая соединительная линия 8"/>
          <p:cNvCxnSpPr/>
          <p:nvPr/>
        </p:nvCxnSpPr>
        <p:spPr>
          <a:xfrm>
            <a:off x="993600" y="4813560"/>
            <a:ext cx="7552080" cy="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  <a:round/>
          </a:ln>
        </p:spPr>
      </p:cxnSp>
      <p:sp>
        <p:nvSpPr>
          <p:cNvPr id="198" name="Прямоугольник 7"/>
          <p:cNvSpPr/>
          <p:nvPr/>
        </p:nvSpPr>
        <p:spPr>
          <a:xfrm>
            <a:off x="1079640" y="81000"/>
            <a:ext cx="7230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Виды профилактических мероприятий труда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9" name="Прямая соединительная линия 22"/>
          <p:cNvCxnSpPr/>
          <p:nvPr/>
        </p:nvCxnSpPr>
        <p:spPr>
          <a:xfrm>
            <a:off x="1155600" y="454680"/>
            <a:ext cx="7611480" cy="36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  <p:sp>
        <p:nvSpPr>
          <p:cNvPr id="200" name="Прямоугольник 3"/>
          <p:cNvSpPr/>
          <p:nvPr/>
        </p:nvSpPr>
        <p:spPr>
          <a:xfrm>
            <a:off x="1097280" y="521640"/>
            <a:ext cx="2883240" cy="33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Профилактический визит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Прямоугольник 4"/>
          <p:cNvSpPr/>
          <p:nvPr/>
        </p:nvSpPr>
        <p:spPr>
          <a:xfrm>
            <a:off x="1118520" y="824040"/>
            <a:ext cx="7302240" cy="58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	Профилактический визит проводится инспектором в форме профилактической беседы по месту осуществления деятельности контролируемого лица либо путем использования видео-конференц-связи.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Прямоугольник 5"/>
          <p:cNvSpPr/>
          <p:nvPr/>
        </p:nvSpPr>
        <p:spPr>
          <a:xfrm>
            <a:off x="1146600" y="1189080"/>
            <a:ext cx="3544920" cy="28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	В ходе профилактического визита контролируемое лицо </a:t>
            </a:r>
            <a:r>
              <a:rPr lang="ru-RU" sz="12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информируется об обязательных требованиях</a:t>
            </a: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, предъявляемых к его деятельности либо к принадлежащим ему объектам контроля, их соответствии критериям риска, основаниях и о рекомендуемых способах снижения категории риска, а также о видах, содержании и об интенсивности контрольных (надзорных) мероприятий, проводимых в отношении объекта контроля исходя из его отнесения к соответствующей категории риска.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	Контролируемое лицо </a:t>
            </a:r>
            <a:r>
              <a:rPr lang="ru-RU" sz="1200" b="1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вправе отказаться </a:t>
            </a:r>
            <a:r>
              <a:rPr lang="ru-RU" sz="1200" b="0" strike="noStrike" spc="-1">
                <a:solidFill>
                  <a:schemeClr val="dk1"/>
                </a:solidFill>
                <a:latin typeface="Times New Roman"/>
                <a:ea typeface="Times New Roman"/>
              </a:rPr>
              <a:t>от проведения обязательного профилактического визита, уведомив об этом контрольный (надзорный) орган не позднее чем за три рабочих дня до даты его проведения.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Прямоугольник 6"/>
          <p:cNvSpPr/>
          <p:nvPr/>
        </p:nvSpPr>
        <p:spPr>
          <a:xfrm>
            <a:off x="1163880" y="4009320"/>
            <a:ext cx="135864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Срок проведения </a:t>
            </a: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обязательного профилактического визита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Рисунок 9"/>
          <p:cNvPicPr/>
          <p:nvPr/>
        </p:nvPicPr>
        <p:blipFill>
          <a:blip r:embed="rId3"/>
          <a:stretch/>
        </p:blipFill>
        <p:spPr>
          <a:xfrm>
            <a:off x="3148920" y="4001760"/>
            <a:ext cx="592920" cy="741240"/>
          </a:xfrm>
          <a:prstGeom prst="rect">
            <a:avLst/>
          </a:prstGeom>
          <a:ln w="0">
            <a:noFill/>
          </a:ln>
        </p:spPr>
      </p:pic>
      <p:sp>
        <p:nvSpPr>
          <p:cNvPr id="205" name="Прямоугольник 10"/>
          <p:cNvSpPr/>
          <p:nvPr/>
        </p:nvSpPr>
        <p:spPr>
          <a:xfrm>
            <a:off x="3725280" y="4200840"/>
            <a:ext cx="8226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часов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Рисунок 12"/>
          <p:cNvPicPr/>
          <p:nvPr/>
        </p:nvPicPr>
        <p:blipFill>
          <a:blip r:embed="rId4"/>
          <a:stretch/>
        </p:blipFill>
        <p:spPr>
          <a:xfrm>
            <a:off x="2644920" y="4151520"/>
            <a:ext cx="498600" cy="498600"/>
          </a:xfrm>
          <a:prstGeom prst="rect">
            <a:avLst/>
          </a:prstGeom>
          <a:ln w="0">
            <a:noFill/>
          </a:ln>
        </p:spPr>
      </p:pic>
      <p:pic>
        <p:nvPicPr>
          <p:cNvPr id="207" name="Рисунок 2"/>
          <p:cNvPicPr/>
          <p:nvPr/>
        </p:nvPicPr>
        <p:blipFill>
          <a:blip r:embed="rId5"/>
          <a:stretch/>
        </p:blipFill>
        <p:spPr>
          <a:xfrm rot="21577800">
            <a:off x="5156280" y="1572120"/>
            <a:ext cx="3311280" cy="237708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Num" idx="18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6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FAE21FB-78CE-4223-96F5-1C83385456CA}" type="slidenum"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09" name="Прямая соединительная линия 8"/>
          <p:cNvCxnSpPr/>
          <p:nvPr/>
        </p:nvCxnSpPr>
        <p:spPr>
          <a:xfrm>
            <a:off x="993600" y="4813560"/>
            <a:ext cx="7552080" cy="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  <a:round/>
          </a:ln>
        </p:spPr>
      </p:cxnSp>
      <p:sp>
        <p:nvSpPr>
          <p:cNvPr id="210" name="Прямоугольник 7"/>
          <p:cNvSpPr/>
          <p:nvPr/>
        </p:nvSpPr>
        <p:spPr>
          <a:xfrm>
            <a:off x="1079640" y="81000"/>
            <a:ext cx="7230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Виды профилактических мероприятий труда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1" name="Прямая соединительная линия 22"/>
          <p:cNvCxnSpPr/>
          <p:nvPr/>
        </p:nvCxnSpPr>
        <p:spPr>
          <a:xfrm>
            <a:off x="1155600" y="454680"/>
            <a:ext cx="7611480" cy="36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  <p:sp>
        <p:nvSpPr>
          <p:cNvPr id="212" name="Прямоугольник 3"/>
          <p:cNvSpPr/>
          <p:nvPr/>
        </p:nvSpPr>
        <p:spPr>
          <a:xfrm>
            <a:off x="1089720" y="593280"/>
            <a:ext cx="2011320" cy="33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ahoma"/>
              </a:rPr>
              <a:t>Предостережения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Прямоугольник 16"/>
          <p:cNvSpPr/>
          <p:nvPr/>
        </p:nvSpPr>
        <p:spPr>
          <a:xfrm>
            <a:off x="1155600" y="1017720"/>
            <a:ext cx="6455520" cy="27216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</a:rPr>
              <a:t>Предостережение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 о недопустимости нарушения обязательных требований </a:t>
            </a:r>
            <a:r>
              <a:rPr lang="ru-RU" sz="1200" b="1" strike="noStrike" spc="-1">
                <a:solidFill>
                  <a:srgbClr val="000000"/>
                </a:solidFill>
                <a:latin typeface="Times New Roman"/>
              </a:rPr>
              <a:t>должно содержать: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Прямоугольник 17"/>
          <p:cNvSpPr/>
          <p:nvPr/>
        </p:nvSpPr>
        <p:spPr>
          <a:xfrm>
            <a:off x="1470600" y="1480320"/>
            <a:ext cx="3737160" cy="737210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указание на соответствующие обязательные требования, предусматривающий их нормативный правовой акт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Прямоугольник 18"/>
          <p:cNvSpPr/>
          <p:nvPr/>
        </p:nvSpPr>
        <p:spPr>
          <a:xfrm>
            <a:off x="1467000" y="2295720"/>
            <a:ext cx="3737160" cy="952653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информацию о том, какие конкретно действия (бездействие) контролируемого лица могут привести или приводят к нарушению обязательных требований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Прямоугольник 20"/>
          <p:cNvSpPr/>
          <p:nvPr/>
        </p:nvSpPr>
        <p:spPr>
          <a:xfrm>
            <a:off x="1467000" y="3386833"/>
            <a:ext cx="3737160" cy="1168097"/>
          </a:xfrm>
          <a:prstGeom prst="rect">
            <a:avLst/>
          </a:prstGeom>
          <a:solidFill>
            <a:srgbClr val="0070C0">
              <a:alpha val="3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предложение о принятии мер по обеспечению соблюдения данных требований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и не может содержать требование представления контролируемым лицом сведений и документов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Рисунок 14"/>
          <p:cNvPicPr/>
          <p:nvPr/>
        </p:nvPicPr>
        <p:blipFill>
          <a:blip r:embed="rId3"/>
          <a:srcRect t="21884" b="13802"/>
          <a:stretch/>
        </p:blipFill>
        <p:spPr>
          <a:xfrm>
            <a:off x="5580000" y="1696680"/>
            <a:ext cx="3234600" cy="226332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218" name="Рисунок 23"/>
          <p:cNvPicPr/>
          <p:nvPr/>
        </p:nvPicPr>
        <p:blipFill>
          <a:blip r:embed="rId4"/>
          <a:stretch/>
        </p:blipFill>
        <p:spPr>
          <a:xfrm>
            <a:off x="1061280" y="1578600"/>
            <a:ext cx="299520" cy="342360"/>
          </a:xfrm>
          <a:prstGeom prst="rect">
            <a:avLst/>
          </a:prstGeom>
          <a:ln w="0">
            <a:noFill/>
          </a:ln>
        </p:spPr>
      </p:pic>
      <p:pic>
        <p:nvPicPr>
          <p:cNvPr id="219" name="Рисунок 24"/>
          <p:cNvPicPr/>
          <p:nvPr/>
        </p:nvPicPr>
        <p:blipFill>
          <a:blip r:embed="rId4"/>
          <a:stretch/>
        </p:blipFill>
        <p:spPr>
          <a:xfrm>
            <a:off x="1055900" y="2527967"/>
            <a:ext cx="299520" cy="342360"/>
          </a:xfrm>
          <a:prstGeom prst="rect">
            <a:avLst/>
          </a:prstGeom>
          <a:ln w="0">
            <a:noFill/>
          </a:ln>
        </p:spPr>
      </p:pic>
      <p:pic>
        <p:nvPicPr>
          <p:cNvPr id="220" name="Рисунок 25"/>
          <p:cNvPicPr/>
          <p:nvPr/>
        </p:nvPicPr>
        <p:blipFill>
          <a:blip r:embed="rId4"/>
          <a:stretch/>
        </p:blipFill>
        <p:spPr>
          <a:xfrm>
            <a:off x="1049695" y="3464108"/>
            <a:ext cx="299520" cy="34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Num" idx="19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81720" tIns="40680" rIns="8172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6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535DA37-916A-49FA-A0C8-9610A3CBEDE8}" type="slidenum"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22" name="Прямая соединительная линия 8"/>
          <p:cNvCxnSpPr/>
          <p:nvPr/>
        </p:nvCxnSpPr>
        <p:spPr>
          <a:xfrm>
            <a:off x="993600" y="4813560"/>
            <a:ext cx="7552080" cy="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  <a:round/>
          </a:ln>
        </p:spPr>
      </p:cxnSp>
      <p:cxnSp>
        <p:nvCxnSpPr>
          <p:cNvPr id="223" name="Прямая соединительная линия 22"/>
          <p:cNvCxnSpPr/>
          <p:nvPr/>
        </p:nvCxnSpPr>
        <p:spPr>
          <a:xfrm>
            <a:off x="1155600" y="454680"/>
            <a:ext cx="7611480" cy="36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  <p:sp>
        <p:nvSpPr>
          <p:cNvPr id="224" name="Прямоугольник 3"/>
          <p:cNvSpPr/>
          <p:nvPr/>
        </p:nvSpPr>
        <p:spPr>
          <a:xfrm>
            <a:off x="1079640" y="521640"/>
            <a:ext cx="3409920" cy="29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Times New Roman"/>
                <a:ea typeface="Tahoma"/>
              </a:rPr>
              <a:t>«ЭЛЕКТРОННЫЙ ИНСПЕКТОР» 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Рисунок 19"/>
          <p:cNvPicPr/>
          <p:nvPr/>
        </p:nvPicPr>
        <p:blipFill>
          <a:blip r:embed="rId3"/>
          <a:stretch/>
        </p:blipFill>
        <p:spPr>
          <a:xfrm>
            <a:off x="4611960" y="674640"/>
            <a:ext cx="4325040" cy="406872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sp>
        <p:nvSpPr>
          <p:cNvPr id="226" name="Прямоугольник 21"/>
          <p:cNvSpPr/>
          <p:nvPr/>
        </p:nvSpPr>
        <p:spPr>
          <a:xfrm>
            <a:off x="1264320" y="882360"/>
            <a:ext cx="3106440" cy="92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1100" b="1" strike="noStrike" spc="-1">
                <a:solidFill>
                  <a:schemeClr val="accent1">
                    <a:lumMod val="50000"/>
                  </a:schemeClr>
                </a:solidFill>
                <a:latin typeface="Times New Roman"/>
                <a:ea typeface="Lucida Sans Unicode"/>
              </a:rPr>
              <a:t>Возможность прохождения работодателями самостоятельной проверки  и получение рекомендаций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Рисунок 26"/>
          <p:cNvPicPr/>
          <p:nvPr/>
        </p:nvPicPr>
        <p:blipFill>
          <a:blip r:embed="rId4"/>
          <a:stretch/>
        </p:blipFill>
        <p:spPr>
          <a:xfrm>
            <a:off x="1776600" y="2538360"/>
            <a:ext cx="1952280" cy="195228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 rot="19140000">
            <a:off x="4696405" y="968187"/>
            <a:ext cx="363093" cy="733330"/>
          </a:xfrm>
          <a:prstGeom prst="downArrow">
            <a:avLst>
              <a:gd name="adj1" fmla="val 50000"/>
              <a:gd name="adj2" fmla="val 49996"/>
            </a:avLst>
          </a:prstGeom>
          <a:solidFill>
            <a:srgbClr val="5B9BD5"/>
          </a:solidFill>
          <a:ln w="12600" cap="flat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Clr>
                <a:srgbClr val="000000"/>
              </a:buClr>
              <a:buSzPct val="100000"/>
            </a:pPr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2580000">
            <a:off x="3927361" y="933664"/>
            <a:ext cx="314284" cy="716663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600" cap="flat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Clr>
                <a:srgbClr val="000000"/>
              </a:buClr>
              <a:buSzPct val="100000"/>
            </a:pPr>
            <a:endParaRPr lang="ru-RU" sz="135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" y="36049"/>
            <a:ext cx="1999990" cy="59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10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87154"/>
              </p:ext>
            </p:extLst>
          </p:nvPr>
        </p:nvGraphicFramePr>
        <p:xfrm>
          <a:off x="375656" y="630093"/>
          <a:ext cx="8414776" cy="788091"/>
        </p:xfrm>
        <a:graphic>
          <a:graphicData uri="http://schemas.openxmlformats.org/drawingml/2006/table">
            <a:tbl>
              <a:tblPr/>
              <a:tblGrid>
                <a:gridCol w="841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8091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ts val="10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lnSpc>
                          <a:spcPct val="90000"/>
                        </a:lnSpc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lnSpc>
                          <a:spcPct val="90000"/>
                        </a:lnSpc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lnSpc>
                          <a:spcPct val="90000"/>
                        </a:lnSpc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ts val="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ts val="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ts val="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ts val="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В помощь работодателю и работнику  Федеральной службой по труду и занятости разработан ресурс </a:t>
                      </a:r>
                      <a:r>
                        <a:rPr kumimoji="0" lang="ru-RU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ОНЛАЙНИНСПЕКЦИЯ.РФ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, который позволяет получить бесплатную консультацию, в том числе по вопросам охраны труда и (или) провести самопроверку своей организации.</a:t>
                      </a:r>
                    </a:p>
                  </a:txBody>
                  <a:tcPr marL="68571" marR="68571" marT="34286" marB="3428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5" y="3880762"/>
            <a:ext cx="8252871" cy="9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44" y="1376518"/>
            <a:ext cx="3584505" cy="236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403549" y="1269376"/>
            <a:ext cx="363093" cy="2469035"/>
          </a:xfrm>
          <a:prstGeom prst="downArrow">
            <a:avLst>
              <a:gd name="adj1" fmla="val 50000"/>
              <a:gd name="adj2" fmla="val 49993"/>
            </a:avLst>
          </a:prstGeom>
          <a:solidFill>
            <a:srgbClr val="5B9BD5"/>
          </a:solidFill>
          <a:ln w="12600" cap="flat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defTabSz="336902" eaLnBrk="0" fontAlgn="base" hangingPunct="0">
              <a:spcBef>
                <a:spcPts val="19"/>
              </a:spcBef>
              <a:spcAft>
                <a:spcPts val="19"/>
              </a:spcAft>
              <a:buClr>
                <a:srgbClr val="000000"/>
              </a:buClr>
              <a:buSzPct val="100000"/>
            </a:pPr>
            <a:endParaRPr lang="ru-RU" sz="135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3637" t="4000" r="1088" b="5292"/>
          <a:stretch/>
        </p:blipFill>
        <p:spPr>
          <a:xfrm>
            <a:off x="375655" y="1559806"/>
            <a:ext cx="4025511" cy="21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23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0" fontAlgn="base" latinLnBrk="0" hangingPunct="0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0" fontAlgn="base" latinLnBrk="0" hangingPunct="0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0" fontAlgn="base" latinLnBrk="0" hangingPunct="0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0" fontAlgn="base" latinLnBrk="0" hangingPunct="0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0" fontAlgn="base" latinLnBrk="0" hangingPunct="0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0" fontAlgn="base" latinLnBrk="0" hangingPunct="0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0" fontAlgn="base" latinLnBrk="0" hangingPunct="0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0" fontAlgn="base" latinLnBrk="0" hangingPunct="0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20005</TotalTime>
  <Words>407</Words>
  <Application>Microsoft Office PowerPoint</Application>
  <PresentationFormat>Экран (16:9)</PresentationFormat>
  <Paragraphs>81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Arial</vt:lpstr>
      <vt:lpstr>Calibri</vt:lpstr>
      <vt:lpstr>Calibri Light</vt:lpstr>
      <vt:lpstr>DejaVu Sans</vt:lpstr>
      <vt:lpstr>Lucida Sans Unicode</vt:lpstr>
      <vt:lpstr>PP Pangram Sans Narrow</vt:lpstr>
      <vt:lpstr>Symbol</vt:lpstr>
      <vt:lpstr>Tahoma</vt:lpstr>
      <vt:lpstr>Times New Roman</vt:lpstr>
      <vt:lpstr>Wingdings</vt:lpstr>
      <vt:lpstr>1_Тема Office</vt:lpstr>
      <vt:lpstr>Тема Office</vt:lpstr>
      <vt:lpstr>Тема Office</vt:lpstr>
      <vt:lpstr>2_Тема Office</vt:lpstr>
      <vt:lpstr>3_Тема Office</vt:lpstr>
      <vt:lpstr>5_Тема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Microsoft Office</dc:creator>
  <dc:description/>
  <cp:lastModifiedBy>GlBuh</cp:lastModifiedBy>
  <cp:revision>979</cp:revision>
  <cp:lastPrinted>2020-07-21T12:09:18Z</cp:lastPrinted>
  <dcterms:created xsi:type="dcterms:W3CDTF">2020-01-23T19:30:27Z</dcterms:created>
  <dcterms:modified xsi:type="dcterms:W3CDTF">2024-09-30T08:41:11Z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Экран (16:9)</vt:lpwstr>
  </property>
  <property fmtid="{D5CDD505-2E9C-101B-9397-08002B2CF9AE}" pid="4" name="Slides">
    <vt:i4>16</vt:i4>
  </property>
</Properties>
</file>