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6" r:id="rId4"/>
    <p:sldMasterId id="2147483735" r:id="rId5"/>
    <p:sldMasterId id="2147483748" r:id="rId6"/>
    <p:sldMasterId id="2147483785" r:id="rId7"/>
    <p:sldMasterId id="2147483794" r:id="rId8"/>
    <p:sldMasterId id="2147483836" r:id="rId9"/>
    <p:sldMasterId id="2147483848" r:id="rId10"/>
    <p:sldMasterId id="2147483860" r:id="rId11"/>
  </p:sldMasterIdLst>
  <p:notesMasterIdLst>
    <p:notesMasterId r:id="rId33"/>
  </p:notesMasterIdLst>
  <p:handoutMasterIdLst>
    <p:handoutMasterId r:id="rId34"/>
  </p:handoutMasterIdLst>
  <p:sldIdLst>
    <p:sldId id="267" r:id="rId12"/>
    <p:sldId id="358" r:id="rId13"/>
    <p:sldId id="468" r:id="rId14"/>
    <p:sldId id="469" r:id="rId15"/>
    <p:sldId id="2836" r:id="rId16"/>
    <p:sldId id="2833" r:id="rId17"/>
    <p:sldId id="2834" r:id="rId18"/>
    <p:sldId id="466" r:id="rId19"/>
    <p:sldId id="261" r:id="rId20"/>
    <p:sldId id="256" r:id="rId21"/>
    <p:sldId id="270" r:id="rId22"/>
    <p:sldId id="282" r:id="rId23"/>
    <p:sldId id="2952" r:id="rId24"/>
    <p:sldId id="2953" r:id="rId25"/>
    <p:sldId id="2956" r:id="rId26"/>
    <p:sldId id="2789" r:id="rId27"/>
    <p:sldId id="2790" r:id="rId28"/>
    <p:sldId id="2746" r:id="rId29"/>
    <p:sldId id="3108" r:id="rId30"/>
    <p:sldId id="3070" r:id="rId31"/>
    <p:sldId id="280" r:id="rId32"/>
  </p:sldIdLst>
  <p:sldSz cx="9144000" cy="5143500" type="screen16x9"/>
  <p:notesSz cx="6858000" cy="14478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52E8769-6CE8-41B8-91E6-4F8D7884CF50}">
          <p14:sldIdLst>
            <p14:sldId id="267"/>
            <p14:sldId id="358"/>
            <p14:sldId id="468"/>
            <p14:sldId id="469"/>
            <p14:sldId id="2836"/>
            <p14:sldId id="2833"/>
            <p14:sldId id="2834"/>
            <p14:sldId id="466"/>
            <p14:sldId id="261"/>
            <p14:sldId id="256"/>
            <p14:sldId id="270"/>
            <p14:sldId id="282"/>
            <p14:sldId id="2952"/>
            <p14:sldId id="2953"/>
            <p14:sldId id="2956"/>
            <p14:sldId id="2789"/>
            <p14:sldId id="2790"/>
            <p14:sldId id="2746"/>
            <p14:sldId id="3108"/>
            <p14:sldId id="3070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7" pos="2880" userDrawn="1">
          <p15:clr>
            <a:srgbClr val="A4A3A4"/>
          </p15:clr>
        </p15:guide>
        <p15:guide id="8" orient="horz" pos="1779" userDrawn="1">
          <p15:clr>
            <a:srgbClr val="A4A3A4"/>
          </p15:clr>
        </p15:guide>
        <p15:guide id="9" pos="192" userDrawn="1">
          <p15:clr>
            <a:srgbClr val="A4A3A4"/>
          </p15:clr>
        </p15:guide>
        <p15:guide id="10" pos="55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одионова Дарья Андреевна" initials="РДА" lastIdx="1" clrIdx="0">
    <p:extLst>
      <p:ext uri="{19B8F6BF-5375-455C-9EA6-DF929625EA0E}">
        <p15:presenceInfo xmlns:p15="http://schemas.microsoft.com/office/powerpoint/2012/main" userId="S::DRodionova@fck.pptrf.ru::a809d4c0-ce68-4fad-96df-5e4877e10e94" providerId="AD"/>
      </p:ext>
    </p:extLst>
  </p:cmAuthor>
  <p:cmAuthor id="2" name="Труфанов Владимир" initials="ТВ" lastIdx="1" clrIdx="1">
    <p:extLst>
      <p:ext uri="{19B8F6BF-5375-455C-9EA6-DF929625EA0E}">
        <p15:presenceInfo xmlns:p15="http://schemas.microsoft.com/office/powerpoint/2012/main" userId="fa9cfc881112180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2FF"/>
    <a:srgbClr val="1E86C8"/>
    <a:srgbClr val="243829"/>
    <a:srgbClr val="5C3932"/>
    <a:srgbClr val="7D4D43"/>
    <a:srgbClr val="F3F3E5"/>
    <a:srgbClr val="0070C0"/>
    <a:srgbClr val="E82C6A"/>
    <a:srgbClr val="E33264"/>
    <a:srgbClr val="CA35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210" y="204"/>
      </p:cViewPr>
      <p:guideLst>
        <p:guide pos="2880"/>
        <p:guide orient="horz" pos="1779"/>
        <p:guide pos="192"/>
        <p:guide pos="55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08"/>
        <p:guide pos="21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tx1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60-49FC-A06B-BC15AEFD9B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3801856"/>
        <c:axId val="114573696"/>
      </c:barChart>
      <c:catAx>
        <c:axId val="113801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4573696"/>
        <c:crosses val="autoZero"/>
        <c:auto val="1"/>
        <c:lblAlgn val="ctr"/>
        <c:lblOffset val="100"/>
        <c:noMultiLvlLbl val="0"/>
      </c:catAx>
      <c:valAx>
        <c:axId val="114573696"/>
        <c:scaling>
          <c:orientation val="minMax"/>
          <c:max val="18"/>
          <c:min val="0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3801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46726457611222E-2"/>
          <c:y val="7.1111425198841461E-3"/>
          <c:w val="0.91739720179325535"/>
          <c:h val="0.4855342882401034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tx1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3.7546726457611569E-3"/>
                  <c:y val="-6.0555132886715626E-3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en-US" sz="900" b="0" i="0" u="none" strike="noStrike" kern="1200" baseline="0">
                        <a:solidFill>
                          <a:srgbClr val="171616">
                            <a:lumMod val="75000"/>
                            <a:lumOff val="25000"/>
                          </a:srgb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="0" i="0" u="none" strike="noStrike" kern="1200" baseline="0" dirty="0">
                        <a:solidFill>
                          <a:srgbClr val="171616">
                            <a:lumMod val="75000"/>
                            <a:lumOff val="25000"/>
                          </a:srgbClr>
                        </a:solidFill>
                        <a:latin typeface="+mn-lt"/>
                        <a:ea typeface="+mn-ea"/>
                        <a:cs typeface="+mn-cs"/>
                      </a:rPr>
                      <a:t>470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en-US" sz="900" b="0" i="0" u="none" strike="noStrike" kern="1200" baseline="0">
                      <a:solidFill>
                        <a:srgbClr val="171616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08B-4C20-919A-23A22BB4143C}"/>
                </c:ext>
              </c:extLst>
            </c:dLbl>
            <c:dLbl>
              <c:idx val="1"/>
              <c:layout>
                <c:manualLayout>
                  <c:x val="0"/>
                  <c:y val="-2.8267885326611859E-4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en-US" sz="900" b="0" i="0" u="none" strike="noStrike" kern="1200" baseline="0">
                        <a:solidFill>
                          <a:srgbClr val="171616">
                            <a:lumMod val="75000"/>
                            <a:lumOff val="25000"/>
                          </a:srgb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="0" i="0" u="none" strike="noStrike" kern="1200" baseline="0" dirty="0">
                        <a:solidFill>
                          <a:srgbClr val="171616">
                            <a:lumMod val="75000"/>
                            <a:lumOff val="25000"/>
                          </a:srgbClr>
                        </a:solidFill>
                        <a:latin typeface="+mn-lt"/>
                        <a:ea typeface="+mn-ea"/>
                        <a:cs typeface="+mn-cs"/>
                      </a:rPr>
                      <a:t>280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en-US" sz="900" b="0" i="0" u="none" strike="noStrike" kern="1200" baseline="0">
                      <a:solidFill>
                        <a:srgbClr val="171616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93-4C23-A78E-04195983F9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900" b="0" i="0" u="none" strike="noStrike" kern="1200" baseline="0">
                    <a:solidFill>
                      <a:srgbClr val="171616">
                        <a:lumMod val="75000"/>
                        <a:lumOff val="25000"/>
                      </a:srgb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113</c:v>
                </c:pt>
                <c:pt idx="1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1C-404A-9EE8-E104243CAE4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10618944"/>
        <c:axId val="210816864"/>
      </c:barChart>
      <c:catAx>
        <c:axId val="111061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816864"/>
        <c:crosses val="autoZero"/>
        <c:auto val="1"/>
        <c:lblAlgn val="ctr"/>
        <c:lblOffset val="100"/>
        <c:noMultiLvlLbl val="0"/>
      </c:catAx>
      <c:valAx>
        <c:axId val="210816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10618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899033655448187E-2"/>
          <c:y val="0.15625961242694555"/>
          <c:w val="0.89420193268910364"/>
          <c:h val="0.4318658874192556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tx1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8.3759958801609379E-4"/>
                  <c:y val="2.247308520455244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870800642210174"/>
                      <c:h val="0.217825899723162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7DE-49B2-B50D-40F8901EF0E2}"/>
                </c:ext>
              </c:extLst>
            </c:dLbl>
            <c:dLbl>
              <c:idx val="1"/>
              <c:layout>
                <c:manualLayout>
                  <c:x val="-1.1299263881736391E-3"/>
                  <c:y val="-7.900338357428484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DE-49B2-B50D-40F8901EF0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900" b="0" i="0" u="none" strike="noStrike" kern="1200" baseline="0">
                    <a:solidFill>
                      <a:srgbClr val="171616">
                        <a:lumMod val="75000"/>
                        <a:lumOff val="25000"/>
                      </a:srgb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144</c:v>
                </c:pt>
                <c:pt idx="1">
                  <c:v>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DE-49B2-B50D-40F8901EF0E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10618944"/>
        <c:axId val="210816864"/>
      </c:barChart>
      <c:catAx>
        <c:axId val="111061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816864"/>
        <c:crosses val="autoZero"/>
        <c:auto val="1"/>
        <c:lblAlgn val="ctr"/>
        <c:lblOffset val="100"/>
        <c:noMultiLvlLbl val="0"/>
      </c:catAx>
      <c:valAx>
        <c:axId val="210816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10618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46726457611222E-2"/>
          <c:y val="7.1111425198841461E-3"/>
          <c:w val="0.91739720179325535"/>
          <c:h val="0.4855342882401034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tx1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3.7546726457611569E-3"/>
                  <c:y val="-6.0555132886715626E-3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en-US" sz="900" b="0" i="0" u="none" strike="noStrike" kern="1200" baseline="0">
                        <a:solidFill>
                          <a:srgbClr val="171616">
                            <a:lumMod val="75000"/>
                            <a:lumOff val="25000"/>
                          </a:srgb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="0" i="0" u="none" strike="noStrike" kern="1200" baseline="0" dirty="0">
                        <a:solidFill>
                          <a:srgbClr val="171616">
                            <a:lumMod val="75000"/>
                            <a:lumOff val="25000"/>
                          </a:srgbClr>
                        </a:solidFill>
                        <a:latin typeface="+mn-lt"/>
                        <a:ea typeface="+mn-ea"/>
                        <a:cs typeface="+mn-cs"/>
                      </a:rPr>
                      <a:t>830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en-US" sz="900" b="0" i="0" u="none" strike="noStrike" kern="1200" baseline="0">
                      <a:solidFill>
                        <a:srgbClr val="171616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08B-4C20-919A-23A22BB4143C}"/>
                </c:ext>
              </c:extLst>
            </c:dLbl>
            <c:dLbl>
              <c:idx val="1"/>
              <c:layout>
                <c:manualLayout>
                  <c:x val="0"/>
                  <c:y val="-2.8267885326611859E-4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en-US" sz="900" b="0" i="0" u="none" strike="noStrike" kern="1200" baseline="0">
                        <a:solidFill>
                          <a:srgbClr val="171616">
                            <a:lumMod val="75000"/>
                            <a:lumOff val="25000"/>
                          </a:srgb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="0" i="0" u="none" strike="noStrike" kern="1200" baseline="0" dirty="0">
                        <a:solidFill>
                          <a:srgbClr val="171616">
                            <a:lumMod val="75000"/>
                            <a:lumOff val="25000"/>
                          </a:srgbClr>
                        </a:solidFill>
                        <a:latin typeface="+mn-lt"/>
                        <a:ea typeface="+mn-ea"/>
                        <a:cs typeface="+mn-cs"/>
                      </a:rPr>
                      <a:t>710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en-US" sz="900" b="0" i="0" u="none" strike="noStrike" kern="1200" baseline="0">
                      <a:solidFill>
                        <a:srgbClr val="171616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93-4C23-A78E-04195983F9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900" b="0" i="0" u="none" strike="noStrike" kern="1200" baseline="0">
                    <a:solidFill>
                      <a:srgbClr val="171616">
                        <a:lumMod val="75000"/>
                        <a:lumOff val="25000"/>
                      </a:srgb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830</c:v>
                </c:pt>
                <c:pt idx="1">
                  <c:v>710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1C-404A-9EE8-E104243CAE4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10618944"/>
        <c:axId val="210816864"/>
      </c:barChart>
      <c:catAx>
        <c:axId val="111061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816864"/>
        <c:crosses val="autoZero"/>
        <c:auto val="1"/>
        <c:lblAlgn val="ctr"/>
        <c:lblOffset val="100"/>
        <c:noMultiLvlLbl val="0"/>
      </c:catAx>
      <c:valAx>
        <c:axId val="210816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10618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899033655448187E-2"/>
          <c:y val="0.15625961242694555"/>
          <c:w val="0.89420193268910364"/>
          <c:h val="0.4318658874192556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tx1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8.3759958801609379E-4"/>
                  <c:y val="2.247308520455244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4300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870800642210174"/>
                      <c:h val="0.217825899723162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7DE-49B2-B50D-40F8901EF0E2}"/>
                </c:ext>
              </c:extLst>
            </c:dLbl>
            <c:dLbl>
              <c:idx val="1"/>
              <c:layout>
                <c:manualLayout>
                  <c:x val="-1.1299263881736391E-3"/>
                  <c:y val="-7.900338357428484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3950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DE-49B2-B50D-40F8901EF0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900" b="0" i="0" u="none" strike="noStrike" kern="1200" baseline="0">
                    <a:solidFill>
                      <a:srgbClr val="171616">
                        <a:lumMod val="75000"/>
                        <a:lumOff val="25000"/>
                      </a:srgb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2286</c:v>
                </c:pt>
                <c:pt idx="1">
                  <c:v>2080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DE-49B2-B50D-40F8901EF0E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10618944"/>
        <c:axId val="210816864"/>
      </c:barChart>
      <c:catAx>
        <c:axId val="111061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816864"/>
        <c:crosses val="autoZero"/>
        <c:auto val="1"/>
        <c:lblAlgn val="ctr"/>
        <c:lblOffset val="100"/>
        <c:noMultiLvlLbl val="0"/>
      </c:catAx>
      <c:valAx>
        <c:axId val="210816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10618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46726457611222E-2"/>
          <c:y val="7.1111425198841461E-3"/>
          <c:w val="0.91739720179325535"/>
          <c:h val="0.4855342882401034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tx1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1,35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80B-4289-B917-563B3B66247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1,59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80B-4289-B917-563B3B6624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18834</c:v>
                </c:pt>
                <c:pt idx="1">
                  <c:v>23188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0B-4289-B917-563B3B6624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10618944"/>
        <c:axId val="210816864"/>
      </c:barChart>
      <c:catAx>
        <c:axId val="111061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816864"/>
        <c:crosses val="autoZero"/>
        <c:auto val="1"/>
        <c:lblAlgn val="ctr"/>
        <c:lblOffset val="100"/>
        <c:noMultiLvlLbl val="0"/>
      </c:catAx>
      <c:valAx>
        <c:axId val="210816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10618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46726457611222E-2"/>
          <c:y val="7.1111425198841461E-3"/>
          <c:w val="0.91739720179325535"/>
          <c:h val="0.4855342882401034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tx1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3.7546726457611569E-3"/>
                  <c:y val="-6.0555132886715626E-3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en-US" sz="900" b="0" i="0" u="none" strike="noStrike" kern="1200" baseline="0">
                        <a:solidFill>
                          <a:srgbClr val="171616">
                            <a:lumMod val="75000"/>
                            <a:lumOff val="25000"/>
                          </a:srgb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="0" i="0" u="none" strike="noStrike" kern="1200" baseline="0" dirty="0">
                        <a:solidFill>
                          <a:srgbClr val="171616">
                            <a:lumMod val="75000"/>
                            <a:lumOff val="25000"/>
                          </a:srgbClr>
                        </a:solidFill>
                        <a:latin typeface="+mn-lt"/>
                        <a:ea typeface="+mn-ea"/>
                        <a:cs typeface="+mn-cs"/>
                      </a:rPr>
                      <a:t>43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en-US" sz="900" b="0" i="0" u="none" strike="noStrike" kern="1200" baseline="0">
                      <a:solidFill>
                        <a:srgbClr val="171616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08B-4C20-919A-23A22BB4143C}"/>
                </c:ext>
              </c:extLst>
            </c:dLbl>
            <c:dLbl>
              <c:idx val="1"/>
              <c:layout>
                <c:manualLayout>
                  <c:x val="0"/>
                  <c:y val="-2.8267885326611859E-4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en-US" sz="900" b="0" i="0" u="none" strike="noStrike" kern="1200" baseline="0">
                        <a:solidFill>
                          <a:srgbClr val="171616">
                            <a:lumMod val="75000"/>
                            <a:lumOff val="25000"/>
                          </a:srgb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="0" i="0" u="none" strike="noStrike" kern="1200" baseline="0" dirty="0">
                        <a:solidFill>
                          <a:srgbClr val="171616">
                            <a:lumMod val="75000"/>
                            <a:lumOff val="25000"/>
                          </a:srgbClr>
                        </a:solidFill>
                        <a:latin typeface="+mn-lt"/>
                        <a:ea typeface="+mn-ea"/>
                        <a:cs typeface="+mn-cs"/>
                      </a:rPr>
                      <a:t>33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en-US" sz="900" b="0" i="0" u="none" strike="noStrike" kern="1200" baseline="0">
                      <a:solidFill>
                        <a:srgbClr val="171616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93-4C23-A78E-04195983F9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900" b="0" i="0" u="none" strike="noStrike" kern="1200" baseline="0">
                    <a:solidFill>
                      <a:srgbClr val="171616">
                        <a:lumMod val="75000"/>
                        <a:lumOff val="25000"/>
                      </a:srgb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</c:v>
                </c:pt>
                <c:pt idx="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1C-404A-9EE8-E104243CAE4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10618944"/>
        <c:axId val="210816864"/>
      </c:barChart>
      <c:catAx>
        <c:axId val="111061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816864"/>
        <c:crosses val="autoZero"/>
        <c:auto val="1"/>
        <c:lblAlgn val="ctr"/>
        <c:lblOffset val="100"/>
        <c:noMultiLvlLbl val="0"/>
      </c:catAx>
      <c:valAx>
        <c:axId val="210816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10618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899033655448187E-2"/>
          <c:y val="0.15625961242694555"/>
          <c:w val="0.89420193268910364"/>
          <c:h val="0.4318658874192556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tx1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8.3759958801609379E-4"/>
                  <c:y val="2.247308520455244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870800642210174"/>
                      <c:h val="0.217825899723162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7DE-49B2-B50D-40F8901EF0E2}"/>
                </c:ext>
              </c:extLst>
            </c:dLbl>
            <c:dLbl>
              <c:idx val="1"/>
              <c:layout>
                <c:manualLayout>
                  <c:x val="-1.1299263881736391E-3"/>
                  <c:y val="-7.900338357428484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DE-49B2-B50D-40F8901EF0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900" b="0" i="0" u="none" strike="noStrike" kern="1200" baseline="0">
                    <a:solidFill>
                      <a:srgbClr val="171616">
                        <a:lumMod val="75000"/>
                        <a:lumOff val="25000"/>
                      </a:srgb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2286</c:v>
                </c:pt>
                <c:pt idx="1">
                  <c:v>2080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DE-49B2-B50D-40F8901EF0E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10618944"/>
        <c:axId val="210816864"/>
      </c:barChart>
      <c:catAx>
        <c:axId val="111061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816864"/>
        <c:crosses val="autoZero"/>
        <c:auto val="1"/>
        <c:lblAlgn val="ctr"/>
        <c:lblOffset val="100"/>
        <c:noMultiLvlLbl val="0"/>
      </c:catAx>
      <c:valAx>
        <c:axId val="210816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10618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46726457611222E-2"/>
          <c:y val="7.1111425198841461E-3"/>
          <c:w val="0.91739720179325535"/>
          <c:h val="0.4855342882401034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tx1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5.855280205413342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80B-4289-B917-563B3B66247F}"/>
                </c:ext>
              </c:extLst>
            </c:dLbl>
            <c:dLbl>
              <c:idx val="1"/>
              <c:layout>
                <c:manualLayout>
                  <c:x val="-9.1779826647993679E-17"/>
                  <c:y val="-8.296329886221804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80B-4289-B917-563B3B6624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18834</c:v>
                </c:pt>
                <c:pt idx="1">
                  <c:v>23188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0B-4289-B917-563B3B6624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10618944"/>
        <c:axId val="210816864"/>
      </c:barChart>
      <c:catAx>
        <c:axId val="111061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816864"/>
        <c:crosses val="autoZero"/>
        <c:auto val="1"/>
        <c:lblAlgn val="ctr"/>
        <c:lblOffset val="100"/>
        <c:noMultiLvlLbl val="0"/>
      </c:catAx>
      <c:valAx>
        <c:axId val="210816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10618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tx1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12262</c:v>
                </c:pt>
                <c:pt idx="1">
                  <c:v>7300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AE-4CB3-A748-9A1CAF2B2A1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3090816"/>
        <c:axId val="126284160"/>
      </c:barChart>
      <c:catAx>
        <c:axId val="12309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284160"/>
        <c:crosses val="autoZero"/>
        <c:auto val="1"/>
        <c:lblAlgn val="ctr"/>
        <c:lblOffset val="100"/>
        <c:noMultiLvlLbl val="0"/>
      </c:catAx>
      <c:valAx>
        <c:axId val="126284160"/>
        <c:scaling>
          <c:orientation val="minMax"/>
          <c:max val="13000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3090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tx1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12262</c:v>
                </c:pt>
                <c:pt idx="1">
                  <c:v>7300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AE-4CB3-A748-9A1CAF2B2A1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6399616"/>
        <c:axId val="127926656"/>
      </c:barChart>
      <c:catAx>
        <c:axId val="12639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926656"/>
        <c:crosses val="autoZero"/>
        <c:auto val="1"/>
        <c:lblAlgn val="ctr"/>
        <c:lblOffset val="100"/>
        <c:noMultiLvlLbl val="0"/>
      </c:catAx>
      <c:valAx>
        <c:axId val="127926656"/>
        <c:scaling>
          <c:orientation val="minMax"/>
          <c:max val="13000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399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tx1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60-49FC-A06B-BC15AEFD9B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3801856"/>
        <c:axId val="114573696"/>
      </c:barChart>
      <c:catAx>
        <c:axId val="113801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4573696"/>
        <c:crosses val="autoZero"/>
        <c:auto val="1"/>
        <c:lblAlgn val="ctr"/>
        <c:lblOffset val="100"/>
        <c:noMultiLvlLbl val="0"/>
      </c:catAx>
      <c:valAx>
        <c:axId val="114573696"/>
        <c:scaling>
          <c:orientation val="minMax"/>
          <c:max val="18"/>
          <c:min val="0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3801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tx1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12262</c:v>
                </c:pt>
                <c:pt idx="1">
                  <c:v>7300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AE-4CB3-A748-9A1CAF2B2A1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3090816"/>
        <c:axId val="126284160"/>
      </c:barChart>
      <c:catAx>
        <c:axId val="12309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284160"/>
        <c:crosses val="autoZero"/>
        <c:auto val="1"/>
        <c:lblAlgn val="ctr"/>
        <c:lblOffset val="100"/>
        <c:noMultiLvlLbl val="0"/>
      </c:catAx>
      <c:valAx>
        <c:axId val="126284160"/>
        <c:scaling>
          <c:orientation val="minMax"/>
          <c:max val="13000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3090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tx1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12262</c:v>
                </c:pt>
                <c:pt idx="1">
                  <c:v>7300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AE-4CB3-A748-9A1CAF2B2A1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6399616"/>
        <c:axId val="127926656"/>
      </c:barChart>
      <c:catAx>
        <c:axId val="12639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926656"/>
        <c:crosses val="autoZero"/>
        <c:auto val="1"/>
        <c:lblAlgn val="ctr"/>
        <c:lblOffset val="100"/>
        <c:noMultiLvlLbl val="0"/>
      </c:catAx>
      <c:valAx>
        <c:axId val="127926656"/>
        <c:scaling>
          <c:orientation val="minMax"/>
          <c:max val="13000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399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Южная Корея</c:v>
                </c:pt>
                <c:pt idx="1">
                  <c:v>Сингапур</c:v>
                </c:pt>
                <c:pt idx="2">
                  <c:v>Германия</c:v>
                </c:pt>
                <c:pt idx="3">
                  <c:v>Япония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1050</c:v>
                </c:pt>
                <c:pt idx="1">
                  <c:v>770</c:v>
                </c:pt>
                <c:pt idx="2">
                  <c:v>429</c:v>
                </c:pt>
                <c:pt idx="3">
                  <c:v>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13-45B0-B3FF-2E4110E73F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397407600"/>
        <c:axId val="1397408016"/>
      </c:barChart>
      <c:catAx>
        <c:axId val="139740760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397408016"/>
        <c:crosses val="autoZero"/>
        <c:auto val="1"/>
        <c:lblAlgn val="ctr"/>
        <c:lblOffset val="100"/>
        <c:noMultiLvlLbl val="0"/>
      </c:catAx>
      <c:valAx>
        <c:axId val="139740801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1397407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aseline="0">
          <a:latin typeface="Montserrat" pitchFamily="2" charset="-52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232276863317266E-2"/>
          <c:y val="3.5029984864639326E-2"/>
          <c:w val="0.92328489836987582"/>
          <c:h val="0.9299400302707213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162-4DA1-B066-475D248FD8B3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162-4DA1-B066-475D248FD8B3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162-4DA1-B066-475D248FD8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Лист1!$C$5:$E$5</c:f>
              <c:strCache>
                <c:ptCount val="3"/>
                <c:pt idx="0">
                  <c:v>ВПП - время протекания производственного процесса пилотных потоках</c:v>
                </c:pt>
                <c:pt idx="1">
                  <c:v>НЗП - незавершенное производство на пилотных потоках </c:v>
                </c:pt>
                <c:pt idx="2">
                  <c:v>Выработка -  пилотных потоков </c:v>
                </c:pt>
              </c:strCache>
            </c:strRef>
          </c:cat>
          <c:val>
            <c:numRef>
              <c:f>Лист1!$C$6:$E$6</c:f>
              <c:numCache>
                <c:formatCode>0%</c:formatCode>
                <c:ptCount val="3"/>
                <c:pt idx="0">
                  <c:v>-0.32</c:v>
                </c:pt>
                <c:pt idx="1">
                  <c:v>-0.24</c:v>
                </c:pt>
                <c:pt idx="2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62-4DA1-B066-475D248FD8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565138352"/>
        <c:axId val="565136688"/>
      </c:barChart>
      <c:catAx>
        <c:axId val="565138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E86C8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5136688"/>
        <c:crosses val="autoZero"/>
        <c:auto val="1"/>
        <c:lblAlgn val="ctr"/>
        <c:lblOffset val="100"/>
        <c:noMultiLvlLbl val="0"/>
      </c:catAx>
      <c:valAx>
        <c:axId val="565136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5138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68532137829793E-2"/>
          <c:y val="0.12500768994155645"/>
          <c:w val="0.88986293572434039"/>
          <c:h val="0.4318658874192556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tx1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5.006230194348163E-3"/>
                  <c:y val="2.2466933251307289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C6-4BEF-8A3D-B485883C5F23}"/>
                </c:ext>
              </c:extLst>
            </c:dLbl>
            <c:dLbl>
              <c:idx val="1"/>
              <c:layout>
                <c:manualLayout>
                  <c:x val="8.7609028401093771E-3"/>
                  <c:y val="7.72562288526607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1,0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C6-4BEF-8A3D-B485883C5F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900" b="0" i="0" u="none" strike="noStrike" kern="1200" baseline="0">
                    <a:solidFill>
                      <a:srgbClr val="171616">
                        <a:lumMod val="75000"/>
                        <a:lumOff val="25000"/>
                      </a:srgb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0.4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1C-404A-9EE8-E104243CAE4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10618944"/>
        <c:axId val="210816864"/>
      </c:barChart>
      <c:catAx>
        <c:axId val="111061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816864"/>
        <c:crosses val="autoZero"/>
        <c:auto val="1"/>
        <c:lblAlgn val="ctr"/>
        <c:lblOffset val="100"/>
        <c:noMultiLvlLbl val="0"/>
      </c:catAx>
      <c:valAx>
        <c:axId val="210816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10618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BF1F0BC-44F1-403B-A0C2-2940A59F436B}" type="datetimeFigureOut">
              <a:rPr lang="ru-RU"/>
              <a:pPr>
                <a:defRPr/>
              </a:pPr>
              <a:t>10.12.2025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0A28900-B483-4F9E-ABE4-63AC8ACE09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89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ED2BD2A-0D7B-4CBD-B717-6438AEFC8B6C}" type="datetimeFigureOut">
              <a:rPr lang="ru-RU"/>
              <a:pPr>
                <a:defRPr/>
              </a:pPr>
              <a:t>10.12.2025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3C44EF1-BA2A-4711-9682-10147DCA45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2370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77E72-DD2A-4608-AFE3-EEE90210CB5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169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600" b="1" dirty="0">
                <a:solidFill>
                  <a:schemeClr val="tx1"/>
                </a:solidFill>
                <a:highlight>
                  <a:srgbClr val="FFFF00"/>
                </a:highlight>
              </a:rPr>
              <a:t>Описание примера вскрытия резервов: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*</a:t>
            </a:r>
            <a:r>
              <a:rPr lang="ru-RU" b="1" dirty="0"/>
              <a:t>Контактная информация: </a:t>
            </a:r>
            <a:r>
              <a:rPr lang="ru-RU" dirty="0"/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Коклюгин Владимир Александрович, </a:t>
            </a: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телефон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+79652424734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*</a:t>
            </a:r>
            <a:r>
              <a:rPr lang="ru-RU" b="1" dirty="0"/>
              <a:t>Срок реализации проекта: </a:t>
            </a:r>
            <a:r>
              <a:rPr lang="ru-RU" dirty="0"/>
              <a:t>с августа 2022 по февраль 2023, результаты за 6 мес. работы</a:t>
            </a:r>
          </a:p>
          <a:p>
            <a:r>
              <a:rPr lang="ru-RU" dirty="0"/>
              <a:t>*</a:t>
            </a:r>
            <a:r>
              <a:rPr lang="ru-RU" b="1" dirty="0"/>
              <a:t>Краткая информация о предприятии:</a:t>
            </a:r>
          </a:p>
          <a:p>
            <a:pPr marL="171450" indent="-171450">
              <a:buFontTx/>
              <a:buChar char="-"/>
            </a:pPr>
            <a:r>
              <a:rPr lang="ru-RU" dirty="0"/>
              <a:t>Режим работы предприятия/потока – в одну смену 8 часов , 7 дней в неделю</a:t>
            </a:r>
          </a:p>
          <a:p>
            <a:pPr marL="171450" indent="-171450">
              <a:buFontTx/>
              <a:buChar char="-"/>
            </a:pPr>
            <a:r>
              <a:rPr lang="ru-RU" dirty="0"/>
              <a:t>Численность сотрудников в потоке –  4 человек</a:t>
            </a:r>
          </a:p>
          <a:p>
            <a:pPr marL="171450" indent="-171450">
              <a:buFontTx/>
              <a:buChar char="-"/>
            </a:pPr>
            <a:r>
              <a:rPr lang="ru-RU" dirty="0"/>
              <a:t>Объем в выручке – 10%</a:t>
            </a:r>
          </a:p>
          <a:p>
            <a:pPr marL="171450" indent="-171450">
              <a:buFontTx/>
              <a:buChar char="-"/>
            </a:pPr>
            <a:r>
              <a:rPr lang="ru-RU" dirty="0"/>
              <a:t>Причина открытия проекта именно в этом потоке – необходимость выхода на новый рынок.</a:t>
            </a:r>
          </a:p>
          <a:p>
            <a:pPr marL="0" indent="0">
              <a:buFontTx/>
              <a:buNone/>
            </a:pPr>
            <a:endParaRPr lang="ru-RU" b="1" dirty="0"/>
          </a:p>
          <a:p>
            <a:pPr marL="0" indent="0">
              <a:buFontTx/>
              <a:buNone/>
            </a:pPr>
            <a:r>
              <a:rPr lang="ru-RU" b="1" dirty="0"/>
              <a:t>Краткая справка о продукте: </a:t>
            </a:r>
            <a:endParaRPr lang="ru-RU" dirty="0"/>
          </a:p>
          <a:p>
            <a:pPr marL="0" marR="0" lvl="3" indent="0" algn="just" defTabSz="457200" rtl="0" eaLnBrk="1" fontAlgn="base" latinLnBrk="0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Пастеризованное молоко – молоко нормализованное по жиру и прошедшее гомогенизацию.</a:t>
            </a:r>
          </a:p>
          <a:p>
            <a:pPr marL="0" marR="0" lvl="3" indent="0" algn="just" defTabSz="457200" rtl="0" eaLnBrk="1" fontAlgn="base" latinLnBrk="0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Кефир – кисломолочный продукт полученный внесением в нормализованную смесь молочно-кислых бактерий.</a:t>
            </a:r>
          </a:p>
          <a:p>
            <a:pPr marL="0" marR="0" lvl="3" indent="0" algn="just" defTabSz="457200" rtl="0" eaLnBrk="1" fontAlgn="base" latinLnBrk="0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Ряженка – 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кисломолочный напиток.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3" indent="0" algn="just" defTabSz="457200" rtl="0" eaLnBrk="1" fontAlgn="base" latinLnBrk="0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Снежка – напиток йогуртовый кисломолочный</a:t>
            </a:r>
          </a:p>
          <a:p>
            <a:pPr marL="0" indent="0">
              <a:buFontTx/>
              <a:buNone/>
            </a:pPr>
            <a:endParaRPr lang="ru-RU" dirty="0"/>
          </a:p>
          <a:p>
            <a:r>
              <a:rPr lang="ru-RU" b="1" dirty="0"/>
              <a:t>Информация о проекте: </a:t>
            </a:r>
          </a:p>
          <a:p>
            <a:pPr marL="0" indent="0" defTabSz="609555">
              <a:buSzPct val="100000"/>
              <a:buFontTx/>
              <a:buNone/>
            </a:pPr>
            <a:endParaRPr lang="ru-RU" sz="1200" kern="0" dirty="0">
              <a:solidFill>
                <a:srgbClr val="171616"/>
              </a:solidFill>
              <a:latin typeface="Verdana"/>
            </a:endParaRPr>
          </a:p>
          <a:p>
            <a:pPr marL="0" indent="0" algn="just">
              <a:lnSpc>
                <a:spcPct val="134000"/>
              </a:lnSpc>
              <a:buNone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Проблема: </a:t>
            </a:r>
          </a:p>
          <a:p>
            <a:pPr marL="0" indent="0" algn="just">
              <a:lnSpc>
                <a:spcPct val="134000"/>
              </a:lnSpc>
              <a:buNone/>
            </a:pP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Планировка паковочной машины Турбо-Пак на обеспечивает оптимальный производственный процесс и </a:t>
            </a:r>
          </a:p>
          <a:p>
            <a:pPr marL="0" indent="0" algn="just">
              <a:lnSpc>
                <a:spcPct val="134000"/>
              </a:lnSpc>
              <a:buNone/>
            </a:pP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требует дополнительной загрузки персонала.</a:t>
            </a:r>
          </a:p>
          <a:p>
            <a:pPr marL="0" indent="0" algn="just">
              <a:lnSpc>
                <a:spcPct val="134000"/>
              </a:lnSpc>
              <a:buNone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Решение:</a:t>
            </a:r>
          </a:p>
          <a:p>
            <a:pPr marL="0" indent="0" algn="just">
              <a:lnSpc>
                <a:spcPct val="134000"/>
              </a:lnSpc>
              <a:buNone/>
            </a:pPr>
            <a:r>
              <a:rPr lang="ru-RU" sz="800" kern="0" dirty="0"/>
              <a:t>- Изменили планировочное решение расстановки Турбо-Упаковки по отношению к холодильной камере.</a:t>
            </a:r>
          </a:p>
          <a:p>
            <a:pPr marL="0" indent="0" algn="just">
              <a:lnSpc>
                <a:spcPct val="134000"/>
              </a:lnSpc>
              <a:buNone/>
            </a:pPr>
            <a:r>
              <a:rPr lang="ru-RU" sz="800" kern="0" dirty="0"/>
              <a:t>- Разработали, изготовили и установили дополнительные  рольганги для  переходов пачек.</a:t>
            </a:r>
          </a:p>
          <a:p>
            <a:pPr marL="171450" indent="-171450" algn="just">
              <a:lnSpc>
                <a:spcPct val="134000"/>
              </a:lnSpc>
              <a:buFontTx/>
              <a:buChar char="-"/>
            </a:pPr>
            <a:r>
              <a:rPr lang="ru-RU" sz="800" kern="0" dirty="0"/>
              <a:t>Установили дополнительный транспортер  с монтажом дополнительного перехода в холодильную камеру</a:t>
            </a:r>
          </a:p>
          <a:p>
            <a:pPr marL="0" indent="0" algn="just">
              <a:lnSpc>
                <a:spcPct val="134000"/>
              </a:lnSpc>
              <a:buFontTx/>
              <a:buNone/>
            </a:pPr>
            <a:r>
              <a:rPr lang="ru-RU" sz="800" kern="0" dirty="0"/>
              <a:t> ( исключив работу грузчика на укладке блоков на паллет с Турбо-пака).</a:t>
            </a:r>
          </a:p>
          <a:p>
            <a:pPr marL="171450" indent="-171450" algn="just">
              <a:lnSpc>
                <a:spcPct val="134000"/>
              </a:lnSpc>
              <a:buFontTx/>
              <a:buChar char="-"/>
            </a:pPr>
            <a:r>
              <a:rPr lang="ru-RU" sz="800" kern="0" dirty="0"/>
              <a:t>Высвободили рабочий пост «подбора» пачек заготовки.   </a:t>
            </a:r>
          </a:p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Проблема:</a:t>
            </a:r>
          </a:p>
          <a:p>
            <a:pPr marL="0" indent="0" defTabSz="609555">
              <a:buNone/>
            </a:pPr>
            <a:r>
              <a:rPr lang="ru-RU" sz="1200" b="0" dirty="0">
                <a:solidFill>
                  <a:srgbClr val="171616"/>
                </a:solidFill>
                <a:latin typeface="Verdana"/>
              </a:rPr>
              <a:t>Потери времени на перемещение при наборе смесей в систему подачи продукта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Решение:</a:t>
            </a:r>
          </a:p>
          <a:p>
            <a:pPr marL="171450" indent="-171450" defTabSz="609555">
              <a:buSzPct val="100000"/>
              <a:buFontTx/>
              <a:buChar char="-"/>
            </a:pPr>
            <a:r>
              <a:rPr lang="ru-RU" sz="1200" dirty="0"/>
              <a:t>Разработали диаграмму «Спагетти»</a:t>
            </a:r>
          </a:p>
          <a:p>
            <a:pPr marL="171450" marR="0" lvl="0" indent="-171450" algn="l" defTabSz="60955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-"/>
              <a:tabLst/>
              <a:defRPr/>
            </a:pPr>
            <a:r>
              <a:rPr lang="ru-RU" sz="1200" kern="0" dirty="0"/>
              <a:t>Проанализировали перемещения оператора и определили оптимальный маршрут.</a:t>
            </a:r>
          </a:p>
          <a:p>
            <a:pPr marL="171450" marR="0" lvl="0" indent="-171450" algn="l" defTabSz="60955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-"/>
              <a:tabLst/>
              <a:defRPr/>
            </a:pPr>
            <a:r>
              <a:rPr lang="ru-RU" sz="1200" kern="0" dirty="0"/>
              <a:t>Призвали модернизацию рабочего поста установили дополнительный пульт управления на рабочем месте аппаратчика</a:t>
            </a:r>
          </a:p>
          <a:p>
            <a:pPr marL="171450" indent="-171450" defTabSz="609555">
              <a:buSzPct val="100000"/>
              <a:buFontTx/>
              <a:buChar char="-"/>
            </a:pPr>
            <a:endParaRPr lang="ru-RU" sz="1200" dirty="0"/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Проблема:</a:t>
            </a: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Потери времени на переналадку при переходе с одного розлива продукта на другой.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Решение:</a:t>
            </a:r>
          </a:p>
          <a:p>
            <a:pPr marL="171450" marR="0" lvl="0" indent="-171450" algn="just" defTabSz="914400" rtl="0" eaLnBrk="1" fontAlgn="b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800" kern="0" dirty="0"/>
              <a:t>Проанализировали процесс переналадки по </a:t>
            </a:r>
            <a:r>
              <a:rPr lang="en-US" sz="800" kern="0" dirty="0"/>
              <a:t>SMED </a:t>
            </a:r>
            <a:r>
              <a:rPr lang="ru-RU" sz="800" kern="0" dirty="0"/>
              <a:t>.</a:t>
            </a:r>
          </a:p>
          <a:p>
            <a:pPr marL="171450" marR="0" lvl="0" indent="-171450" algn="just" defTabSz="914400" rtl="0" eaLnBrk="1" fontAlgn="b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800" kern="0" dirty="0"/>
              <a:t>Изменили процедуру розлива продуктов по последовательности розлива ( разработали таблицу розливов продукта по типам – исключив длительность моек)</a:t>
            </a:r>
          </a:p>
          <a:p>
            <a:pPr marL="171450" marR="0" lvl="0" indent="-171450" algn="just" defTabSz="914400" rtl="0" eaLnBrk="1" fontAlgn="b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800" kern="0" dirty="0"/>
              <a:t>Изменили процедуру передачи первой пачки на контроль исследование в лабораторию</a:t>
            </a:r>
          </a:p>
          <a:p>
            <a:pPr marL="171450" marR="0" lvl="0" indent="-171450" algn="just" defTabSz="914400" rtl="0" eaLnBrk="1" fontAlgn="b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800" kern="0" dirty="0"/>
              <a:t>Разработали стандарт передачи продукта на исследование  операторами линии исключив участие мастера в данном процессе сократив ВПП на 80%</a:t>
            </a:r>
          </a:p>
          <a:p>
            <a:pPr marL="0" indent="0" algn="just" fontAlgn="b">
              <a:buFont typeface="Arial" panose="020B0604020202020204" pitchFamily="34" charset="0"/>
              <a:buNone/>
            </a:pPr>
            <a:endParaRPr lang="ru-RU" sz="1200" dirty="0"/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Проблема</a:t>
            </a:r>
          </a:p>
          <a:p>
            <a:pPr lvl="0"/>
            <a:r>
              <a:rPr lang="ru-RU" sz="1200" b="0" dirty="0">
                <a:solidFill>
                  <a:srgbClr val="171616"/>
                </a:solidFill>
                <a:latin typeface="Verdana"/>
              </a:rPr>
              <a:t>Большое время сверхурочных работ на линии при розливе продуктов Снежка и Ряженка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Решение:</a:t>
            </a:r>
          </a:p>
          <a:p>
            <a:pPr marL="171450" marR="0" lvl="0" indent="-171450" algn="just" defTabSz="914400" rtl="0" eaLnBrk="1" fontAlgn="b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800" kern="0" dirty="0"/>
              <a:t>Проведены исследования по подтверждению срока годности (получено заключение подтверждения качества продукта в сроке годности продуктов  «Снежка» и «Ряженка» от центра гигиены РФ.) </a:t>
            </a:r>
          </a:p>
          <a:p>
            <a:pPr marL="171450" marR="0" lvl="0" indent="-171450" algn="just" defTabSz="914400" rtl="0" eaLnBrk="1" fontAlgn="b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800" kern="0" dirty="0"/>
              <a:t> Разработали стандарт по подготовке и розливу продуктов, что позволяет разливать продукты через сутки.</a:t>
            </a:r>
          </a:p>
          <a:p>
            <a:pPr marL="171450" marR="0" lvl="0" indent="-171450" algn="just" defTabSz="914400" rtl="0" eaLnBrk="1" fontAlgn="b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800" kern="0" dirty="0"/>
              <a:t>Сбалансировав количество переналадок в смену с 7-ми – до 6-ти раз в смену. </a:t>
            </a:r>
          </a:p>
          <a:p>
            <a:pPr marL="171450" marR="0" lvl="0" indent="-171450" algn="just" defTabSz="914400" rtl="0" eaLnBrk="1" fontAlgn="b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800" kern="0" dirty="0"/>
              <a:t>Внедрили стандарт подготовки продуктов в первые сутки и розлива во вторые на основе заключения про сроку годности – данное мероприятие позволило сократить работу в сверхурочные часы  на 225 часов в месяц.</a:t>
            </a:r>
          </a:p>
          <a:p>
            <a:pPr marL="0" indent="0" defTabSz="609555">
              <a:buSzPct val="100000"/>
              <a:buFontTx/>
              <a:buNone/>
            </a:pPr>
            <a:endParaRPr lang="ru-RU" sz="1200" kern="0" dirty="0"/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Проблема</a:t>
            </a:r>
          </a:p>
          <a:p>
            <a:pPr marL="0" indent="0" defTabSz="609555">
              <a:buNone/>
            </a:pPr>
            <a:r>
              <a:rPr lang="ru-RU" sz="1200" b="0" dirty="0">
                <a:solidFill>
                  <a:srgbClr val="171616"/>
                </a:solidFill>
                <a:latin typeface="Verdana"/>
              </a:rPr>
              <a:t>Длительное время лабораторных исследований молока на жир/белок и др.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Решение:</a:t>
            </a:r>
          </a:p>
          <a:p>
            <a:pPr marL="174621" indent="-174621" defTabSz="609555">
              <a:buSzPct val="100000"/>
              <a:buFontTx/>
              <a:buChar char="-"/>
            </a:pPr>
            <a:r>
              <a:rPr lang="ru-RU" sz="1200" kern="0" dirty="0">
                <a:solidFill>
                  <a:srgbClr val="171616"/>
                </a:solidFill>
                <a:latin typeface="Verdana"/>
              </a:rPr>
              <a:t>Провели хронометраж лабораторных исследований молока.</a:t>
            </a:r>
          </a:p>
          <a:p>
            <a:pPr marL="174621" indent="-174621" defTabSz="609555">
              <a:buSzPct val="100000"/>
              <a:buFontTx/>
              <a:buChar char="-"/>
            </a:pPr>
            <a:r>
              <a:rPr lang="ru-RU" sz="1200" kern="0" dirty="0">
                <a:solidFill>
                  <a:srgbClr val="171616"/>
                </a:solidFill>
                <a:latin typeface="Verdana"/>
              </a:rPr>
              <a:t>Проанализировали процесс и выработали наилучшую методику.</a:t>
            </a:r>
          </a:p>
          <a:p>
            <a:pPr marL="174621" indent="-174621" defTabSz="609555">
              <a:buSzPct val="100000"/>
              <a:buFontTx/>
              <a:buChar char="-"/>
            </a:pPr>
            <a:r>
              <a:rPr lang="ru-RU" sz="1200" kern="0" dirty="0">
                <a:solidFill>
                  <a:srgbClr val="171616"/>
                </a:solidFill>
                <a:latin typeface="Verdana"/>
              </a:rPr>
              <a:t>Составили стандарт лабораторных исследований.</a:t>
            </a:r>
          </a:p>
          <a:p>
            <a:pPr marL="174621" indent="-174621" defTabSz="609555">
              <a:buSzPct val="100000"/>
              <a:buFontTx/>
              <a:buChar char="-"/>
            </a:pPr>
            <a:r>
              <a:rPr lang="ru-RU" sz="1200" kern="0" dirty="0">
                <a:solidFill>
                  <a:srgbClr val="171616"/>
                </a:solidFill>
                <a:latin typeface="Verdana"/>
              </a:rPr>
              <a:t>Обучили лаборантов всех смен.</a:t>
            </a:r>
          </a:p>
          <a:p>
            <a:pPr lvl="0"/>
            <a:endParaRPr lang="ru-R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ru-R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C44EF1-BA2A-4711-9682-10147DCA45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940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2550" y="741363"/>
            <a:ext cx="6570663" cy="36972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Описание примера вскрытия резервов: </a:t>
            </a:r>
            <a:r>
              <a:rPr lang="ru-RU" sz="1600" dirty="0">
                <a:highlight>
                  <a:srgbClr val="FFFF00"/>
                </a:highlight>
              </a:rPr>
              <a:t/>
            </a:r>
            <a:br>
              <a:rPr lang="ru-RU" sz="1600" dirty="0">
                <a:highlight>
                  <a:srgbClr val="FFFF00"/>
                </a:highlight>
              </a:rPr>
            </a:br>
            <a:r>
              <a:rPr lang="ru-RU" sz="1600" dirty="0">
                <a:highlight>
                  <a:srgbClr val="FFFF00"/>
                </a:highlight>
              </a:rPr>
              <a:t>*</a:t>
            </a:r>
            <a:r>
              <a:rPr lang="ru-RU" sz="1600" b="1" dirty="0">
                <a:highlight>
                  <a:srgbClr val="FFFF00"/>
                </a:highlight>
              </a:rPr>
              <a:t>Контактная информация: </a:t>
            </a:r>
            <a:r>
              <a:rPr lang="ru-RU" sz="1600" b="0" dirty="0">
                <a:highlight>
                  <a:srgbClr val="FFFF00"/>
                </a:highlight>
              </a:rPr>
              <a:t>Коклюгин Владимир</a:t>
            </a:r>
            <a:r>
              <a:rPr lang="ru-RU" sz="1600" dirty="0">
                <a:highlight>
                  <a:srgbClr val="FFFF00"/>
                </a:highlight>
              </a:rPr>
              <a:t> </a:t>
            </a:r>
            <a:r>
              <a:rPr lang="en-US" sz="16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+7 (9</a:t>
            </a:r>
            <a:r>
              <a:rPr lang="ru-RU" sz="16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87) 97 82 06</a:t>
            </a:r>
            <a:r>
              <a:rPr lang="ru-RU" sz="1600" dirty="0">
                <a:highlight>
                  <a:srgbClr val="FFFF00"/>
                </a:highlight>
              </a:rPr>
              <a:t/>
            </a:r>
            <a:br>
              <a:rPr lang="ru-RU" sz="1600" dirty="0">
                <a:highlight>
                  <a:srgbClr val="FFFF00"/>
                </a:highlight>
              </a:rPr>
            </a:br>
            <a:r>
              <a:rPr lang="ru-RU" sz="1600" dirty="0">
                <a:highlight>
                  <a:srgbClr val="FFFF00"/>
                </a:highlight>
              </a:rPr>
              <a:t>*</a:t>
            </a:r>
            <a:r>
              <a:rPr lang="ru-RU" sz="1600" b="1" dirty="0">
                <a:highlight>
                  <a:srgbClr val="FFFF00"/>
                </a:highlight>
              </a:rPr>
              <a:t>Срок реализации проекта: </a:t>
            </a:r>
            <a:r>
              <a:rPr lang="ru-RU" sz="1600" dirty="0">
                <a:highlight>
                  <a:srgbClr val="FFFF00"/>
                </a:highlight>
              </a:rPr>
              <a:t>с июля 2023  по январь  2024, результаты за 6 мес. работы</a:t>
            </a:r>
          </a:p>
          <a:p>
            <a:r>
              <a:rPr lang="ru-RU" sz="1600" dirty="0">
                <a:highlight>
                  <a:srgbClr val="FFFF00"/>
                </a:highlight>
              </a:rPr>
              <a:t>*</a:t>
            </a:r>
            <a:r>
              <a:rPr lang="ru-RU" sz="1600" b="1" dirty="0">
                <a:highlight>
                  <a:srgbClr val="FFFF00"/>
                </a:highlight>
              </a:rPr>
              <a:t>Краткая информация о предприятии:</a:t>
            </a:r>
          </a:p>
          <a:p>
            <a:pPr marL="171450" indent="-171450">
              <a:buFontTx/>
              <a:buChar char="-"/>
            </a:pPr>
            <a:r>
              <a:rPr lang="ru-RU" sz="1600" dirty="0">
                <a:highlight>
                  <a:srgbClr val="FFFF00"/>
                </a:highlight>
              </a:rPr>
              <a:t>Режим работы предприятия/потока – 2 смены</a:t>
            </a:r>
          </a:p>
          <a:p>
            <a:pPr marL="171450" indent="-171450">
              <a:buFontTx/>
              <a:buChar char="-"/>
            </a:pPr>
            <a:r>
              <a:rPr lang="ru-RU" sz="1600" dirty="0">
                <a:highlight>
                  <a:srgbClr val="FFFF00"/>
                </a:highlight>
              </a:rPr>
              <a:t>Численность сотрудников в потоке – 19 человек</a:t>
            </a:r>
          </a:p>
          <a:p>
            <a:pPr marL="171450" indent="-171450">
              <a:buFontTx/>
              <a:buChar char="-"/>
            </a:pPr>
            <a:r>
              <a:rPr lang="ru-RU" sz="1600" dirty="0">
                <a:highlight>
                  <a:srgbClr val="FFFF00"/>
                </a:highlight>
              </a:rPr>
              <a:t>Объем в выручке – 34%</a:t>
            </a:r>
          </a:p>
          <a:p>
            <a:pPr marL="171450" indent="-171450">
              <a:buFontTx/>
              <a:buChar char="-"/>
            </a:pPr>
            <a:r>
              <a:rPr lang="ru-RU" sz="1600" dirty="0">
                <a:highlight>
                  <a:srgbClr val="FFFF00"/>
                </a:highlight>
              </a:rPr>
              <a:t>Причина открытия проекта именно в этом потоке – </a:t>
            </a:r>
            <a:r>
              <a:rPr lang="ru-RU" sz="1600" kern="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  <a:cs typeface="Arial" pitchFamily="34" charset="0"/>
              </a:rPr>
              <a:t>Обеспечение регулярности выполнения обслуживания пассажиров</a:t>
            </a:r>
          </a:p>
          <a:p>
            <a:pPr marL="0" indent="0">
              <a:buFontTx/>
              <a:buNone/>
            </a:pPr>
            <a:endParaRPr lang="ru-RU" sz="1600" b="1" dirty="0">
              <a:highlight>
                <a:srgbClr val="FFFF00"/>
              </a:highlight>
            </a:endParaRPr>
          </a:p>
          <a:p>
            <a:pPr marL="0" indent="0">
              <a:buFontTx/>
              <a:buNone/>
            </a:pPr>
            <a:r>
              <a:rPr lang="ru-RU" sz="1600" b="1" dirty="0">
                <a:highlight>
                  <a:srgbClr val="FFFF00"/>
                </a:highlight>
              </a:rPr>
              <a:t>Краткая справка о продукте: </a:t>
            </a:r>
          </a:p>
          <a:p>
            <a:pPr marL="0" indent="0">
              <a:buFontTx/>
              <a:buNone/>
            </a:pPr>
            <a:r>
              <a:rPr lang="ru-RU" sz="1600" dirty="0"/>
              <a:t>Выдерживание графика обслуживания пассажиропотока. Для авиакомпании является важным соблюдение технологического графика обслуживания ВС в аэропорту для исключения задержек рейсов и нарушения графика полетов.</a:t>
            </a:r>
          </a:p>
          <a:p>
            <a:pPr marL="0" indent="0">
              <a:buFontTx/>
              <a:buNone/>
            </a:pPr>
            <a:r>
              <a:rPr lang="ru-RU" sz="1600" dirty="0">
                <a:highlight>
                  <a:srgbClr val="FFFF00"/>
                </a:highlight>
              </a:rPr>
              <a:t> </a:t>
            </a:r>
          </a:p>
          <a:p>
            <a:r>
              <a:rPr lang="ru-RU" sz="1600" b="1" dirty="0">
                <a:highlight>
                  <a:srgbClr val="FFFF00"/>
                </a:highlight>
              </a:rPr>
              <a:t>Информация о проекте: </a:t>
            </a:r>
          </a:p>
          <a:p>
            <a:endParaRPr lang="ru-RU" sz="1600" b="1" dirty="0">
              <a:highlight>
                <a:srgbClr val="FFFF00"/>
              </a:highlight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Проблема №1: </a:t>
            </a:r>
            <a:r>
              <a:rPr lang="ru-RU" sz="1600" dirty="0">
                <a:latin typeface="+mn-lt"/>
                <a:cs typeface="Arial" panose="020B0604020202020204" pitchFamily="34" charset="0"/>
              </a:rPr>
              <a:t>Увеличение количества обслуживаемых авиарейсов привело к периодическому нарушению временного регламента обслуживания ВС и выставлению претензий со стороны АК до 3% в месяц от общего количества авиарейсов. За нарушение времени обслуживания ВС на аэропорт со стороны АК направляется претензия, что влечет в первую очередь имиджевые риски для аэропорта, а при превышении указанного в Договоре с АК уровня отклонений - крупный денежный штраф.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Решение:</a:t>
            </a:r>
            <a:r>
              <a:rPr lang="ru-RU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Нахождение руководителей СОП в час пик в зале регистрации для оказания информа-ционной помощи пассажирам.</a:t>
            </a:r>
          </a:p>
          <a:p>
            <a:pPr lvl="0"/>
            <a:endParaRPr lang="ru-RU" sz="1600" kern="1200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Проблема №2: </a:t>
            </a:r>
            <a:r>
              <a:rPr lang="ru-RU" sz="1600" b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Недостаточно информации для пассажиров находящихся в очереди перед регистрацией о действиях с багажом и документами. Что приводит к увеличению времени при регистрации на рейс.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Решение: </a:t>
            </a:r>
            <a:r>
              <a:rPr lang="ru-RU" sz="1600" b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Разработали и установили в потоках на регистрацию аншлаги для пассажиров ожидающих регистрацию в очереди по правилам провоза багажа.</a:t>
            </a:r>
            <a:endParaRPr lang="ru-RU" sz="1600" b="0" dirty="0">
              <a:highlight>
                <a:srgbClr val="FFFF00"/>
              </a:highlight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600" dirty="0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latin typeface="+mn-lt"/>
                <a:cs typeface="Arial" panose="020B0604020202020204" pitchFamily="34" charset="0"/>
              </a:rPr>
              <a:t>Проблема №3: </a:t>
            </a:r>
            <a:r>
              <a:rPr lang="ru-RU" sz="1600" b="0" dirty="0">
                <a:latin typeface="+mn-lt"/>
                <a:cs typeface="Arial" panose="020B0604020202020204" pitchFamily="34" charset="0"/>
              </a:rPr>
              <a:t>Нарушена эргономика пассажиров при подготовке  прохода в стерильную зону через систему металлодетектора и интроскопа – зона снятия одежды и личных вещей не соответствует оптимальной эргономике и приводит к увеличению времени обслуживания пассажиров.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+mn-lt"/>
                <a:cs typeface="Arial" panose="020B0604020202020204" pitchFamily="34" charset="0"/>
              </a:rPr>
              <a:t>Решение: </a:t>
            </a:r>
            <a:r>
              <a:rPr lang="ru-RU" sz="16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Произвели изменения расстановки зоны обслуживания пассажиров, улучшили планировочное решение, исключили пересечение пассажиров.</a:t>
            </a:r>
            <a:endParaRPr lang="ru-RU" sz="1600" b="1" dirty="0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600" dirty="0">
              <a:latin typeface="+mn-lt"/>
              <a:cs typeface="Arial" panose="020B0604020202020204" pitchFamily="34" charset="0"/>
            </a:endParaRPr>
          </a:p>
          <a:p>
            <a:pPr lvl="0"/>
            <a:r>
              <a:rPr lang="ru-RU" sz="1600" b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Проблема №4: </a:t>
            </a:r>
            <a:r>
              <a:rPr lang="ru-RU" sz="1600" b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Недостаточно информации для пассажиров находящихся в очереди перед регистрацией о действиях с багажом и документами. Что приводит к увеличению времени при регистрации на рейс.</a:t>
            </a:r>
          </a:p>
          <a:p>
            <a:pPr lvl="0"/>
            <a:r>
              <a:rPr lang="ru-RU" sz="1600" b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Решение: </a:t>
            </a:r>
            <a:r>
              <a:rPr lang="ru-RU" sz="1600" b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Установили монитор, разработали видеоролик , оптимизирована визуализация информации на мониторе  о необходимости приготовить документы на посадку.</a:t>
            </a:r>
          </a:p>
          <a:p>
            <a:pPr lvl="0"/>
            <a:endParaRPr lang="ru-RU" sz="1600" b="0" kern="1200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pPr lvl="0"/>
            <a:endParaRPr lang="ru-RU" sz="1600" b="1" kern="1200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pPr lvl="0"/>
            <a:r>
              <a:rPr lang="ru-RU" sz="1600" b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Проблема №5: </a:t>
            </a:r>
            <a:r>
              <a:rPr lang="ru-RU" sz="1600" b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При входе в зону регистрации пассажиры не имеют достаточной информации о правилах прохождения процедуры регистрации, пассажиры не знают как предъявлять документы, как обращается с багажом ка для  ручной  клади, а также с крупногабаритным багажом, что запрещается  и что разрешается провозить в багаже, не знают процедуры размеров замеров и параметров ручной клади, что приводит к задержке общей массы пассажиров в общем потоке на регистрации.</a:t>
            </a:r>
          </a:p>
          <a:p>
            <a:pPr lvl="0"/>
            <a:r>
              <a:rPr lang="ru-RU" sz="1600" b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Решение: </a:t>
            </a:r>
            <a:r>
              <a:rPr lang="ru-RU" sz="1600" b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Разработана система QR-кодов по  правилам провоза багажа, правильному предъявлению документов на регистрацию.</a:t>
            </a:r>
            <a:endParaRPr lang="ru-RU" sz="1200" b="0" dirty="0">
              <a:solidFill>
                <a:schemeClr val="dk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0A4A12-7E97-6B41-A77E-C635411915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529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2550" y="741363"/>
            <a:ext cx="6570663" cy="36972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Описание примера вскрытия резервов: </a:t>
            </a:r>
            <a:r>
              <a:rPr lang="ru-RU" sz="1600" dirty="0">
                <a:highlight>
                  <a:srgbClr val="FFFF00"/>
                </a:highlight>
              </a:rPr>
              <a:t/>
            </a:r>
            <a:br>
              <a:rPr lang="ru-RU" sz="1600" dirty="0">
                <a:highlight>
                  <a:srgbClr val="FFFF00"/>
                </a:highlight>
              </a:rPr>
            </a:br>
            <a:r>
              <a:rPr lang="ru-RU" sz="1600" dirty="0">
                <a:highlight>
                  <a:srgbClr val="FFFF00"/>
                </a:highlight>
              </a:rPr>
              <a:t>*</a:t>
            </a:r>
            <a:r>
              <a:rPr lang="ru-RU" sz="1600" b="1" dirty="0">
                <a:highlight>
                  <a:srgbClr val="FFFF00"/>
                </a:highlight>
              </a:rPr>
              <a:t>Контактная информация: </a:t>
            </a:r>
            <a:r>
              <a:rPr lang="ru-RU" sz="1600" b="0" dirty="0">
                <a:highlight>
                  <a:srgbClr val="FFFF00"/>
                </a:highlight>
              </a:rPr>
              <a:t>Коклюгин Владимир</a:t>
            </a:r>
            <a:r>
              <a:rPr lang="ru-RU" sz="1600" dirty="0">
                <a:highlight>
                  <a:srgbClr val="FFFF00"/>
                </a:highlight>
              </a:rPr>
              <a:t> </a:t>
            </a:r>
            <a:r>
              <a:rPr lang="en-US" sz="16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+7 (964) 968 72 42</a:t>
            </a:r>
            <a:r>
              <a:rPr lang="ru-RU" sz="1600" dirty="0">
                <a:highlight>
                  <a:srgbClr val="FFFF00"/>
                </a:highlight>
              </a:rPr>
              <a:t/>
            </a:r>
            <a:br>
              <a:rPr lang="ru-RU" sz="1600" dirty="0">
                <a:highlight>
                  <a:srgbClr val="FFFF00"/>
                </a:highlight>
              </a:rPr>
            </a:br>
            <a:r>
              <a:rPr lang="ru-RU" sz="1600" dirty="0">
                <a:highlight>
                  <a:srgbClr val="FFFF00"/>
                </a:highlight>
              </a:rPr>
              <a:t>*</a:t>
            </a:r>
            <a:r>
              <a:rPr lang="ru-RU" sz="1600" b="1" dirty="0">
                <a:highlight>
                  <a:srgbClr val="FFFF00"/>
                </a:highlight>
              </a:rPr>
              <a:t>Срок реализации проекта: </a:t>
            </a:r>
            <a:r>
              <a:rPr lang="ru-RU" sz="1600" dirty="0">
                <a:highlight>
                  <a:srgbClr val="FFFF00"/>
                </a:highlight>
              </a:rPr>
              <a:t>с февраля 2024  по август  2024, результаты за 6 мес. работы</a:t>
            </a:r>
          </a:p>
          <a:p>
            <a:r>
              <a:rPr lang="ru-RU" sz="1600" dirty="0">
                <a:highlight>
                  <a:srgbClr val="FFFF00"/>
                </a:highlight>
              </a:rPr>
              <a:t>*</a:t>
            </a:r>
            <a:r>
              <a:rPr lang="ru-RU" sz="1600" b="1" dirty="0">
                <a:highlight>
                  <a:srgbClr val="FFFF00"/>
                </a:highlight>
              </a:rPr>
              <a:t>Краткая информация о предприятии:</a:t>
            </a:r>
          </a:p>
          <a:p>
            <a:pPr marL="171450" indent="-171450">
              <a:buFontTx/>
              <a:buChar char="-"/>
            </a:pPr>
            <a:r>
              <a:rPr lang="ru-RU" sz="1600" dirty="0">
                <a:highlight>
                  <a:srgbClr val="FFFF00"/>
                </a:highlight>
              </a:rPr>
              <a:t>Режим работы предприятия/потока – 1 смены</a:t>
            </a:r>
          </a:p>
          <a:p>
            <a:pPr marL="171450" indent="-171450">
              <a:buFontTx/>
              <a:buChar char="-"/>
            </a:pPr>
            <a:r>
              <a:rPr lang="ru-RU" sz="1600" dirty="0">
                <a:highlight>
                  <a:srgbClr val="FFFF00"/>
                </a:highlight>
              </a:rPr>
              <a:t>Численность сотрудников в потоке – 2</a:t>
            </a:r>
            <a:r>
              <a:rPr lang="en-US" sz="1600" dirty="0">
                <a:highlight>
                  <a:srgbClr val="FFFF00"/>
                </a:highlight>
              </a:rPr>
              <a:t>(4)</a:t>
            </a:r>
            <a:r>
              <a:rPr lang="ru-RU" sz="1600" dirty="0">
                <a:highlight>
                  <a:srgbClr val="FFFF00"/>
                </a:highlight>
              </a:rPr>
              <a:t>человек</a:t>
            </a:r>
          </a:p>
          <a:p>
            <a:pPr marL="171450" indent="-171450">
              <a:buFontTx/>
              <a:buChar char="-"/>
            </a:pPr>
            <a:r>
              <a:rPr lang="ru-RU" sz="1600" dirty="0">
                <a:highlight>
                  <a:srgbClr val="FFFF00"/>
                </a:highlight>
              </a:rPr>
              <a:t>Объем в выручке – 51%</a:t>
            </a:r>
          </a:p>
          <a:p>
            <a:pPr marL="171450" indent="-171450">
              <a:buFontTx/>
              <a:buChar char="-"/>
            </a:pPr>
            <a:r>
              <a:rPr lang="ru-RU" sz="1600" dirty="0">
                <a:highlight>
                  <a:srgbClr val="FFFF00"/>
                </a:highlight>
              </a:rPr>
              <a:t>Причина открытия проекта именно в этом потоке – </a:t>
            </a:r>
            <a:r>
              <a:rPr lang="ru-RU" sz="1600" kern="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  <a:cs typeface="Arial" pitchFamily="34" charset="0"/>
              </a:rPr>
              <a:t>Обеспечение потребительского спроса </a:t>
            </a:r>
          </a:p>
          <a:p>
            <a:pPr marL="0" indent="0">
              <a:buFontTx/>
              <a:buNone/>
            </a:pPr>
            <a:endParaRPr lang="ru-RU" sz="1600" b="1" dirty="0">
              <a:highlight>
                <a:srgbClr val="FFFF00"/>
              </a:highlight>
            </a:endParaRPr>
          </a:p>
          <a:p>
            <a:pPr marL="0" indent="0">
              <a:buFontTx/>
              <a:buNone/>
            </a:pPr>
            <a:r>
              <a:rPr lang="ru-RU" sz="1600" b="1" dirty="0">
                <a:highlight>
                  <a:srgbClr val="FFFF00"/>
                </a:highlight>
              </a:rPr>
              <a:t>Краткая справка о продукте: </a:t>
            </a:r>
          </a:p>
          <a:p>
            <a:pPr marL="0" indent="0">
              <a:buFontTx/>
              <a:buNone/>
            </a:pPr>
            <a:r>
              <a:rPr lang="ru-RU" sz="1600" dirty="0"/>
              <a:t>Производства жаренного кофе.  Для компании является важным обеспечивать потребность рынка кофе во избежание потери рынка в полезу конкурентов.</a:t>
            </a:r>
          </a:p>
          <a:p>
            <a:pPr marL="0" indent="0">
              <a:buFontTx/>
              <a:buNone/>
            </a:pPr>
            <a:r>
              <a:rPr lang="ru-RU" sz="1600" dirty="0">
                <a:highlight>
                  <a:srgbClr val="FFFF00"/>
                </a:highlight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highlight>
                  <a:srgbClr val="FFFF00"/>
                </a:highlight>
              </a:rPr>
              <a:t>Информация о проекте: </a:t>
            </a:r>
            <a:r>
              <a:rPr lang="ru-RU" sz="1600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Производство кофе 1 кг. на упаковочной линии упаковки кофе 1 кг. «</a:t>
            </a:r>
            <a:r>
              <a:rPr lang="ru-RU" sz="1600" dirty="0" err="1">
                <a:solidFill>
                  <a:srgbClr val="FFFFFF">
                    <a:lumMod val="50000"/>
                  </a:srgbClr>
                </a:solidFill>
                <a:latin typeface="Verdana"/>
              </a:rPr>
              <a:t>Макиз</a:t>
            </a:r>
            <a:r>
              <a:rPr lang="ru-RU" sz="1600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 ТЕКО»  </a:t>
            </a:r>
          </a:p>
          <a:p>
            <a:endParaRPr lang="ru-RU" sz="1600" b="1" dirty="0">
              <a:highlight>
                <a:srgbClr val="FFFF00"/>
              </a:highlight>
            </a:endParaRPr>
          </a:p>
          <a:p>
            <a:endParaRPr lang="ru-RU" sz="1600" b="1" dirty="0">
              <a:highlight>
                <a:srgbClr val="FFFF00"/>
              </a:highlight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Проблема №1: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dirty="0">
                <a:solidFill>
                  <a:srgbClr val="171616"/>
                </a:solidFill>
                <a:latin typeface="Verdana"/>
                <a:ea typeface="DejaVu Sans"/>
                <a:cs typeface="DejaVu Sans"/>
              </a:rPr>
              <a:t>Остановки линии упаковки при загрузке кофе в паковочную машину из кана через систему вакуумной подачи в верхний бункер потери времени 13 – 15 мин. в смену.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dirty="0">
                <a:solidFill>
                  <a:srgbClr val="171616"/>
                </a:solidFill>
                <a:latin typeface="Verdana"/>
                <a:ea typeface="DejaVu Sans"/>
                <a:cs typeface="DejaVu Sans"/>
              </a:rPr>
              <a:t>Система подачи производится путем перемещения в кане в ручную оператором патрубка всасывания зерна, при отсутствии зерна в точке подачи верхний бункер остается без зерна, что приводит к остановке машины через датчик объема.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dirty="0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Решение:</a:t>
            </a:r>
            <a:r>
              <a:rPr lang="ru-RU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600" kern="0" dirty="0">
                <a:solidFill>
                  <a:srgbClr val="171616"/>
                </a:solidFill>
                <a:latin typeface="Verdana"/>
                <a:ea typeface="DejaVu Sans"/>
                <a:cs typeface="DejaVu Sans"/>
              </a:rPr>
              <a:t>Изменили конструкцию кана, установив конусный бункер для зерна из пищевой нержавеющей стали, в крышке кана установили направляющий вход патрубка до нижней точки кана – зерно самотеком всегда находится в зоне патрубка всасывания зерна, что исключило остановки машины при отсутствии зерна в системе подачи на упаковку</a:t>
            </a:r>
            <a:r>
              <a:rPr lang="ru-RU" sz="1600" b="1" kern="0" dirty="0">
                <a:solidFill>
                  <a:srgbClr val="171616"/>
                </a:solidFill>
                <a:latin typeface="Verdana"/>
                <a:ea typeface="DejaVu Sans"/>
                <a:cs typeface="DejaVu Sans"/>
              </a:rPr>
              <a:t> (затраты на модернизацию </a:t>
            </a:r>
            <a:r>
              <a:rPr lang="ru-RU" sz="1600" b="1" kern="0" dirty="0" err="1">
                <a:solidFill>
                  <a:srgbClr val="171616"/>
                </a:solidFill>
                <a:latin typeface="Verdana"/>
                <a:ea typeface="DejaVu Sans"/>
                <a:cs typeface="DejaVu Sans"/>
              </a:rPr>
              <a:t>канов</a:t>
            </a:r>
            <a:r>
              <a:rPr lang="ru-RU" sz="1600" b="1" kern="0" dirty="0">
                <a:solidFill>
                  <a:srgbClr val="171616"/>
                </a:solidFill>
                <a:latin typeface="Verdana"/>
                <a:ea typeface="DejaVu Sans"/>
                <a:cs typeface="DejaVu Sans"/>
              </a:rPr>
              <a:t> 10 шт. = 300 </a:t>
            </a:r>
            <a:r>
              <a:rPr lang="ru-RU" sz="1600" b="1" kern="0" dirty="0" err="1">
                <a:solidFill>
                  <a:srgbClr val="171616"/>
                </a:solidFill>
                <a:latin typeface="Verdana"/>
                <a:ea typeface="DejaVu Sans"/>
                <a:cs typeface="DejaVu Sans"/>
              </a:rPr>
              <a:t>тыс.руб</a:t>
            </a:r>
            <a:r>
              <a:rPr lang="ru-RU" sz="1600" b="1" kern="0" dirty="0">
                <a:solidFill>
                  <a:srgbClr val="171616"/>
                </a:solidFill>
                <a:latin typeface="Verdana"/>
                <a:ea typeface="DejaVu Sans"/>
                <a:cs typeface="DejaVu Sans"/>
              </a:rPr>
              <a:t>.)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600" b="1" kern="0" dirty="0">
              <a:solidFill>
                <a:srgbClr val="171616"/>
              </a:solidFill>
              <a:latin typeface="Verdana"/>
              <a:ea typeface="DejaVu Sans"/>
              <a:cs typeface="DejaVu San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>
                <a:solidFill>
                  <a:srgbClr val="171616"/>
                </a:solidFill>
                <a:latin typeface="Verdana"/>
                <a:ea typeface="DejaVu Sans"/>
                <a:cs typeface="DejaVu Sans"/>
              </a:rPr>
              <a:t> </a:t>
            </a:r>
            <a:r>
              <a:rPr lang="ru-RU" sz="1600" b="1" dirty="0">
                <a:solidFill>
                  <a:srgbClr val="0070C0"/>
                </a:solidFill>
              </a:rPr>
              <a:t>Экономический эффект в год составил 2 246 400 </a:t>
            </a:r>
            <a:r>
              <a:rPr lang="ru-RU" sz="1600" b="1" dirty="0" err="1">
                <a:solidFill>
                  <a:srgbClr val="0070C0"/>
                </a:solidFill>
              </a:rPr>
              <a:t>млн.руб</a:t>
            </a:r>
            <a:r>
              <a:rPr lang="ru-RU" sz="1600" b="1" dirty="0">
                <a:solidFill>
                  <a:srgbClr val="0070C0"/>
                </a:solidFill>
              </a:rPr>
              <a:t>. на один станок 1 кг.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0070C0"/>
                </a:solidFill>
              </a:rPr>
              <a:t> Экономический эффект на три станка упаковки  = 6 739 200 </a:t>
            </a:r>
            <a:r>
              <a:rPr lang="ru-RU" sz="1600" b="1" dirty="0" err="1">
                <a:solidFill>
                  <a:srgbClr val="0070C0"/>
                </a:solidFill>
              </a:rPr>
              <a:t>млн.руб</a:t>
            </a:r>
            <a:r>
              <a:rPr lang="ru-RU" sz="1600" b="1" dirty="0">
                <a:solidFill>
                  <a:srgbClr val="0070C0"/>
                </a:solidFill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ru-RU" sz="1600" kern="1200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pPr defTabSz="914378">
              <a:defRPr/>
            </a:pPr>
            <a:r>
              <a:rPr lang="ru-RU" sz="1600" b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Проблема №2:</a:t>
            </a:r>
            <a:r>
              <a:rPr lang="ru-RU" sz="1600" spc="-1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defTabSz="914378">
              <a:defRPr/>
            </a:pPr>
            <a:r>
              <a:rPr lang="ru-RU" sz="1600" spc="-1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В начале смены  персонал выполнял разогрев родстеров теряя 40 мин. в начале каждой смены.  </a:t>
            </a:r>
          </a:p>
          <a:p>
            <a:pPr defTabSz="914378">
              <a:defRPr/>
            </a:pPr>
            <a:r>
              <a:rPr lang="ru-RU" sz="1600" spc="-1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Алгоритм производства при особенности оборудования требует предварительного разогрева </a:t>
            </a:r>
            <a:r>
              <a:rPr lang="ru-RU" sz="1600" spc="-1" dirty="0" err="1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ростеров</a:t>
            </a:r>
            <a:r>
              <a:rPr lang="ru-RU" sz="1600" spc="-1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что ведет к простоями из-за  ожидания на запуск  производства</a:t>
            </a:r>
            <a:endParaRPr lang="ru-RU" sz="1600" b="1" spc="-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 Решение: </a:t>
            </a:r>
            <a:r>
              <a:rPr kumimoji="0" lang="ru-RU" sz="11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Провели обучение персонала работающего в ночную смену – исключили ожидание разогрева </a:t>
            </a:r>
            <a:r>
              <a:rPr kumimoji="0" lang="ru-RU" sz="11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ростеров</a:t>
            </a:r>
            <a:r>
              <a:rPr kumimoji="0" lang="ru-RU" sz="11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в начале смены</a:t>
            </a:r>
            <a:r>
              <a:rPr lang="ru-RU" sz="1600" b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0070C0"/>
                </a:solidFill>
              </a:rPr>
              <a:t>Экономический эффект составил       7 888 320 млн. руб.</a:t>
            </a:r>
            <a:r>
              <a:rPr lang="ru-RU" sz="1100" b="1" dirty="0">
                <a:solidFill>
                  <a:srgbClr val="0070C0"/>
                </a:solidFill>
              </a:rPr>
              <a:t> </a:t>
            </a:r>
            <a:endParaRPr lang="ru-RU" sz="1600" b="1" dirty="0">
              <a:solidFill>
                <a:srgbClr val="0070C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600" dirty="0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latin typeface="+mn-lt"/>
                <a:cs typeface="Arial" panose="020B0604020202020204" pitchFamily="34" charset="0"/>
              </a:rPr>
              <a:t>Проблема №3: 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strike="noStrike" kern="1200" cap="none" spc="-1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Потеря времени в конце смены на ожидание остывания </a:t>
            </a:r>
            <a:r>
              <a:rPr kumimoji="0" lang="ru-RU" sz="1600" i="0" strike="noStrike" kern="1200" cap="none" spc="-1" normalizeH="0" baseline="0" noProof="0" dirty="0" err="1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ростеров</a:t>
            </a:r>
            <a:endParaRPr kumimoji="0" lang="ru-RU" sz="1600" i="0" strike="noStrike" kern="1200" cap="none" spc="-1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i="0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35716" marR="0" lvl="0" indent="-135356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Причина: Алгоритм работы в производстве  - 1. оператор в  конце смены за 40 мин. останавливал </a:t>
            </a:r>
            <a:r>
              <a:rPr kumimoji="0" lang="ru-RU" sz="1600" b="0" i="0" u="none" strike="noStrike" kern="1200" cap="none" spc="-1" normalizeH="0" baseline="0" noProof="0" dirty="0" err="1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ростер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и ожидал остывания до безопасной температуры окончательного выключения</a:t>
            </a:r>
          </a:p>
          <a:p>
            <a:pPr marL="135716" marR="0" lvl="0" indent="-135356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dirty="0">
                <a:latin typeface="+mn-lt"/>
                <a:cs typeface="Arial" panose="020B0604020202020204" pitchFamily="34" charset="0"/>
              </a:rPr>
              <a:t>. </a:t>
            </a:r>
            <a:r>
              <a:rPr lang="ru-RU" sz="1600" b="1" dirty="0">
                <a:latin typeface="+mn-lt"/>
                <a:cs typeface="Arial" panose="020B0604020202020204" pitchFamily="34" charset="0"/>
              </a:rPr>
              <a:t>Решение: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Произвели распределение обязанностей остановки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ростеров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на ночной персонал компании ( разработали стандарт), операторы в конце смены передают контроль за окончательной остановкой работнику ночной смены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Экономический эффект составил 7 888 320 млн. руб. </a:t>
            </a:r>
            <a:endParaRPr lang="ru-RU" sz="1600" b="1" dirty="0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600" dirty="0">
              <a:latin typeface="+mn-lt"/>
              <a:cs typeface="Arial" panose="020B0604020202020204" pitchFamily="34" charset="0"/>
            </a:endParaRPr>
          </a:p>
          <a:p>
            <a:pPr defTabSz="914378">
              <a:defRPr/>
            </a:pPr>
            <a:r>
              <a:rPr lang="ru-RU" sz="1600" b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Проблема №4: </a:t>
            </a:r>
          </a:p>
          <a:p>
            <a:pPr defTabSz="914378">
              <a:defRPr/>
            </a:pPr>
            <a:endParaRPr lang="ru-RU" sz="1600" b="1" kern="1200" spc="-1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pPr defTabSz="914378">
              <a:defRPr/>
            </a:pPr>
            <a:r>
              <a:rPr lang="ru-RU" sz="1600" spc="-1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Еженедельные потери времени на  ППР – обслуживание системы вентиляции и отслаивания шелухи – потери 90 мин./неделя</a:t>
            </a:r>
            <a:endParaRPr lang="ru-RU" sz="1600" spc="-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35716" indent="-135356" defTabSz="914378">
              <a:defRPr/>
            </a:pPr>
            <a:r>
              <a:rPr lang="ru-RU" sz="1600" spc="-1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Причина: При снятии секционных труб вытяжки процесс снятия и чистки не оптимален из-за сложного  крепления хомутов и процесса обслуживания (очистки от нагара)</a:t>
            </a:r>
            <a:endParaRPr lang="ru-RU" sz="1600" b="1" spc="-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defTabSz="914378">
              <a:defRPr/>
            </a:pPr>
            <a:r>
              <a:rPr lang="ru-RU" sz="1600" b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 Решение: </a:t>
            </a:r>
          </a:p>
          <a:p>
            <a:pPr defTabSz="914378">
              <a:defRPr/>
            </a:pPr>
            <a:r>
              <a:rPr lang="ru-RU" sz="1600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Изготовили дополнительные комплекты труб и внедрили быстросъемные хомуты </a:t>
            </a:r>
          </a:p>
          <a:p>
            <a:pPr marL="228600" indent="-228600" defTabSz="914378">
              <a:buAutoNum type="arabicPeriod"/>
              <a:defRPr/>
            </a:pPr>
            <a:r>
              <a:rPr lang="ru-RU" sz="1600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Операторы снимают трубы и ставят в замен дополнительный комплект </a:t>
            </a:r>
          </a:p>
          <a:p>
            <a:pPr marL="228600" indent="-228600" defTabSz="914378">
              <a:buAutoNum type="arabicPeriod"/>
              <a:defRPr/>
            </a:pPr>
            <a:r>
              <a:rPr lang="ru-RU" sz="1600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Трубы с загрязнениями отправляются в ремонтную службу на недельное обслуживание.</a:t>
            </a:r>
          </a:p>
          <a:p>
            <a:pPr marL="228600" indent="-228600" defTabSz="914378">
              <a:buAutoNum type="arabicPeriod"/>
              <a:defRPr/>
            </a:pPr>
            <a:r>
              <a:rPr lang="ru-RU" sz="1600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Сокращение времени ППР до 15мин./неделя</a:t>
            </a:r>
          </a:p>
          <a:p>
            <a:pPr marL="0" indent="0" defTabSz="914378">
              <a:buNone/>
              <a:defRPr/>
            </a:pPr>
            <a:r>
              <a:rPr lang="ru-RU" sz="1600" b="1" dirty="0">
                <a:solidFill>
                  <a:srgbClr val="0070C0"/>
                </a:solidFill>
              </a:rPr>
              <a:t>Экономический эффект составил       2 868 480 млн. руб. </a:t>
            </a:r>
            <a:endParaRPr lang="ru-RU" sz="16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28600" indent="-228600" defTabSz="914378">
              <a:buAutoNum type="arabicPeriod"/>
              <a:defRPr/>
            </a:pPr>
            <a:endParaRPr lang="ru-RU" sz="16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0A4A12-7E97-6B41-A77E-C635411915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529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2550" y="741363"/>
            <a:ext cx="6570663" cy="36972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Описание примера вскрытия резервов: </a:t>
            </a:r>
            <a:r>
              <a:rPr lang="ru-RU" sz="1600" dirty="0">
                <a:highlight>
                  <a:srgbClr val="FFFF00"/>
                </a:highlight>
              </a:rPr>
              <a:t/>
            </a:r>
            <a:br>
              <a:rPr lang="ru-RU" sz="1600" dirty="0">
                <a:highlight>
                  <a:srgbClr val="FFFF00"/>
                </a:highlight>
              </a:rPr>
            </a:br>
            <a:r>
              <a:rPr lang="ru-RU" sz="1600" dirty="0">
                <a:highlight>
                  <a:srgbClr val="FFFF00"/>
                </a:highlight>
              </a:rPr>
              <a:t>*</a:t>
            </a:r>
            <a:r>
              <a:rPr lang="ru-RU" sz="1600" b="1" dirty="0">
                <a:highlight>
                  <a:srgbClr val="FFFF00"/>
                </a:highlight>
              </a:rPr>
              <a:t>Контактная информация: </a:t>
            </a:r>
            <a:r>
              <a:rPr lang="ru-RU" sz="1600" b="0" dirty="0">
                <a:highlight>
                  <a:srgbClr val="FFFF00"/>
                </a:highlight>
              </a:rPr>
              <a:t>Коклюгин Владимир</a:t>
            </a:r>
            <a:r>
              <a:rPr lang="ru-RU" sz="1600" dirty="0">
                <a:highlight>
                  <a:srgbClr val="FFFF00"/>
                </a:highlight>
              </a:rPr>
              <a:t> </a:t>
            </a:r>
            <a:r>
              <a:rPr lang="en-US" sz="16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+7 (964) 968 72 42</a:t>
            </a:r>
            <a:r>
              <a:rPr lang="ru-RU" sz="1600" dirty="0">
                <a:highlight>
                  <a:srgbClr val="FFFF00"/>
                </a:highlight>
              </a:rPr>
              <a:t/>
            </a:r>
            <a:br>
              <a:rPr lang="ru-RU" sz="1600" dirty="0">
                <a:highlight>
                  <a:srgbClr val="FFFF00"/>
                </a:highlight>
              </a:rPr>
            </a:br>
            <a:r>
              <a:rPr lang="ru-RU" sz="1600" dirty="0">
                <a:highlight>
                  <a:srgbClr val="FFFF00"/>
                </a:highlight>
              </a:rPr>
              <a:t>*</a:t>
            </a:r>
            <a:r>
              <a:rPr lang="ru-RU" sz="1600" b="1" dirty="0">
                <a:highlight>
                  <a:srgbClr val="FFFF00"/>
                </a:highlight>
              </a:rPr>
              <a:t>Срок реализации проекта: </a:t>
            </a:r>
            <a:r>
              <a:rPr lang="ru-RU" sz="1600" dirty="0">
                <a:highlight>
                  <a:srgbClr val="FFFF00"/>
                </a:highlight>
              </a:rPr>
              <a:t>с февраля 2024  по август  2024, результаты за 6 мес. работы</a:t>
            </a:r>
          </a:p>
          <a:p>
            <a:r>
              <a:rPr lang="ru-RU" sz="1600" dirty="0">
                <a:highlight>
                  <a:srgbClr val="FFFF00"/>
                </a:highlight>
              </a:rPr>
              <a:t>*</a:t>
            </a:r>
            <a:r>
              <a:rPr lang="ru-RU" sz="1600" b="1" dirty="0">
                <a:highlight>
                  <a:srgbClr val="FFFF00"/>
                </a:highlight>
              </a:rPr>
              <a:t>Краткая информация о предприятии:</a:t>
            </a:r>
          </a:p>
          <a:p>
            <a:pPr marL="171450" indent="-171450">
              <a:buFontTx/>
              <a:buChar char="-"/>
            </a:pPr>
            <a:r>
              <a:rPr lang="ru-RU" sz="1600" dirty="0">
                <a:highlight>
                  <a:srgbClr val="FFFF00"/>
                </a:highlight>
              </a:rPr>
              <a:t>Режим работы предприятия/потока – 1 смены</a:t>
            </a:r>
          </a:p>
          <a:p>
            <a:pPr marL="171450" indent="-171450">
              <a:buFontTx/>
              <a:buChar char="-"/>
            </a:pPr>
            <a:r>
              <a:rPr lang="ru-RU" sz="1600" dirty="0">
                <a:highlight>
                  <a:srgbClr val="FFFF00"/>
                </a:highlight>
              </a:rPr>
              <a:t>Численность сотрудников в потоке – 2</a:t>
            </a:r>
            <a:r>
              <a:rPr lang="en-US" sz="1600" dirty="0">
                <a:highlight>
                  <a:srgbClr val="FFFF00"/>
                </a:highlight>
              </a:rPr>
              <a:t>(4)</a:t>
            </a:r>
            <a:r>
              <a:rPr lang="ru-RU" sz="1600" dirty="0">
                <a:highlight>
                  <a:srgbClr val="FFFF00"/>
                </a:highlight>
              </a:rPr>
              <a:t>человек</a:t>
            </a:r>
          </a:p>
          <a:p>
            <a:pPr marL="171450" indent="-171450">
              <a:buFontTx/>
              <a:buChar char="-"/>
            </a:pPr>
            <a:r>
              <a:rPr lang="ru-RU" sz="1600" dirty="0">
                <a:highlight>
                  <a:srgbClr val="FFFF00"/>
                </a:highlight>
              </a:rPr>
              <a:t>Объем в выручке – 51%</a:t>
            </a:r>
          </a:p>
          <a:p>
            <a:pPr marL="171450" indent="-171450">
              <a:buFontTx/>
              <a:buChar char="-"/>
            </a:pPr>
            <a:r>
              <a:rPr lang="ru-RU" sz="1600" dirty="0">
                <a:highlight>
                  <a:srgbClr val="FFFF00"/>
                </a:highlight>
              </a:rPr>
              <a:t>Причина открытия проекта именно в этом потоке – </a:t>
            </a:r>
            <a:r>
              <a:rPr lang="ru-RU" sz="1600" kern="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  <a:cs typeface="Arial" pitchFamily="34" charset="0"/>
              </a:rPr>
              <a:t>Обеспечение потребительского спроса </a:t>
            </a:r>
          </a:p>
          <a:p>
            <a:pPr marL="0" indent="0">
              <a:buFontTx/>
              <a:buNone/>
            </a:pPr>
            <a:endParaRPr lang="ru-RU" sz="1600" b="1" dirty="0">
              <a:highlight>
                <a:srgbClr val="FFFF00"/>
              </a:highlight>
            </a:endParaRPr>
          </a:p>
          <a:p>
            <a:pPr marL="0" indent="0">
              <a:buFontTx/>
              <a:buNone/>
            </a:pPr>
            <a:r>
              <a:rPr lang="ru-RU" sz="1600" b="1" dirty="0">
                <a:highlight>
                  <a:srgbClr val="FFFF00"/>
                </a:highlight>
              </a:rPr>
              <a:t>Краткая справка о продукте: </a:t>
            </a:r>
          </a:p>
          <a:p>
            <a:pPr marL="0" indent="0">
              <a:buFontTx/>
              <a:buNone/>
            </a:pPr>
            <a:r>
              <a:rPr lang="ru-RU" sz="1600" dirty="0"/>
              <a:t>Производства жаренного кофе.  Для компании является важным обеспечивать потребность рынка кофе во избежание потери рынка в полезу конкурентов.</a:t>
            </a:r>
          </a:p>
          <a:p>
            <a:pPr marL="0" indent="0">
              <a:buFontTx/>
              <a:buNone/>
            </a:pPr>
            <a:r>
              <a:rPr lang="ru-RU" sz="1600" dirty="0">
                <a:highlight>
                  <a:srgbClr val="FFFF00"/>
                </a:highlight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highlight>
                  <a:srgbClr val="FFFF00"/>
                </a:highlight>
              </a:rPr>
              <a:t>Информация о проекте: </a:t>
            </a:r>
            <a:r>
              <a:rPr lang="ru-RU" sz="1600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Производство кофе 1 кг. на упаковочной линии упаковки кофе 1 кг. «</a:t>
            </a:r>
            <a:r>
              <a:rPr lang="ru-RU" sz="1600" dirty="0" err="1">
                <a:solidFill>
                  <a:srgbClr val="FFFFFF">
                    <a:lumMod val="50000"/>
                  </a:srgbClr>
                </a:solidFill>
                <a:latin typeface="Verdana"/>
              </a:rPr>
              <a:t>Макиз</a:t>
            </a:r>
            <a:r>
              <a:rPr lang="ru-RU" sz="1600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 ТЕКО»  </a:t>
            </a:r>
          </a:p>
          <a:p>
            <a:endParaRPr lang="ru-RU" sz="1600" b="1" dirty="0">
              <a:highlight>
                <a:srgbClr val="FFFF00"/>
              </a:highlight>
            </a:endParaRPr>
          </a:p>
          <a:p>
            <a:endParaRPr lang="ru-RU" sz="1600" b="1" dirty="0">
              <a:highlight>
                <a:srgbClr val="FFFF00"/>
              </a:highlight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Проблема №1: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dirty="0">
                <a:solidFill>
                  <a:srgbClr val="171616"/>
                </a:solidFill>
                <a:latin typeface="Verdana"/>
                <a:ea typeface="DejaVu Sans"/>
                <a:cs typeface="DejaVu Sans"/>
              </a:rPr>
              <a:t>Остановки линии упаковки при загрузке кофе в паковочную машину из кана через систему вакуумной подачи в верхний бункер потери времени 13 – 15 мин. в смену.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dirty="0">
                <a:solidFill>
                  <a:srgbClr val="171616"/>
                </a:solidFill>
                <a:latin typeface="Verdana"/>
                <a:ea typeface="DejaVu Sans"/>
                <a:cs typeface="DejaVu Sans"/>
              </a:rPr>
              <a:t>Система подачи производится путем перемещения в кане в ручную оператором патрубка всасывания зерна, при отсутствии зерна в точке подачи верхний бункер остается без зерна, что приводит к остановке машины через датчик объема.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dirty="0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Решение:</a:t>
            </a:r>
            <a:r>
              <a:rPr lang="ru-RU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600" kern="0" dirty="0">
                <a:solidFill>
                  <a:srgbClr val="171616"/>
                </a:solidFill>
                <a:latin typeface="Verdana"/>
                <a:ea typeface="DejaVu Sans"/>
                <a:cs typeface="DejaVu Sans"/>
              </a:rPr>
              <a:t>Изменили конструкцию кана, установив конусный бункер для зерна из пищевой нержавеющей стали, в крышке кана установили направляющий вход патрубка до нижней точки кана – зерно самотеком всегда находится в зоне патрубка всасывания зерна, что исключило остановки машины при отсутствии зерна в системе подачи на упаковку</a:t>
            </a:r>
            <a:r>
              <a:rPr lang="ru-RU" sz="1600" b="1" kern="0" dirty="0">
                <a:solidFill>
                  <a:srgbClr val="171616"/>
                </a:solidFill>
                <a:latin typeface="Verdana"/>
                <a:ea typeface="DejaVu Sans"/>
                <a:cs typeface="DejaVu Sans"/>
              </a:rPr>
              <a:t> (затраты на модернизацию </a:t>
            </a:r>
            <a:r>
              <a:rPr lang="ru-RU" sz="1600" b="1" kern="0" dirty="0" err="1">
                <a:solidFill>
                  <a:srgbClr val="171616"/>
                </a:solidFill>
                <a:latin typeface="Verdana"/>
                <a:ea typeface="DejaVu Sans"/>
                <a:cs typeface="DejaVu Sans"/>
              </a:rPr>
              <a:t>канов</a:t>
            </a:r>
            <a:r>
              <a:rPr lang="ru-RU" sz="1600" b="1" kern="0" dirty="0">
                <a:solidFill>
                  <a:srgbClr val="171616"/>
                </a:solidFill>
                <a:latin typeface="Verdana"/>
                <a:ea typeface="DejaVu Sans"/>
                <a:cs typeface="DejaVu Sans"/>
              </a:rPr>
              <a:t> 10 шт. = 300 </a:t>
            </a:r>
            <a:r>
              <a:rPr lang="ru-RU" sz="1600" b="1" kern="0" dirty="0" err="1">
                <a:solidFill>
                  <a:srgbClr val="171616"/>
                </a:solidFill>
                <a:latin typeface="Verdana"/>
                <a:ea typeface="DejaVu Sans"/>
                <a:cs typeface="DejaVu Sans"/>
              </a:rPr>
              <a:t>тыс.руб</a:t>
            </a:r>
            <a:r>
              <a:rPr lang="ru-RU" sz="1600" b="1" kern="0" dirty="0">
                <a:solidFill>
                  <a:srgbClr val="171616"/>
                </a:solidFill>
                <a:latin typeface="Verdana"/>
                <a:ea typeface="DejaVu Sans"/>
                <a:cs typeface="DejaVu Sans"/>
              </a:rPr>
              <a:t>.)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600" b="1" kern="0" dirty="0">
              <a:solidFill>
                <a:srgbClr val="171616"/>
              </a:solidFill>
              <a:latin typeface="Verdana"/>
              <a:ea typeface="DejaVu Sans"/>
              <a:cs typeface="DejaVu San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>
                <a:solidFill>
                  <a:srgbClr val="171616"/>
                </a:solidFill>
                <a:latin typeface="Verdana"/>
                <a:ea typeface="DejaVu Sans"/>
                <a:cs typeface="DejaVu Sans"/>
              </a:rPr>
              <a:t> </a:t>
            </a:r>
            <a:r>
              <a:rPr lang="ru-RU" sz="1600" b="1" dirty="0">
                <a:solidFill>
                  <a:srgbClr val="0070C0"/>
                </a:solidFill>
              </a:rPr>
              <a:t>Экономический эффект в год составил 2 246 400 </a:t>
            </a:r>
            <a:r>
              <a:rPr lang="ru-RU" sz="1600" b="1" dirty="0" err="1">
                <a:solidFill>
                  <a:srgbClr val="0070C0"/>
                </a:solidFill>
              </a:rPr>
              <a:t>млн.руб</a:t>
            </a:r>
            <a:r>
              <a:rPr lang="ru-RU" sz="1600" b="1" dirty="0">
                <a:solidFill>
                  <a:srgbClr val="0070C0"/>
                </a:solidFill>
              </a:rPr>
              <a:t>. на один станок 1 кг.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0070C0"/>
                </a:solidFill>
              </a:rPr>
              <a:t> Экономический эффект на три станка упаковки  = 6 739 200 </a:t>
            </a:r>
            <a:r>
              <a:rPr lang="ru-RU" sz="1600" b="1" dirty="0" err="1">
                <a:solidFill>
                  <a:srgbClr val="0070C0"/>
                </a:solidFill>
              </a:rPr>
              <a:t>млн.руб</a:t>
            </a:r>
            <a:r>
              <a:rPr lang="ru-RU" sz="1600" b="1" dirty="0">
                <a:solidFill>
                  <a:srgbClr val="0070C0"/>
                </a:solidFill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ru-RU" sz="1600" kern="1200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pPr defTabSz="914378">
              <a:defRPr/>
            </a:pPr>
            <a:r>
              <a:rPr lang="ru-RU" sz="1600" b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Проблема №2:</a:t>
            </a:r>
            <a:r>
              <a:rPr lang="ru-RU" sz="1600" spc="-1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defTabSz="914378">
              <a:defRPr/>
            </a:pPr>
            <a:r>
              <a:rPr lang="ru-RU" sz="1600" spc="-1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В начале смены  персонал выполнял разогрев родстеров теряя 40 мин. в начале каждой смены.  </a:t>
            </a:r>
          </a:p>
          <a:p>
            <a:pPr defTabSz="914378">
              <a:defRPr/>
            </a:pPr>
            <a:r>
              <a:rPr lang="ru-RU" sz="1600" spc="-1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Алгоритм производства при особенности оборудования требует предварительного разогрева </a:t>
            </a:r>
            <a:r>
              <a:rPr lang="ru-RU" sz="1600" spc="-1" dirty="0" err="1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ростеров</a:t>
            </a:r>
            <a:r>
              <a:rPr lang="ru-RU" sz="1600" spc="-1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что ведет к простоями из-за  ожидания на запуск  производства</a:t>
            </a:r>
            <a:endParaRPr lang="ru-RU" sz="1600" b="1" spc="-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 Решение: </a:t>
            </a:r>
            <a:r>
              <a:rPr kumimoji="0" lang="ru-RU" sz="11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Провели обучение персонала работающего в ночную смену – исключили ожидание разогрева </a:t>
            </a:r>
            <a:r>
              <a:rPr kumimoji="0" lang="ru-RU" sz="11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ростеров</a:t>
            </a:r>
            <a:r>
              <a:rPr kumimoji="0" lang="ru-RU" sz="11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в начале смены</a:t>
            </a:r>
            <a:r>
              <a:rPr lang="ru-RU" sz="1600" b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0070C0"/>
                </a:solidFill>
              </a:rPr>
              <a:t>Экономический эффект составил       7 888 320 млн. руб.</a:t>
            </a:r>
            <a:r>
              <a:rPr lang="ru-RU" sz="1100" b="1" dirty="0">
                <a:solidFill>
                  <a:srgbClr val="0070C0"/>
                </a:solidFill>
              </a:rPr>
              <a:t> </a:t>
            </a:r>
            <a:endParaRPr lang="ru-RU" sz="1600" b="1" dirty="0">
              <a:solidFill>
                <a:srgbClr val="0070C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600" dirty="0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latin typeface="+mn-lt"/>
                <a:cs typeface="Arial" panose="020B0604020202020204" pitchFamily="34" charset="0"/>
              </a:rPr>
              <a:t>Проблема №3: 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strike="noStrike" kern="1200" cap="none" spc="-1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Потеря времени в конце смены на ожидание остывания </a:t>
            </a:r>
            <a:r>
              <a:rPr kumimoji="0" lang="ru-RU" sz="1600" i="0" strike="noStrike" kern="1200" cap="none" spc="-1" normalizeH="0" baseline="0" noProof="0" dirty="0" err="1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ростеров</a:t>
            </a:r>
            <a:endParaRPr kumimoji="0" lang="ru-RU" sz="1600" i="0" strike="noStrike" kern="1200" cap="none" spc="-1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i="0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35716" marR="0" lvl="0" indent="-135356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Причина: Алгоритм работы в производстве  - 1. оператор в  конце смены за 40 мин. останавливал </a:t>
            </a:r>
            <a:r>
              <a:rPr kumimoji="0" lang="ru-RU" sz="1600" b="0" i="0" u="none" strike="noStrike" kern="1200" cap="none" spc="-1" normalizeH="0" baseline="0" noProof="0" dirty="0" err="1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ростер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и ожидал остывания до безопасной температуры окончательного выключения</a:t>
            </a:r>
          </a:p>
          <a:p>
            <a:pPr marL="135716" marR="0" lvl="0" indent="-135356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dirty="0">
                <a:latin typeface="+mn-lt"/>
                <a:cs typeface="Arial" panose="020B0604020202020204" pitchFamily="34" charset="0"/>
              </a:rPr>
              <a:t>. </a:t>
            </a:r>
            <a:r>
              <a:rPr lang="ru-RU" sz="1600" b="1" dirty="0">
                <a:latin typeface="+mn-lt"/>
                <a:cs typeface="Arial" panose="020B0604020202020204" pitchFamily="34" charset="0"/>
              </a:rPr>
              <a:t>Решение: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Произвели распределение обязанностей остановки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ростеров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на ночной персонал компании ( разработали стандарт), операторы в конце смены передают контроль за окончательной остановкой работнику ночной смены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Экономический эффект составил 7 888 320 млн. руб. </a:t>
            </a:r>
            <a:endParaRPr lang="ru-RU" sz="1600" b="1" dirty="0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600" dirty="0">
              <a:latin typeface="+mn-lt"/>
              <a:cs typeface="Arial" panose="020B0604020202020204" pitchFamily="34" charset="0"/>
            </a:endParaRPr>
          </a:p>
          <a:p>
            <a:pPr defTabSz="914378">
              <a:defRPr/>
            </a:pPr>
            <a:r>
              <a:rPr lang="ru-RU" sz="1600" b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Проблема №4: </a:t>
            </a:r>
          </a:p>
          <a:p>
            <a:pPr defTabSz="914378">
              <a:defRPr/>
            </a:pPr>
            <a:endParaRPr lang="ru-RU" sz="1600" b="1" kern="1200" spc="-1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pPr defTabSz="914378">
              <a:defRPr/>
            </a:pPr>
            <a:r>
              <a:rPr lang="ru-RU" sz="1600" spc="-1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Еженедельные потери времени на  ППР – обслуживание системы вентиляции и отслаивания шелухи – потери 90 мин./неделя</a:t>
            </a:r>
            <a:endParaRPr lang="ru-RU" sz="1600" spc="-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35716" indent="-135356" defTabSz="914378">
              <a:defRPr/>
            </a:pPr>
            <a:r>
              <a:rPr lang="ru-RU" sz="1600" spc="-1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Причина: При снятии секционных труб вытяжки процесс снятия и чистки не оптимален из-за сложного  крепления хомутов и процесса обслуживания (очистки от нагара)</a:t>
            </a:r>
            <a:endParaRPr lang="ru-RU" sz="1600" b="1" spc="-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defTabSz="914378">
              <a:defRPr/>
            </a:pPr>
            <a:r>
              <a:rPr lang="ru-RU" sz="1600" b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 Решение: </a:t>
            </a:r>
          </a:p>
          <a:p>
            <a:pPr defTabSz="914378">
              <a:defRPr/>
            </a:pPr>
            <a:r>
              <a:rPr lang="ru-RU" sz="1600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Изготовили дополнительные комплекты труб и внедрили быстросъемные хомуты </a:t>
            </a:r>
          </a:p>
          <a:p>
            <a:pPr marL="228600" indent="-228600" defTabSz="914378">
              <a:buAutoNum type="arabicPeriod"/>
              <a:defRPr/>
            </a:pPr>
            <a:r>
              <a:rPr lang="ru-RU" sz="1600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Операторы снимают трубы и ставят в замен дополнительный комплект </a:t>
            </a:r>
          </a:p>
          <a:p>
            <a:pPr marL="228600" indent="-228600" defTabSz="914378">
              <a:buAutoNum type="arabicPeriod"/>
              <a:defRPr/>
            </a:pPr>
            <a:r>
              <a:rPr lang="ru-RU" sz="1600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Трубы с загрязнениями отправляются в ремонтную службу на недельное обслуживание.</a:t>
            </a:r>
          </a:p>
          <a:p>
            <a:pPr marL="228600" indent="-228600" defTabSz="914378">
              <a:buAutoNum type="arabicPeriod"/>
              <a:defRPr/>
            </a:pPr>
            <a:r>
              <a:rPr lang="ru-RU" sz="1600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Сокращение времени ППР до 15мин./неделя</a:t>
            </a:r>
          </a:p>
          <a:p>
            <a:pPr marL="0" indent="0" defTabSz="914378">
              <a:buNone/>
              <a:defRPr/>
            </a:pPr>
            <a:r>
              <a:rPr lang="ru-RU" sz="1600" b="1" dirty="0">
                <a:solidFill>
                  <a:srgbClr val="0070C0"/>
                </a:solidFill>
              </a:rPr>
              <a:t>Экономический эффект составил       2 868 480 млн. руб. </a:t>
            </a:r>
            <a:endParaRPr lang="ru-RU" sz="16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28600" indent="-228600" defTabSz="914378">
              <a:buAutoNum type="arabicPeriod"/>
              <a:defRPr/>
            </a:pPr>
            <a:endParaRPr lang="ru-RU" sz="16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0A4A12-7E97-6B41-A77E-C635411915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529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Рассказываем: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/>
              <a:t>Масштаб проекта через призму указов Президента РФ;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/>
              <a:t>Составляющие проекта;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/>
              <a:t>Цели проекта;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ИТ-платформа.</a:t>
            </a:r>
          </a:p>
          <a:p>
            <a:pPr marL="228600" indent="-228600">
              <a:buFont typeface="+mj-lt"/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8D327D-31B4-4861-84C5-8F12C49C959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07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0570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5582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1197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3413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2862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4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Модератор отслеживает сбор участников. Когда все собрались он объявляет о старте мероприятия и говорит, что сегодня оно посвящено </a:t>
            </a:r>
            <a:r>
              <a:rPr lang="ru-RU" sz="1200" b="0" strike="noStrike" spc="-1">
                <a:latin typeface="Arial"/>
              </a:rPr>
              <a:t>Дню информирования о </a:t>
            </a:r>
            <a:r>
              <a:t/>
            </a:r>
            <a:br/>
            <a:r>
              <a:rPr lang="ru-RU" sz="1200" b="0" strike="noStrike" spc="-1">
                <a:latin typeface="Arial"/>
              </a:rPr>
              <a:t>первых итогах Программы повышения производительности труда. И объявляет первого выступающего – ГД.</a:t>
            </a:r>
          </a:p>
        </p:txBody>
      </p:sp>
      <p:sp>
        <p:nvSpPr>
          <p:cNvPr id="650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F10B2-A22F-4CE8-9EC2-51E79C0439DB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Описание примера вскрытия резервов: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Контактная информация: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Коклюгин Владимир Александрович, телефон - +79652424734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Срок реализации проекта: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 мая 2022 по ноябрь 2022, результаты за 6 мес. работы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Краткая информация о предприятии:</a:t>
            </a:r>
          </a:p>
          <a:p>
            <a:pPr marL="249185" marR="0" lvl="0" indent="-249185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Режим работы предприятия/потока – смена 5 дней в неделю по 8 часов.</a:t>
            </a:r>
          </a:p>
          <a:p>
            <a:pPr marL="249185" marR="0" lvl="0" indent="-249185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Общая численность – 41 человек</a:t>
            </a:r>
          </a:p>
          <a:p>
            <a:pPr marL="249185" marR="0" lvl="0" indent="-249185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Выручка –  548 млн. рублей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Краткая справка о продукте: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Объем в выручке – 10%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Ферма покрытия СТО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Изделие в проекте заказчика является одним из основных связующих  изделием в общей конструкции здания в кол-ве 18 шт.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Информация о проекте: </a:t>
            </a:r>
          </a:p>
          <a:p>
            <a:pPr marL="249185" marR="0" lvl="0" indent="-249185" algn="l" defTabSz="1328989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Численность сотрудников в потоке – 3 человека (звено) -  2 – сборщика и 1-  сварщик</a:t>
            </a:r>
          </a:p>
          <a:p>
            <a:pPr marL="249185" marR="0" lvl="0" indent="-249185" algn="l" defTabSz="1328989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Выпуск изделий в месяц  (на начало проекта) в среднем 2,5 шт.</a:t>
            </a:r>
          </a:p>
          <a:p>
            <a:pPr marL="249185" marR="0" lvl="0" indent="-249185" algn="l" defTabSz="1328989" rtl="0" eaLnBrk="1" fontAlgn="base" latinLnBrk="0" hangingPunct="1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rgbClr val="2E658D"/>
              </a:buClr>
              <a:buSzPts val="1050"/>
              <a:buFontTx/>
              <a:buChar char="-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Причина открытия проекта именно в этом потоке – </a:t>
            </a: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Риск потери потенциальных заказов: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отсутствие управленческого учета на производстве, низкая производительность, лишние перемещения и ожидания, большое количество НЗП.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0957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Проблема:  Процесс производства простаивает из-за пересечения маршрутов в узком месте при переходе из зоны сборки в зону окраски изделия – внутренняя логистика построена на ожидании одного  процесса перед другим  процессом производства.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Решение: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00015" marR="0" lvl="0" indent="-200015" algn="l" defTabSz="9144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0070C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Модернизировали процесс перемещения транспортных  тележек – увеличили рельсовый путь с выходом в зону склада готовой продукции исключив пересечение в узком месте с полуфабрикатом идущим в зону цеха окраски – выровняли поток производства. </a:t>
            </a:r>
          </a:p>
          <a:p>
            <a:pPr marL="200015" marR="0" lvl="0" indent="-200015" algn="l" defTabSz="9144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0070C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Снизили длину маршрута изделия  на склад ГП с 1135 м. до 665 м. сокращение времени перемещения в  производства изделия на 41%.</a:t>
            </a:r>
          </a:p>
          <a:p>
            <a:pPr marL="200015" marR="0" lvl="0" indent="-200015" algn="l" defTabSz="9144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0070C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Изменили планировку склада готовой продукции  - перенесли в отдельную зону.</a:t>
            </a:r>
          </a:p>
          <a:p>
            <a:pPr marL="200015" marR="0" lvl="0" indent="-200015" algn="l" defTabSz="9144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0070C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Внедрили адресное хранение на складе хранения материалов длинномеров .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00015" marR="0" lvl="0" indent="-200015" algn="l" defTabSz="9144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0070C0"/>
              </a:buClr>
              <a:buSzTx/>
              <a:buFont typeface="+mj-lt"/>
              <a:buAutoNum type="arabicPeriod"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60957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Проблема: Время изготовления увеличенно из-за не рационального размещения оборудования в цеху.</a:t>
            </a: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Решение:</a:t>
            </a:r>
          </a:p>
          <a:p>
            <a:pPr marL="200015" marR="0" lvl="0" indent="-200015" algn="l" defTabSz="9144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0070C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Произвели модернизацию цеха – 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зменили размещение оборудования в цеху – объединили расстановку станков лентопилов и сварочных столов под один крановый пролет.</a:t>
            </a:r>
          </a:p>
          <a:p>
            <a:pPr marL="200015" marR="0" lvl="0" indent="-200015" algn="l" defTabSz="9144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0070C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Продлили крановый маршрут на пролете на 6 м., что позволило оперативно производить загрузку материала на плазменный стола малой плазмы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0957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Проблема: Тех.процесс сборки изделия занимает большое время из-за некачественной оснастки сборочных столов – демонтаж зажимов фиксаторов занимает большое время из-за конструктивного изготовления ( происходит распор в посадочных отверстиях из-за пустотелости стенок фиксаторов – при сварке происходит распирание материала).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Решение: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00015" marR="0" lvl="0" indent="-200015" algn="l" defTabSz="9144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0070C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Провели модернизацию оснастки сборочных столов ( изготовили оснастку из цельного прутка) - сократили время ожидания на демонтаж зажимов на сборочном участке на 90 %.  </a:t>
            </a:r>
          </a:p>
          <a:p>
            <a:pPr marL="0" marR="0" lvl="0" indent="0" algn="l" defTabSz="60957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82913-38C3-4D7E-A21D-44D1670690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101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13" Type="http://schemas.openxmlformats.org/officeDocument/2006/relationships/chart" Target="../charts/chart3.xml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12" Type="http://schemas.openxmlformats.org/officeDocument/2006/relationships/chart" Target="../charts/chart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11" Type="http://schemas.openxmlformats.org/officeDocument/2006/relationships/chart" Target="../charts/chart1.xml"/><Relationship Id="rId5" Type="http://schemas.openxmlformats.org/officeDocument/2006/relationships/tags" Target="../tags/tag4.xml"/><Relationship Id="rId10" Type="http://schemas.openxmlformats.org/officeDocument/2006/relationships/image" Target="../media/image8.emf"/><Relationship Id="rId4" Type="http://schemas.openxmlformats.org/officeDocument/2006/relationships/tags" Target="../tags/tag3.xml"/><Relationship Id="rId9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13" Type="http://schemas.openxmlformats.org/officeDocument/2006/relationships/chart" Target="../charts/chart6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chart" Target="../charts/chart5.xml"/><Relationship Id="rId2" Type="http://schemas.openxmlformats.org/officeDocument/2006/relationships/tags" Target="../tags/tag9.xml"/><Relationship Id="rId1" Type="http://schemas.openxmlformats.org/officeDocument/2006/relationships/vmlDrawing" Target="../drawings/vmlDrawing3.vml"/><Relationship Id="rId6" Type="http://schemas.openxmlformats.org/officeDocument/2006/relationships/tags" Target="../tags/tag13.xml"/><Relationship Id="rId11" Type="http://schemas.openxmlformats.org/officeDocument/2006/relationships/chart" Target="../charts/chart4.xml"/><Relationship Id="rId5" Type="http://schemas.openxmlformats.org/officeDocument/2006/relationships/tags" Target="../tags/tag12.xml"/><Relationship Id="rId10" Type="http://schemas.openxmlformats.org/officeDocument/2006/relationships/image" Target="../media/image8.emf"/><Relationship Id="rId4" Type="http://schemas.openxmlformats.org/officeDocument/2006/relationships/tags" Target="../tags/tag11.xml"/><Relationship Id="rId9" Type="http://schemas.openxmlformats.org/officeDocument/2006/relationships/oleObject" Target="../embeddings/oleObject3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emf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5.sv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8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8.svg"/><Relationship Id="rId4" Type="http://schemas.openxmlformats.org/officeDocument/2006/relationships/image" Target="../media/image24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8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8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5.sv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6.svg"/><Relationship Id="rId4" Type="http://schemas.openxmlformats.org/officeDocument/2006/relationships/image" Target="../media/image31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3" t="12453" r="-2" b="12623"/>
          <a:stretch/>
        </p:blipFill>
        <p:spPr bwMode="auto">
          <a:xfrm>
            <a:off x="5641982" y="5166"/>
            <a:ext cx="3502025" cy="513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9" y="478466"/>
            <a:ext cx="3859215" cy="61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844" y="637579"/>
            <a:ext cx="2808288" cy="2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402687" y="2560149"/>
            <a:ext cx="4924172" cy="34176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801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/>
              <a:t>Образец заголовка</a:t>
            </a:r>
          </a:p>
        </p:txBody>
      </p:sp>
      <p:sp>
        <p:nvSpPr>
          <p:cNvPr id="14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02689" y="3436155"/>
            <a:ext cx="4934071" cy="234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02683" y="4650582"/>
            <a:ext cx="19440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75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endParaRPr lang="ru-RU">
              <a:solidFill>
                <a:srgbClr val="17161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5554664" y="5166"/>
            <a:ext cx="87312" cy="5143500"/>
          </a:xfrm>
          <a:prstGeom prst="rect">
            <a:avLst/>
          </a:prstGeom>
          <a:solidFill>
            <a:srgbClr val="A9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A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03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>
              <a:defRPr sz="2400">
                <a:solidFill>
                  <a:srgbClr val="1E86C8"/>
                </a:solidFill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93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30965D7-C022-4396-B7CB-E803128B97A5}" type="datetime1">
              <a:rPr lang="ru-RU" smtClean="0">
                <a:solidFill>
                  <a:srgbClr val="171616"/>
                </a:solidFill>
              </a:rPr>
              <a:pPr/>
              <a:t>10.12.2025</a:t>
            </a:fld>
            <a:endParaRPr lang="ru-RU">
              <a:solidFill>
                <a:srgbClr val="17161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17161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171616"/>
                </a:solidFill>
              </a:rPr>
              <a:pPr/>
              <a:t>‹#›</a:t>
            </a:fld>
            <a:endParaRPr lang="ru-RU">
              <a:solidFill>
                <a:srgbClr val="171616"/>
              </a:solidFill>
            </a:endParaRPr>
          </a:p>
        </p:txBody>
      </p:sp>
      <p:pic>
        <p:nvPicPr>
          <p:cNvPr id="6" name="Picture 2" descr="C:\Users\user\Desktop\для презы\Ресурс 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" y="772700"/>
            <a:ext cx="8475663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091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>
            <a:extLst>
              <a:ext uri="{FF2B5EF4-FFF2-40B4-BE49-F238E27FC236}">
                <a16:creationId xmlns:a16="http://schemas.microsoft.com/office/drawing/2014/main" id="{B4474FAE-D306-4CAB-B284-793DBDDBA22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3" y="1193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4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8" name="Объект 7" hidden="1">
                        <a:extLst>
                          <a:ext uri="{FF2B5EF4-FFF2-40B4-BE49-F238E27FC236}">
                            <a16:creationId xmlns:a16="http://schemas.microsoft.com/office/drawing/2014/main" id="{B4474FAE-D306-4CAB-B284-793DBDDBA2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3" y="1193"/>
                        <a:ext cx="1191" cy="11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 hidden="1">
            <a:extLst>
              <a:ext uri="{FF2B5EF4-FFF2-40B4-BE49-F238E27FC236}">
                <a16:creationId xmlns:a16="http://schemas.microsoft.com/office/drawing/2014/main" id="{00E04643-FFCF-4DB4-964D-9FFAD2B40D6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2"/>
            <a:ext cx="119063" cy="119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ru-RU" sz="1350" b="0" i="0" baseline="0" dirty="0"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DA2474-E6EA-46CF-B749-C11EDBF5CA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57" y="347002"/>
            <a:ext cx="4165418" cy="484748"/>
          </a:xfrm>
        </p:spPr>
        <p:txBody>
          <a:bodyPr lIns="0">
            <a:normAutofit/>
          </a:bodyPr>
          <a:lstStyle>
            <a:lvl1pPr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Наименование организации</a:t>
            </a:r>
            <a:br>
              <a:rPr lang="ru-RU" dirty="0"/>
            </a:br>
            <a:r>
              <a:rPr lang="ru-RU" dirty="0"/>
              <a:t>Регион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41D7CC-54C4-47A5-831D-69EC140B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733" y="4807149"/>
            <a:ext cx="279559" cy="273844"/>
          </a:xfrm>
        </p:spPr>
        <p:txBody>
          <a:bodyPr/>
          <a:lstStyle/>
          <a:p>
            <a:fld id="{7D4836FE-67DB-4030-B61F-7E4FB502A8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B64B703-96F9-4920-AE97-0E0229E835CC}"/>
              </a:ext>
            </a:extLst>
          </p:cNvPr>
          <p:cNvSpPr txBox="1">
            <a:spLocks/>
          </p:cNvSpPr>
          <p:nvPr userDrawn="1"/>
        </p:nvSpPr>
        <p:spPr>
          <a:xfrm>
            <a:off x="406584" y="85199"/>
            <a:ext cx="6623612" cy="261801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725" b="1" dirty="0">
                <a:solidFill>
                  <a:srgbClr val="0070C0"/>
                </a:solidFill>
              </a:rPr>
              <a:t>Примеры вскрытия резервов производительности</a:t>
            </a:r>
            <a:endParaRPr lang="ru-RU" sz="1725" b="1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225DDE4-89FC-4C34-B057-D07FC697C740}"/>
              </a:ext>
            </a:extLst>
          </p:cNvPr>
          <p:cNvCxnSpPr/>
          <p:nvPr userDrawn="1"/>
        </p:nvCxnSpPr>
        <p:spPr>
          <a:xfrm>
            <a:off x="433968" y="850730"/>
            <a:ext cx="842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2FC6996-8FCE-4AFB-B572-A222827417B0}"/>
              </a:ext>
            </a:extLst>
          </p:cNvPr>
          <p:cNvCxnSpPr/>
          <p:nvPr userDrawn="1"/>
        </p:nvCxnSpPr>
        <p:spPr>
          <a:xfrm>
            <a:off x="433968" y="1325646"/>
            <a:ext cx="842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Текст 23">
            <a:extLst>
              <a:ext uri="{FF2B5EF4-FFF2-40B4-BE49-F238E27FC236}">
                <a16:creationId xmlns:a16="http://schemas.microsoft.com/office/drawing/2014/main" id="{F68A7246-6099-4AE2-9883-01F0D9A4F8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345825"/>
            <a:ext cx="4286250" cy="484750"/>
          </a:xfrm>
        </p:spPr>
        <p:txBody>
          <a:bodyPr rIns="0" anchor="ctr"/>
          <a:lstStyle>
            <a:lvl1pPr marL="0" indent="0" algn="r">
              <a:spcBef>
                <a:spcPts val="0"/>
              </a:spcBef>
              <a:buNone/>
              <a:defRPr sz="135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Отрасль в соответствии с ОКВЕД</a:t>
            </a:r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D6D201E9-2DE2-4666-B943-85E54B5E03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6380" y="869019"/>
            <a:ext cx="7341588" cy="43647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35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Название пилотного потока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003B8A6-34CA-4576-A4DC-3ABC36429D4D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433971" y="869021"/>
            <a:ext cx="1018936" cy="46166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Пилотный поток: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A4EA0DE-AEFA-494B-BF74-BAA880EEA62A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2790490" y="1337653"/>
            <a:ext cx="2336262" cy="26545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88894" defTabSz="914333" fontAlgn="base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defRPr/>
            </a:pPr>
            <a:r>
              <a:rPr lang="ru-RU" sz="1125" b="1" dirty="0">
                <a:solidFill>
                  <a:schemeClr val="bg1">
                    <a:lumMod val="50000"/>
                  </a:schemeClr>
                </a:solidFill>
              </a:rPr>
              <a:t>Основные мероприятия: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C242E3B-12DD-4460-99BC-AED62C071741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354639" y="1337653"/>
            <a:ext cx="2336261" cy="26545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88894" defTabSz="914333" fontAlgn="base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defRPr/>
            </a:pPr>
            <a:r>
              <a:rPr lang="ru-RU" sz="1125" b="1" dirty="0">
                <a:solidFill>
                  <a:schemeClr val="bg1">
                    <a:lumMod val="50000"/>
                  </a:schemeClr>
                </a:solidFill>
              </a:rPr>
              <a:t>Основной результат: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9DB731E-7E9F-491E-B50B-D662BFBFAA58}"/>
              </a:ext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6229352" y="1337652"/>
            <a:ext cx="2628619" cy="26545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88894" defTabSz="914333" fontAlgn="base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defRPr/>
            </a:pPr>
            <a:r>
              <a:rPr lang="ru-RU" sz="1125" b="1" dirty="0">
                <a:solidFill>
                  <a:schemeClr val="bg1">
                    <a:lumMod val="50000"/>
                  </a:schemeClr>
                </a:solidFill>
              </a:rPr>
              <a:t>Показатели пилотного потока:</a:t>
            </a:r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8BD4FD95-8BFE-499E-ADA9-916D9C7E78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9" y="1579960"/>
            <a:ext cx="2257510" cy="248145"/>
          </a:xfrm>
        </p:spPr>
        <p:txBody>
          <a:bodyPr lIns="0">
            <a:spAutoFit/>
          </a:bodyPr>
          <a:lstStyle>
            <a:lvl1pPr marL="0" indent="0">
              <a:buNone/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Описание результат</a:t>
            </a: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2EA27555-38F0-4EFF-9455-BCD424C057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12147" y="1579957"/>
            <a:ext cx="3386724" cy="248145"/>
          </a:xfrm>
        </p:spPr>
        <p:txBody>
          <a:bodyPr wrap="square">
            <a:spAutoFit/>
          </a:bodyPr>
          <a:lstStyle>
            <a:lvl1pPr marL="200015" indent="-200015">
              <a:buClr>
                <a:srgbClr val="0070C0"/>
              </a:buClr>
              <a:buFont typeface="+mj-lt"/>
              <a:buAutoNum type="arabicPeriod"/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Описание мероприятий</a:t>
            </a:r>
          </a:p>
        </p:txBody>
      </p:sp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4392BFB0-074D-45DB-B32C-A046D6E7706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3305" y="2995865"/>
            <a:ext cx="2257510" cy="18112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graphicFrame>
        <p:nvGraphicFramePr>
          <p:cNvPr id="42" name="Диаграмма 41">
            <a:extLst>
              <a:ext uri="{FF2B5EF4-FFF2-40B4-BE49-F238E27FC236}">
                <a16:creationId xmlns:a16="http://schemas.microsoft.com/office/drawing/2014/main" id="{62AA4875-FA4E-4D89-A8ED-4B342F29363D}"/>
              </a:ext>
            </a:extLst>
          </p:cNvPr>
          <p:cNvGraphicFramePr/>
          <p:nvPr userDrawn="1"/>
        </p:nvGraphicFramePr>
        <p:xfrm>
          <a:off x="6229351" y="1864654"/>
          <a:ext cx="2705101" cy="81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3" name="Диаграмма 42">
            <a:extLst>
              <a:ext uri="{FF2B5EF4-FFF2-40B4-BE49-F238E27FC236}">
                <a16:creationId xmlns:a16="http://schemas.microsoft.com/office/drawing/2014/main" id="{0130B009-9F31-4A09-9719-FDDA22266A7C}"/>
              </a:ext>
            </a:extLst>
          </p:cNvPr>
          <p:cNvGraphicFramePr/>
          <p:nvPr userDrawn="1"/>
        </p:nvGraphicFramePr>
        <p:xfrm>
          <a:off x="6229349" y="2995813"/>
          <a:ext cx="2705100" cy="81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276273F7-CC80-44A8-9EAC-148C5383F56E}"/>
              </a:ext>
            </a:extLst>
          </p:cNvPr>
          <p:cNvCxnSpPr>
            <a:cxnSpLocks/>
          </p:cNvCxnSpPr>
          <p:nvPr userDrawn="1"/>
        </p:nvCxnSpPr>
        <p:spPr>
          <a:xfrm flipV="1">
            <a:off x="6957060" y="1934269"/>
            <a:ext cx="0" cy="16630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9441BF36-05BB-4A82-8F30-697613F8C424}"/>
              </a:ext>
            </a:extLst>
          </p:cNvPr>
          <p:cNvCxnSpPr>
            <a:cxnSpLocks/>
          </p:cNvCxnSpPr>
          <p:nvPr userDrawn="1"/>
        </p:nvCxnSpPr>
        <p:spPr>
          <a:xfrm flipH="1">
            <a:off x="6952968" y="1934269"/>
            <a:ext cx="125377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5F3C2761-22DF-4BCB-99E1-D4D678C71993}"/>
              </a:ext>
            </a:extLst>
          </p:cNvPr>
          <p:cNvCxnSpPr>
            <a:cxnSpLocks/>
          </p:cNvCxnSpPr>
          <p:nvPr userDrawn="1"/>
        </p:nvCxnSpPr>
        <p:spPr>
          <a:xfrm>
            <a:off x="8206740" y="1934270"/>
            <a:ext cx="0" cy="9330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ED166DFE-0CF9-4467-8E4D-CB256B4A7D8C}"/>
              </a:ext>
            </a:extLst>
          </p:cNvPr>
          <p:cNvCxnSpPr>
            <a:cxnSpLocks/>
          </p:cNvCxnSpPr>
          <p:nvPr userDrawn="1"/>
        </p:nvCxnSpPr>
        <p:spPr>
          <a:xfrm flipV="1">
            <a:off x="6957060" y="3051258"/>
            <a:ext cx="0" cy="6595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3FAFB2F1-31A3-4088-9588-2CAD8CE92285}"/>
              </a:ext>
            </a:extLst>
          </p:cNvPr>
          <p:cNvCxnSpPr>
            <a:cxnSpLocks/>
          </p:cNvCxnSpPr>
          <p:nvPr userDrawn="1"/>
        </p:nvCxnSpPr>
        <p:spPr>
          <a:xfrm flipH="1">
            <a:off x="6952968" y="3051258"/>
            <a:ext cx="125377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0C4879E4-292F-4D8C-B15A-464D16E4A1A6}"/>
              </a:ext>
            </a:extLst>
          </p:cNvPr>
          <p:cNvCxnSpPr>
            <a:cxnSpLocks/>
          </p:cNvCxnSpPr>
          <p:nvPr userDrawn="1"/>
        </p:nvCxnSpPr>
        <p:spPr>
          <a:xfrm>
            <a:off x="8206740" y="3051258"/>
            <a:ext cx="0" cy="21518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18ABDAAF-15AD-4945-A59C-861800509FD7}"/>
              </a:ext>
            </a:extLst>
          </p:cNvPr>
          <p:cNvGrpSpPr/>
          <p:nvPr userDrawn="1"/>
        </p:nvGrpSpPr>
        <p:grpSpPr>
          <a:xfrm>
            <a:off x="6952968" y="4175208"/>
            <a:ext cx="1253772" cy="215182"/>
            <a:chOff x="9270624" y="5567790"/>
            <a:chExt cx="1671696" cy="286909"/>
          </a:xfrm>
        </p:grpSpPr>
        <p:cxnSp>
          <p:nvCxnSpPr>
            <p:cNvPr id="67" name="Прямая соединительная линия 66">
              <a:extLst>
                <a:ext uri="{FF2B5EF4-FFF2-40B4-BE49-F238E27FC236}">
                  <a16:creationId xmlns:a16="http://schemas.microsoft.com/office/drawing/2014/main" id="{03618FDA-8E6C-4ADB-88B6-25E7C9A9D2C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276080" y="5567790"/>
              <a:ext cx="0" cy="8794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>
              <a:extLst>
                <a:ext uri="{FF2B5EF4-FFF2-40B4-BE49-F238E27FC236}">
                  <a16:creationId xmlns:a16="http://schemas.microsoft.com/office/drawing/2014/main" id="{B595AF57-F0EB-42DF-AB43-EB836ED900A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270624" y="5567790"/>
              <a:ext cx="167169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Прямая со стрелкой 68">
              <a:extLst>
                <a:ext uri="{FF2B5EF4-FFF2-40B4-BE49-F238E27FC236}">
                  <a16:creationId xmlns:a16="http://schemas.microsoft.com/office/drawing/2014/main" id="{2AA6DC7F-53B3-4B38-B26E-BC0BD23866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942320" y="5567790"/>
              <a:ext cx="0" cy="286909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0" name="Диаграмма 69">
            <a:extLst>
              <a:ext uri="{FF2B5EF4-FFF2-40B4-BE49-F238E27FC236}">
                <a16:creationId xmlns:a16="http://schemas.microsoft.com/office/drawing/2014/main" id="{36ABC2AF-90A2-4712-BAAB-A0633301EB64}"/>
              </a:ext>
            </a:extLst>
          </p:cNvPr>
          <p:cNvGraphicFramePr/>
          <p:nvPr userDrawn="1"/>
        </p:nvGraphicFramePr>
        <p:xfrm>
          <a:off x="6229349" y="4121467"/>
          <a:ext cx="2705100" cy="81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3" name="Стрелка: вниз 72">
            <a:extLst>
              <a:ext uri="{FF2B5EF4-FFF2-40B4-BE49-F238E27FC236}">
                <a16:creationId xmlns:a16="http://schemas.microsoft.com/office/drawing/2014/main" id="{2259E48A-40F0-4FC1-ABBB-D3E35C0F9795}"/>
              </a:ext>
            </a:extLst>
          </p:cNvPr>
          <p:cNvSpPr/>
          <p:nvPr userDrawn="1"/>
        </p:nvSpPr>
        <p:spPr>
          <a:xfrm rot="10800000">
            <a:off x="6318851" y="1620041"/>
            <a:ext cx="120015" cy="15930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5" name="Текст 74">
            <a:extLst>
              <a:ext uri="{FF2B5EF4-FFF2-40B4-BE49-F238E27FC236}">
                <a16:creationId xmlns:a16="http://schemas.microsoft.com/office/drawing/2014/main" id="{2C334731-BEC0-43FD-899B-22B6FA575C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8850" y="1598066"/>
            <a:ext cx="2539118" cy="233363"/>
          </a:xfrm>
        </p:spPr>
        <p:txBody>
          <a:bodyPr vert="horz" wrap="square" lIns="180000" tIns="0" rIns="180000" bIns="0" rtlCol="0" anchor="ctr">
            <a:noAutofit/>
          </a:bodyPr>
          <a:lstStyle>
            <a:lvl1pPr marL="0" indent="0" algn="ctr">
              <a:buNone/>
              <a:defRPr lang="ru-RU" sz="1125" b="1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71442" lvl="0" indent="-171442"/>
            <a:r>
              <a:rPr lang="ru-RU" dirty="0"/>
              <a:t>Выработка, ед. изм.</a:t>
            </a:r>
          </a:p>
        </p:txBody>
      </p:sp>
      <p:sp>
        <p:nvSpPr>
          <p:cNvPr id="78" name="Текст 76">
            <a:extLst>
              <a:ext uri="{FF2B5EF4-FFF2-40B4-BE49-F238E27FC236}">
                <a16:creationId xmlns:a16="http://schemas.microsoft.com/office/drawing/2014/main" id="{4472D27B-ECB8-4AF7-8C4D-A83E391BA6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7326" y="2084795"/>
            <a:ext cx="842169" cy="214313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0B050"/>
                </a:solidFill>
              </a:defRPr>
            </a:lvl1pPr>
          </a:lstStyle>
          <a:p>
            <a:pPr lvl="0"/>
            <a:r>
              <a:rPr lang="en-US" dirty="0"/>
              <a:t>+XX</a:t>
            </a:r>
            <a:r>
              <a:rPr lang="ru-RU" dirty="0"/>
              <a:t>%</a:t>
            </a:r>
          </a:p>
        </p:txBody>
      </p:sp>
      <p:sp>
        <p:nvSpPr>
          <p:cNvPr id="79" name="Стрелка: вниз 78">
            <a:extLst>
              <a:ext uri="{FF2B5EF4-FFF2-40B4-BE49-F238E27FC236}">
                <a16:creationId xmlns:a16="http://schemas.microsoft.com/office/drawing/2014/main" id="{AA397730-4CC6-4176-91D4-A7A55B8638DE}"/>
              </a:ext>
            </a:extLst>
          </p:cNvPr>
          <p:cNvSpPr/>
          <p:nvPr userDrawn="1"/>
        </p:nvSpPr>
        <p:spPr>
          <a:xfrm>
            <a:off x="6318851" y="2759447"/>
            <a:ext cx="120015" cy="15930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4" name="Стрелка: вниз 83">
            <a:extLst>
              <a:ext uri="{FF2B5EF4-FFF2-40B4-BE49-F238E27FC236}">
                <a16:creationId xmlns:a16="http://schemas.microsoft.com/office/drawing/2014/main" id="{B559F30E-9C0A-46D1-BB8F-976113884CCC}"/>
              </a:ext>
            </a:extLst>
          </p:cNvPr>
          <p:cNvSpPr/>
          <p:nvPr userDrawn="1"/>
        </p:nvSpPr>
        <p:spPr>
          <a:xfrm>
            <a:off x="6318851" y="3884588"/>
            <a:ext cx="120015" cy="15930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0" name="Текст 89">
            <a:extLst>
              <a:ext uri="{FF2B5EF4-FFF2-40B4-BE49-F238E27FC236}">
                <a16:creationId xmlns:a16="http://schemas.microsoft.com/office/drawing/2014/main" id="{A8A6CF97-3C34-490F-9DA1-BEE6EE83B91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82843" y="4354111"/>
            <a:ext cx="1564986" cy="393306"/>
          </a:xfrm>
        </p:spPr>
        <p:txBody>
          <a:bodyPr lIns="0" rIns="0">
            <a:noAutofit/>
          </a:bodyPr>
          <a:lstStyle>
            <a:lvl1pPr marL="0" indent="0" algn="r">
              <a:buNone/>
              <a:defRPr lang="ru-RU" sz="2700" b="1" kern="120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70C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+</a:t>
            </a:r>
            <a:r>
              <a:rPr lang="en-US" dirty="0"/>
              <a:t>XX%</a:t>
            </a:r>
            <a:endParaRPr lang="ru-RU" dirty="0"/>
          </a:p>
        </p:txBody>
      </p:sp>
      <p:sp>
        <p:nvSpPr>
          <p:cNvPr id="91" name="Текст 35">
            <a:extLst>
              <a:ext uri="{FF2B5EF4-FFF2-40B4-BE49-F238E27FC236}">
                <a16:creationId xmlns:a16="http://schemas.microsoft.com/office/drawing/2014/main" id="{7C425C0E-6771-43CA-B36A-8AD42AEB99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12149" y="4352468"/>
            <a:ext cx="3417203" cy="403957"/>
          </a:xfrm>
        </p:spPr>
        <p:txBody>
          <a:bodyPr wrap="square">
            <a:spAutoFit/>
          </a:bodyPr>
          <a:lstStyle>
            <a:lvl1pPr marL="0" indent="0">
              <a:buClr>
                <a:srgbClr val="0070C0"/>
              </a:buClr>
              <a:buFont typeface="+mj-lt"/>
              <a:buNone/>
              <a:defRPr sz="1125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Дополнительный комментарий (к НЗП или прямому эк. эффекту)</a:t>
            </a:r>
          </a:p>
        </p:txBody>
      </p:sp>
      <p:sp>
        <p:nvSpPr>
          <p:cNvPr id="92" name="Текст 74">
            <a:extLst>
              <a:ext uri="{FF2B5EF4-FFF2-40B4-BE49-F238E27FC236}">
                <a16:creationId xmlns:a16="http://schemas.microsoft.com/office/drawing/2014/main" id="{AF4B6396-E781-4381-B4DA-1BADFDB04F3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8850" y="2721931"/>
            <a:ext cx="2539118" cy="233363"/>
          </a:xfrm>
        </p:spPr>
        <p:txBody>
          <a:bodyPr vert="horz" wrap="square" lIns="180000" tIns="0" rIns="180000" bIns="0" rtlCol="0" anchor="ctr">
            <a:noAutofit/>
          </a:bodyPr>
          <a:lstStyle>
            <a:lvl1pPr marL="0" indent="0" algn="ctr">
              <a:buNone/>
              <a:defRPr lang="ru-RU" sz="1125" b="1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71442" lvl="0" indent="-171442"/>
            <a:r>
              <a:rPr lang="ru-RU" dirty="0"/>
              <a:t>НЗП в потоке, ед. изм.</a:t>
            </a:r>
          </a:p>
        </p:txBody>
      </p:sp>
      <p:sp>
        <p:nvSpPr>
          <p:cNvPr id="93" name="Текст 74">
            <a:extLst>
              <a:ext uri="{FF2B5EF4-FFF2-40B4-BE49-F238E27FC236}">
                <a16:creationId xmlns:a16="http://schemas.microsoft.com/office/drawing/2014/main" id="{A419171E-2630-4967-B257-AD40022120C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18850" y="3844759"/>
            <a:ext cx="2539118" cy="233363"/>
          </a:xfrm>
        </p:spPr>
        <p:txBody>
          <a:bodyPr vert="horz" wrap="square" lIns="180000" tIns="0" rIns="180000" bIns="0" rtlCol="0" anchor="ctr">
            <a:noAutofit/>
          </a:bodyPr>
          <a:lstStyle>
            <a:lvl1pPr marL="0" indent="0" algn="ctr">
              <a:buNone/>
              <a:defRPr lang="ru-RU" sz="1125" b="1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71442" lvl="0" indent="-171442"/>
            <a:r>
              <a:rPr lang="ru-RU" dirty="0"/>
              <a:t>ВПП объекта, ед. изм.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169EA4-9D0E-4FEB-B6BE-AC86A9C67FE2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698176" y="2143908"/>
            <a:ext cx="519113" cy="178834"/>
          </a:xfrm>
        </p:spPr>
        <p:txBody>
          <a:bodyPr wrap="none" lIns="0" tIns="0" rIns="0" bIns="0" anchor="ctr">
            <a:normAutofit/>
          </a:bodyPr>
          <a:lstStyle>
            <a:lvl1pPr marL="0" indent="0" algn="ctr">
              <a:buNone/>
              <a:defRPr sz="1050" b="1"/>
            </a:lvl1pPr>
          </a:lstStyle>
          <a:p>
            <a:pPr lvl="0"/>
            <a:r>
              <a:rPr lang="ru-RU" sz="1050" dirty="0"/>
              <a:t>ХХХХ</a:t>
            </a:r>
            <a:endParaRPr lang="ru-RU" dirty="0"/>
          </a:p>
        </p:txBody>
      </p:sp>
      <p:sp>
        <p:nvSpPr>
          <p:cNvPr id="44" name="Объект 3">
            <a:extLst>
              <a:ext uri="{FF2B5EF4-FFF2-40B4-BE49-F238E27FC236}">
                <a16:creationId xmlns:a16="http://schemas.microsoft.com/office/drawing/2014/main" id="{04D0C788-9948-44E7-9B91-0E274AA8ABF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7942423" y="2110572"/>
            <a:ext cx="519113" cy="178834"/>
          </a:xfrm>
        </p:spPr>
        <p:txBody>
          <a:bodyPr wrap="none" lIns="0" tIns="0" rIns="0" bIns="0" anchor="ctr">
            <a:normAutofit/>
          </a:bodyPr>
          <a:lstStyle>
            <a:lvl1pPr marL="0" indent="0" algn="ctr">
              <a:buNone/>
              <a:defRPr sz="1050" b="1"/>
            </a:lvl1pPr>
          </a:lstStyle>
          <a:p>
            <a:pPr lvl="0"/>
            <a:r>
              <a:rPr lang="ru-RU" sz="1050" dirty="0"/>
              <a:t>ХХХХ</a:t>
            </a:r>
            <a:endParaRPr lang="ru-RU" dirty="0"/>
          </a:p>
        </p:txBody>
      </p:sp>
      <p:sp>
        <p:nvSpPr>
          <p:cNvPr id="45" name="Объект 3">
            <a:extLst>
              <a:ext uri="{FF2B5EF4-FFF2-40B4-BE49-F238E27FC236}">
                <a16:creationId xmlns:a16="http://schemas.microsoft.com/office/drawing/2014/main" id="{9AB87E37-1B82-4C26-AF63-8281E564733C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698176" y="3221784"/>
            <a:ext cx="519113" cy="178834"/>
          </a:xfrm>
        </p:spPr>
        <p:txBody>
          <a:bodyPr wrap="none" lIns="0" tIns="0" rIns="0" bIns="0" anchor="ctr">
            <a:normAutofit/>
          </a:bodyPr>
          <a:lstStyle>
            <a:lvl1pPr marL="0" indent="0" algn="ctr">
              <a:buNone/>
              <a:defRPr sz="1050" b="1"/>
            </a:lvl1pPr>
          </a:lstStyle>
          <a:p>
            <a:pPr lvl="0"/>
            <a:r>
              <a:rPr lang="ru-RU" sz="1050" dirty="0"/>
              <a:t>ХХХХ</a:t>
            </a:r>
            <a:endParaRPr lang="ru-RU" dirty="0"/>
          </a:p>
        </p:txBody>
      </p:sp>
      <p:sp>
        <p:nvSpPr>
          <p:cNvPr id="48" name="Объект 3">
            <a:extLst>
              <a:ext uri="{FF2B5EF4-FFF2-40B4-BE49-F238E27FC236}">
                <a16:creationId xmlns:a16="http://schemas.microsoft.com/office/drawing/2014/main" id="{590ED328-E564-4A7B-B5CE-B0ED65ACF611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7942423" y="3293223"/>
            <a:ext cx="519113" cy="178834"/>
          </a:xfrm>
        </p:spPr>
        <p:txBody>
          <a:bodyPr wrap="none" lIns="0" tIns="0" rIns="0" bIns="0" anchor="ctr">
            <a:normAutofit/>
          </a:bodyPr>
          <a:lstStyle>
            <a:lvl1pPr marL="0" indent="0" algn="ctr">
              <a:buNone/>
              <a:defRPr sz="1050" b="1"/>
            </a:lvl1pPr>
          </a:lstStyle>
          <a:p>
            <a:pPr lvl="0"/>
            <a:r>
              <a:rPr lang="ru-RU" sz="1050" dirty="0"/>
              <a:t>ХХХХ</a:t>
            </a:r>
            <a:endParaRPr lang="ru-RU" dirty="0"/>
          </a:p>
        </p:txBody>
      </p:sp>
      <p:sp>
        <p:nvSpPr>
          <p:cNvPr id="49" name="Объект 3">
            <a:extLst>
              <a:ext uri="{FF2B5EF4-FFF2-40B4-BE49-F238E27FC236}">
                <a16:creationId xmlns:a16="http://schemas.microsoft.com/office/drawing/2014/main" id="{637994A3-6710-4285-9D6C-4C5DD04F8B21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6698176" y="4347474"/>
            <a:ext cx="519113" cy="178834"/>
          </a:xfrm>
        </p:spPr>
        <p:txBody>
          <a:bodyPr wrap="none" lIns="0" tIns="0" rIns="0" bIns="0" anchor="ctr">
            <a:normAutofit/>
          </a:bodyPr>
          <a:lstStyle>
            <a:lvl1pPr marL="0" indent="0" algn="ctr">
              <a:buNone/>
              <a:defRPr sz="1050" b="1"/>
            </a:lvl1pPr>
          </a:lstStyle>
          <a:p>
            <a:pPr lvl="0"/>
            <a:r>
              <a:rPr lang="ru-RU" sz="1050" dirty="0"/>
              <a:t>ХХХХ</a:t>
            </a:r>
            <a:endParaRPr lang="ru-RU" dirty="0"/>
          </a:p>
        </p:txBody>
      </p:sp>
      <p:sp>
        <p:nvSpPr>
          <p:cNvPr id="51" name="Объект 3">
            <a:extLst>
              <a:ext uri="{FF2B5EF4-FFF2-40B4-BE49-F238E27FC236}">
                <a16:creationId xmlns:a16="http://schemas.microsoft.com/office/drawing/2014/main" id="{8559EDF1-C875-4B6F-BA10-8192EA4D7C70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942423" y="4418913"/>
            <a:ext cx="519113" cy="178834"/>
          </a:xfrm>
        </p:spPr>
        <p:txBody>
          <a:bodyPr wrap="none" lIns="0" tIns="0" rIns="0" bIns="0" anchor="ctr">
            <a:normAutofit/>
          </a:bodyPr>
          <a:lstStyle>
            <a:lvl1pPr marL="0" indent="0" algn="ctr">
              <a:buNone/>
              <a:defRPr sz="1050" b="1"/>
            </a:lvl1pPr>
          </a:lstStyle>
          <a:p>
            <a:pPr lvl="0"/>
            <a:r>
              <a:rPr lang="ru-RU" sz="1050" dirty="0"/>
              <a:t>ХХХХ</a:t>
            </a:r>
            <a:endParaRPr lang="ru-RU" dirty="0"/>
          </a:p>
        </p:txBody>
      </p:sp>
      <p:sp>
        <p:nvSpPr>
          <p:cNvPr id="52" name="Текст 76">
            <a:extLst>
              <a:ext uri="{FF2B5EF4-FFF2-40B4-BE49-F238E27FC236}">
                <a16:creationId xmlns:a16="http://schemas.microsoft.com/office/drawing/2014/main" id="{599F75EF-EF5B-4A3D-B489-7EBEF16E90E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67326" y="3187973"/>
            <a:ext cx="842169" cy="214313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0B050"/>
                </a:solidFill>
              </a:defRPr>
            </a:lvl1pPr>
          </a:lstStyle>
          <a:p>
            <a:pPr lvl="0"/>
            <a:r>
              <a:rPr lang="ru-RU" dirty="0"/>
              <a:t>-</a:t>
            </a:r>
            <a:r>
              <a:rPr lang="en-US" dirty="0"/>
              <a:t>XX</a:t>
            </a:r>
            <a:r>
              <a:rPr lang="ru-RU" dirty="0"/>
              <a:t>%</a:t>
            </a:r>
          </a:p>
        </p:txBody>
      </p:sp>
      <p:sp>
        <p:nvSpPr>
          <p:cNvPr id="53" name="Текст 76">
            <a:extLst>
              <a:ext uri="{FF2B5EF4-FFF2-40B4-BE49-F238E27FC236}">
                <a16:creationId xmlns:a16="http://schemas.microsoft.com/office/drawing/2014/main" id="{4B0387DB-6983-4692-BE8A-67B19E9E589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67326" y="4311997"/>
            <a:ext cx="842169" cy="214313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0B050"/>
                </a:solidFill>
              </a:defRPr>
            </a:lvl1pPr>
          </a:lstStyle>
          <a:p>
            <a:pPr lvl="0"/>
            <a:r>
              <a:rPr lang="ru-RU" dirty="0"/>
              <a:t>-</a:t>
            </a:r>
            <a:r>
              <a:rPr lang="en-US" dirty="0"/>
              <a:t>XX</a:t>
            </a:r>
            <a:r>
              <a:rPr lang="ru-RU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32705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76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329801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2473362"/>
            <a:ext cx="8229240" cy="4431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2672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329801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8127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329801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1932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329801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6480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1974222"/>
            <a:ext cx="8229240" cy="4431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4043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329801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9149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3" t="6989" b="17863"/>
          <a:stretch/>
        </p:blipFill>
        <p:spPr bwMode="auto">
          <a:xfrm>
            <a:off x="5567378" y="-10104"/>
            <a:ext cx="3576639" cy="51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2">
            <a:extLst>
              <a:ext uri="{FF2B5EF4-FFF2-40B4-BE49-F238E27FC236}">
                <a16:creationId xmlns:a16="http://schemas.microsoft.com/office/drawing/2014/main" id="{27D5DF4E-AF1B-EB46-8B65-932C60C6A9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9" y="478466"/>
            <a:ext cx="3859215" cy="61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67377" y="0"/>
            <a:ext cx="92075" cy="5143500"/>
          </a:xfrm>
          <a:prstGeom prst="rect">
            <a:avLst/>
          </a:prstGeom>
          <a:solidFill>
            <a:srgbClr val="00A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A0DC"/>
              </a:solidFill>
            </a:endParaRPr>
          </a:p>
        </p:txBody>
      </p:sp>
      <p:sp>
        <p:nvSpPr>
          <p:cNvPr id="22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402271" y="2563283"/>
            <a:ext cx="4864711" cy="34176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801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/>
              <a:t>Образец заголовка</a:t>
            </a:r>
          </a:p>
        </p:txBody>
      </p:sp>
      <p:sp>
        <p:nvSpPr>
          <p:cNvPr id="23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02271" y="3436155"/>
            <a:ext cx="4864711" cy="234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02268" y="4650582"/>
            <a:ext cx="2057401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75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endParaRPr lang="ru-RU">
              <a:solidFill>
                <a:srgbClr val="171616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F7D477FE-B47B-A94B-ABFB-36030AB5F5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844" y="637579"/>
            <a:ext cx="2808288" cy="2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424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329801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9294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329801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063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329801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24213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329801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9641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329801"/>
            <a:ext cx="82292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70200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>
            <a:fillRect/>
          </a:stretch>
        </p:blipFill>
        <p:spPr bwMode="auto">
          <a:xfrm>
            <a:off x="5641976" y="0"/>
            <a:ext cx="35020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3" y="632222"/>
            <a:ext cx="3859213" cy="44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682228"/>
            <a:ext cx="280828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554663" y="0"/>
            <a:ext cx="87312" cy="5143500"/>
          </a:xfrm>
          <a:prstGeom prst="rect">
            <a:avLst/>
          </a:prstGeom>
          <a:solidFill>
            <a:srgbClr val="A9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>
              <a:solidFill>
                <a:srgbClr val="00A0DC"/>
              </a:solidFill>
            </a:endParaRPr>
          </a:p>
        </p:txBody>
      </p:sp>
      <p:pic>
        <p:nvPicPr>
          <p:cNvPr id="8" name="Рисунок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>
            <a:fillRect/>
          </a:stretch>
        </p:blipFill>
        <p:spPr bwMode="auto">
          <a:xfrm>
            <a:off x="5641976" y="0"/>
            <a:ext cx="35020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43" y="726877"/>
            <a:ext cx="280828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554663" y="0"/>
            <a:ext cx="87312" cy="5143500"/>
          </a:xfrm>
          <a:prstGeom prst="rect">
            <a:avLst/>
          </a:prstGeom>
          <a:solidFill>
            <a:srgbClr val="A9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>
              <a:solidFill>
                <a:srgbClr val="00A0DC"/>
              </a:solidFill>
            </a:endParaRPr>
          </a:p>
        </p:txBody>
      </p:sp>
      <p:sp>
        <p:nvSpPr>
          <p:cNvPr id="13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402682" y="2560209"/>
            <a:ext cx="4924172" cy="3416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4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02682" y="3436144"/>
            <a:ext cx="4934070" cy="234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02682" y="4650582"/>
            <a:ext cx="19440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75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85D7E3BC-D4C0-4946-8AAF-6096F0890448}" type="datetime1">
              <a:rPr lang="ru-RU" smtClean="0"/>
              <a:pPr/>
              <a:t>10.12.2025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57851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67363" y="0"/>
            <a:ext cx="357663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67363" y="0"/>
            <a:ext cx="92075" cy="5143500"/>
          </a:xfrm>
          <a:prstGeom prst="rect">
            <a:avLst/>
          </a:prstGeom>
          <a:solidFill>
            <a:srgbClr val="00A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>
              <a:solidFill>
                <a:srgbClr val="00A0DC"/>
              </a:solidFill>
            </a:endParaRPr>
          </a:p>
        </p:txBody>
      </p:sp>
      <p:pic>
        <p:nvPicPr>
          <p:cNvPr id="6" name="Рисунок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63" y="627460"/>
            <a:ext cx="3857625" cy="44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402264" y="2563342"/>
            <a:ext cx="4864711" cy="3416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3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02264" y="3436144"/>
            <a:ext cx="4864711" cy="234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02263" y="4650582"/>
            <a:ext cx="20574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75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85D7E3BC-D4C0-4946-8AAF-6096F0890448}" type="datetime1">
              <a:rPr lang="ru-RU" smtClean="0"/>
              <a:pPr/>
              <a:t>10.12.2025</a:t>
            </a:fld>
            <a:endParaRPr lang="en-US"/>
          </a:p>
        </p:txBody>
      </p:sp>
      <p:pic>
        <p:nvPicPr>
          <p:cNvPr id="1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43" y="722114"/>
            <a:ext cx="280828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0266455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9" y="114300"/>
            <a:ext cx="6091236" cy="438790"/>
          </a:xfrm>
        </p:spPr>
        <p:txBody>
          <a:bodyPr/>
          <a:lstStyle>
            <a:lvl1pPr>
              <a:defRPr>
                <a:solidFill>
                  <a:srgbClr val="1E86C8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10" y="244894"/>
            <a:ext cx="2168540" cy="19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289" y="627460"/>
            <a:ext cx="8335962" cy="4158853"/>
          </a:xfrm>
        </p:spPr>
        <p:txBody>
          <a:bodyPr anchor="ctr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200" kern="120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1…………………………………………………………………………………………………………….. 1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2 …………………………………………………………………………………………………………... 2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3…………………………………………………………………………………………………………….. 3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4 ……………………………………………………………………………………………………………. 4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5 ……………………………………………………………………………………………………………. 5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6……………………………………………………………………………………………………………… 6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7 ……………………………………………………………………………………………………………. 7</a:t>
            </a:r>
          </a:p>
        </p:txBody>
      </p:sp>
    </p:spTree>
    <p:extLst>
      <p:ext uri="{BB962C8B-B14F-4D97-AF65-F5344CB8AC3E}">
        <p14:creationId xmlns:p14="http://schemas.microsoft.com/office/powerpoint/2010/main" val="231010919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14301"/>
            <a:ext cx="8329611" cy="436039"/>
          </a:xfrm>
        </p:spPr>
        <p:txBody>
          <a:bodyPr/>
          <a:lstStyle>
            <a:lvl1pPr>
              <a:defRPr sz="1800" b="0">
                <a:solidFill>
                  <a:srgbClr val="1E86C8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9" y="642153"/>
            <a:ext cx="8335962" cy="4150114"/>
          </a:xfr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95240908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>
            <a:fillRect/>
          </a:stretch>
        </p:blipFill>
        <p:spPr bwMode="auto">
          <a:xfrm>
            <a:off x="-42863" y="0"/>
            <a:ext cx="350202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4713" y="0"/>
            <a:ext cx="87312" cy="5143500"/>
          </a:xfrm>
          <a:prstGeom prst="rect">
            <a:avLst/>
          </a:prstGeom>
          <a:solidFill>
            <a:srgbClr val="A9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>
              <a:solidFill>
                <a:srgbClr val="00A0DC"/>
              </a:solidFill>
            </a:endParaRPr>
          </a:p>
        </p:txBody>
      </p:sp>
      <p:pic>
        <p:nvPicPr>
          <p:cNvPr id="6" name="Рисунок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>
            <a:fillRect/>
          </a:stretch>
        </p:blipFill>
        <p:spPr bwMode="auto">
          <a:xfrm>
            <a:off x="-42863" y="0"/>
            <a:ext cx="350202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14713" y="0"/>
            <a:ext cx="87312" cy="5143500"/>
          </a:xfrm>
          <a:prstGeom prst="rect">
            <a:avLst/>
          </a:prstGeom>
          <a:solidFill>
            <a:srgbClr val="A9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>
              <a:solidFill>
                <a:srgbClr val="00A0D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21" y="2571750"/>
            <a:ext cx="4799330" cy="321682"/>
          </a:xfrm>
        </p:spPr>
        <p:txBody>
          <a:bodyPr anchor="b"/>
          <a:lstStyle>
            <a:lvl1pPr>
              <a:defRPr sz="1800">
                <a:solidFill>
                  <a:srgbClr val="1E86C8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3703" y="3056710"/>
            <a:ext cx="4805010" cy="172960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798756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3" t="12453" r="-2" b="12623"/>
          <a:stretch/>
        </p:blipFill>
        <p:spPr bwMode="auto">
          <a:xfrm>
            <a:off x="5641982" y="5166"/>
            <a:ext cx="3502025" cy="513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9" y="478466"/>
            <a:ext cx="3859215" cy="61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844" y="637579"/>
            <a:ext cx="2808288" cy="2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402687" y="2560149"/>
            <a:ext cx="4924172" cy="34176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801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/>
              <a:t>Образец заголовка</a:t>
            </a:r>
          </a:p>
        </p:txBody>
      </p:sp>
      <p:sp>
        <p:nvSpPr>
          <p:cNvPr id="14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02689" y="3436155"/>
            <a:ext cx="4934071" cy="234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02683" y="4650582"/>
            <a:ext cx="19440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75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5554664" y="5166"/>
            <a:ext cx="87312" cy="5143500"/>
          </a:xfrm>
          <a:prstGeom prst="rect">
            <a:avLst/>
          </a:prstGeom>
          <a:solidFill>
            <a:srgbClr val="A9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A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606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с маркер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90" y="114301"/>
            <a:ext cx="8335961" cy="432197"/>
          </a:xfrm>
        </p:spPr>
        <p:txBody>
          <a:bodyPr/>
          <a:lstStyle>
            <a:lvl1pPr>
              <a:defRPr>
                <a:solidFill>
                  <a:srgbClr val="1E86C8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4019" y="621712"/>
            <a:ext cx="8335962" cy="2082300"/>
          </a:xfrm>
        </p:spPr>
        <p:txBody>
          <a:bodyPr>
            <a:normAutofit/>
          </a:bodyPr>
          <a:lstStyle>
            <a:lvl1pPr marL="257175" indent="-257175" algn="l">
              <a:buFontTx/>
              <a:buBlip>
                <a:blip r:embed="rId2"/>
              </a:buBlip>
              <a:defRPr sz="1200"/>
            </a:lvl1pPr>
            <a:lvl2pPr marL="557213" marR="0" indent="-214313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105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00113" indent="-214313" algn="l">
              <a:buFontTx/>
              <a:buBlip>
                <a:blip r:embed="rId2"/>
              </a:buBlip>
              <a:defRPr sz="900"/>
            </a:lvl3pPr>
            <a:lvl4pPr marL="1243013" indent="-214313" algn="l">
              <a:buFontTx/>
              <a:buBlip>
                <a:blip r:embed="rId2"/>
              </a:buBlip>
              <a:defRPr sz="825"/>
            </a:lvl4pPr>
            <a:lvl5pPr marL="1500188" indent="-128588" algn="l">
              <a:buFontTx/>
              <a:buBlip>
                <a:blip r:embed="rId2"/>
              </a:buBlip>
              <a:defRPr sz="788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altLang="ru-RU" dirty="0"/>
              <a:t>Текст уровень 1</a:t>
            </a:r>
            <a:endParaRPr lang="en-US" altLang="ru-RU" dirty="0"/>
          </a:p>
          <a:p>
            <a:pPr lvl="1" fontAlgn="base">
              <a:spcAft>
                <a:spcPct val="0"/>
              </a:spcAft>
            </a:pPr>
            <a:r>
              <a:rPr lang="ru-RU" altLang="ru-RU" dirty="0"/>
              <a:t>Текст уровень 2</a:t>
            </a:r>
            <a:endParaRPr lang="en-US" altLang="ru-RU" dirty="0"/>
          </a:p>
          <a:p>
            <a:pPr lvl="2"/>
            <a:r>
              <a:rPr lang="ru-RU" altLang="ru-RU" dirty="0"/>
              <a:t>Текст уровень 3</a:t>
            </a:r>
            <a:endParaRPr lang="en-US" altLang="ru-RU" dirty="0"/>
          </a:p>
          <a:p>
            <a:pPr lvl="3"/>
            <a:r>
              <a:rPr lang="ru-RU" altLang="ru-RU" dirty="0"/>
              <a:t>Текст уровень 4</a:t>
            </a:r>
            <a:endParaRPr lang="en-US" altLang="ru-RU" dirty="0"/>
          </a:p>
          <a:p>
            <a:pPr lvl="4"/>
            <a:r>
              <a:rPr lang="ru-RU" altLang="ru-RU" dirty="0"/>
              <a:t>Текст уровень 5</a:t>
            </a:r>
            <a:endParaRPr lang="en-US" altLang="ru-RU" dirty="0"/>
          </a:p>
        </p:txBody>
      </p:sp>
      <p:sp>
        <p:nvSpPr>
          <p:cNvPr id="6" name="Text Placeholder 2"/>
          <p:cNvSpPr>
            <a:spLocks noGrp="1"/>
          </p:cNvSpPr>
          <p:nvPr>
            <p:ph idx="14"/>
          </p:nvPr>
        </p:nvSpPr>
        <p:spPr>
          <a:xfrm>
            <a:off x="395288" y="2704012"/>
            <a:ext cx="8353425" cy="20823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57175" indent="-257175">
              <a:buClr>
                <a:srgbClr val="1E86C8"/>
              </a:buClr>
              <a:buFont typeface="+mj-lt"/>
              <a:buAutoNum type="arabicPeriod"/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00075" indent="-257175">
              <a:buClr>
                <a:srgbClr val="1E86C8"/>
              </a:buClr>
              <a:buFont typeface="+mj-lt"/>
              <a:buAutoNum type="arabicPeriod"/>
              <a:defRPr sz="105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857250" indent="-171450">
              <a:buClr>
                <a:srgbClr val="1E86C8"/>
              </a:buClr>
              <a:buFont typeface="+mj-lt"/>
              <a:buAutoNum type="arabicPeriod"/>
              <a:defRPr sz="9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200150" indent="-171450">
              <a:buClr>
                <a:srgbClr val="1E86C8"/>
              </a:buClr>
              <a:buFont typeface="+mj-lt"/>
              <a:buAutoNum type="arabicPeriod"/>
              <a:defRPr sz="825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543050" indent="-171450">
              <a:buClr>
                <a:srgbClr val="1E86C8"/>
              </a:buClr>
              <a:buFont typeface="+mj-lt"/>
              <a:buAutoNum type="arabicPeriod"/>
              <a:defRPr sz="825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527847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rgbClr val="1E86C8"/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95289" y="617220"/>
            <a:ext cx="4052615" cy="41690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Текст/таблица/диаграмма/</a:t>
            </a:r>
          </a:p>
          <a:p>
            <a:pPr lvl="0"/>
            <a:r>
              <a:rPr lang="ru-RU" dirty="0"/>
              <a:t>картинка/</a:t>
            </a:r>
            <a:r>
              <a:rPr lang="en-US" dirty="0"/>
              <a:t>SmartArt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715691" y="617220"/>
            <a:ext cx="4015558" cy="41690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Текст/таблица/диаграмма/</a:t>
            </a:r>
          </a:p>
          <a:p>
            <a:pPr lvl="0"/>
            <a:r>
              <a:rPr lang="ru-RU" dirty="0"/>
              <a:t>картинка/</a:t>
            </a:r>
            <a:r>
              <a:rPr lang="en-US" dirty="0"/>
              <a:t>SmartArt</a:t>
            </a:r>
          </a:p>
        </p:txBody>
      </p:sp>
    </p:spTree>
    <p:extLst>
      <p:ext uri="{BB962C8B-B14F-4D97-AF65-F5344CB8AC3E}">
        <p14:creationId xmlns:p14="http://schemas.microsoft.com/office/powerpoint/2010/main" val="3392022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rgbClr val="1E86C8"/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48179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4659" y="1411051"/>
            <a:ext cx="4578164" cy="1530701"/>
          </a:xfrm>
          <a:noFill/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7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4661" y="3469463"/>
            <a:ext cx="4578163" cy="584200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Подзаголовок презентации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6475" y="110235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FEF59161-6C04-3443-A2D4-5451B050AF7A}" type="datetime1">
              <a:rPr lang="ru-RU" smtClean="0"/>
              <a:pPr/>
              <a:t>10.12.2025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8307" y="4767265"/>
            <a:ext cx="376985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B478D"/>
                </a:solidFill>
              </a:defRPr>
            </a:lvl1pPr>
          </a:lstStyle>
          <a:p>
            <a:fld id="{C33C34FD-A43B-634A-9B8C-9626670F7C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523945" y="374139"/>
            <a:ext cx="4578350" cy="317500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Москва 2015</a:t>
            </a:r>
            <a:endParaRPr lang="en-US" dirty="0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523945" y="4051907"/>
            <a:ext cx="4578350" cy="5715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Докладчик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3365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8286151" y="4757123"/>
            <a:ext cx="418086" cy="31356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3254" y="4869657"/>
            <a:ext cx="376985" cy="273844"/>
          </a:xfrm>
          <a:prstGeom prst="rect">
            <a:avLst/>
          </a:prstGeom>
        </p:spPr>
        <p:txBody>
          <a:bodyPr/>
          <a:lstStyle/>
          <a:p>
            <a:fld id="{C33C34FD-A43B-634A-9B8C-9626670F7CE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7" name="Picture 2" descr="D:\ФЦК\преза\обложка-2-3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512"/>
            <a:ext cx="9144000" cy="523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16298" y="2848185"/>
            <a:ext cx="4376554" cy="1796248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 b="1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550" y="2291666"/>
            <a:ext cx="3714157" cy="470513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EB9FB3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Раздел</a:t>
            </a:r>
            <a:endParaRPr lang="en-US" dirty="0"/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629549" y="1413742"/>
            <a:ext cx="662397" cy="1354931"/>
          </a:xfrm>
        </p:spPr>
        <p:txBody>
          <a:bodyPr anchor="b">
            <a:normAutofit/>
          </a:bodyPr>
          <a:lstStyle>
            <a:lvl1pPr marL="0" indent="0" algn="r">
              <a:buNone/>
              <a:defRPr sz="6300">
                <a:solidFill>
                  <a:srgbClr val="EB9FB3"/>
                </a:solidFill>
              </a:defRPr>
            </a:lvl1pPr>
          </a:lstStyle>
          <a:p>
            <a:pPr lvl="0"/>
            <a:r>
              <a:rPr lang="ru-RU" dirty="0"/>
              <a:t>4</a:t>
            </a:r>
            <a:endParaRPr lang="en-US" dirty="0"/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>
            <a:off x="639419" y="2768672"/>
            <a:ext cx="4784034" cy="0"/>
          </a:xfrm>
          <a:prstGeom prst="line">
            <a:avLst/>
          </a:prstGeom>
          <a:ln>
            <a:solidFill>
              <a:srgbClr val="D7416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D:\ФЦК\преза\обложка-2-31.jp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880" y="377686"/>
            <a:ext cx="2484783" cy="60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027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Контент с Колон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200153"/>
            <a:ext cx="5270090" cy="3394472"/>
          </a:xfrm>
        </p:spPr>
        <p:txBody>
          <a:bodyPr/>
          <a:lstStyle/>
          <a:p>
            <a:pPr lvl="0"/>
            <a:r>
              <a:rPr lang="ru-RU" dirty="0"/>
              <a:t>Вставить сюда текст/таблицу/диаграмму/картинку/</a:t>
            </a:r>
            <a:r>
              <a:rPr lang="en-US" dirty="0"/>
              <a:t>SmartArt</a:t>
            </a:r>
          </a:p>
          <a:p>
            <a:pPr lvl="1"/>
            <a:r>
              <a:rPr lang="en-US" dirty="0"/>
              <a:t>Level 2</a:t>
            </a:r>
            <a:endParaRPr lang="ru-RU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2972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C7578531-8B11-5D4A-82A1-A3A718B5958B}" type="datetime1">
              <a:rPr lang="ru-RU" smtClean="0"/>
              <a:t>10.12.2025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3254" y="4869657"/>
            <a:ext cx="376985" cy="273844"/>
          </a:xfrm>
          <a:prstGeom prst="rect">
            <a:avLst/>
          </a:prstGeom>
        </p:spPr>
        <p:txBody>
          <a:bodyPr/>
          <a:lstStyle/>
          <a:p>
            <a:fld id="{C33C34FD-A43B-634A-9B8C-9626670F7CE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4294967295" hasCustomPrompt="1"/>
          </p:nvPr>
        </p:nvSpPr>
        <p:spPr>
          <a:xfrm>
            <a:off x="5842001" y="1200153"/>
            <a:ext cx="2844799" cy="3394471"/>
          </a:xfrm>
          <a:prstGeom prst="round2Diag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baseline="0"/>
            </a:lvl1pPr>
          </a:lstStyle>
          <a:p>
            <a:r>
              <a:rPr lang="ru-RU" sz="1200" dirty="0" err="1">
                <a:solidFill>
                  <a:srgbClr val="1F497D"/>
                </a:solidFill>
              </a:rPr>
              <a:t>Вставляь</a:t>
            </a:r>
            <a:r>
              <a:rPr lang="ru-RU" sz="1200" dirty="0">
                <a:solidFill>
                  <a:srgbClr val="1F497D"/>
                </a:solidFill>
              </a:rPr>
              <a:t> сюда текст/таблицу/диаграмму/картинку/</a:t>
            </a:r>
            <a:r>
              <a:rPr lang="en-US" sz="1200" dirty="0">
                <a:solidFill>
                  <a:srgbClr val="1F497D"/>
                </a:solidFill>
              </a:rPr>
              <a:t>SmartArt</a:t>
            </a:r>
          </a:p>
        </p:txBody>
      </p:sp>
    </p:spTree>
    <p:extLst>
      <p:ext uri="{BB962C8B-B14F-4D97-AF65-F5344CB8AC3E}">
        <p14:creationId xmlns:p14="http://schemas.microsoft.com/office/powerpoint/2010/main" val="11711476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и 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 marL="0" indent="0">
              <a:buNone/>
              <a:defRPr sz="1650"/>
            </a:lvl1pPr>
            <a:lvl2pPr>
              <a:defRPr sz="13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dirty="0"/>
              <a:t>Вставить сюда</a:t>
            </a:r>
            <a:r>
              <a:rPr lang="en-US" dirty="0"/>
              <a:t> </a:t>
            </a:r>
            <a:r>
              <a:rPr lang="ru-RU" dirty="0"/>
              <a:t>текст/таблицу/диаграмму/картинку/</a:t>
            </a:r>
            <a:r>
              <a:rPr lang="en-US" dirty="0"/>
              <a:t>SmartArt</a:t>
            </a:r>
            <a:endParaRPr lang="ru-RU" dirty="0"/>
          </a:p>
          <a:p>
            <a:pPr lvl="1"/>
            <a:r>
              <a:rPr lang="ru-RU" dirty="0"/>
              <a:t>Текст</a:t>
            </a:r>
            <a:r>
              <a:rPr lang="en-US" dirty="0"/>
              <a:t> L2</a:t>
            </a:r>
            <a:endParaRPr 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2972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3702AAF1-FD63-984B-92EB-82CC7AC2B7BF}" type="datetime1">
              <a:rPr lang="ru-RU" smtClean="0"/>
              <a:t>10.12.2025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3254" y="4869657"/>
            <a:ext cx="376985" cy="273844"/>
          </a:xfrm>
          <a:prstGeom prst="rect">
            <a:avLst/>
          </a:prstGeom>
        </p:spPr>
        <p:txBody>
          <a:bodyPr/>
          <a:lstStyle/>
          <a:p>
            <a:fld id="{C33C34FD-A43B-634A-9B8C-9626670F7CE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martArt Placeholder 8"/>
          <p:cNvSpPr>
            <a:spLocks noGrp="1"/>
          </p:cNvSpPr>
          <p:nvPr>
            <p:ph type="dgm" sz="quarter" idx="13"/>
          </p:nvPr>
        </p:nvSpPr>
        <p:spPr>
          <a:xfrm>
            <a:off x="457200" y="1200151"/>
            <a:ext cx="4065588" cy="339447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1309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картинки и две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2943167"/>
            <a:ext cx="4040188" cy="479822"/>
          </a:xfrm>
        </p:spPr>
        <p:txBody>
          <a:bodyPr anchor="b"/>
          <a:lstStyle>
            <a:lvl1pPr marL="0" indent="0" algn="ctr">
              <a:buNone/>
              <a:defRPr sz="1800" b="1" baseline="0">
                <a:solidFill>
                  <a:srgbClr val="1F497D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Название 1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7" y="2943167"/>
            <a:ext cx="4041775" cy="479822"/>
          </a:xfrm>
        </p:spPr>
        <p:txBody>
          <a:bodyPr anchor="b"/>
          <a:lstStyle>
            <a:lvl1pPr marL="0" indent="0" algn="ctr">
              <a:buNone/>
              <a:defRPr sz="1800" b="1">
                <a:solidFill>
                  <a:srgbClr val="1F497D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Название 2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2972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C157F0C6-FBB5-DE42-8D65-FF1EC7286811}" type="datetime1">
              <a:rPr lang="ru-RU" smtClean="0"/>
              <a:t>10.12.2025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53254" y="4869657"/>
            <a:ext cx="376985" cy="273844"/>
          </a:xfrm>
          <a:prstGeom prst="rect">
            <a:avLst/>
          </a:prstGeom>
        </p:spPr>
        <p:txBody>
          <a:bodyPr/>
          <a:lstStyle/>
          <a:p>
            <a:fld id="{C33C34FD-A43B-634A-9B8C-9626670F7CE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441136"/>
            <a:ext cx="4040188" cy="1272779"/>
          </a:xfrm>
        </p:spPr>
        <p:txBody>
          <a:bodyPr>
            <a:normAutofit/>
          </a:bodyPr>
          <a:lstStyle>
            <a:lvl1pPr marL="214313" indent="-214313">
              <a:buFont typeface="Arial"/>
              <a:buChar char="•"/>
              <a:defRPr sz="1200" baseline="0"/>
            </a:lvl1pPr>
          </a:lstStyle>
          <a:p>
            <a:pPr lvl="0"/>
            <a:r>
              <a:rPr lang="ru-RU" dirty="0"/>
              <a:t>Вставить сюда текст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645026" y="3441136"/>
            <a:ext cx="4040188" cy="1272779"/>
          </a:xfrm>
        </p:spPr>
        <p:txBody>
          <a:bodyPr>
            <a:normAutofit/>
          </a:bodyPr>
          <a:lstStyle>
            <a:lvl1pPr marL="214313" indent="-214313">
              <a:buFont typeface="Arial"/>
              <a:buChar char="•"/>
              <a:defRPr sz="1200" baseline="0"/>
            </a:lvl1pPr>
          </a:lstStyle>
          <a:p>
            <a:pPr lvl="0"/>
            <a:r>
              <a:rPr lang="ru-RU" dirty="0"/>
              <a:t>Вставить сюда текст</a:t>
            </a:r>
            <a:endParaRPr lang="en-US" dirty="0"/>
          </a:p>
        </p:txBody>
      </p:sp>
      <p:sp>
        <p:nvSpPr>
          <p:cNvPr id="16" name="SmartArt Placeholder 15"/>
          <p:cNvSpPr>
            <a:spLocks noGrp="1"/>
          </p:cNvSpPr>
          <p:nvPr>
            <p:ph type="dgm" sz="quarter" idx="15"/>
          </p:nvPr>
        </p:nvSpPr>
        <p:spPr>
          <a:xfrm>
            <a:off x="457200" y="1191816"/>
            <a:ext cx="4040188" cy="1757363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SmartArt Placeholder 15"/>
          <p:cNvSpPr>
            <a:spLocks noGrp="1"/>
          </p:cNvSpPr>
          <p:nvPr>
            <p:ph type="dgm" sz="quarter" idx="16"/>
          </p:nvPr>
        </p:nvSpPr>
        <p:spPr>
          <a:xfrm>
            <a:off x="4646613" y="1191816"/>
            <a:ext cx="4040188" cy="1757363"/>
          </a:xfrm>
        </p:spPr>
        <p:txBody>
          <a:bodyPr/>
          <a:lstStyle/>
          <a:p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 flipH="1" flipV="1">
            <a:off x="422682" y="3433378"/>
            <a:ext cx="4074707" cy="1"/>
          </a:xfrm>
          <a:prstGeom prst="line">
            <a:avLst/>
          </a:prstGeom>
          <a:ln w="508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4645027" y="3437372"/>
            <a:ext cx="4041775" cy="0"/>
          </a:xfrm>
          <a:prstGeom prst="line">
            <a:avLst/>
          </a:prstGeom>
          <a:ln w="50800">
            <a:solidFill>
              <a:srgbClr val="4A96D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4560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и Контент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2" y="1200153"/>
            <a:ext cx="5111750" cy="3394472"/>
          </a:xfrm>
        </p:spPr>
        <p:txBody>
          <a:bodyPr>
            <a:normAutofit/>
          </a:bodyPr>
          <a:lstStyle>
            <a:lvl1pPr marL="0" indent="0">
              <a:buNone/>
              <a:defRPr sz="1650"/>
            </a:lvl1pPr>
            <a:lvl2pPr>
              <a:defRPr sz="135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dirty="0"/>
              <a:t>Вставить сюда</a:t>
            </a:r>
            <a:r>
              <a:rPr lang="en-US" dirty="0"/>
              <a:t> </a:t>
            </a:r>
            <a:r>
              <a:rPr lang="ru-RU" dirty="0"/>
              <a:t>текст/таблицу/диаграмму/картинку/</a:t>
            </a:r>
            <a:r>
              <a:rPr lang="en-US" dirty="0"/>
              <a:t>SmartArt</a:t>
            </a:r>
            <a:endParaRPr lang="ru-RU" dirty="0"/>
          </a:p>
          <a:p>
            <a:pPr lvl="1"/>
            <a:r>
              <a:rPr lang="ru-RU" dirty="0"/>
              <a:t>Текст</a:t>
            </a:r>
            <a:r>
              <a:rPr lang="en-US" dirty="0"/>
              <a:t> L2</a:t>
            </a:r>
            <a:endParaRPr 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2972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681EC9B3-57AE-7241-B48C-C152937756E3}" type="datetime1">
              <a:rPr lang="ru-RU" smtClean="0"/>
              <a:t>10.12.2025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3254" y="4869657"/>
            <a:ext cx="376985" cy="273844"/>
          </a:xfrm>
          <a:prstGeom prst="rect">
            <a:avLst/>
          </a:prstGeom>
        </p:spPr>
        <p:txBody>
          <a:bodyPr/>
          <a:lstStyle/>
          <a:p>
            <a:fld id="{C33C34FD-A43B-634A-9B8C-9626670F7CE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57201" y="1200153"/>
            <a:ext cx="3008313" cy="3394471"/>
          </a:xfrm>
        </p:spPr>
        <p:txBody>
          <a:bodyPr anchor="t"/>
          <a:lstStyle>
            <a:lvl1pPr marL="0" indent="0" algn="l">
              <a:buNone/>
              <a:defRPr sz="1650" baseline="0"/>
            </a:lvl1pPr>
            <a:lvl2pPr algn="l">
              <a:defRPr sz="1350"/>
            </a:lvl2pPr>
          </a:lstStyle>
          <a:p>
            <a:pPr lvl="0"/>
            <a:r>
              <a:rPr lang="ru-RU" dirty="0"/>
              <a:t>Вставить сюда</a:t>
            </a:r>
            <a:r>
              <a:rPr lang="en-US" dirty="0"/>
              <a:t> </a:t>
            </a:r>
            <a:r>
              <a:rPr lang="ru-RU" dirty="0"/>
              <a:t>текст/таблицу/диаграмму/картинку/</a:t>
            </a:r>
            <a:r>
              <a:rPr lang="en-US" dirty="0"/>
              <a:t>SmartArt</a:t>
            </a:r>
            <a:endParaRPr lang="ru-RU" dirty="0"/>
          </a:p>
          <a:p>
            <a:pPr lvl="1"/>
            <a:r>
              <a:rPr lang="ru-RU" dirty="0"/>
              <a:t>Текст</a:t>
            </a:r>
            <a:r>
              <a:rPr lang="en-US" dirty="0"/>
              <a:t> L2</a:t>
            </a:r>
            <a:endParaRPr lang="ru-RU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246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57200" y="1155287"/>
            <a:ext cx="8367252" cy="29742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Вставить сюда картинку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2972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02354B51-225B-8D4D-8BC2-83573F426D14}" type="datetime1">
              <a:rPr lang="ru-RU" smtClean="0"/>
              <a:t>10.12.2025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3254" y="4869657"/>
            <a:ext cx="376985" cy="273844"/>
          </a:xfrm>
          <a:prstGeom prst="rect">
            <a:avLst/>
          </a:prstGeom>
        </p:spPr>
        <p:txBody>
          <a:bodyPr/>
          <a:lstStyle/>
          <a:p>
            <a:fld id="{C33C34FD-A43B-634A-9B8C-9626670F7CE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219576"/>
            <a:ext cx="7285038" cy="49411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Подпись к картинке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 rot="10800000">
            <a:off x="457199" y="4053256"/>
            <a:ext cx="8367252" cy="76294"/>
            <a:chOff x="0" y="1417638"/>
            <a:chExt cx="9161114" cy="0"/>
          </a:xfrm>
        </p:grpSpPr>
        <p:cxnSp>
          <p:nvCxnSpPr>
            <p:cNvPr id="16" name="Straight Connector 15"/>
            <p:cNvCxnSpPr/>
            <p:nvPr userDrawn="1"/>
          </p:nvCxnSpPr>
          <p:spPr>
            <a:xfrm>
              <a:off x="0" y="1417638"/>
              <a:ext cx="6704680" cy="0"/>
            </a:xfrm>
            <a:prstGeom prst="line">
              <a:avLst/>
            </a:prstGeom>
            <a:ln w="4445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6704680" y="1417638"/>
              <a:ext cx="834775" cy="0"/>
            </a:xfrm>
            <a:prstGeom prst="line">
              <a:avLst/>
            </a:prstGeom>
            <a:ln w="44450">
              <a:solidFill>
                <a:srgbClr val="96016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7523716" y="1417638"/>
              <a:ext cx="834775" cy="0"/>
            </a:xfrm>
            <a:prstGeom prst="line">
              <a:avLst/>
            </a:prstGeom>
            <a:ln w="44450">
              <a:solidFill>
                <a:srgbClr val="2483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8326339" y="1417638"/>
              <a:ext cx="834775" cy="0"/>
            </a:xfrm>
            <a:prstGeom prst="line">
              <a:avLst/>
            </a:prstGeom>
            <a:ln w="44450">
              <a:solidFill>
                <a:srgbClr val="D9861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5640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3" t="6989" b="17863"/>
          <a:stretch/>
        </p:blipFill>
        <p:spPr bwMode="auto">
          <a:xfrm>
            <a:off x="5567378" y="-10104"/>
            <a:ext cx="3576639" cy="51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2">
            <a:extLst>
              <a:ext uri="{FF2B5EF4-FFF2-40B4-BE49-F238E27FC236}">
                <a16:creationId xmlns:a16="http://schemas.microsoft.com/office/drawing/2014/main" id="{27D5DF4E-AF1B-EB46-8B65-932C60C6A9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9" y="478466"/>
            <a:ext cx="3859215" cy="61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67377" y="0"/>
            <a:ext cx="92075" cy="5143500"/>
          </a:xfrm>
          <a:prstGeom prst="rect">
            <a:avLst/>
          </a:prstGeom>
          <a:solidFill>
            <a:srgbClr val="00A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A0DC"/>
              </a:solidFill>
            </a:endParaRPr>
          </a:p>
        </p:txBody>
      </p:sp>
      <p:sp>
        <p:nvSpPr>
          <p:cNvPr id="22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402271" y="2563283"/>
            <a:ext cx="4864711" cy="34176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801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/>
              <a:t>Образец заголовка</a:t>
            </a:r>
          </a:p>
        </p:txBody>
      </p:sp>
      <p:sp>
        <p:nvSpPr>
          <p:cNvPr id="23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02271" y="3436155"/>
            <a:ext cx="4864711" cy="234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02268" y="4650582"/>
            <a:ext cx="2057401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75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F7D477FE-B47B-A94B-ABFB-36030AB5F5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844" y="637579"/>
            <a:ext cx="2808288" cy="2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2767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>
            <a:extLst>
              <a:ext uri="{FF2B5EF4-FFF2-40B4-BE49-F238E27FC236}">
                <a16:creationId xmlns:a16="http://schemas.microsoft.com/office/drawing/2014/main" id="{B4474FAE-D306-4CAB-B284-793DBDDBA22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3" y="1193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8" name="Объект 7" hidden="1">
                        <a:extLst>
                          <a:ext uri="{FF2B5EF4-FFF2-40B4-BE49-F238E27FC236}">
                            <a16:creationId xmlns:a16="http://schemas.microsoft.com/office/drawing/2014/main" id="{B4474FAE-D306-4CAB-B284-793DBDDBA2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3" y="1193"/>
                        <a:ext cx="1191" cy="11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 hidden="1">
            <a:extLst>
              <a:ext uri="{FF2B5EF4-FFF2-40B4-BE49-F238E27FC236}">
                <a16:creationId xmlns:a16="http://schemas.microsoft.com/office/drawing/2014/main" id="{00E04643-FFCF-4DB4-964D-9FFAD2B40D6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2"/>
            <a:ext cx="119063" cy="119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ru-RU" sz="1350" b="0" i="0" baseline="0" dirty="0"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DA2474-E6EA-46CF-B749-C11EDBF5CA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57" y="347002"/>
            <a:ext cx="4165418" cy="484748"/>
          </a:xfrm>
        </p:spPr>
        <p:txBody>
          <a:bodyPr lIns="0">
            <a:normAutofit/>
          </a:bodyPr>
          <a:lstStyle>
            <a:lvl1pPr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Наименование организации</a:t>
            </a:r>
            <a:br>
              <a:rPr lang="ru-RU" dirty="0"/>
            </a:br>
            <a:r>
              <a:rPr lang="ru-RU" dirty="0"/>
              <a:t>Регион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41D7CC-54C4-47A5-831D-69EC140B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733" y="4807149"/>
            <a:ext cx="279559" cy="273844"/>
          </a:xfrm>
        </p:spPr>
        <p:txBody>
          <a:bodyPr/>
          <a:lstStyle/>
          <a:p>
            <a:fld id="{7D4836FE-67DB-4030-B61F-7E4FB502A8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B64B703-96F9-4920-AE97-0E0229E835CC}"/>
              </a:ext>
            </a:extLst>
          </p:cNvPr>
          <p:cNvSpPr txBox="1">
            <a:spLocks/>
          </p:cNvSpPr>
          <p:nvPr userDrawn="1"/>
        </p:nvSpPr>
        <p:spPr>
          <a:xfrm>
            <a:off x="406584" y="85199"/>
            <a:ext cx="6623612" cy="261801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725" b="1" dirty="0">
                <a:solidFill>
                  <a:srgbClr val="0070C0"/>
                </a:solidFill>
              </a:rPr>
              <a:t>Примеры вскрытия резервов производительности</a:t>
            </a:r>
            <a:endParaRPr lang="ru-RU" sz="1725" b="1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225DDE4-89FC-4C34-B057-D07FC697C740}"/>
              </a:ext>
            </a:extLst>
          </p:cNvPr>
          <p:cNvCxnSpPr/>
          <p:nvPr userDrawn="1"/>
        </p:nvCxnSpPr>
        <p:spPr>
          <a:xfrm>
            <a:off x="433968" y="850730"/>
            <a:ext cx="842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2FC6996-8FCE-4AFB-B572-A222827417B0}"/>
              </a:ext>
            </a:extLst>
          </p:cNvPr>
          <p:cNvCxnSpPr/>
          <p:nvPr userDrawn="1"/>
        </p:nvCxnSpPr>
        <p:spPr>
          <a:xfrm>
            <a:off x="433968" y="1325646"/>
            <a:ext cx="842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Текст 23">
            <a:extLst>
              <a:ext uri="{FF2B5EF4-FFF2-40B4-BE49-F238E27FC236}">
                <a16:creationId xmlns:a16="http://schemas.microsoft.com/office/drawing/2014/main" id="{F68A7246-6099-4AE2-9883-01F0D9A4F8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345825"/>
            <a:ext cx="4286250" cy="484750"/>
          </a:xfrm>
        </p:spPr>
        <p:txBody>
          <a:bodyPr rIns="0" anchor="ctr"/>
          <a:lstStyle>
            <a:lvl1pPr marL="0" indent="0" algn="r">
              <a:spcBef>
                <a:spcPts val="0"/>
              </a:spcBef>
              <a:buNone/>
              <a:defRPr sz="135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Отрасль в соответствии с ОКВЕД</a:t>
            </a:r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D6D201E9-2DE2-4666-B943-85E54B5E03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6380" y="869019"/>
            <a:ext cx="7341588" cy="43647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35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Название пилотного потока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003B8A6-34CA-4576-A4DC-3ABC36429D4D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433971" y="869021"/>
            <a:ext cx="1018936" cy="46166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Пилотный поток: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A4EA0DE-AEFA-494B-BF74-BAA880EEA62A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2790490" y="1337653"/>
            <a:ext cx="2336262" cy="26545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88894" defTabSz="914333" fontAlgn="base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defRPr/>
            </a:pPr>
            <a:r>
              <a:rPr lang="ru-RU" sz="1125" b="1" dirty="0">
                <a:solidFill>
                  <a:schemeClr val="bg1">
                    <a:lumMod val="50000"/>
                  </a:schemeClr>
                </a:solidFill>
              </a:rPr>
              <a:t>Основные мероприятия: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C242E3B-12DD-4460-99BC-AED62C071741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354639" y="1337653"/>
            <a:ext cx="2336261" cy="26545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88894" defTabSz="914333" fontAlgn="base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defRPr/>
            </a:pPr>
            <a:r>
              <a:rPr lang="ru-RU" sz="1125" b="1" dirty="0">
                <a:solidFill>
                  <a:schemeClr val="bg1">
                    <a:lumMod val="50000"/>
                  </a:schemeClr>
                </a:solidFill>
              </a:rPr>
              <a:t>Основной результат: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9DB731E-7E9F-491E-B50B-D662BFBFAA58}"/>
              </a:ext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6229352" y="1337652"/>
            <a:ext cx="2628619" cy="26545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88894" defTabSz="914333" fontAlgn="base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defRPr/>
            </a:pPr>
            <a:r>
              <a:rPr lang="ru-RU" sz="1125" b="1" dirty="0">
                <a:solidFill>
                  <a:schemeClr val="bg1">
                    <a:lumMod val="50000"/>
                  </a:schemeClr>
                </a:solidFill>
              </a:rPr>
              <a:t>Показатели пилотного потока:</a:t>
            </a:r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8BD4FD95-8BFE-499E-ADA9-916D9C7E78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9" y="1579960"/>
            <a:ext cx="2257510" cy="248145"/>
          </a:xfrm>
        </p:spPr>
        <p:txBody>
          <a:bodyPr lIns="0">
            <a:spAutoFit/>
          </a:bodyPr>
          <a:lstStyle>
            <a:lvl1pPr marL="0" indent="0">
              <a:buNone/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Описание результат</a:t>
            </a: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2EA27555-38F0-4EFF-9455-BCD424C057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12147" y="1579957"/>
            <a:ext cx="3386724" cy="248145"/>
          </a:xfrm>
        </p:spPr>
        <p:txBody>
          <a:bodyPr wrap="square">
            <a:spAutoFit/>
          </a:bodyPr>
          <a:lstStyle>
            <a:lvl1pPr marL="200015" indent="-200015">
              <a:buClr>
                <a:srgbClr val="0070C0"/>
              </a:buClr>
              <a:buFont typeface="+mj-lt"/>
              <a:buAutoNum type="arabicPeriod"/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Описание мероприятий</a:t>
            </a:r>
          </a:p>
        </p:txBody>
      </p:sp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4392BFB0-074D-45DB-B32C-A046D6E7706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3305" y="2995865"/>
            <a:ext cx="2257510" cy="18112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graphicFrame>
        <p:nvGraphicFramePr>
          <p:cNvPr id="42" name="Диаграмма 41">
            <a:extLst>
              <a:ext uri="{FF2B5EF4-FFF2-40B4-BE49-F238E27FC236}">
                <a16:creationId xmlns:a16="http://schemas.microsoft.com/office/drawing/2014/main" id="{62AA4875-FA4E-4D89-A8ED-4B342F29363D}"/>
              </a:ext>
            </a:extLst>
          </p:cNvPr>
          <p:cNvGraphicFramePr/>
          <p:nvPr userDrawn="1"/>
        </p:nvGraphicFramePr>
        <p:xfrm>
          <a:off x="6229351" y="1864654"/>
          <a:ext cx="2705101" cy="81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3" name="Диаграмма 42">
            <a:extLst>
              <a:ext uri="{FF2B5EF4-FFF2-40B4-BE49-F238E27FC236}">
                <a16:creationId xmlns:a16="http://schemas.microsoft.com/office/drawing/2014/main" id="{0130B009-9F31-4A09-9719-FDDA22266A7C}"/>
              </a:ext>
            </a:extLst>
          </p:cNvPr>
          <p:cNvGraphicFramePr/>
          <p:nvPr userDrawn="1"/>
        </p:nvGraphicFramePr>
        <p:xfrm>
          <a:off x="6229349" y="2995813"/>
          <a:ext cx="2705100" cy="81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276273F7-CC80-44A8-9EAC-148C5383F56E}"/>
              </a:ext>
            </a:extLst>
          </p:cNvPr>
          <p:cNvCxnSpPr>
            <a:cxnSpLocks/>
          </p:cNvCxnSpPr>
          <p:nvPr userDrawn="1"/>
        </p:nvCxnSpPr>
        <p:spPr>
          <a:xfrm flipV="1">
            <a:off x="6957060" y="1934269"/>
            <a:ext cx="0" cy="16630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9441BF36-05BB-4A82-8F30-697613F8C424}"/>
              </a:ext>
            </a:extLst>
          </p:cNvPr>
          <p:cNvCxnSpPr>
            <a:cxnSpLocks/>
          </p:cNvCxnSpPr>
          <p:nvPr userDrawn="1"/>
        </p:nvCxnSpPr>
        <p:spPr>
          <a:xfrm flipH="1">
            <a:off x="6952968" y="1934269"/>
            <a:ext cx="125377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5F3C2761-22DF-4BCB-99E1-D4D678C71993}"/>
              </a:ext>
            </a:extLst>
          </p:cNvPr>
          <p:cNvCxnSpPr>
            <a:cxnSpLocks/>
          </p:cNvCxnSpPr>
          <p:nvPr userDrawn="1"/>
        </p:nvCxnSpPr>
        <p:spPr>
          <a:xfrm>
            <a:off x="8206740" y="1934270"/>
            <a:ext cx="0" cy="9330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ED166DFE-0CF9-4467-8E4D-CB256B4A7D8C}"/>
              </a:ext>
            </a:extLst>
          </p:cNvPr>
          <p:cNvCxnSpPr>
            <a:cxnSpLocks/>
          </p:cNvCxnSpPr>
          <p:nvPr userDrawn="1"/>
        </p:nvCxnSpPr>
        <p:spPr>
          <a:xfrm flipV="1">
            <a:off x="6957060" y="3051258"/>
            <a:ext cx="0" cy="6595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3FAFB2F1-31A3-4088-9588-2CAD8CE92285}"/>
              </a:ext>
            </a:extLst>
          </p:cNvPr>
          <p:cNvCxnSpPr>
            <a:cxnSpLocks/>
          </p:cNvCxnSpPr>
          <p:nvPr userDrawn="1"/>
        </p:nvCxnSpPr>
        <p:spPr>
          <a:xfrm flipH="1">
            <a:off x="6952968" y="3051258"/>
            <a:ext cx="125377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0C4879E4-292F-4D8C-B15A-464D16E4A1A6}"/>
              </a:ext>
            </a:extLst>
          </p:cNvPr>
          <p:cNvCxnSpPr>
            <a:cxnSpLocks/>
          </p:cNvCxnSpPr>
          <p:nvPr userDrawn="1"/>
        </p:nvCxnSpPr>
        <p:spPr>
          <a:xfrm>
            <a:off x="8206740" y="3051258"/>
            <a:ext cx="0" cy="21518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18ABDAAF-15AD-4945-A59C-861800509FD7}"/>
              </a:ext>
            </a:extLst>
          </p:cNvPr>
          <p:cNvGrpSpPr/>
          <p:nvPr userDrawn="1"/>
        </p:nvGrpSpPr>
        <p:grpSpPr>
          <a:xfrm>
            <a:off x="6952968" y="4175208"/>
            <a:ext cx="1253772" cy="215182"/>
            <a:chOff x="9270624" y="5567790"/>
            <a:chExt cx="1671696" cy="286909"/>
          </a:xfrm>
        </p:grpSpPr>
        <p:cxnSp>
          <p:nvCxnSpPr>
            <p:cNvPr id="67" name="Прямая соединительная линия 66">
              <a:extLst>
                <a:ext uri="{FF2B5EF4-FFF2-40B4-BE49-F238E27FC236}">
                  <a16:creationId xmlns:a16="http://schemas.microsoft.com/office/drawing/2014/main" id="{03618FDA-8E6C-4ADB-88B6-25E7C9A9D2C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276080" y="5567790"/>
              <a:ext cx="0" cy="8794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>
              <a:extLst>
                <a:ext uri="{FF2B5EF4-FFF2-40B4-BE49-F238E27FC236}">
                  <a16:creationId xmlns:a16="http://schemas.microsoft.com/office/drawing/2014/main" id="{B595AF57-F0EB-42DF-AB43-EB836ED900A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270624" y="5567790"/>
              <a:ext cx="167169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Прямая со стрелкой 68">
              <a:extLst>
                <a:ext uri="{FF2B5EF4-FFF2-40B4-BE49-F238E27FC236}">
                  <a16:creationId xmlns:a16="http://schemas.microsoft.com/office/drawing/2014/main" id="{2AA6DC7F-53B3-4B38-B26E-BC0BD23866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942320" y="5567790"/>
              <a:ext cx="0" cy="286909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0" name="Диаграмма 69">
            <a:extLst>
              <a:ext uri="{FF2B5EF4-FFF2-40B4-BE49-F238E27FC236}">
                <a16:creationId xmlns:a16="http://schemas.microsoft.com/office/drawing/2014/main" id="{36ABC2AF-90A2-4712-BAAB-A0633301EB64}"/>
              </a:ext>
            </a:extLst>
          </p:cNvPr>
          <p:cNvGraphicFramePr/>
          <p:nvPr userDrawn="1"/>
        </p:nvGraphicFramePr>
        <p:xfrm>
          <a:off x="6229349" y="4121467"/>
          <a:ext cx="2705100" cy="81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3" name="Стрелка: вниз 72">
            <a:extLst>
              <a:ext uri="{FF2B5EF4-FFF2-40B4-BE49-F238E27FC236}">
                <a16:creationId xmlns:a16="http://schemas.microsoft.com/office/drawing/2014/main" id="{2259E48A-40F0-4FC1-ABBB-D3E35C0F9795}"/>
              </a:ext>
            </a:extLst>
          </p:cNvPr>
          <p:cNvSpPr/>
          <p:nvPr userDrawn="1"/>
        </p:nvSpPr>
        <p:spPr>
          <a:xfrm rot="10800000">
            <a:off x="6318851" y="1620041"/>
            <a:ext cx="120015" cy="15930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5" name="Текст 74">
            <a:extLst>
              <a:ext uri="{FF2B5EF4-FFF2-40B4-BE49-F238E27FC236}">
                <a16:creationId xmlns:a16="http://schemas.microsoft.com/office/drawing/2014/main" id="{2C334731-BEC0-43FD-899B-22B6FA575C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8850" y="1598066"/>
            <a:ext cx="2539118" cy="233363"/>
          </a:xfrm>
        </p:spPr>
        <p:txBody>
          <a:bodyPr vert="horz" wrap="square" lIns="180000" tIns="0" rIns="180000" bIns="0" rtlCol="0" anchor="ctr">
            <a:noAutofit/>
          </a:bodyPr>
          <a:lstStyle>
            <a:lvl1pPr marL="0" indent="0" algn="ctr">
              <a:buNone/>
              <a:defRPr lang="ru-RU" sz="1125" b="1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71442" lvl="0" indent="-171442"/>
            <a:r>
              <a:rPr lang="ru-RU" dirty="0"/>
              <a:t>Выработка, ед. изм.</a:t>
            </a:r>
          </a:p>
        </p:txBody>
      </p:sp>
      <p:sp>
        <p:nvSpPr>
          <p:cNvPr id="78" name="Текст 76">
            <a:extLst>
              <a:ext uri="{FF2B5EF4-FFF2-40B4-BE49-F238E27FC236}">
                <a16:creationId xmlns:a16="http://schemas.microsoft.com/office/drawing/2014/main" id="{4472D27B-ECB8-4AF7-8C4D-A83E391BA6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7326" y="2084795"/>
            <a:ext cx="842169" cy="214313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0B050"/>
                </a:solidFill>
              </a:defRPr>
            </a:lvl1pPr>
          </a:lstStyle>
          <a:p>
            <a:pPr lvl="0"/>
            <a:r>
              <a:rPr lang="en-US" dirty="0"/>
              <a:t>+XX</a:t>
            </a:r>
            <a:r>
              <a:rPr lang="ru-RU" dirty="0"/>
              <a:t>%</a:t>
            </a:r>
          </a:p>
        </p:txBody>
      </p:sp>
      <p:sp>
        <p:nvSpPr>
          <p:cNvPr id="79" name="Стрелка: вниз 78">
            <a:extLst>
              <a:ext uri="{FF2B5EF4-FFF2-40B4-BE49-F238E27FC236}">
                <a16:creationId xmlns:a16="http://schemas.microsoft.com/office/drawing/2014/main" id="{AA397730-4CC6-4176-91D4-A7A55B8638DE}"/>
              </a:ext>
            </a:extLst>
          </p:cNvPr>
          <p:cNvSpPr/>
          <p:nvPr userDrawn="1"/>
        </p:nvSpPr>
        <p:spPr>
          <a:xfrm>
            <a:off x="6318851" y="2759447"/>
            <a:ext cx="120015" cy="15930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4" name="Стрелка: вниз 83">
            <a:extLst>
              <a:ext uri="{FF2B5EF4-FFF2-40B4-BE49-F238E27FC236}">
                <a16:creationId xmlns:a16="http://schemas.microsoft.com/office/drawing/2014/main" id="{B559F30E-9C0A-46D1-BB8F-976113884CCC}"/>
              </a:ext>
            </a:extLst>
          </p:cNvPr>
          <p:cNvSpPr/>
          <p:nvPr userDrawn="1"/>
        </p:nvSpPr>
        <p:spPr>
          <a:xfrm>
            <a:off x="6318851" y="3884588"/>
            <a:ext cx="120015" cy="15930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0" name="Текст 89">
            <a:extLst>
              <a:ext uri="{FF2B5EF4-FFF2-40B4-BE49-F238E27FC236}">
                <a16:creationId xmlns:a16="http://schemas.microsoft.com/office/drawing/2014/main" id="{A8A6CF97-3C34-490F-9DA1-BEE6EE83B91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82843" y="4354111"/>
            <a:ext cx="1564986" cy="393306"/>
          </a:xfrm>
        </p:spPr>
        <p:txBody>
          <a:bodyPr lIns="0" rIns="0">
            <a:noAutofit/>
          </a:bodyPr>
          <a:lstStyle>
            <a:lvl1pPr marL="0" indent="0" algn="r">
              <a:buNone/>
              <a:defRPr lang="ru-RU" sz="2700" b="1" kern="120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70C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+</a:t>
            </a:r>
            <a:r>
              <a:rPr lang="en-US" dirty="0"/>
              <a:t>XX%</a:t>
            </a:r>
            <a:endParaRPr lang="ru-RU" dirty="0"/>
          </a:p>
        </p:txBody>
      </p:sp>
      <p:sp>
        <p:nvSpPr>
          <p:cNvPr id="91" name="Текст 35">
            <a:extLst>
              <a:ext uri="{FF2B5EF4-FFF2-40B4-BE49-F238E27FC236}">
                <a16:creationId xmlns:a16="http://schemas.microsoft.com/office/drawing/2014/main" id="{7C425C0E-6771-43CA-B36A-8AD42AEB99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12149" y="4352468"/>
            <a:ext cx="3417203" cy="403957"/>
          </a:xfrm>
        </p:spPr>
        <p:txBody>
          <a:bodyPr wrap="square">
            <a:spAutoFit/>
          </a:bodyPr>
          <a:lstStyle>
            <a:lvl1pPr marL="0" indent="0">
              <a:buClr>
                <a:srgbClr val="0070C0"/>
              </a:buClr>
              <a:buFont typeface="+mj-lt"/>
              <a:buNone/>
              <a:defRPr sz="1125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Дополнительный комментарий (к НЗП или прямому эк. эффекту)</a:t>
            </a:r>
          </a:p>
        </p:txBody>
      </p:sp>
      <p:sp>
        <p:nvSpPr>
          <p:cNvPr id="92" name="Текст 74">
            <a:extLst>
              <a:ext uri="{FF2B5EF4-FFF2-40B4-BE49-F238E27FC236}">
                <a16:creationId xmlns:a16="http://schemas.microsoft.com/office/drawing/2014/main" id="{AF4B6396-E781-4381-B4DA-1BADFDB04F3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8850" y="2721931"/>
            <a:ext cx="2539118" cy="233363"/>
          </a:xfrm>
        </p:spPr>
        <p:txBody>
          <a:bodyPr vert="horz" wrap="square" lIns="180000" tIns="0" rIns="180000" bIns="0" rtlCol="0" anchor="ctr">
            <a:noAutofit/>
          </a:bodyPr>
          <a:lstStyle>
            <a:lvl1pPr marL="0" indent="0" algn="ctr">
              <a:buNone/>
              <a:defRPr lang="ru-RU" sz="1125" b="1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71442" lvl="0" indent="-171442"/>
            <a:r>
              <a:rPr lang="ru-RU" dirty="0"/>
              <a:t>НЗП в потоке, ед. изм.</a:t>
            </a:r>
          </a:p>
        </p:txBody>
      </p:sp>
      <p:sp>
        <p:nvSpPr>
          <p:cNvPr id="93" name="Текст 74">
            <a:extLst>
              <a:ext uri="{FF2B5EF4-FFF2-40B4-BE49-F238E27FC236}">
                <a16:creationId xmlns:a16="http://schemas.microsoft.com/office/drawing/2014/main" id="{A419171E-2630-4967-B257-AD40022120C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18850" y="3844759"/>
            <a:ext cx="2539118" cy="233363"/>
          </a:xfrm>
        </p:spPr>
        <p:txBody>
          <a:bodyPr vert="horz" wrap="square" lIns="180000" tIns="0" rIns="180000" bIns="0" rtlCol="0" anchor="ctr">
            <a:noAutofit/>
          </a:bodyPr>
          <a:lstStyle>
            <a:lvl1pPr marL="0" indent="0" algn="ctr">
              <a:buNone/>
              <a:defRPr lang="ru-RU" sz="1125" b="1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71442" lvl="0" indent="-171442"/>
            <a:r>
              <a:rPr lang="ru-RU" dirty="0"/>
              <a:t>ВПП объекта, ед. изм.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169EA4-9D0E-4FEB-B6BE-AC86A9C67FE2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698176" y="2143908"/>
            <a:ext cx="519113" cy="178834"/>
          </a:xfrm>
        </p:spPr>
        <p:txBody>
          <a:bodyPr wrap="none" lIns="0" tIns="0" rIns="0" bIns="0" anchor="ctr">
            <a:normAutofit/>
          </a:bodyPr>
          <a:lstStyle>
            <a:lvl1pPr marL="0" indent="0" algn="ctr">
              <a:buNone/>
              <a:defRPr sz="1050" b="1"/>
            </a:lvl1pPr>
          </a:lstStyle>
          <a:p>
            <a:pPr lvl="0"/>
            <a:r>
              <a:rPr lang="ru-RU" sz="1050" dirty="0"/>
              <a:t>ХХХХ</a:t>
            </a:r>
            <a:endParaRPr lang="ru-RU" dirty="0"/>
          </a:p>
        </p:txBody>
      </p:sp>
      <p:sp>
        <p:nvSpPr>
          <p:cNvPr id="44" name="Объект 3">
            <a:extLst>
              <a:ext uri="{FF2B5EF4-FFF2-40B4-BE49-F238E27FC236}">
                <a16:creationId xmlns:a16="http://schemas.microsoft.com/office/drawing/2014/main" id="{04D0C788-9948-44E7-9B91-0E274AA8ABF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7942423" y="2110572"/>
            <a:ext cx="519113" cy="178834"/>
          </a:xfrm>
        </p:spPr>
        <p:txBody>
          <a:bodyPr wrap="none" lIns="0" tIns="0" rIns="0" bIns="0" anchor="ctr">
            <a:normAutofit/>
          </a:bodyPr>
          <a:lstStyle>
            <a:lvl1pPr marL="0" indent="0" algn="ctr">
              <a:buNone/>
              <a:defRPr sz="1050" b="1"/>
            </a:lvl1pPr>
          </a:lstStyle>
          <a:p>
            <a:pPr lvl="0"/>
            <a:r>
              <a:rPr lang="ru-RU" sz="1050" dirty="0"/>
              <a:t>ХХХХ</a:t>
            </a:r>
            <a:endParaRPr lang="ru-RU" dirty="0"/>
          </a:p>
        </p:txBody>
      </p:sp>
      <p:sp>
        <p:nvSpPr>
          <p:cNvPr id="45" name="Объект 3">
            <a:extLst>
              <a:ext uri="{FF2B5EF4-FFF2-40B4-BE49-F238E27FC236}">
                <a16:creationId xmlns:a16="http://schemas.microsoft.com/office/drawing/2014/main" id="{9AB87E37-1B82-4C26-AF63-8281E564733C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698176" y="3221784"/>
            <a:ext cx="519113" cy="178834"/>
          </a:xfrm>
        </p:spPr>
        <p:txBody>
          <a:bodyPr wrap="none" lIns="0" tIns="0" rIns="0" bIns="0" anchor="ctr">
            <a:normAutofit/>
          </a:bodyPr>
          <a:lstStyle>
            <a:lvl1pPr marL="0" indent="0" algn="ctr">
              <a:buNone/>
              <a:defRPr sz="1050" b="1"/>
            </a:lvl1pPr>
          </a:lstStyle>
          <a:p>
            <a:pPr lvl="0"/>
            <a:r>
              <a:rPr lang="ru-RU" sz="1050" dirty="0"/>
              <a:t>ХХХХ</a:t>
            </a:r>
            <a:endParaRPr lang="ru-RU" dirty="0"/>
          </a:p>
        </p:txBody>
      </p:sp>
      <p:sp>
        <p:nvSpPr>
          <p:cNvPr id="48" name="Объект 3">
            <a:extLst>
              <a:ext uri="{FF2B5EF4-FFF2-40B4-BE49-F238E27FC236}">
                <a16:creationId xmlns:a16="http://schemas.microsoft.com/office/drawing/2014/main" id="{590ED328-E564-4A7B-B5CE-B0ED65ACF611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7942423" y="3293223"/>
            <a:ext cx="519113" cy="178834"/>
          </a:xfrm>
        </p:spPr>
        <p:txBody>
          <a:bodyPr wrap="none" lIns="0" tIns="0" rIns="0" bIns="0" anchor="ctr">
            <a:normAutofit/>
          </a:bodyPr>
          <a:lstStyle>
            <a:lvl1pPr marL="0" indent="0" algn="ctr">
              <a:buNone/>
              <a:defRPr sz="1050" b="1"/>
            </a:lvl1pPr>
          </a:lstStyle>
          <a:p>
            <a:pPr lvl="0"/>
            <a:r>
              <a:rPr lang="ru-RU" sz="1050" dirty="0"/>
              <a:t>ХХХХ</a:t>
            </a:r>
            <a:endParaRPr lang="ru-RU" dirty="0"/>
          </a:p>
        </p:txBody>
      </p:sp>
      <p:sp>
        <p:nvSpPr>
          <p:cNvPr id="49" name="Объект 3">
            <a:extLst>
              <a:ext uri="{FF2B5EF4-FFF2-40B4-BE49-F238E27FC236}">
                <a16:creationId xmlns:a16="http://schemas.microsoft.com/office/drawing/2014/main" id="{637994A3-6710-4285-9D6C-4C5DD04F8B21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6698176" y="4347474"/>
            <a:ext cx="519113" cy="178834"/>
          </a:xfrm>
        </p:spPr>
        <p:txBody>
          <a:bodyPr wrap="none" lIns="0" tIns="0" rIns="0" bIns="0" anchor="ctr">
            <a:normAutofit/>
          </a:bodyPr>
          <a:lstStyle>
            <a:lvl1pPr marL="0" indent="0" algn="ctr">
              <a:buNone/>
              <a:defRPr sz="1050" b="1"/>
            </a:lvl1pPr>
          </a:lstStyle>
          <a:p>
            <a:pPr lvl="0"/>
            <a:r>
              <a:rPr lang="ru-RU" sz="1050" dirty="0"/>
              <a:t>ХХХХ</a:t>
            </a:r>
            <a:endParaRPr lang="ru-RU" dirty="0"/>
          </a:p>
        </p:txBody>
      </p:sp>
      <p:sp>
        <p:nvSpPr>
          <p:cNvPr id="51" name="Объект 3">
            <a:extLst>
              <a:ext uri="{FF2B5EF4-FFF2-40B4-BE49-F238E27FC236}">
                <a16:creationId xmlns:a16="http://schemas.microsoft.com/office/drawing/2014/main" id="{8559EDF1-C875-4B6F-BA10-8192EA4D7C70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942423" y="4418913"/>
            <a:ext cx="519113" cy="178834"/>
          </a:xfrm>
        </p:spPr>
        <p:txBody>
          <a:bodyPr wrap="none" lIns="0" tIns="0" rIns="0" bIns="0" anchor="ctr">
            <a:normAutofit/>
          </a:bodyPr>
          <a:lstStyle>
            <a:lvl1pPr marL="0" indent="0" algn="ctr">
              <a:buNone/>
              <a:defRPr sz="1050" b="1"/>
            </a:lvl1pPr>
          </a:lstStyle>
          <a:p>
            <a:pPr lvl="0"/>
            <a:r>
              <a:rPr lang="ru-RU" sz="1050" dirty="0"/>
              <a:t>ХХХХ</a:t>
            </a:r>
            <a:endParaRPr lang="ru-RU" dirty="0"/>
          </a:p>
        </p:txBody>
      </p:sp>
      <p:sp>
        <p:nvSpPr>
          <p:cNvPr id="52" name="Текст 76">
            <a:extLst>
              <a:ext uri="{FF2B5EF4-FFF2-40B4-BE49-F238E27FC236}">
                <a16:creationId xmlns:a16="http://schemas.microsoft.com/office/drawing/2014/main" id="{599F75EF-EF5B-4A3D-B489-7EBEF16E90E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67326" y="3187973"/>
            <a:ext cx="842169" cy="214313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0B050"/>
                </a:solidFill>
              </a:defRPr>
            </a:lvl1pPr>
          </a:lstStyle>
          <a:p>
            <a:pPr lvl="0"/>
            <a:r>
              <a:rPr lang="ru-RU" dirty="0"/>
              <a:t>-</a:t>
            </a:r>
            <a:r>
              <a:rPr lang="en-US" dirty="0"/>
              <a:t>XX</a:t>
            </a:r>
            <a:r>
              <a:rPr lang="ru-RU" dirty="0"/>
              <a:t>%</a:t>
            </a:r>
          </a:p>
        </p:txBody>
      </p:sp>
      <p:sp>
        <p:nvSpPr>
          <p:cNvPr id="53" name="Текст 76">
            <a:extLst>
              <a:ext uri="{FF2B5EF4-FFF2-40B4-BE49-F238E27FC236}">
                <a16:creationId xmlns:a16="http://schemas.microsoft.com/office/drawing/2014/main" id="{4B0387DB-6983-4692-BE8A-67B19E9E589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67326" y="4311997"/>
            <a:ext cx="842169" cy="214313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0B050"/>
                </a:solidFill>
              </a:defRPr>
            </a:lvl1pPr>
          </a:lstStyle>
          <a:p>
            <a:pPr lvl="0"/>
            <a:r>
              <a:rPr lang="ru-RU" dirty="0"/>
              <a:t>-</a:t>
            </a:r>
            <a:r>
              <a:rPr lang="en-US" dirty="0"/>
              <a:t>XX</a:t>
            </a:r>
            <a:r>
              <a:rPr lang="ru-RU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6473040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5641976" y="5166"/>
            <a:ext cx="3502025" cy="513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683" y="478466"/>
            <a:ext cx="3859213" cy="61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8844" y="637579"/>
            <a:ext cx="2808288" cy="2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402682" y="2560209"/>
            <a:ext cx="4924172" cy="3416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14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02682" y="3436145"/>
            <a:ext cx="4934070" cy="234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 dirty="0"/>
              <a:t>Образец подзаголовка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02682" y="4650582"/>
            <a:ext cx="19440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75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ru-RU" dirty="0"/>
              <a:t>22.04.2019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5554663" y="5166"/>
            <a:ext cx="87312" cy="5143500"/>
          </a:xfrm>
          <a:prstGeom prst="rect">
            <a:avLst/>
          </a:prstGeom>
          <a:solidFill>
            <a:srgbClr val="A9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rgbClr val="00A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180329"/>
      </p:ext>
    </p:extLst>
  </p:cSld>
  <p:clrMapOvr>
    <a:masterClrMapping/>
  </p:clrMapOvr>
  <p:hf sldNum="0" hdr="0" ft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7364" y="-10104"/>
            <a:ext cx="3576637" cy="51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2">
            <a:extLst>
              <a:ext uri="{FF2B5EF4-FFF2-40B4-BE49-F238E27FC236}">
                <a16:creationId xmlns:a16="http://schemas.microsoft.com/office/drawing/2014/main" id="{27D5DF4E-AF1B-EB46-8B65-932C60C6A9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683" y="478466"/>
            <a:ext cx="3859213" cy="61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67364" y="0"/>
            <a:ext cx="92075" cy="5143500"/>
          </a:xfrm>
          <a:prstGeom prst="rect">
            <a:avLst/>
          </a:prstGeom>
          <a:solidFill>
            <a:srgbClr val="00A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rgbClr val="00A0DC"/>
              </a:solidFill>
            </a:endParaRPr>
          </a:p>
        </p:txBody>
      </p:sp>
      <p:sp>
        <p:nvSpPr>
          <p:cNvPr id="22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402265" y="2563343"/>
            <a:ext cx="4864711" cy="3416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23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02265" y="3436145"/>
            <a:ext cx="4864711" cy="234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 dirty="0"/>
              <a:t>Образец подзаголовка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02263" y="4650582"/>
            <a:ext cx="20574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75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fld id="{0022C699-E247-4ABB-AE6C-0A0F112E5204}" type="datetime1">
              <a:rPr lang="ru-RU" smtClean="0"/>
              <a:pPr>
                <a:defRPr/>
              </a:pPr>
              <a:t>10.12.2025</a:t>
            </a:fld>
            <a:endParaRPr lang="ru-RU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F7D477FE-B47B-A94B-ABFB-36030AB5F5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8844" y="637579"/>
            <a:ext cx="2808288" cy="2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63331"/>
      </p:ext>
    </p:extLst>
  </p:cSld>
  <p:clrMapOvr>
    <a:masterClrMapping/>
  </p:clrMapOvr>
  <p:hf sldNum="0" hdr="0" ft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9" y="114300"/>
            <a:ext cx="6091236" cy="438790"/>
          </a:xfrm>
        </p:spPr>
        <p:txBody>
          <a:bodyPr/>
          <a:lstStyle>
            <a:lvl1pPr>
              <a:defRPr sz="2400">
                <a:solidFill>
                  <a:srgbClr val="1E86C8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289" y="627460"/>
            <a:ext cx="8335962" cy="4158853"/>
          </a:xfrm>
        </p:spPr>
        <p:txBody>
          <a:bodyPr anchor="ctr">
            <a:normAutofit/>
          </a:bodyPr>
          <a:lstStyle>
            <a:lvl1pPr marL="0" marR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200" kern="120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1…………………………………………………………………………………………………………….. 1</a:t>
            </a: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2 …………………………………………………………………………………………………………... 2</a:t>
            </a: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3…………………………………………………………………………………………………………….. 3</a:t>
            </a: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4 ……………………………………………………………………………………………………………. 4</a:t>
            </a: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5 ……………………………………………………………………………………………………………. 5</a:t>
            </a: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6……………………………………………………………………………………………………………… 6</a:t>
            </a: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7 ……………………………………………………………………………………………………………. 7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F7D477FE-B47B-A94B-ABFB-36030AB5F5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7852" y="205859"/>
            <a:ext cx="2506098" cy="26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027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90" y="114301"/>
            <a:ext cx="8329611" cy="436039"/>
          </a:xfrm>
        </p:spPr>
        <p:txBody>
          <a:bodyPr/>
          <a:lstStyle>
            <a:lvl1pPr>
              <a:defRPr sz="2400" b="0">
                <a:solidFill>
                  <a:srgbClr val="1E86C8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9" y="642153"/>
            <a:ext cx="8335962" cy="4150114"/>
          </a:xfrm>
        </p:spPr>
        <p:txBody>
          <a:bodyPr>
            <a:noAutofit/>
          </a:bodyPr>
          <a:lstStyle>
            <a:lvl1pPr marL="0" marR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95350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1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1" y="5166"/>
            <a:ext cx="3502025" cy="513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4713" y="0"/>
            <a:ext cx="87312" cy="5143500"/>
          </a:xfrm>
          <a:prstGeom prst="rect">
            <a:avLst/>
          </a:prstGeom>
          <a:solidFill>
            <a:srgbClr val="A9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rgbClr val="00A0D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14713" y="0"/>
            <a:ext cx="87312" cy="5143500"/>
          </a:xfrm>
          <a:prstGeom prst="rect">
            <a:avLst/>
          </a:prstGeom>
          <a:solidFill>
            <a:srgbClr val="A9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rgbClr val="00A0D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21" y="2571750"/>
            <a:ext cx="4799330" cy="321682"/>
          </a:xfrm>
        </p:spPr>
        <p:txBody>
          <a:bodyPr anchor="b"/>
          <a:lstStyle>
            <a:lvl1pPr>
              <a:defRPr sz="2400">
                <a:solidFill>
                  <a:srgbClr val="1E86C8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3703" y="3056710"/>
            <a:ext cx="4805010" cy="17296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44646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с маркер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91" y="114302"/>
            <a:ext cx="8335961" cy="432197"/>
          </a:xfrm>
        </p:spPr>
        <p:txBody>
          <a:bodyPr/>
          <a:lstStyle>
            <a:lvl1pPr>
              <a:defRPr sz="2400">
                <a:solidFill>
                  <a:srgbClr val="1E86C8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4019" y="621712"/>
            <a:ext cx="8335962" cy="2082300"/>
          </a:xfrm>
        </p:spPr>
        <p:txBody>
          <a:bodyPr>
            <a:normAutofit/>
          </a:bodyPr>
          <a:lstStyle>
            <a:lvl1pPr marL="257168" indent="-257168" algn="l">
              <a:buFontTx/>
              <a:buBlip>
                <a:blip r:embed="rId2"/>
              </a:buBlip>
              <a:defRPr sz="1600"/>
            </a:lvl1pPr>
            <a:lvl2pPr marL="557199" marR="0" indent="-214308" algn="l" defTabSz="685783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00091" indent="-214308" algn="l">
              <a:buFontTx/>
              <a:buBlip>
                <a:blip r:embed="rId2"/>
              </a:buBlip>
              <a:defRPr sz="1050"/>
            </a:lvl3pPr>
            <a:lvl4pPr marL="1242982" indent="-214308" algn="l">
              <a:buFontTx/>
              <a:buBlip>
                <a:blip r:embed="rId2"/>
              </a:buBlip>
              <a:defRPr sz="1000"/>
            </a:lvl4pPr>
            <a:lvl5pPr marL="1500151" indent="-128585" algn="l">
              <a:buFontTx/>
              <a:buBlip>
                <a:blip r:embed="rId2"/>
              </a:buBlip>
              <a:defRPr sz="9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altLang="ru-RU" dirty="0"/>
              <a:t>Текст уровень 1</a:t>
            </a:r>
            <a:endParaRPr lang="en-US" altLang="ru-RU" dirty="0"/>
          </a:p>
          <a:p>
            <a:pPr lvl="1" fontAlgn="base">
              <a:spcAft>
                <a:spcPct val="0"/>
              </a:spcAft>
            </a:pPr>
            <a:r>
              <a:rPr lang="ru-RU" altLang="ru-RU" dirty="0"/>
              <a:t>Текст уровень 2</a:t>
            </a:r>
            <a:endParaRPr lang="en-US" altLang="ru-RU" dirty="0"/>
          </a:p>
          <a:p>
            <a:pPr lvl="2"/>
            <a:r>
              <a:rPr lang="ru-RU" altLang="ru-RU" dirty="0"/>
              <a:t>Текст уровень 3</a:t>
            </a:r>
            <a:endParaRPr lang="en-US" altLang="ru-RU" dirty="0"/>
          </a:p>
          <a:p>
            <a:pPr lvl="3"/>
            <a:r>
              <a:rPr lang="ru-RU" altLang="ru-RU" dirty="0"/>
              <a:t>Текст уровень 4</a:t>
            </a:r>
            <a:endParaRPr lang="en-US" altLang="ru-RU" dirty="0"/>
          </a:p>
          <a:p>
            <a:pPr lvl="4"/>
            <a:r>
              <a:rPr lang="ru-RU" altLang="ru-RU" dirty="0"/>
              <a:t>Текст уровень 5</a:t>
            </a:r>
            <a:endParaRPr lang="en-US" altLang="ru-RU" dirty="0"/>
          </a:p>
        </p:txBody>
      </p:sp>
      <p:sp>
        <p:nvSpPr>
          <p:cNvPr id="6" name="Text Placeholder 2"/>
          <p:cNvSpPr>
            <a:spLocks noGrp="1"/>
          </p:cNvSpPr>
          <p:nvPr>
            <p:ph idx="14"/>
          </p:nvPr>
        </p:nvSpPr>
        <p:spPr>
          <a:xfrm>
            <a:off x="395290" y="2704012"/>
            <a:ext cx="8353425" cy="20823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57168" indent="-257168">
              <a:buClr>
                <a:srgbClr val="1E86C8"/>
              </a:buClr>
              <a:buFont typeface="+mj-lt"/>
              <a:buAutoNum type="arabicPeriod"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00060" indent="-257168">
              <a:buClr>
                <a:srgbClr val="1E86C8"/>
              </a:buClr>
              <a:buFont typeface="+mj-lt"/>
              <a:buAutoNum type="arabicPeriod"/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857228" indent="-171446">
              <a:buClr>
                <a:srgbClr val="1E86C8"/>
              </a:buClr>
              <a:buFont typeface="+mj-lt"/>
              <a:buAutoNum type="arabicPeriod"/>
              <a:defRPr sz="105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200120" indent="-171446">
              <a:buClr>
                <a:srgbClr val="1E86C8"/>
              </a:buClr>
              <a:buFont typeface="+mj-lt"/>
              <a:buAutoNum type="arabicPeriod"/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543012" indent="-171446">
              <a:buClr>
                <a:srgbClr val="1E86C8"/>
              </a:buClr>
              <a:buFont typeface="+mj-lt"/>
              <a:buAutoNum type="arabicPeriod"/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9125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>
              <a:defRPr sz="2400">
                <a:solidFill>
                  <a:srgbClr val="1E86C8"/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95289" y="617220"/>
            <a:ext cx="4052615" cy="416909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 dirty="0"/>
              <a:t>Текст/таблица/диаграмма/</a:t>
            </a:r>
          </a:p>
          <a:p>
            <a:pPr lvl="0"/>
            <a:r>
              <a:rPr lang="ru-RU" dirty="0"/>
              <a:t>картинка/</a:t>
            </a:r>
            <a:r>
              <a:rPr lang="en-US" dirty="0"/>
              <a:t>SmartArt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715691" y="617220"/>
            <a:ext cx="4015558" cy="416909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 dirty="0"/>
              <a:t>Текст/таблица/диаграмма/</a:t>
            </a:r>
          </a:p>
          <a:p>
            <a:pPr lvl="0"/>
            <a:r>
              <a:rPr lang="ru-RU" dirty="0"/>
              <a:t>картинка/</a:t>
            </a:r>
            <a:r>
              <a:rPr lang="en-US" dirty="0"/>
              <a:t>SmartArt</a:t>
            </a:r>
          </a:p>
        </p:txBody>
      </p:sp>
    </p:spTree>
    <p:extLst>
      <p:ext uri="{BB962C8B-B14F-4D97-AF65-F5344CB8AC3E}">
        <p14:creationId xmlns:p14="http://schemas.microsoft.com/office/powerpoint/2010/main" val="3056174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>
              <a:defRPr sz="2400">
                <a:solidFill>
                  <a:srgbClr val="1E86C8"/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B42E4-BAB6-4937-A8EB-037CBD2BF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E15613-2E08-4024-A853-5909ABED3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00B1C7-3B4E-4065-9E44-C97F17683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181-3350-496D-AADB-A8568EC2BE06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0A4313-6C82-4951-8278-3770F885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65B0CF-BBCF-48C8-A067-A6C3E6899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B7D-DE75-4F57-BF14-8C26B7D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753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91" y="114300"/>
            <a:ext cx="6091236" cy="438790"/>
          </a:xfrm>
        </p:spPr>
        <p:txBody>
          <a:bodyPr/>
          <a:lstStyle>
            <a:lvl1pPr>
              <a:defRPr sz="2400">
                <a:solidFill>
                  <a:srgbClr val="1E86C8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289" y="627461"/>
            <a:ext cx="8335963" cy="4158853"/>
          </a:xfrm>
        </p:spPr>
        <p:txBody>
          <a:bodyPr anchor="ctr">
            <a:normAutofit/>
          </a:bodyPr>
          <a:lstStyle>
            <a:lvl1pPr marL="0" marR="0" indent="0" algn="l" defTabSz="685750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200" kern="120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74" indent="0" algn="ctr">
              <a:buNone/>
              <a:defRPr sz="1500"/>
            </a:lvl2pPr>
            <a:lvl3pPr marL="685750" indent="0" algn="ctr">
              <a:buNone/>
              <a:defRPr sz="1351"/>
            </a:lvl3pPr>
            <a:lvl4pPr marL="1028624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72" indent="0" algn="ctr">
              <a:buNone/>
              <a:defRPr sz="1200"/>
            </a:lvl6pPr>
            <a:lvl7pPr marL="2057247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4" indent="0" algn="ctr">
              <a:buNone/>
              <a:defRPr sz="1200"/>
            </a:lvl9pPr>
          </a:lstStyle>
          <a:p>
            <a:pPr marL="0" marR="0" lvl="0" indent="0" algn="l" defTabSz="685750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1…………………………………………………………………………………………………………….. 1</a:t>
            </a:r>
          </a:p>
          <a:p>
            <a:pPr marL="0" marR="0" lvl="0" indent="0" algn="l" defTabSz="685750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2 …………………………………………………………………………………………………………... 2</a:t>
            </a:r>
          </a:p>
          <a:p>
            <a:pPr marL="0" marR="0" lvl="0" indent="0" algn="l" defTabSz="685750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3…………………………………………………………………………………………………………….. 3</a:t>
            </a:r>
          </a:p>
          <a:p>
            <a:pPr marL="0" marR="0" lvl="0" indent="0" algn="l" defTabSz="685750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4 ……………………………………………………………………………………………………………. 4</a:t>
            </a:r>
          </a:p>
          <a:p>
            <a:pPr marL="0" marR="0" lvl="0" indent="0" algn="l" defTabSz="685750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5 ……………………………………………………………………………………………………………. 5</a:t>
            </a:r>
          </a:p>
          <a:p>
            <a:pPr marL="0" marR="0" lvl="0" indent="0" algn="l" defTabSz="685750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6……………………………………………………………………………………………………………… 6</a:t>
            </a:r>
          </a:p>
          <a:p>
            <a:pPr marL="0" marR="0" lvl="0" indent="0" algn="l" defTabSz="685750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7 ……………………………………………………………………………………………………………. 7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F7D477FE-B47B-A94B-ABFB-36030AB5F5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55" y="205860"/>
            <a:ext cx="2506100" cy="26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739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98EC5-4227-4471-B401-14E4441DB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349C95-0F4D-4E48-9F11-AE32528BF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3F13C1-9C96-4737-B448-C47C7E4E9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181-3350-496D-AADB-A8568EC2BE06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5DF9D5-6296-42FB-AC17-B62BC858A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0B61BD-F4EB-4D93-B25E-294A72DEB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B7D-DE75-4F57-BF14-8C26B7D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347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CFBAF-329D-4295-860D-F16782A3F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A29527-B5B1-4A31-985F-04ABDC901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648D65-B28A-4911-9FFF-A7AFCCE93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181-3350-496D-AADB-A8568EC2BE06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BFC5B1-ABAD-4D97-812A-8B61A06A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916303-25D7-4B40-B80C-09B2DA037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B7D-DE75-4F57-BF14-8C26B7D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1109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C09619-D41B-49DD-B561-46454B6CE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A94E5D-D3FA-442A-9979-2EE06EC5FB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599862-1F5D-4312-BA5C-B61A409A3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2373F4-106D-49B0-B6CB-B69B7193D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181-3350-496D-AADB-A8568EC2BE06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17381C-C43C-46B6-974B-124AE66B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33AEE7-B243-491E-BBD3-C2F4B04E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B7D-DE75-4F57-BF14-8C26B7D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1364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6EF9B-3081-47F2-8079-24FC63E28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F43CCA-D724-4904-928C-A13D3CDA1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976FA0-CB2C-4881-BAFE-44EA2113F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FFAB4A-E9BD-4E20-BA7C-EF202F520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B49DA0-EF2C-4B66-A562-27DB348DB4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C06B50A-CFEF-4C67-97CF-919808C9D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181-3350-496D-AADB-A8568EC2BE06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2ADF03B-F5B8-441E-8DA3-3A7482BA7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011AEF-9E3B-4794-B9D6-C5CDC9049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B7D-DE75-4F57-BF14-8C26B7D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6502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DA57D-9FCA-42D2-BC97-64CF55A6B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EA3597-E53C-4358-8707-54A6CA809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181-3350-496D-AADB-A8568EC2BE06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605576-D65E-4092-B2A2-DC073B3ED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D8764C-34ED-4639-8EF6-AD76D0BE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B7D-DE75-4F57-BF14-8C26B7D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9818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9246C7D-011D-409D-853B-409A667AF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181-3350-496D-AADB-A8568EC2BE06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9AD2EC4-0444-4A37-BD1B-3DCEABCE7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539A43-563B-452C-9ACF-6394C1A2B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B7D-DE75-4F57-BF14-8C26B7D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2018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CE8B0C-F9DA-4AA9-8C33-9B352A279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918E01-B678-4CC0-8DDB-28EA49B3E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E2FBF8-889E-44FF-8800-3CD9BD175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97FB89-902F-4BA3-A0E6-16CCB35E0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181-3350-496D-AADB-A8568EC2BE06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6DBFF6-1020-4C0F-9A81-940B8C423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C733AD-2BF4-4CE9-87E7-5AF034398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B7D-DE75-4F57-BF14-8C26B7D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9378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55208-B2D3-4244-9D94-2796F0FAF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479B1BA-4551-465E-AA2A-3B0F37D065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7D0EA7-5585-45C7-8F6B-89E6D0604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482E80-B24E-4585-A9EA-347D5AB6A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181-3350-496D-AADB-A8568EC2BE06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294F44-882B-4EDD-9D74-834CCEC2B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585F83-4195-4872-9D5A-79521C2D1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B7D-DE75-4F57-BF14-8C26B7D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3368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584320-A7C3-43C1-9D21-B360411EB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D1A15A-81A3-4FBB-997B-03AF70466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AD86B5-644E-41B9-A621-8C033F965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181-3350-496D-AADB-A8568EC2BE06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A85672-5064-47F9-BDA5-B19F9B02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A3F470-8DD9-4B45-B43F-F60A74F72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B7D-DE75-4F57-BF14-8C26B7D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952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F9AD10-7FD2-45BB-838A-9CBEBA621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1A74AD-A9EA-4DE5-9174-27DE7D081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F26F6B-1378-482F-8384-E431B5D6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181-3350-496D-AADB-A8568EC2BE06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B6B753-B216-4896-80F5-48100B80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D1E4B9-AF96-447F-82CB-10B320073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B7D-DE75-4F57-BF14-8C26B7D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666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9" y="114311"/>
            <a:ext cx="8329611" cy="436039"/>
          </a:xfrm>
        </p:spPr>
        <p:txBody>
          <a:bodyPr/>
          <a:lstStyle>
            <a:lvl1pPr>
              <a:defRPr sz="2400" b="0">
                <a:solidFill>
                  <a:srgbClr val="1E86C8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9" y="642153"/>
            <a:ext cx="8335963" cy="4150114"/>
          </a:xfrm>
        </p:spPr>
        <p:txBody>
          <a:bodyPr>
            <a:noAutofit/>
          </a:bodyPr>
          <a:lstStyle>
            <a:lvl1pPr marL="0" marR="0" indent="0" algn="l" defTabSz="685750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lvl1pPr>
            <a:lvl2pPr marL="342874" indent="0">
              <a:buFontTx/>
              <a:buNone/>
              <a:defRPr/>
            </a:lvl2pPr>
            <a:lvl3pPr marL="685750" indent="0">
              <a:buFontTx/>
              <a:buNone/>
              <a:defRPr/>
            </a:lvl3pPr>
            <a:lvl4pPr marL="1028624" indent="0">
              <a:buFontTx/>
              <a:buNone/>
              <a:defRPr/>
            </a:lvl4pPr>
            <a:lvl5pPr marL="1371496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222339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 txBox="1">
            <a:spLocks noGrp="1"/>
          </p:cNvSpPr>
          <p:nvPr>
            <p:ph type="body" sz="quarter" idx="13"/>
          </p:nvPr>
        </p:nvSpPr>
        <p:spPr>
          <a:xfrm>
            <a:off x="450503" y="4447449"/>
            <a:ext cx="8239127" cy="238868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2437" y="965622"/>
            <a:ext cx="8239127" cy="1743076"/>
          </a:xfrm>
          <a:prstGeom prst="rect">
            <a:avLst/>
          </a:prstGeom>
        </p:spPr>
        <p:txBody>
          <a:bodyPr anchor="b"/>
          <a:lstStyle>
            <a:lvl1pPr>
              <a:defRPr sz="4350" spc="-87"/>
            </a:lvl1pPr>
          </a:lstStyle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0504" y="2708697"/>
            <a:ext cx="8239126" cy="714376"/>
          </a:xfrm>
          <a:prstGeom prst="rect">
            <a:avLst/>
          </a:prstGeom>
        </p:spPr>
        <p:txBody>
          <a:bodyPr/>
          <a:lstStyle>
            <a:lvl1pPr marL="0" indent="0" defTabSz="309555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46" defTabSz="309555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892" defTabSz="309555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37" defTabSz="309555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783" defTabSz="309555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3749446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13"/>
          </p:nvPr>
        </p:nvSpPr>
        <p:spPr>
          <a:xfrm>
            <a:off x="-433387" y="-485775"/>
            <a:ext cx="10029825" cy="6007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2438" y="2671763"/>
            <a:ext cx="8239125" cy="1743075"/>
          </a:xfrm>
          <a:prstGeom prst="rect">
            <a:avLst/>
          </a:prstGeom>
        </p:spPr>
        <p:txBody>
          <a:bodyPr anchor="b"/>
          <a:lstStyle>
            <a:lvl1pPr>
              <a:defRPr sz="4350" spc="-87"/>
            </a:lvl1pPr>
          </a:lstStyle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sp>
        <p:nvSpPr>
          <p:cNvPr id="23" name="Прямоугольник"/>
          <p:cNvSpPr txBox="1">
            <a:spLocks noGrp="1"/>
          </p:cNvSpPr>
          <p:nvPr>
            <p:ph type="body" sz="quarter" idx="14"/>
          </p:nvPr>
        </p:nvSpPr>
        <p:spPr>
          <a:xfrm>
            <a:off x="452885" y="414802"/>
            <a:ext cx="8238233" cy="238868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2438" y="4353716"/>
            <a:ext cx="8239125" cy="418857"/>
          </a:xfrm>
          <a:prstGeom prst="rect">
            <a:avLst/>
          </a:prstGeom>
        </p:spPr>
        <p:txBody>
          <a:bodyPr/>
          <a:lstStyle>
            <a:lvl1pPr marL="0" indent="0" defTabSz="309555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46" defTabSz="309555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892" defTabSz="309555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37" defTabSz="309555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783" defTabSz="309555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7282715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7115A2-0E4A-49FA-AB5E-D90FA13F7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083B76-EA44-40C0-8EEB-109DB7AA0A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26D64-D381-4660-9936-62D9CE6C6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7295E6-BAF1-4C5B-9A0E-92EBE8FD7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2C9C68-13B4-4FB8-B6CB-A630C3A66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5323-C977-4C96-BF76-98E1E0A81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1743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9015815-DE90-F856-817B-68F0518E83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85" y="117917"/>
            <a:ext cx="776511" cy="5981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26CC2F-4BEC-99AD-6A51-8C1837C541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74" y="4765145"/>
            <a:ext cx="953137" cy="232899"/>
          </a:xfrm>
          <a:prstGeom prst="rect">
            <a:avLst/>
          </a:prstGeom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6992A2EC-EB56-4C20-8886-EFA614E5EA22}"/>
              </a:ext>
            </a:extLst>
          </p:cNvPr>
          <p:cNvSpPr/>
          <p:nvPr userDrawn="1"/>
        </p:nvSpPr>
        <p:spPr>
          <a:xfrm>
            <a:off x="8335109" y="4953304"/>
            <a:ext cx="257580" cy="923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600" b="0" strike="noStrike" spc="-1">
                <a:solidFill>
                  <a:schemeClr val="tx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450" b="0" strike="noStrike" spc="-1" dirty="0">
              <a:solidFill>
                <a:schemeClr val="tx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358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8F92D-6ED4-4FB1-93A5-31BCFEECE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CAED4C-D176-4D38-AE5C-FC4736976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79B00C-A32A-4C3A-83BA-1DCBE5D03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E300DA-298D-4E28-A753-2722FA0B0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BE1504-8EF2-4E52-816C-988203E34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5323-C977-4C96-BF76-98E1E0A81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3215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13097F-9522-4569-9779-4802A4371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285526-64D2-4EA4-9D9F-76D87A92C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A05567-6CC9-41B4-9C5C-2F4D899DD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63BC46-B9C3-482F-AF28-21FCA9F24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6C3CE0-609A-4D53-A63C-B775AF48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5DFAB9-B42F-4BC9-BC91-6F78A49B2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5323-C977-4C96-BF76-98E1E0A81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4402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6BB21F-EAC4-4EE4-B6FC-7B4846B74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E2DC72-3A7E-4A19-87C6-FD08BBCFB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23BD71-B9E0-4333-8124-424B00B6E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8A12366-C243-4E61-AB3D-9EE9AE896C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B7CBBC5-E1A9-4A2D-BABD-7406786CC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AE71290-85C0-47D2-A9E3-A3CC349B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F0CD6AD-E974-48AD-9BB9-AF2FDF361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4DE4BC7-695C-4DD9-8213-5E129C20F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5323-C977-4C96-BF76-98E1E0A81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3272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CA3D3-722B-4A8D-81D0-9E05EB963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318A6AF-4ED4-4BD2-AB76-27F271084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2B0C41C-9EE4-4B1D-A728-EAEEDED76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18791C-7224-4D6D-AED5-C9567A7E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5323-C977-4C96-BF76-98E1E0A81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1753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EA54E27-0A5B-4A1D-894A-91084F337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00FDBA8-B33D-45AD-B3BE-82D40B4FB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0C39F6-7179-48EE-8FFD-7429FBE89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5323-C977-4C96-BF76-98E1E0A81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2028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5FB14-DB15-4AE6-B976-92E479BD0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D9F182-4300-4539-AB9A-D14AF061E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776AD2-385E-421C-AA99-7BF9C5707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752D4E-4CD8-47CE-9D75-5D9E0BE39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9BE560-9EE3-4218-B982-4C5A72C57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83F48C-D755-4E37-BE84-75F091425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5323-C977-4C96-BF76-98E1E0A81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264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3" t="12453" r="-2" b="12623"/>
          <a:stretch/>
        </p:blipFill>
        <p:spPr bwMode="auto">
          <a:xfrm>
            <a:off x="9" y="5166"/>
            <a:ext cx="3502025" cy="513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4713" y="0"/>
            <a:ext cx="87312" cy="5143500"/>
          </a:xfrm>
          <a:prstGeom prst="rect">
            <a:avLst/>
          </a:prstGeom>
          <a:solidFill>
            <a:srgbClr val="A9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A0D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14713" y="0"/>
            <a:ext cx="87312" cy="5143500"/>
          </a:xfrm>
          <a:prstGeom prst="rect">
            <a:avLst/>
          </a:prstGeom>
          <a:solidFill>
            <a:srgbClr val="A9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A0D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23" y="2571750"/>
            <a:ext cx="4799332" cy="321682"/>
          </a:xfrm>
        </p:spPr>
        <p:txBody>
          <a:bodyPr anchor="b"/>
          <a:lstStyle>
            <a:lvl1pPr>
              <a:defRPr sz="2400">
                <a:solidFill>
                  <a:srgbClr val="1E86C8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3707" y="3056710"/>
            <a:ext cx="4805012" cy="17296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023760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424095-9444-4FAA-8B5C-EB8DB3620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0BC3439-51BB-4E66-BADD-413AF6C2E0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4339AD-3878-45D1-B851-E2FA9B5F1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7EDD60-21B9-43C2-8DF9-3B460BA2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789E83-CA5A-4ED2-91F7-29235D322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FED6AD-7C93-4545-9926-B3AC05E82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5323-C977-4C96-BF76-98E1E0A81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4848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5D273-60E2-4603-A8DA-D0D3C8F7C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B3E608-9241-4F8D-A326-E67332E4E0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A0BF3E-FF5D-4A26-880A-5091BC66D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9B083B-BDBA-48FD-8AE1-6A2E8AC5E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FE8B90-B1C4-4365-B7A3-ADB53B0A8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5323-C977-4C96-BF76-98E1E0A81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7593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0F20DD2-7DB8-40D9-91D1-9568702A81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E3C6AB-80D9-454A-A20E-CA7413EEBD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2A114E-E1B2-4768-81BA-AC59EAF02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8512C1-2003-4936-8C4C-4261AC222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0BF30-B66D-4A3F-AFDC-153B432B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5323-C977-4C96-BF76-98E1E0A81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6209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8B12B3-C0D9-4FF5-B31E-2A44AE82F2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Slide Number">
            <a:extLst>
              <a:ext uri="{FF2B5EF4-FFF2-40B4-BE49-F238E27FC236}">
                <a16:creationId xmlns:a16="http://schemas.microsoft.com/office/drawing/2014/main" id="{2B05AEFE-768A-A173-3641-16A84A86D736}"/>
              </a:ext>
            </a:extLst>
          </p:cNvPr>
          <p:cNvSpPr/>
          <p:nvPr userDrawn="1"/>
        </p:nvSpPr>
        <p:spPr>
          <a:xfrm>
            <a:off x="8621173" y="4787181"/>
            <a:ext cx="343440" cy="923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600" b="0" strike="noStrike" spc="-1">
                <a:solidFill>
                  <a:schemeClr val="bg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600" b="0" strike="noStrike" spc="-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0BAD4C-FB5A-43AD-9C58-F024226CFA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1AAD3C9B-B043-44FE-ACFD-E116CFF4175D}"/>
              </a:ext>
            </a:extLst>
          </p:cNvPr>
          <p:cNvSpPr/>
          <p:nvPr userDrawn="1"/>
        </p:nvSpPr>
        <p:spPr>
          <a:xfrm>
            <a:off x="8621173" y="4771793"/>
            <a:ext cx="34344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800" b="0" strike="noStrike" spc="-1">
                <a:solidFill>
                  <a:schemeClr val="tx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800" b="0" strike="noStrike" spc="-1" dirty="0">
              <a:solidFill>
                <a:schemeClr val="tx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810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29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2B05AEFE-768A-A173-3641-16A84A86D736}"/>
              </a:ext>
            </a:extLst>
          </p:cNvPr>
          <p:cNvSpPr/>
          <p:nvPr userDrawn="1"/>
        </p:nvSpPr>
        <p:spPr>
          <a:xfrm>
            <a:off x="8621173" y="4771793"/>
            <a:ext cx="34344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800" b="0" strike="noStrike" spc="-1">
                <a:solidFill>
                  <a:schemeClr val="bg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800" b="0" strike="noStrike" spc="-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1AAD3C9B-B043-44FE-ACFD-E116CFF4175D}"/>
              </a:ext>
            </a:extLst>
          </p:cNvPr>
          <p:cNvSpPr/>
          <p:nvPr userDrawn="1"/>
        </p:nvSpPr>
        <p:spPr>
          <a:xfrm>
            <a:off x="8621173" y="4756405"/>
            <a:ext cx="343440" cy="153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1000" b="0" strike="noStrike" spc="-1">
                <a:solidFill>
                  <a:schemeClr val="tx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1000" b="0" strike="noStrike" spc="-1" dirty="0">
              <a:solidFill>
                <a:schemeClr val="tx1"/>
              </a:solidFill>
              <a:latin typeface="Montserrat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387BAF-E94B-4929-B56A-379615C089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A94031-893C-4F99-88CF-30BF2422C3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811813" y="173344"/>
            <a:ext cx="2152800" cy="33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79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29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F7CB59-441C-4508-8119-E1F29DC2F2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Slide Number">
            <a:extLst>
              <a:ext uri="{FF2B5EF4-FFF2-40B4-BE49-F238E27FC236}">
                <a16:creationId xmlns:a16="http://schemas.microsoft.com/office/drawing/2014/main" id="{2B05AEFE-768A-A173-3641-16A84A86D736}"/>
              </a:ext>
            </a:extLst>
          </p:cNvPr>
          <p:cNvSpPr/>
          <p:nvPr userDrawn="1"/>
        </p:nvSpPr>
        <p:spPr>
          <a:xfrm>
            <a:off x="8621173" y="4771793"/>
            <a:ext cx="34344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800" b="0" strike="noStrike" spc="-1">
                <a:solidFill>
                  <a:schemeClr val="bg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800" b="0" strike="noStrike" spc="-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234535-05C6-4950-BA70-CA64AA7844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811467" y="173344"/>
            <a:ext cx="2153147" cy="33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57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29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9D7B8A-EAE7-478D-9F2F-DE3F4F22F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9093" cy="5143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CCB10A-DD27-434D-9B87-0F8E509E96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Slide Number">
            <a:extLst>
              <a:ext uri="{FF2B5EF4-FFF2-40B4-BE49-F238E27FC236}">
                <a16:creationId xmlns:a16="http://schemas.microsoft.com/office/drawing/2014/main" id="{2B05AEFE-768A-A173-3641-16A84A86D736}"/>
              </a:ext>
            </a:extLst>
          </p:cNvPr>
          <p:cNvSpPr/>
          <p:nvPr userDrawn="1"/>
        </p:nvSpPr>
        <p:spPr>
          <a:xfrm>
            <a:off x="8621173" y="4771793"/>
            <a:ext cx="34344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800" b="0" strike="noStrike" spc="-1">
                <a:solidFill>
                  <a:schemeClr val="bg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800" b="0" strike="noStrike" spc="-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234535-05C6-4950-BA70-CA64AA7844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811467" y="173344"/>
            <a:ext cx="2153147" cy="33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28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29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8B12B3-C0D9-4FF5-B31E-2A44AE82F2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Slide Number">
            <a:extLst>
              <a:ext uri="{FF2B5EF4-FFF2-40B4-BE49-F238E27FC236}">
                <a16:creationId xmlns:a16="http://schemas.microsoft.com/office/drawing/2014/main" id="{2B05AEFE-768A-A173-3641-16A84A86D736}"/>
              </a:ext>
            </a:extLst>
          </p:cNvPr>
          <p:cNvSpPr/>
          <p:nvPr userDrawn="1"/>
        </p:nvSpPr>
        <p:spPr>
          <a:xfrm>
            <a:off x="8621173" y="4771793"/>
            <a:ext cx="34344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800" b="0" strike="noStrike" spc="-1">
                <a:solidFill>
                  <a:schemeClr val="bg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800" b="0" strike="noStrike" spc="-1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80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29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A3B33C-BBFC-420F-AE71-727D2F7852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Slide Number">
            <a:extLst>
              <a:ext uri="{FF2B5EF4-FFF2-40B4-BE49-F238E27FC236}">
                <a16:creationId xmlns:a16="http://schemas.microsoft.com/office/drawing/2014/main" id="{2B05AEFE-768A-A173-3641-16A84A86D736}"/>
              </a:ext>
            </a:extLst>
          </p:cNvPr>
          <p:cNvSpPr/>
          <p:nvPr userDrawn="1"/>
        </p:nvSpPr>
        <p:spPr>
          <a:xfrm>
            <a:off x="8621173" y="4771793"/>
            <a:ext cx="34344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800" b="0" strike="noStrike" spc="-1">
                <a:solidFill>
                  <a:schemeClr val="bg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800" b="0" strike="noStrike" spc="-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234535-05C6-4950-BA70-CA64AA7844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811467" y="173344"/>
            <a:ext cx="2153147" cy="33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37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29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2B05AEFE-768A-A173-3641-16A84A86D736}"/>
              </a:ext>
            </a:extLst>
          </p:cNvPr>
          <p:cNvSpPr/>
          <p:nvPr userDrawn="1"/>
        </p:nvSpPr>
        <p:spPr>
          <a:xfrm>
            <a:off x="8621173" y="4771791"/>
            <a:ext cx="34344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800" b="0" strike="noStrike" spc="-1">
                <a:solidFill>
                  <a:schemeClr val="tx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600" b="0" strike="noStrike" spc="-1" dirty="0">
              <a:solidFill>
                <a:schemeClr val="tx1"/>
              </a:solidFill>
              <a:latin typeface="Montserrat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A56D78-EED0-4D8B-B1EB-9B678BA77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187713" y="255407"/>
            <a:ext cx="1664798" cy="2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03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4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с маркер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97" y="114312"/>
            <a:ext cx="8335961" cy="432197"/>
          </a:xfrm>
        </p:spPr>
        <p:txBody>
          <a:bodyPr/>
          <a:lstStyle>
            <a:lvl1pPr>
              <a:defRPr sz="2400">
                <a:solidFill>
                  <a:srgbClr val="1E86C8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4021" y="621712"/>
            <a:ext cx="8335963" cy="2082300"/>
          </a:xfrm>
        </p:spPr>
        <p:txBody>
          <a:bodyPr>
            <a:normAutofit/>
          </a:bodyPr>
          <a:lstStyle>
            <a:lvl1pPr marL="257156" indent="-257156" algn="l">
              <a:buFontTx/>
              <a:buBlip>
                <a:blip r:embed="rId2"/>
              </a:buBlip>
              <a:defRPr sz="1600"/>
            </a:lvl1pPr>
            <a:lvl2pPr marL="557173" marR="0" indent="-214297" algn="l" defTabSz="68575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00045" indent="-214297" algn="l">
              <a:buFontTx/>
              <a:buBlip>
                <a:blip r:embed="rId2"/>
              </a:buBlip>
              <a:defRPr sz="1051"/>
            </a:lvl3pPr>
            <a:lvl4pPr marL="1242921" indent="-214297" algn="l">
              <a:buFontTx/>
              <a:buBlip>
                <a:blip r:embed="rId2"/>
              </a:buBlip>
              <a:defRPr sz="1001"/>
            </a:lvl4pPr>
            <a:lvl5pPr marL="1500076" indent="-128579" algn="l">
              <a:buFontTx/>
              <a:buBlip>
                <a:blip r:embed="rId2"/>
              </a:buBlip>
              <a:defRPr sz="900"/>
            </a:lvl5pPr>
            <a:lvl6pPr marL="1714372" indent="0" algn="ctr">
              <a:buNone/>
              <a:defRPr sz="1200"/>
            </a:lvl6pPr>
            <a:lvl7pPr marL="2057247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4" indent="0" algn="ctr">
              <a:buNone/>
              <a:defRPr sz="1200"/>
            </a:lvl9pPr>
          </a:lstStyle>
          <a:p>
            <a:r>
              <a:rPr lang="ru-RU" altLang="ru-RU"/>
              <a:t>Текст уровень 1</a:t>
            </a:r>
            <a:endParaRPr lang="en-US" altLang="ru-RU"/>
          </a:p>
          <a:p>
            <a:pPr lvl="1" fontAlgn="base">
              <a:spcAft>
                <a:spcPct val="0"/>
              </a:spcAft>
            </a:pPr>
            <a:r>
              <a:rPr lang="ru-RU" altLang="ru-RU"/>
              <a:t>Текст уровень 2</a:t>
            </a:r>
            <a:endParaRPr lang="en-US" altLang="ru-RU"/>
          </a:p>
          <a:p>
            <a:pPr lvl="2"/>
            <a:r>
              <a:rPr lang="ru-RU" altLang="ru-RU"/>
              <a:t>Текст уровень 3</a:t>
            </a:r>
            <a:endParaRPr lang="en-US" altLang="ru-RU"/>
          </a:p>
          <a:p>
            <a:pPr lvl="3"/>
            <a:r>
              <a:rPr lang="ru-RU" altLang="ru-RU"/>
              <a:t>Текст уровень 4</a:t>
            </a:r>
            <a:endParaRPr lang="en-US" altLang="ru-RU"/>
          </a:p>
          <a:p>
            <a:pPr lvl="4"/>
            <a:r>
              <a:rPr lang="ru-RU" altLang="ru-RU"/>
              <a:t>Текст уровень 5</a:t>
            </a:r>
            <a:endParaRPr lang="en-US" altLang="ru-RU"/>
          </a:p>
        </p:txBody>
      </p:sp>
      <p:sp>
        <p:nvSpPr>
          <p:cNvPr id="6" name="Text Placeholder 2"/>
          <p:cNvSpPr>
            <a:spLocks noGrp="1"/>
          </p:cNvSpPr>
          <p:nvPr>
            <p:ph idx="14"/>
          </p:nvPr>
        </p:nvSpPr>
        <p:spPr>
          <a:xfrm>
            <a:off x="395296" y="2704012"/>
            <a:ext cx="8353425" cy="20823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57156" indent="-257156">
              <a:buClr>
                <a:srgbClr val="1E86C8"/>
              </a:buClr>
              <a:buFont typeface="+mj-lt"/>
              <a:buAutoNum type="arabicPeriod"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00030" indent="-257156">
              <a:buClr>
                <a:srgbClr val="1E86C8"/>
              </a:buClr>
              <a:buFont typeface="+mj-lt"/>
              <a:buAutoNum type="arabicPeriod"/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857188" indent="-171438">
              <a:buClr>
                <a:srgbClr val="1E86C8"/>
              </a:buClr>
              <a:buFont typeface="+mj-lt"/>
              <a:buAutoNum type="arabicPeriod"/>
              <a:defRPr sz="1051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200061" indent="-171438">
              <a:buClr>
                <a:srgbClr val="1E86C8"/>
              </a:buClr>
              <a:buFont typeface="+mj-lt"/>
              <a:buAutoNum type="arabicPeriod"/>
              <a:defRPr sz="1001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542935" indent="-171438">
              <a:buClr>
                <a:srgbClr val="1E86C8"/>
              </a:buClr>
              <a:buFont typeface="+mj-lt"/>
              <a:buAutoNum type="arabicPeriod"/>
              <a:defRPr sz="1001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066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2B05AEFE-768A-A173-3641-16A84A86D736}"/>
              </a:ext>
            </a:extLst>
          </p:cNvPr>
          <p:cNvSpPr/>
          <p:nvPr userDrawn="1"/>
        </p:nvSpPr>
        <p:spPr>
          <a:xfrm>
            <a:off x="8621173" y="4771791"/>
            <a:ext cx="34344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800" b="0" strike="noStrike" spc="-1">
                <a:solidFill>
                  <a:schemeClr val="tx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600" b="0" strike="noStrike" spc="-1" dirty="0">
              <a:solidFill>
                <a:schemeClr val="tx1"/>
              </a:solidFill>
              <a:latin typeface="Montserrat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A56D78-EED0-4D8B-B1EB-9B678BA77C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811813" y="173344"/>
            <a:ext cx="2152800" cy="3361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19CBD6-402E-4162-915E-4E90F04BE9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09"/>
            <a:ext cx="9144000" cy="4574092"/>
          </a:xfrm>
          <a:prstGeom prst="rect">
            <a:avLst/>
          </a:prstGeom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9CCC3BF8-A45D-4A35-9150-DC87CEF3BF37}"/>
              </a:ext>
            </a:extLst>
          </p:cNvPr>
          <p:cNvSpPr/>
          <p:nvPr userDrawn="1"/>
        </p:nvSpPr>
        <p:spPr>
          <a:xfrm>
            <a:off x="8621173" y="4771793"/>
            <a:ext cx="34344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800" b="0" strike="noStrike" spc="-1">
                <a:solidFill>
                  <a:schemeClr val="tx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800" b="0" strike="noStrike" spc="-1" dirty="0">
              <a:solidFill>
                <a:schemeClr val="tx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912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47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1B06DB6-6BA2-4AFF-925A-D5022608B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5" b="12487"/>
          <a:stretch/>
        </p:blipFill>
        <p:spPr>
          <a:xfrm>
            <a:off x="1" y="0"/>
            <a:ext cx="9153525" cy="5143500"/>
          </a:xfrm>
          <a:prstGeom prst="rect">
            <a:avLst/>
          </a:prstGeom>
        </p:spPr>
      </p:pic>
      <p:sp>
        <p:nvSpPr>
          <p:cNvPr id="2" name="Slide Number">
            <a:extLst>
              <a:ext uri="{FF2B5EF4-FFF2-40B4-BE49-F238E27FC236}">
                <a16:creationId xmlns:a16="http://schemas.microsoft.com/office/drawing/2014/main" id="{2B05AEFE-768A-A173-3641-16A84A86D736}"/>
              </a:ext>
            </a:extLst>
          </p:cNvPr>
          <p:cNvSpPr/>
          <p:nvPr userDrawn="1"/>
        </p:nvSpPr>
        <p:spPr>
          <a:xfrm>
            <a:off x="8621173" y="4771791"/>
            <a:ext cx="34344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800" b="0" strike="noStrike" spc="-1">
                <a:solidFill>
                  <a:schemeClr val="tx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600" b="0" strike="noStrike" spc="-1" dirty="0">
              <a:solidFill>
                <a:schemeClr val="tx1"/>
              </a:solidFill>
              <a:latin typeface="Montserrat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A56D78-EED0-4D8B-B1EB-9B678BA77C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811813" y="173344"/>
            <a:ext cx="2152800" cy="336191"/>
          </a:xfrm>
          <a:prstGeom prst="rect">
            <a:avLst/>
          </a:prstGeom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9CCC3BF8-A45D-4A35-9150-DC87CEF3BF37}"/>
              </a:ext>
            </a:extLst>
          </p:cNvPr>
          <p:cNvSpPr/>
          <p:nvPr userDrawn="1"/>
        </p:nvSpPr>
        <p:spPr>
          <a:xfrm>
            <a:off x="8621173" y="4771793"/>
            <a:ext cx="34344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800" b="0" strike="noStrike" spc="-1">
                <a:solidFill>
                  <a:schemeClr val="tx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800" b="0" strike="noStrike" spc="-1" dirty="0">
              <a:solidFill>
                <a:schemeClr val="tx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860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47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6466B6-04C8-1193-5F70-BBD30F1D8DC0}"/>
              </a:ext>
            </a:extLst>
          </p:cNvPr>
          <p:cNvSpPr/>
          <p:nvPr userDrawn="1"/>
        </p:nvSpPr>
        <p:spPr>
          <a:xfrm>
            <a:off x="-1" y="-306490"/>
            <a:ext cx="9144001" cy="5449990"/>
          </a:xfrm>
          <a:prstGeom prst="rect">
            <a:avLst/>
          </a:prstGeom>
          <a:gradFill>
            <a:gsLst>
              <a:gs pos="62000">
                <a:schemeClr val="accent2"/>
              </a:gs>
              <a:gs pos="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B8458CB7-FD13-686F-3124-E1E91D45C662}"/>
              </a:ext>
            </a:extLst>
          </p:cNvPr>
          <p:cNvGrpSpPr/>
          <p:nvPr userDrawn="1"/>
        </p:nvGrpSpPr>
        <p:grpSpPr>
          <a:xfrm>
            <a:off x="4806689" y="-1336524"/>
            <a:ext cx="2278505" cy="2278505"/>
            <a:chOff x="1616628" y="379181"/>
            <a:chExt cx="1301216" cy="1301216"/>
          </a:xfrm>
        </p:grpSpPr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51E0A11B-1088-9E91-7696-B86DF5A15FFD}"/>
                </a:ext>
              </a:extLst>
            </p:cNvPr>
            <p:cNvSpPr/>
            <p:nvPr userDrawn="1"/>
          </p:nvSpPr>
          <p:spPr>
            <a:xfrm>
              <a:off x="1616628" y="379181"/>
              <a:ext cx="1301216" cy="1301216"/>
            </a:xfrm>
            <a:prstGeom prst="ellipse">
              <a:avLst/>
            </a:prstGeom>
            <a:noFill/>
            <a:ln w="9525">
              <a:solidFill>
                <a:schemeClr val="accent4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F6408ED7-04F3-5B16-4698-3E3025FE0FD2}"/>
                </a:ext>
              </a:extLst>
            </p:cNvPr>
            <p:cNvSpPr/>
            <p:nvPr userDrawn="1"/>
          </p:nvSpPr>
          <p:spPr>
            <a:xfrm>
              <a:off x="1727843" y="490396"/>
              <a:ext cx="1078786" cy="1078786"/>
            </a:xfrm>
            <a:prstGeom prst="ellipse">
              <a:avLst/>
            </a:prstGeom>
            <a:noFill/>
            <a:ln w="9525">
              <a:solidFill>
                <a:schemeClr val="accent4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DB57758E-006E-5A05-8BA4-137EC7096B93}"/>
                </a:ext>
              </a:extLst>
            </p:cNvPr>
            <p:cNvSpPr/>
            <p:nvPr userDrawn="1"/>
          </p:nvSpPr>
          <p:spPr>
            <a:xfrm>
              <a:off x="1787269" y="549822"/>
              <a:ext cx="959934" cy="959934"/>
            </a:xfrm>
            <a:prstGeom prst="ellipse">
              <a:avLst/>
            </a:prstGeom>
            <a:noFill/>
            <a:ln w="9525">
              <a:solidFill>
                <a:schemeClr val="accent4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654F61AD-1046-70D7-6AD9-57305304BBCA}"/>
                </a:ext>
              </a:extLst>
            </p:cNvPr>
            <p:cNvSpPr/>
            <p:nvPr userDrawn="1"/>
          </p:nvSpPr>
          <p:spPr>
            <a:xfrm>
              <a:off x="1669848" y="432401"/>
              <a:ext cx="1194777" cy="1194777"/>
            </a:xfrm>
            <a:prstGeom prst="ellipse">
              <a:avLst/>
            </a:prstGeom>
            <a:noFill/>
            <a:ln w="9525">
              <a:solidFill>
                <a:schemeClr val="accent4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4" name="Овал 3">
            <a:extLst>
              <a:ext uri="{FF2B5EF4-FFF2-40B4-BE49-F238E27FC236}">
                <a16:creationId xmlns:a16="http://schemas.microsoft.com/office/drawing/2014/main" id="{43A11AF1-3984-41FC-EA93-E74A9CB7405F}"/>
              </a:ext>
            </a:extLst>
          </p:cNvPr>
          <p:cNvSpPr/>
          <p:nvPr userDrawn="1"/>
        </p:nvSpPr>
        <p:spPr>
          <a:xfrm rot="17291661">
            <a:off x="6319681" y="-1006157"/>
            <a:ext cx="3217206" cy="3217206"/>
          </a:xfrm>
          <a:prstGeom prst="ellipse">
            <a:avLst/>
          </a:prstGeom>
          <a:gradFill>
            <a:gsLst>
              <a:gs pos="37000">
                <a:schemeClr val="accent2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C3AAD30-04EC-9A64-376A-9EA2544E0203}"/>
              </a:ext>
            </a:extLst>
          </p:cNvPr>
          <p:cNvSpPr/>
          <p:nvPr userDrawn="1"/>
        </p:nvSpPr>
        <p:spPr>
          <a:xfrm rot="15765273">
            <a:off x="-481210" y="545231"/>
            <a:ext cx="1236487" cy="1236487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2A829AC7-21D7-3910-65D4-115CF58B4702}"/>
              </a:ext>
            </a:extLst>
          </p:cNvPr>
          <p:cNvGrpSpPr/>
          <p:nvPr userDrawn="1"/>
        </p:nvGrpSpPr>
        <p:grpSpPr>
          <a:xfrm>
            <a:off x="1402653" y="4180749"/>
            <a:ext cx="1394674" cy="1394674"/>
            <a:chOff x="1616628" y="379181"/>
            <a:chExt cx="1301216" cy="1301216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0599BE1-7077-60D4-CE71-8E318EC8A887}"/>
                </a:ext>
              </a:extLst>
            </p:cNvPr>
            <p:cNvSpPr/>
            <p:nvPr userDrawn="1"/>
          </p:nvSpPr>
          <p:spPr>
            <a:xfrm>
              <a:off x="1616628" y="379181"/>
              <a:ext cx="1301216" cy="1301216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262809AC-110A-87EF-C87A-B29C5EA7550B}"/>
                </a:ext>
              </a:extLst>
            </p:cNvPr>
            <p:cNvSpPr/>
            <p:nvPr userDrawn="1"/>
          </p:nvSpPr>
          <p:spPr>
            <a:xfrm>
              <a:off x="1727843" y="490396"/>
              <a:ext cx="1078786" cy="1078786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3AD5BBDA-5DA1-D8DC-1F15-2D0F017A7701}"/>
                </a:ext>
              </a:extLst>
            </p:cNvPr>
            <p:cNvSpPr/>
            <p:nvPr userDrawn="1"/>
          </p:nvSpPr>
          <p:spPr>
            <a:xfrm>
              <a:off x="1787269" y="549822"/>
              <a:ext cx="959934" cy="959934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4F2CB42F-7CFD-5438-E8A1-2CD3FA5B8E2C}"/>
                </a:ext>
              </a:extLst>
            </p:cNvPr>
            <p:cNvSpPr/>
            <p:nvPr userDrawn="1"/>
          </p:nvSpPr>
          <p:spPr>
            <a:xfrm>
              <a:off x="1669848" y="432401"/>
              <a:ext cx="1194777" cy="1194777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B3F02A13-F2B9-879C-4952-1A0FCD5507CD}"/>
                </a:ext>
              </a:extLst>
            </p:cNvPr>
            <p:cNvSpPr/>
            <p:nvPr userDrawn="1"/>
          </p:nvSpPr>
          <p:spPr>
            <a:xfrm>
              <a:off x="1830908" y="609599"/>
              <a:ext cx="856517" cy="856517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DFE896DD-DE01-6C02-88EB-344DED7B5A77}"/>
              </a:ext>
            </a:extLst>
          </p:cNvPr>
          <p:cNvGrpSpPr/>
          <p:nvPr userDrawn="1"/>
        </p:nvGrpSpPr>
        <p:grpSpPr>
          <a:xfrm>
            <a:off x="8043084" y="3390110"/>
            <a:ext cx="2278505" cy="2278505"/>
            <a:chOff x="1616628" y="379181"/>
            <a:chExt cx="1301216" cy="1301216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BC77CB3B-E2FB-34D1-3166-2FC3DC2E20FD}"/>
                </a:ext>
              </a:extLst>
            </p:cNvPr>
            <p:cNvSpPr/>
            <p:nvPr userDrawn="1"/>
          </p:nvSpPr>
          <p:spPr>
            <a:xfrm>
              <a:off x="1616628" y="379181"/>
              <a:ext cx="1301216" cy="1301216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E517A092-3CAC-25E3-B7BE-C1E0DBF8D5DF}"/>
                </a:ext>
              </a:extLst>
            </p:cNvPr>
            <p:cNvSpPr/>
            <p:nvPr userDrawn="1"/>
          </p:nvSpPr>
          <p:spPr>
            <a:xfrm>
              <a:off x="1727843" y="490396"/>
              <a:ext cx="1078786" cy="1078786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EE790E22-E70F-79E7-C35E-7FF6C1B1A7CE}"/>
                </a:ext>
              </a:extLst>
            </p:cNvPr>
            <p:cNvSpPr/>
            <p:nvPr userDrawn="1"/>
          </p:nvSpPr>
          <p:spPr>
            <a:xfrm>
              <a:off x="1787269" y="549822"/>
              <a:ext cx="959934" cy="959934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98C6BDAB-3E20-EB65-E5D1-77F141A5957B}"/>
                </a:ext>
              </a:extLst>
            </p:cNvPr>
            <p:cNvSpPr/>
            <p:nvPr userDrawn="1"/>
          </p:nvSpPr>
          <p:spPr>
            <a:xfrm>
              <a:off x="1669848" y="432401"/>
              <a:ext cx="1194777" cy="1194777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9168595D-5890-E23B-84A6-F40C9821E46D}"/>
                </a:ext>
              </a:extLst>
            </p:cNvPr>
            <p:cNvSpPr/>
            <p:nvPr userDrawn="1"/>
          </p:nvSpPr>
          <p:spPr>
            <a:xfrm>
              <a:off x="1830908" y="609599"/>
              <a:ext cx="856517" cy="856517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D833777E-171D-D961-9D77-18A70E37C4BB}"/>
              </a:ext>
            </a:extLst>
          </p:cNvPr>
          <p:cNvGrpSpPr/>
          <p:nvPr userDrawn="1"/>
        </p:nvGrpSpPr>
        <p:grpSpPr>
          <a:xfrm>
            <a:off x="-1009476" y="25118"/>
            <a:ext cx="2278505" cy="2278505"/>
            <a:chOff x="1616628" y="379181"/>
            <a:chExt cx="1301216" cy="1301216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5B0F8085-A9C4-6295-D8F6-76E4EC0A7598}"/>
                </a:ext>
              </a:extLst>
            </p:cNvPr>
            <p:cNvSpPr/>
            <p:nvPr userDrawn="1"/>
          </p:nvSpPr>
          <p:spPr>
            <a:xfrm>
              <a:off x="1616628" y="379181"/>
              <a:ext cx="1301216" cy="1301216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2DB08E01-5BAA-EC5D-43B1-E4021C186580}"/>
                </a:ext>
              </a:extLst>
            </p:cNvPr>
            <p:cNvSpPr/>
            <p:nvPr userDrawn="1"/>
          </p:nvSpPr>
          <p:spPr>
            <a:xfrm>
              <a:off x="1727843" y="490396"/>
              <a:ext cx="1078786" cy="1078786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9601DD71-48DB-5491-5C32-3637B3A7AD8B}"/>
                </a:ext>
              </a:extLst>
            </p:cNvPr>
            <p:cNvSpPr/>
            <p:nvPr userDrawn="1"/>
          </p:nvSpPr>
          <p:spPr>
            <a:xfrm>
              <a:off x="1787269" y="549822"/>
              <a:ext cx="959934" cy="959934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E2F7E6A7-E846-995B-BB56-801F1B2C397B}"/>
                </a:ext>
              </a:extLst>
            </p:cNvPr>
            <p:cNvSpPr/>
            <p:nvPr userDrawn="1"/>
          </p:nvSpPr>
          <p:spPr>
            <a:xfrm>
              <a:off x="1669848" y="432401"/>
              <a:ext cx="1194777" cy="1194777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8C251D34-9191-22A7-DC15-8DCF54746AD0}"/>
                </a:ext>
              </a:extLst>
            </p:cNvPr>
            <p:cNvSpPr/>
            <p:nvPr userDrawn="1"/>
          </p:nvSpPr>
          <p:spPr>
            <a:xfrm>
              <a:off x="1830908" y="609599"/>
              <a:ext cx="856517" cy="856517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</p:grpSp>
      <p:sp>
        <p:nvSpPr>
          <p:cNvPr id="40" name="Овал 39">
            <a:extLst>
              <a:ext uri="{FF2B5EF4-FFF2-40B4-BE49-F238E27FC236}">
                <a16:creationId xmlns:a16="http://schemas.microsoft.com/office/drawing/2014/main" id="{A1CA6B92-9B3B-7D4E-A00E-34965E339F26}"/>
              </a:ext>
            </a:extLst>
          </p:cNvPr>
          <p:cNvSpPr/>
          <p:nvPr userDrawn="1"/>
        </p:nvSpPr>
        <p:spPr>
          <a:xfrm>
            <a:off x="7559307" y="742263"/>
            <a:ext cx="1890634" cy="1890634"/>
          </a:xfrm>
          <a:prstGeom prst="ellipse">
            <a:avLst/>
          </a:prstGeom>
          <a:noFill/>
          <a:ln w="9525">
            <a:gradFill>
              <a:gsLst>
                <a:gs pos="0">
                  <a:schemeClr val="accent4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CA748073-9E42-D483-C56C-0A8C7BAF6B7F}"/>
              </a:ext>
            </a:extLst>
          </p:cNvPr>
          <p:cNvSpPr/>
          <p:nvPr userDrawn="1"/>
        </p:nvSpPr>
        <p:spPr>
          <a:xfrm>
            <a:off x="4390882" y="3923724"/>
            <a:ext cx="862591" cy="862591"/>
          </a:xfrm>
          <a:prstGeom prst="ellipse">
            <a:avLst/>
          </a:prstGeom>
          <a:gradFill>
            <a:gsLst>
              <a:gs pos="18000">
                <a:schemeClr val="accent2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2246862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6466B6-04C8-1193-5F70-BBD30F1D8DC0}"/>
              </a:ext>
            </a:extLst>
          </p:cNvPr>
          <p:cNvSpPr/>
          <p:nvPr userDrawn="1"/>
        </p:nvSpPr>
        <p:spPr>
          <a:xfrm>
            <a:off x="-1" y="-306490"/>
            <a:ext cx="9144001" cy="5449990"/>
          </a:xfrm>
          <a:prstGeom prst="rect">
            <a:avLst/>
          </a:prstGeom>
          <a:gradFill>
            <a:gsLst>
              <a:gs pos="62000">
                <a:schemeClr val="accent2"/>
              </a:gs>
              <a:gs pos="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B8458CB7-FD13-686F-3124-E1E91D45C662}"/>
              </a:ext>
            </a:extLst>
          </p:cNvPr>
          <p:cNvGrpSpPr/>
          <p:nvPr userDrawn="1"/>
        </p:nvGrpSpPr>
        <p:grpSpPr>
          <a:xfrm>
            <a:off x="4806689" y="-1336524"/>
            <a:ext cx="2278505" cy="2278505"/>
            <a:chOff x="1616628" y="379181"/>
            <a:chExt cx="1301216" cy="1301216"/>
          </a:xfrm>
        </p:grpSpPr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51E0A11B-1088-9E91-7696-B86DF5A15FFD}"/>
                </a:ext>
              </a:extLst>
            </p:cNvPr>
            <p:cNvSpPr/>
            <p:nvPr userDrawn="1"/>
          </p:nvSpPr>
          <p:spPr>
            <a:xfrm>
              <a:off x="1616628" y="379181"/>
              <a:ext cx="1301216" cy="1301216"/>
            </a:xfrm>
            <a:prstGeom prst="ellipse">
              <a:avLst/>
            </a:prstGeom>
            <a:noFill/>
            <a:ln w="9525">
              <a:solidFill>
                <a:schemeClr val="accent4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F6408ED7-04F3-5B16-4698-3E3025FE0FD2}"/>
                </a:ext>
              </a:extLst>
            </p:cNvPr>
            <p:cNvSpPr/>
            <p:nvPr userDrawn="1"/>
          </p:nvSpPr>
          <p:spPr>
            <a:xfrm>
              <a:off x="1727843" y="490396"/>
              <a:ext cx="1078786" cy="1078786"/>
            </a:xfrm>
            <a:prstGeom prst="ellipse">
              <a:avLst/>
            </a:prstGeom>
            <a:noFill/>
            <a:ln w="9525">
              <a:solidFill>
                <a:schemeClr val="accent4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DB57758E-006E-5A05-8BA4-137EC7096B93}"/>
                </a:ext>
              </a:extLst>
            </p:cNvPr>
            <p:cNvSpPr/>
            <p:nvPr userDrawn="1"/>
          </p:nvSpPr>
          <p:spPr>
            <a:xfrm>
              <a:off x="1787269" y="549822"/>
              <a:ext cx="959934" cy="959934"/>
            </a:xfrm>
            <a:prstGeom prst="ellipse">
              <a:avLst/>
            </a:prstGeom>
            <a:noFill/>
            <a:ln w="9525">
              <a:solidFill>
                <a:schemeClr val="accent4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654F61AD-1046-70D7-6AD9-57305304BBCA}"/>
                </a:ext>
              </a:extLst>
            </p:cNvPr>
            <p:cNvSpPr/>
            <p:nvPr userDrawn="1"/>
          </p:nvSpPr>
          <p:spPr>
            <a:xfrm>
              <a:off x="1669848" y="432401"/>
              <a:ext cx="1194777" cy="1194777"/>
            </a:xfrm>
            <a:prstGeom prst="ellipse">
              <a:avLst/>
            </a:prstGeom>
            <a:noFill/>
            <a:ln w="9525">
              <a:solidFill>
                <a:schemeClr val="accent4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4" name="Овал 3">
            <a:extLst>
              <a:ext uri="{FF2B5EF4-FFF2-40B4-BE49-F238E27FC236}">
                <a16:creationId xmlns:a16="http://schemas.microsoft.com/office/drawing/2014/main" id="{43A11AF1-3984-41FC-EA93-E74A9CB7405F}"/>
              </a:ext>
            </a:extLst>
          </p:cNvPr>
          <p:cNvSpPr/>
          <p:nvPr userDrawn="1"/>
        </p:nvSpPr>
        <p:spPr>
          <a:xfrm rot="17291661">
            <a:off x="5504947" y="324932"/>
            <a:ext cx="3217206" cy="3217206"/>
          </a:xfrm>
          <a:prstGeom prst="ellipse">
            <a:avLst/>
          </a:prstGeom>
          <a:gradFill>
            <a:gsLst>
              <a:gs pos="37000">
                <a:schemeClr val="accent2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A99A0649-1307-70FD-12AD-4C8BCBBC5C9B}"/>
              </a:ext>
            </a:extLst>
          </p:cNvPr>
          <p:cNvSpPr/>
          <p:nvPr userDrawn="1"/>
        </p:nvSpPr>
        <p:spPr>
          <a:xfrm>
            <a:off x="4390882" y="3923724"/>
            <a:ext cx="862591" cy="862591"/>
          </a:xfrm>
          <a:prstGeom prst="ellipse">
            <a:avLst/>
          </a:prstGeom>
          <a:gradFill>
            <a:gsLst>
              <a:gs pos="18000">
                <a:schemeClr val="accent2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2A829AC7-21D7-3910-65D4-115CF58B4702}"/>
              </a:ext>
            </a:extLst>
          </p:cNvPr>
          <p:cNvGrpSpPr/>
          <p:nvPr userDrawn="1"/>
        </p:nvGrpSpPr>
        <p:grpSpPr>
          <a:xfrm>
            <a:off x="1402653" y="4180749"/>
            <a:ext cx="1394674" cy="1394674"/>
            <a:chOff x="1616628" y="379181"/>
            <a:chExt cx="1301216" cy="1301216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0599BE1-7077-60D4-CE71-8E318EC8A887}"/>
                </a:ext>
              </a:extLst>
            </p:cNvPr>
            <p:cNvSpPr/>
            <p:nvPr userDrawn="1"/>
          </p:nvSpPr>
          <p:spPr>
            <a:xfrm>
              <a:off x="1616628" y="379181"/>
              <a:ext cx="1301216" cy="1301216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262809AC-110A-87EF-C87A-B29C5EA7550B}"/>
                </a:ext>
              </a:extLst>
            </p:cNvPr>
            <p:cNvSpPr/>
            <p:nvPr userDrawn="1"/>
          </p:nvSpPr>
          <p:spPr>
            <a:xfrm>
              <a:off x="1727843" y="490396"/>
              <a:ext cx="1078786" cy="1078786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3AD5BBDA-5DA1-D8DC-1F15-2D0F017A7701}"/>
                </a:ext>
              </a:extLst>
            </p:cNvPr>
            <p:cNvSpPr/>
            <p:nvPr userDrawn="1"/>
          </p:nvSpPr>
          <p:spPr>
            <a:xfrm>
              <a:off x="1787269" y="549822"/>
              <a:ext cx="959934" cy="959934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4F2CB42F-7CFD-5438-E8A1-2CD3FA5B8E2C}"/>
                </a:ext>
              </a:extLst>
            </p:cNvPr>
            <p:cNvSpPr/>
            <p:nvPr userDrawn="1"/>
          </p:nvSpPr>
          <p:spPr>
            <a:xfrm>
              <a:off x="1669848" y="432401"/>
              <a:ext cx="1194777" cy="1194777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B3F02A13-F2B9-879C-4952-1A0FCD5507CD}"/>
                </a:ext>
              </a:extLst>
            </p:cNvPr>
            <p:cNvSpPr/>
            <p:nvPr userDrawn="1"/>
          </p:nvSpPr>
          <p:spPr>
            <a:xfrm>
              <a:off x="1830908" y="609599"/>
              <a:ext cx="856517" cy="856517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DFE896DD-DE01-6C02-88EB-344DED7B5A77}"/>
              </a:ext>
            </a:extLst>
          </p:cNvPr>
          <p:cNvGrpSpPr/>
          <p:nvPr userDrawn="1"/>
        </p:nvGrpSpPr>
        <p:grpSpPr>
          <a:xfrm>
            <a:off x="8043084" y="3390110"/>
            <a:ext cx="2278505" cy="2278505"/>
            <a:chOff x="1616628" y="379181"/>
            <a:chExt cx="1301216" cy="1301216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BC77CB3B-E2FB-34D1-3166-2FC3DC2E20FD}"/>
                </a:ext>
              </a:extLst>
            </p:cNvPr>
            <p:cNvSpPr/>
            <p:nvPr userDrawn="1"/>
          </p:nvSpPr>
          <p:spPr>
            <a:xfrm>
              <a:off x="1616628" y="379181"/>
              <a:ext cx="1301216" cy="1301216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E517A092-3CAC-25E3-B7BE-C1E0DBF8D5DF}"/>
                </a:ext>
              </a:extLst>
            </p:cNvPr>
            <p:cNvSpPr/>
            <p:nvPr userDrawn="1"/>
          </p:nvSpPr>
          <p:spPr>
            <a:xfrm>
              <a:off x="1727843" y="490396"/>
              <a:ext cx="1078786" cy="1078786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EE790E22-E70F-79E7-C35E-7FF6C1B1A7CE}"/>
                </a:ext>
              </a:extLst>
            </p:cNvPr>
            <p:cNvSpPr/>
            <p:nvPr userDrawn="1"/>
          </p:nvSpPr>
          <p:spPr>
            <a:xfrm>
              <a:off x="1787269" y="549822"/>
              <a:ext cx="959934" cy="959934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98C6BDAB-3E20-EB65-E5D1-77F141A5957B}"/>
                </a:ext>
              </a:extLst>
            </p:cNvPr>
            <p:cNvSpPr/>
            <p:nvPr userDrawn="1"/>
          </p:nvSpPr>
          <p:spPr>
            <a:xfrm>
              <a:off x="1669848" y="432401"/>
              <a:ext cx="1194777" cy="1194777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9168595D-5890-E23B-84A6-F40C9821E46D}"/>
                </a:ext>
              </a:extLst>
            </p:cNvPr>
            <p:cNvSpPr/>
            <p:nvPr userDrawn="1"/>
          </p:nvSpPr>
          <p:spPr>
            <a:xfrm>
              <a:off x="1830908" y="609599"/>
              <a:ext cx="856517" cy="856517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D833777E-171D-D961-9D77-18A70E37C4BB}"/>
              </a:ext>
            </a:extLst>
          </p:cNvPr>
          <p:cNvGrpSpPr/>
          <p:nvPr userDrawn="1"/>
        </p:nvGrpSpPr>
        <p:grpSpPr>
          <a:xfrm>
            <a:off x="-1518762" y="-472593"/>
            <a:ext cx="2278505" cy="2278505"/>
            <a:chOff x="1616628" y="379181"/>
            <a:chExt cx="1301216" cy="1301216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5B0F8085-A9C4-6295-D8F6-76E4EC0A7598}"/>
                </a:ext>
              </a:extLst>
            </p:cNvPr>
            <p:cNvSpPr/>
            <p:nvPr userDrawn="1"/>
          </p:nvSpPr>
          <p:spPr>
            <a:xfrm>
              <a:off x="1616628" y="379181"/>
              <a:ext cx="1301216" cy="1301216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2DB08E01-5BAA-EC5D-43B1-E4021C186580}"/>
                </a:ext>
              </a:extLst>
            </p:cNvPr>
            <p:cNvSpPr/>
            <p:nvPr userDrawn="1"/>
          </p:nvSpPr>
          <p:spPr>
            <a:xfrm>
              <a:off x="1727843" y="490396"/>
              <a:ext cx="1078786" cy="1078786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9601DD71-48DB-5491-5C32-3637B3A7AD8B}"/>
                </a:ext>
              </a:extLst>
            </p:cNvPr>
            <p:cNvSpPr/>
            <p:nvPr userDrawn="1"/>
          </p:nvSpPr>
          <p:spPr>
            <a:xfrm>
              <a:off x="1787269" y="549822"/>
              <a:ext cx="959934" cy="959934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E2F7E6A7-E846-995B-BB56-801F1B2C397B}"/>
                </a:ext>
              </a:extLst>
            </p:cNvPr>
            <p:cNvSpPr/>
            <p:nvPr userDrawn="1"/>
          </p:nvSpPr>
          <p:spPr>
            <a:xfrm>
              <a:off x="1669848" y="432401"/>
              <a:ext cx="1194777" cy="1194777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8C251D34-9191-22A7-DC15-8DCF54746AD0}"/>
                </a:ext>
              </a:extLst>
            </p:cNvPr>
            <p:cNvSpPr/>
            <p:nvPr userDrawn="1"/>
          </p:nvSpPr>
          <p:spPr>
            <a:xfrm>
              <a:off x="1830908" y="609599"/>
              <a:ext cx="856517" cy="856517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CBC5AAF-A7F5-110D-3DFF-01CB7284DA7F}"/>
              </a:ext>
            </a:extLst>
          </p:cNvPr>
          <p:cNvSpPr txBox="1"/>
          <p:nvPr userDrawn="1"/>
        </p:nvSpPr>
        <p:spPr>
          <a:xfrm>
            <a:off x="630358" y="1242360"/>
            <a:ext cx="4912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ontserrat" pitchFamily="2" charset="0"/>
                <a:ea typeface="Verdana"/>
                <a:cs typeface="Verdana" panose="020B0604030504040204" pitchFamily="34" charset="0"/>
              </a:rPr>
              <a:t>РЕЗУЛЬТАТЫ РЕАЛИЗОВАННЫХ</a:t>
            </a:r>
          </a:p>
          <a:p>
            <a:r>
              <a:rPr lang="ru-RU" sz="2400" b="1" dirty="0">
                <a:solidFill>
                  <a:schemeClr val="bg1"/>
                </a:solidFill>
                <a:latin typeface="Montserrat" pitchFamily="2" charset="0"/>
                <a:ea typeface="Verdana"/>
                <a:cs typeface="Verdana" panose="020B0604030504040204" pitchFamily="34" charset="0"/>
              </a:rPr>
              <a:t>ПРОЕКТОВ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84BB98-F465-C9C5-C8F2-E1DC21DBDBDE}"/>
              </a:ext>
            </a:extLst>
          </p:cNvPr>
          <p:cNvSpPr txBox="1"/>
          <p:nvPr userDrawn="1"/>
        </p:nvSpPr>
        <p:spPr>
          <a:xfrm>
            <a:off x="792189" y="2571752"/>
            <a:ext cx="4912658" cy="789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1600" cap="all" dirty="0">
                <a:solidFill>
                  <a:schemeClr val="bg1"/>
                </a:solidFill>
                <a:latin typeface="Montserrat" pitchFamily="2" charset="0"/>
                <a:ea typeface="Verdana"/>
                <a:cs typeface="Verdana" panose="020B0604030504040204" pitchFamily="34" charset="0"/>
              </a:rPr>
              <a:t>ПРОИЗВОДСТВО КАКАО, Шоколада </a:t>
            </a:r>
            <a:br>
              <a:rPr lang="ru-RU" sz="1600" cap="all" dirty="0">
                <a:solidFill>
                  <a:schemeClr val="bg1"/>
                </a:solidFill>
                <a:latin typeface="Montserrat" pitchFamily="2" charset="0"/>
                <a:ea typeface="Verdana"/>
                <a:cs typeface="Verdana" panose="020B0604030504040204" pitchFamily="34" charset="0"/>
              </a:rPr>
            </a:br>
            <a:r>
              <a:rPr lang="ru-RU" sz="1600" cap="all" dirty="0">
                <a:solidFill>
                  <a:schemeClr val="bg1"/>
                </a:solidFill>
                <a:latin typeface="Montserrat" pitchFamily="2" charset="0"/>
                <a:ea typeface="Verdana"/>
                <a:cs typeface="Verdana" panose="020B0604030504040204" pitchFamily="34" charset="0"/>
              </a:rPr>
              <a:t>и сахаристых изделий (ОКВЭД 10.82)</a:t>
            </a:r>
            <a:endParaRPr lang="en-US" sz="1600" dirty="0">
              <a:solidFill>
                <a:schemeClr val="bg1"/>
              </a:solidFill>
              <a:latin typeface="Montserrat" pitchFamily="2" charset="0"/>
              <a:cs typeface="Calibri Ligh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3C6EF46-CA73-18F5-82A0-436FC2646AAC}"/>
              </a:ext>
            </a:extLst>
          </p:cNvPr>
          <p:cNvSpPr/>
          <p:nvPr userDrawn="1"/>
        </p:nvSpPr>
        <p:spPr>
          <a:xfrm>
            <a:off x="721946" y="2652913"/>
            <a:ext cx="72000" cy="6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A1CA6B92-9B3B-7D4E-A00E-34965E339F26}"/>
              </a:ext>
            </a:extLst>
          </p:cNvPr>
          <p:cNvSpPr/>
          <p:nvPr userDrawn="1"/>
        </p:nvSpPr>
        <p:spPr>
          <a:xfrm>
            <a:off x="7559307" y="742263"/>
            <a:ext cx="1890634" cy="1890634"/>
          </a:xfrm>
          <a:prstGeom prst="ellipse">
            <a:avLst/>
          </a:prstGeom>
          <a:noFill/>
          <a:ln w="9525">
            <a:gradFill>
              <a:gsLst>
                <a:gs pos="0">
                  <a:schemeClr val="accent4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pic>
        <p:nvPicPr>
          <p:cNvPr id="9" name="Рисунок 8" descr="Изображение выглядит как человек, внутренний, гитара&#10;&#10;Автоматически созданное описание">
            <a:extLst>
              <a:ext uri="{FF2B5EF4-FFF2-40B4-BE49-F238E27FC236}">
                <a16:creationId xmlns:a16="http://schemas.microsoft.com/office/drawing/2014/main" id="{DA50ACC5-D90E-C3F8-D022-5C6A29DF6F6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5384" r="18126"/>
          <a:stretch/>
        </p:blipFill>
        <p:spPr>
          <a:xfrm>
            <a:off x="5462599" y="323734"/>
            <a:ext cx="3286115" cy="328580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679197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466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2">
          <p15:clr>
            <a:srgbClr val="FBAE40"/>
          </p15:clr>
        </p15:guide>
        <p15:guide id="2" orient="horz" pos="9866">
          <p15:clr>
            <a:srgbClr val="FBAE40"/>
          </p15:clr>
        </p15:guide>
        <p15:guide id="3" pos="684">
          <p15:clr>
            <a:srgbClr val="FBAE40"/>
          </p15:clr>
        </p15:guide>
        <p15:guide id="4" pos="17397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">
            <a:extLst>
              <a:ext uri="{FF2B5EF4-FFF2-40B4-BE49-F238E27FC236}">
                <a16:creationId xmlns:a16="http://schemas.microsoft.com/office/drawing/2014/main" id="{CBE83297-2C1B-4E30-87BB-913B6C1017E4}"/>
              </a:ext>
            </a:extLst>
          </p:cNvPr>
          <p:cNvSpPr/>
          <p:nvPr/>
        </p:nvSpPr>
        <p:spPr>
          <a:xfrm>
            <a:off x="0" y="2062"/>
            <a:ext cx="9144000" cy="5141438"/>
          </a:xfrm>
          <a:prstGeom prst="rect">
            <a:avLst/>
          </a:prstGeom>
          <a:gradFill flip="none" rotWithShape="1">
            <a:gsLst>
              <a:gs pos="0">
                <a:srgbClr val="0077C8"/>
              </a:gs>
              <a:gs pos="100000">
                <a:srgbClr val="009EB2"/>
              </a:gs>
            </a:gsLst>
            <a:lin ang="21594000" scaled="0"/>
            <a:tileRect/>
          </a:gradFill>
          <a:ln w="12700">
            <a:miter lim="400000"/>
          </a:ln>
        </p:spPr>
        <p:txBody>
          <a:bodyPr lIns="14015" tIns="14015" rIns="14015" bIns="14015" anchor="ctr"/>
          <a:lstStyle/>
          <a:p>
            <a:pPr defTabSz="227780"/>
            <a:endParaRPr sz="883" dirty="0">
              <a:solidFill>
                <a:srgbClr val="FFFFFF"/>
              </a:solidFill>
              <a:latin typeface="Montserrat" panose="00000500000000000000" pitchFamily="2" charset="-52"/>
              <a:ea typeface="Helvetica Neue Medium"/>
              <a:cs typeface="DIN Pro Medium" panose="020B0604020101020102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9B45454-DAAC-4801-831D-56742FD88A1C}"/>
              </a:ext>
            </a:extLst>
          </p:cNvPr>
          <p:cNvSpPr/>
          <p:nvPr/>
        </p:nvSpPr>
        <p:spPr>
          <a:xfrm>
            <a:off x="0" y="4387647"/>
            <a:ext cx="9144000" cy="755855"/>
          </a:xfrm>
          <a:prstGeom prst="rect">
            <a:avLst/>
          </a:prstGeom>
          <a:gradFill>
            <a:gsLst>
              <a:gs pos="0">
                <a:srgbClr val="1E77BC"/>
              </a:gs>
              <a:gs pos="100000">
                <a:srgbClr val="404DA0"/>
              </a:gs>
            </a:gsLst>
            <a:lin ang="10800000" scaled="0"/>
          </a:gradFill>
          <a:ln w="356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890" dirty="0">
              <a:solidFill>
                <a:schemeClr val="tx1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B03FEF6-AD8C-4C35-AB23-E74D68D65A37}"/>
              </a:ext>
            </a:extLst>
          </p:cNvPr>
          <p:cNvGrpSpPr/>
          <p:nvPr/>
        </p:nvGrpSpPr>
        <p:grpSpPr>
          <a:xfrm>
            <a:off x="347999" y="4604854"/>
            <a:ext cx="307225" cy="301375"/>
            <a:chOff x="1092387" y="14547957"/>
            <a:chExt cx="964400" cy="964400"/>
          </a:xfrm>
        </p:grpSpPr>
        <p:sp>
          <p:nvSpPr>
            <p:cNvPr id="4" name="Рисунок 54">
              <a:extLst>
                <a:ext uri="{FF2B5EF4-FFF2-40B4-BE49-F238E27FC236}">
                  <a16:creationId xmlns:a16="http://schemas.microsoft.com/office/drawing/2014/main" id="{A1522354-5A03-48E3-8D8B-79D3A8A9033C}"/>
                </a:ext>
              </a:extLst>
            </p:cNvPr>
            <p:cNvSpPr/>
            <p:nvPr/>
          </p:nvSpPr>
          <p:spPr>
            <a:xfrm>
              <a:off x="1092387" y="14547957"/>
              <a:ext cx="482200" cy="964400"/>
            </a:xfrm>
            <a:custGeom>
              <a:avLst/>
              <a:gdLst>
                <a:gd name="connsiteX0" fmla="*/ 0 w 543877"/>
                <a:gd name="connsiteY0" fmla="*/ 0 h 1087754"/>
                <a:gd name="connsiteX1" fmla="*/ 0 w 543877"/>
                <a:gd name="connsiteY1" fmla="*/ 228600 h 1087754"/>
                <a:gd name="connsiteX2" fmla="*/ 315278 w 543877"/>
                <a:gd name="connsiteY2" fmla="*/ 543878 h 1087754"/>
                <a:gd name="connsiteX3" fmla="*/ 0 w 543877"/>
                <a:gd name="connsiteY3" fmla="*/ 859155 h 1087754"/>
                <a:gd name="connsiteX4" fmla="*/ 0 w 543877"/>
                <a:gd name="connsiteY4" fmla="*/ 1087755 h 1087754"/>
                <a:gd name="connsiteX5" fmla="*/ 543878 w 543877"/>
                <a:gd name="connsiteY5" fmla="*/ 543878 h 108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3877" h="1087754">
                  <a:moveTo>
                    <a:pt x="0" y="0"/>
                  </a:moveTo>
                  <a:lnTo>
                    <a:pt x="0" y="228600"/>
                  </a:lnTo>
                  <a:lnTo>
                    <a:pt x="315278" y="543878"/>
                  </a:lnTo>
                  <a:lnTo>
                    <a:pt x="0" y="859155"/>
                  </a:lnTo>
                  <a:lnTo>
                    <a:pt x="0" y="1087755"/>
                  </a:lnTo>
                  <a:lnTo>
                    <a:pt x="543878" y="543878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47" dirty="0">
                <a:latin typeface="Montserrat" panose="00000500000000000000" pitchFamily="2" charset="-52"/>
                <a:cs typeface="DIN Pro Regular" panose="020B0504020101020102" pitchFamily="34" charset="0"/>
              </a:endParaRPr>
            </a:p>
          </p:txBody>
        </p:sp>
        <p:sp>
          <p:nvSpPr>
            <p:cNvPr id="5" name="Рисунок 54">
              <a:extLst>
                <a:ext uri="{FF2B5EF4-FFF2-40B4-BE49-F238E27FC236}">
                  <a16:creationId xmlns:a16="http://schemas.microsoft.com/office/drawing/2014/main" id="{5DD1EA51-F1D4-4A92-B75B-64062880A224}"/>
                </a:ext>
              </a:extLst>
            </p:cNvPr>
            <p:cNvSpPr/>
            <p:nvPr/>
          </p:nvSpPr>
          <p:spPr>
            <a:xfrm>
              <a:off x="1574587" y="14547957"/>
              <a:ext cx="482200" cy="964400"/>
            </a:xfrm>
            <a:custGeom>
              <a:avLst/>
              <a:gdLst>
                <a:gd name="connsiteX0" fmla="*/ 0 w 543877"/>
                <a:gd name="connsiteY0" fmla="*/ 0 h 1087754"/>
                <a:gd name="connsiteX1" fmla="*/ 0 w 543877"/>
                <a:gd name="connsiteY1" fmla="*/ 228600 h 1087754"/>
                <a:gd name="connsiteX2" fmla="*/ 315278 w 543877"/>
                <a:gd name="connsiteY2" fmla="*/ 543878 h 1087754"/>
                <a:gd name="connsiteX3" fmla="*/ 0 w 543877"/>
                <a:gd name="connsiteY3" fmla="*/ 859155 h 1087754"/>
                <a:gd name="connsiteX4" fmla="*/ 0 w 543877"/>
                <a:gd name="connsiteY4" fmla="*/ 1087755 h 1087754"/>
                <a:gd name="connsiteX5" fmla="*/ 543878 w 543877"/>
                <a:gd name="connsiteY5" fmla="*/ 543878 h 108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3877" h="1087754">
                  <a:moveTo>
                    <a:pt x="0" y="0"/>
                  </a:moveTo>
                  <a:lnTo>
                    <a:pt x="0" y="228600"/>
                  </a:lnTo>
                  <a:lnTo>
                    <a:pt x="315278" y="543878"/>
                  </a:lnTo>
                  <a:lnTo>
                    <a:pt x="0" y="859155"/>
                  </a:lnTo>
                  <a:lnTo>
                    <a:pt x="0" y="1087755"/>
                  </a:lnTo>
                  <a:lnTo>
                    <a:pt x="543878" y="543878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47" dirty="0">
                <a:latin typeface="Montserrat" panose="00000500000000000000" pitchFamily="2" charset="-52"/>
                <a:cs typeface="DIN Pro Regular" panose="020B0504020101020102" pitchFamily="34" charset="0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472F35-F650-4D7D-AC6A-95878FC4A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477056" y="150318"/>
            <a:ext cx="346301" cy="340816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5CA0EAF-A854-4F21-AA67-4D7E77723A41}"/>
              </a:ext>
            </a:extLst>
          </p:cNvPr>
          <p:cNvCxnSpPr/>
          <p:nvPr/>
        </p:nvCxnSpPr>
        <p:spPr>
          <a:xfrm>
            <a:off x="0" y="4384477"/>
            <a:ext cx="914400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223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2">
          <p15:clr>
            <a:srgbClr val="FBAE40"/>
          </p15:clr>
        </p15:guide>
        <p15:guide id="2" orient="horz" pos="9866">
          <p15:clr>
            <a:srgbClr val="FBAE40"/>
          </p15:clr>
        </p15:guide>
        <p15:guide id="3" pos="684">
          <p15:clr>
            <a:srgbClr val="FBAE40"/>
          </p15:clr>
        </p15:guide>
        <p15:guide id="4" pos="17397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">
            <a:extLst>
              <a:ext uri="{FF2B5EF4-FFF2-40B4-BE49-F238E27FC236}">
                <a16:creationId xmlns:a16="http://schemas.microsoft.com/office/drawing/2014/main" id="{CBE83297-2C1B-4E30-87BB-913B6C1017E4}"/>
              </a:ext>
            </a:extLst>
          </p:cNvPr>
          <p:cNvSpPr/>
          <p:nvPr/>
        </p:nvSpPr>
        <p:spPr>
          <a:xfrm>
            <a:off x="0" y="2062"/>
            <a:ext cx="9144000" cy="5141438"/>
          </a:xfrm>
          <a:prstGeom prst="rect">
            <a:avLst/>
          </a:prstGeom>
          <a:gradFill>
            <a:gsLst>
              <a:gs pos="0">
                <a:srgbClr val="1E77BC"/>
              </a:gs>
              <a:gs pos="100000">
                <a:srgbClr val="404DA0"/>
              </a:gs>
            </a:gsLst>
            <a:lin ang="21594000" scaled="0"/>
          </a:gradFill>
          <a:ln w="3562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ru-RU" sz="89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: один усеченный угол 14">
            <a:extLst>
              <a:ext uri="{FF2B5EF4-FFF2-40B4-BE49-F238E27FC236}">
                <a16:creationId xmlns:a16="http://schemas.microsoft.com/office/drawing/2014/main" id="{7BCCC43A-3144-4CA7-9772-6496587E5D24}"/>
              </a:ext>
            </a:extLst>
          </p:cNvPr>
          <p:cNvSpPr/>
          <p:nvPr/>
        </p:nvSpPr>
        <p:spPr>
          <a:xfrm rot="10800000" flipV="1">
            <a:off x="245957" y="4553968"/>
            <a:ext cx="9076583" cy="614356"/>
          </a:xfrm>
          <a:prstGeom prst="snip1Rect">
            <a:avLst>
              <a:gd name="adj" fmla="val 30000"/>
            </a:avLst>
          </a:prstGeom>
          <a:gradFill flip="none" rotWithShape="0">
            <a:gsLst>
              <a:gs pos="0">
                <a:srgbClr val="1E77BC"/>
              </a:gs>
              <a:gs pos="100000">
                <a:srgbClr val="404DA0"/>
              </a:gs>
            </a:gsLst>
            <a:lin ang="21594000" scaled="0"/>
            <a:tileRect/>
          </a:gradFill>
          <a:ln w="3562" cap="flat">
            <a:noFill/>
            <a:prstDash val="solid"/>
            <a:miter/>
          </a:ln>
          <a:effectLst>
            <a:outerShdw blurRad="101600" dist="152400" dir="12780000" algn="tl" rotWithShape="0">
              <a:schemeClr val="accent5">
                <a:lumMod val="60000"/>
                <a:lumOff val="40000"/>
                <a:alpha val="40000"/>
              </a:schemeClr>
            </a:outerShdw>
          </a:effectLst>
        </p:spPr>
        <p:txBody>
          <a:bodyPr rtlCol="0" anchor="ctr"/>
          <a:lstStyle/>
          <a:p>
            <a:pPr lvl="0"/>
            <a:endParaRPr lang="ru-RU" sz="890">
              <a:solidFill>
                <a:schemeClr val="tx1"/>
              </a:solidFill>
            </a:endParaRPr>
          </a:p>
        </p:txBody>
      </p:sp>
      <p:sp>
        <p:nvSpPr>
          <p:cNvPr id="6" name="Прямоугольник: один усеченный угол 5">
            <a:extLst>
              <a:ext uri="{FF2B5EF4-FFF2-40B4-BE49-F238E27FC236}">
                <a16:creationId xmlns:a16="http://schemas.microsoft.com/office/drawing/2014/main" id="{2D9A11EA-481D-41D3-9722-8B41B4A25F05}"/>
              </a:ext>
            </a:extLst>
          </p:cNvPr>
          <p:cNvSpPr/>
          <p:nvPr/>
        </p:nvSpPr>
        <p:spPr>
          <a:xfrm flipV="1">
            <a:off x="-103361" y="-101395"/>
            <a:ext cx="9076583" cy="614356"/>
          </a:xfrm>
          <a:prstGeom prst="snip1Rect">
            <a:avLst>
              <a:gd name="adj" fmla="val 30000"/>
            </a:avLst>
          </a:prstGeom>
          <a:gradFill>
            <a:gsLst>
              <a:gs pos="0">
                <a:srgbClr val="1E77BC"/>
              </a:gs>
              <a:gs pos="100000">
                <a:srgbClr val="404DA0"/>
              </a:gs>
            </a:gsLst>
            <a:lin ang="21594000" scaled="0"/>
          </a:gradFill>
          <a:ln w="3562" cap="flat">
            <a:noFill/>
            <a:prstDash val="solid"/>
            <a:miter/>
          </a:ln>
          <a:effectLst>
            <a:outerShdw blurRad="101600" dist="152400" dir="2700000" algn="tl" rotWithShape="0">
              <a:schemeClr val="accent5">
                <a:lumMod val="60000"/>
                <a:lumOff val="40000"/>
                <a:alpha val="40000"/>
              </a:schemeClr>
            </a:outerShdw>
          </a:effectLst>
        </p:spPr>
        <p:txBody>
          <a:bodyPr rtlCol="0" anchor="ctr"/>
          <a:lstStyle/>
          <a:p>
            <a:pPr lvl="0"/>
            <a:endParaRPr lang="ru-RU" sz="890">
              <a:solidFill>
                <a:schemeClr val="tx1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B03FEF6-AD8C-4C35-AB23-E74D68D65A37}"/>
              </a:ext>
            </a:extLst>
          </p:cNvPr>
          <p:cNvGrpSpPr/>
          <p:nvPr/>
        </p:nvGrpSpPr>
        <p:grpSpPr>
          <a:xfrm>
            <a:off x="501612" y="4713068"/>
            <a:ext cx="307225" cy="301375"/>
            <a:chOff x="1092387" y="14547957"/>
            <a:chExt cx="964400" cy="964400"/>
          </a:xfrm>
        </p:grpSpPr>
        <p:sp>
          <p:nvSpPr>
            <p:cNvPr id="4" name="Рисунок 54">
              <a:extLst>
                <a:ext uri="{FF2B5EF4-FFF2-40B4-BE49-F238E27FC236}">
                  <a16:creationId xmlns:a16="http://schemas.microsoft.com/office/drawing/2014/main" id="{A1522354-5A03-48E3-8D8B-79D3A8A9033C}"/>
                </a:ext>
              </a:extLst>
            </p:cNvPr>
            <p:cNvSpPr/>
            <p:nvPr/>
          </p:nvSpPr>
          <p:spPr>
            <a:xfrm>
              <a:off x="1092387" y="14547957"/>
              <a:ext cx="482200" cy="964400"/>
            </a:xfrm>
            <a:custGeom>
              <a:avLst/>
              <a:gdLst>
                <a:gd name="connsiteX0" fmla="*/ 0 w 543877"/>
                <a:gd name="connsiteY0" fmla="*/ 0 h 1087754"/>
                <a:gd name="connsiteX1" fmla="*/ 0 w 543877"/>
                <a:gd name="connsiteY1" fmla="*/ 228600 h 1087754"/>
                <a:gd name="connsiteX2" fmla="*/ 315278 w 543877"/>
                <a:gd name="connsiteY2" fmla="*/ 543878 h 1087754"/>
                <a:gd name="connsiteX3" fmla="*/ 0 w 543877"/>
                <a:gd name="connsiteY3" fmla="*/ 859155 h 1087754"/>
                <a:gd name="connsiteX4" fmla="*/ 0 w 543877"/>
                <a:gd name="connsiteY4" fmla="*/ 1087755 h 1087754"/>
                <a:gd name="connsiteX5" fmla="*/ 543878 w 543877"/>
                <a:gd name="connsiteY5" fmla="*/ 543878 h 108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3877" h="1087754">
                  <a:moveTo>
                    <a:pt x="0" y="0"/>
                  </a:moveTo>
                  <a:lnTo>
                    <a:pt x="0" y="228600"/>
                  </a:lnTo>
                  <a:lnTo>
                    <a:pt x="315278" y="543878"/>
                  </a:lnTo>
                  <a:lnTo>
                    <a:pt x="0" y="859155"/>
                  </a:lnTo>
                  <a:lnTo>
                    <a:pt x="0" y="1087755"/>
                  </a:lnTo>
                  <a:lnTo>
                    <a:pt x="543878" y="543878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47" dirty="0">
                <a:latin typeface="Montserrat" panose="00000500000000000000" pitchFamily="2" charset="-52"/>
                <a:cs typeface="DIN Pro Regular" panose="020B0504020101020102" pitchFamily="34" charset="0"/>
              </a:endParaRPr>
            </a:p>
          </p:txBody>
        </p:sp>
        <p:sp>
          <p:nvSpPr>
            <p:cNvPr id="5" name="Рисунок 54">
              <a:extLst>
                <a:ext uri="{FF2B5EF4-FFF2-40B4-BE49-F238E27FC236}">
                  <a16:creationId xmlns:a16="http://schemas.microsoft.com/office/drawing/2014/main" id="{5DD1EA51-F1D4-4A92-B75B-64062880A224}"/>
                </a:ext>
              </a:extLst>
            </p:cNvPr>
            <p:cNvSpPr/>
            <p:nvPr/>
          </p:nvSpPr>
          <p:spPr>
            <a:xfrm>
              <a:off x="1574587" y="14547957"/>
              <a:ext cx="482200" cy="964400"/>
            </a:xfrm>
            <a:custGeom>
              <a:avLst/>
              <a:gdLst>
                <a:gd name="connsiteX0" fmla="*/ 0 w 543877"/>
                <a:gd name="connsiteY0" fmla="*/ 0 h 1087754"/>
                <a:gd name="connsiteX1" fmla="*/ 0 w 543877"/>
                <a:gd name="connsiteY1" fmla="*/ 228600 h 1087754"/>
                <a:gd name="connsiteX2" fmla="*/ 315278 w 543877"/>
                <a:gd name="connsiteY2" fmla="*/ 543878 h 1087754"/>
                <a:gd name="connsiteX3" fmla="*/ 0 w 543877"/>
                <a:gd name="connsiteY3" fmla="*/ 859155 h 1087754"/>
                <a:gd name="connsiteX4" fmla="*/ 0 w 543877"/>
                <a:gd name="connsiteY4" fmla="*/ 1087755 h 1087754"/>
                <a:gd name="connsiteX5" fmla="*/ 543878 w 543877"/>
                <a:gd name="connsiteY5" fmla="*/ 543878 h 108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3877" h="1087754">
                  <a:moveTo>
                    <a:pt x="0" y="0"/>
                  </a:moveTo>
                  <a:lnTo>
                    <a:pt x="0" y="228600"/>
                  </a:lnTo>
                  <a:lnTo>
                    <a:pt x="315278" y="543878"/>
                  </a:lnTo>
                  <a:lnTo>
                    <a:pt x="0" y="859155"/>
                  </a:lnTo>
                  <a:lnTo>
                    <a:pt x="0" y="1087755"/>
                  </a:lnTo>
                  <a:lnTo>
                    <a:pt x="543878" y="543878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47" dirty="0">
                <a:latin typeface="Montserrat" panose="00000500000000000000" pitchFamily="2" charset="-52"/>
                <a:cs typeface="DIN Pro Regular" panose="020B0504020101020102" pitchFamily="34" charset="0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472F35-F650-4D7D-AC6A-95878FC4A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496056" y="76575"/>
            <a:ext cx="346301" cy="34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15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4">
          <p15:clr>
            <a:srgbClr val="FBAE40"/>
          </p15:clr>
        </p15:guide>
        <p15:guide id="2" orient="horz" pos="9130">
          <p15:clr>
            <a:srgbClr val="FBAE40"/>
          </p15:clr>
        </p15:guide>
        <p15:guide id="3" pos="684">
          <p15:clr>
            <a:srgbClr val="FBAE40"/>
          </p15:clr>
        </p15:guide>
        <p15:guide id="4" pos="17397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">
            <a:extLst>
              <a:ext uri="{FF2B5EF4-FFF2-40B4-BE49-F238E27FC236}">
                <a16:creationId xmlns:a16="http://schemas.microsoft.com/office/drawing/2014/main" id="{CBE83297-2C1B-4E30-87BB-913B6C1017E4}"/>
              </a:ext>
            </a:extLst>
          </p:cNvPr>
          <p:cNvSpPr/>
          <p:nvPr/>
        </p:nvSpPr>
        <p:spPr>
          <a:xfrm>
            <a:off x="0" y="2062"/>
            <a:ext cx="9144000" cy="5141438"/>
          </a:xfrm>
          <a:prstGeom prst="rect">
            <a:avLst/>
          </a:prstGeom>
          <a:gradFill flip="none" rotWithShape="1">
            <a:gsLst>
              <a:gs pos="0">
                <a:srgbClr val="0077C8"/>
              </a:gs>
              <a:gs pos="100000">
                <a:srgbClr val="009EB2"/>
              </a:gs>
            </a:gsLst>
            <a:lin ang="21594000" scaled="0"/>
            <a:tileRect/>
          </a:gradFill>
          <a:ln w="12700">
            <a:miter lim="400000"/>
          </a:ln>
        </p:spPr>
        <p:txBody>
          <a:bodyPr lIns="14015" tIns="14015" rIns="14015" bIns="14015" anchor="ctr"/>
          <a:lstStyle/>
          <a:p>
            <a:pPr defTabSz="227780"/>
            <a:endParaRPr lang="ru-RU" sz="883" dirty="0">
              <a:solidFill>
                <a:srgbClr val="FFFFFF"/>
              </a:solidFill>
              <a:latin typeface="Montserrat" panose="00000500000000000000" pitchFamily="2" charset="-52"/>
              <a:ea typeface="Helvetica Neue Medium"/>
              <a:cs typeface="DIN Pro Medium" panose="020B0604020101020102" pitchFamily="34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5D0AEB5-6D00-4660-8B22-6277A8FB855B}"/>
              </a:ext>
            </a:extLst>
          </p:cNvPr>
          <p:cNvGrpSpPr/>
          <p:nvPr/>
        </p:nvGrpSpPr>
        <p:grpSpPr>
          <a:xfrm>
            <a:off x="-21847" y="2"/>
            <a:ext cx="9179718" cy="896799"/>
            <a:chOff x="-68579" y="6435567"/>
            <a:chExt cx="28815708" cy="2869758"/>
          </a:xfrm>
        </p:grpSpPr>
        <p:sp>
          <p:nvSpPr>
            <p:cNvPr id="21" name="Рисунок 19">
              <a:extLst>
                <a:ext uri="{FF2B5EF4-FFF2-40B4-BE49-F238E27FC236}">
                  <a16:creationId xmlns:a16="http://schemas.microsoft.com/office/drawing/2014/main" id="{576F1E66-1D57-4619-89D7-FA97DE659C74}"/>
                </a:ext>
              </a:extLst>
            </p:cNvPr>
            <p:cNvSpPr/>
            <p:nvPr/>
          </p:nvSpPr>
          <p:spPr>
            <a:xfrm>
              <a:off x="0" y="6435567"/>
              <a:ext cx="28703586" cy="2864896"/>
            </a:xfrm>
            <a:custGeom>
              <a:avLst/>
              <a:gdLst>
                <a:gd name="connsiteX0" fmla="*/ 28703586 w 28703586"/>
                <a:gd name="connsiteY0" fmla="*/ 2864897 h 2864896"/>
                <a:gd name="connsiteX1" fmla="*/ 27108758 w 28703586"/>
                <a:gd name="connsiteY1" fmla="*/ 1624292 h 2864896"/>
                <a:gd name="connsiteX2" fmla="*/ 23632196 w 28703586"/>
                <a:gd name="connsiteY2" fmla="*/ 1624292 h 2864896"/>
                <a:gd name="connsiteX3" fmla="*/ 9896133 w 28703586"/>
                <a:gd name="connsiteY3" fmla="*/ 1624292 h 2864896"/>
                <a:gd name="connsiteX4" fmla="*/ 0 w 28703586"/>
                <a:gd name="connsiteY4" fmla="*/ 1624292 h 2864896"/>
                <a:gd name="connsiteX5" fmla="*/ 0 w 28703586"/>
                <a:gd name="connsiteY5" fmla="*/ 0 h 2864896"/>
                <a:gd name="connsiteX6" fmla="*/ 23632322 w 28703586"/>
                <a:gd name="connsiteY6" fmla="*/ 0 h 2864896"/>
                <a:gd name="connsiteX7" fmla="*/ 28703586 w 28703586"/>
                <a:gd name="connsiteY7" fmla="*/ 0 h 2864896"/>
                <a:gd name="connsiteX8" fmla="*/ 28703586 w 28703586"/>
                <a:gd name="connsiteY8" fmla="*/ 2864897 h 2864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03586" h="2864896">
                  <a:moveTo>
                    <a:pt x="28703586" y="2864897"/>
                  </a:moveTo>
                  <a:cubicBezTo>
                    <a:pt x="28521966" y="2153912"/>
                    <a:pt x="27874230" y="1624292"/>
                    <a:pt x="27108758" y="1624292"/>
                  </a:cubicBezTo>
                  <a:lnTo>
                    <a:pt x="23632196" y="1624292"/>
                  </a:lnTo>
                  <a:cubicBezTo>
                    <a:pt x="23632196" y="1624292"/>
                    <a:pt x="9896133" y="1624292"/>
                    <a:pt x="9896133" y="1624292"/>
                  </a:cubicBezTo>
                  <a:lnTo>
                    <a:pt x="0" y="1624292"/>
                  </a:lnTo>
                  <a:lnTo>
                    <a:pt x="0" y="0"/>
                  </a:lnTo>
                  <a:lnTo>
                    <a:pt x="23632322" y="0"/>
                  </a:lnTo>
                  <a:cubicBezTo>
                    <a:pt x="23632322" y="0"/>
                    <a:pt x="28703586" y="0"/>
                    <a:pt x="28703586" y="0"/>
                  </a:cubicBezTo>
                  <a:lnTo>
                    <a:pt x="28703586" y="2864897"/>
                  </a:lnTo>
                  <a:close/>
                </a:path>
              </a:pathLst>
            </a:custGeom>
            <a:gradFill>
              <a:gsLst>
                <a:gs pos="0">
                  <a:srgbClr val="1E77BC"/>
                </a:gs>
                <a:gs pos="100000">
                  <a:srgbClr val="404DA0"/>
                </a:gs>
              </a:gsLst>
              <a:lin ang="10800000" scaled="0"/>
            </a:gradFill>
            <a:ln w="35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ru-RU" sz="890">
                <a:solidFill>
                  <a:schemeClr val="tx1"/>
                </a:solidFill>
              </a:endParaRP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9C406C6-A44B-4DF1-93E3-E3EF38ECC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68579" y="8055794"/>
              <a:ext cx="28815708" cy="1249531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472F35-F650-4D7D-AC6A-95878FC4A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477056" y="76575"/>
            <a:ext cx="346301" cy="340816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15D1F28-005C-495E-AE6A-D69E2AE84DAC}"/>
              </a:ext>
            </a:extLst>
          </p:cNvPr>
          <p:cNvSpPr/>
          <p:nvPr/>
        </p:nvSpPr>
        <p:spPr>
          <a:xfrm>
            <a:off x="380027" y="805431"/>
            <a:ext cx="3792068" cy="35389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E77BC"/>
              </a:gs>
              <a:gs pos="100000">
                <a:srgbClr val="404DA0"/>
              </a:gs>
            </a:gsLst>
            <a:lin ang="10800000" scaled="0"/>
          </a:gradFill>
          <a:ln w="38100" cap="flat">
            <a:solidFill>
              <a:schemeClr val="accent5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ru-RU" sz="890">
              <a:solidFill>
                <a:schemeClr val="tx1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88445CE-89F7-44B0-9885-71BF7074B3C3}"/>
              </a:ext>
            </a:extLst>
          </p:cNvPr>
          <p:cNvSpPr/>
          <p:nvPr/>
        </p:nvSpPr>
        <p:spPr>
          <a:xfrm>
            <a:off x="4524878" y="805431"/>
            <a:ext cx="4233307" cy="35389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E77BC"/>
              </a:gs>
              <a:gs pos="100000">
                <a:srgbClr val="404DA0"/>
              </a:gs>
            </a:gsLst>
            <a:lin ang="10800000" scaled="0"/>
          </a:gradFill>
          <a:ln w="38100" cap="flat">
            <a:solidFill>
              <a:schemeClr val="accent5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ru-RU" sz="89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794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2">
          <p15:clr>
            <a:srgbClr val="FBAE40"/>
          </p15:clr>
        </p15:guide>
        <p15:guide id="2" orient="horz" pos="9866">
          <p15:clr>
            <a:srgbClr val="FBAE40"/>
          </p15:clr>
        </p15:guide>
        <p15:guide id="3" pos="684">
          <p15:clr>
            <a:srgbClr val="FBAE40"/>
          </p15:clr>
        </p15:guide>
        <p15:guide id="4" pos="17397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">
            <a:extLst>
              <a:ext uri="{FF2B5EF4-FFF2-40B4-BE49-F238E27FC236}">
                <a16:creationId xmlns:a16="http://schemas.microsoft.com/office/drawing/2014/main" id="{F9FFDB4D-0466-4480-B42D-6942D1E61981}"/>
              </a:ext>
            </a:extLst>
          </p:cNvPr>
          <p:cNvSpPr/>
          <p:nvPr/>
        </p:nvSpPr>
        <p:spPr>
          <a:xfrm>
            <a:off x="0" y="2062"/>
            <a:ext cx="9144000" cy="5141438"/>
          </a:xfrm>
          <a:prstGeom prst="rect">
            <a:avLst/>
          </a:prstGeom>
          <a:gradFill flip="none" rotWithShape="1">
            <a:gsLst>
              <a:gs pos="0">
                <a:srgbClr val="0077C8"/>
              </a:gs>
              <a:gs pos="100000">
                <a:srgbClr val="009EB2"/>
              </a:gs>
            </a:gsLst>
            <a:lin ang="21594000" scaled="0"/>
            <a:tileRect/>
          </a:gradFill>
          <a:ln w="12700">
            <a:miter lim="400000"/>
          </a:ln>
        </p:spPr>
        <p:txBody>
          <a:bodyPr lIns="14015" tIns="14015" rIns="14015" bIns="14015" anchor="ctr"/>
          <a:lstStyle/>
          <a:p>
            <a:pPr defTabSz="227780"/>
            <a:endParaRPr sz="883" dirty="0">
              <a:solidFill>
                <a:srgbClr val="FFFFFF"/>
              </a:solidFill>
              <a:latin typeface="Montserrat" panose="00000500000000000000" pitchFamily="2" charset="-52"/>
              <a:ea typeface="Helvetica Neue Medium"/>
              <a:cs typeface="DIN Pro Medium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505715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">
            <a:extLst>
              <a:ext uri="{FF2B5EF4-FFF2-40B4-BE49-F238E27FC236}">
                <a16:creationId xmlns:a16="http://schemas.microsoft.com/office/drawing/2014/main" id="{F9FFDB4D-0466-4480-B42D-6942D1E61981}"/>
              </a:ext>
            </a:extLst>
          </p:cNvPr>
          <p:cNvSpPr/>
          <p:nvPr/>
        </p:nvSpPr>
        <p:spPr>
          <a:xfrm>
            <a:off x="0" y="2062"/>
            <a:ext cx="9144000" cy="5141438"/>
          </a:xfrm>
          <a:prstGeom prst="rect">
            <a:avLst/>
          </a:prstGeom>
          <a:gradFill flip="none" rotWithShape="1">
            <a:gsLst>
              <a:gs pos="0">
                <a:srgbClr val="0077C8"/>
              </a:gs>
              <a:gs pos="100000">
                <a:srgbClr val="009EB2"/>
              </a:gs>
            </a:gsLst>
            <a:lin ang="21594000" scaled="0"/>
            <a:tileRect/>
          </a:gradFill>
          <a:ln w="12700">
            <a:miter lim="400000"/>
          </a:ln>
        </p:spPr>
        <p:txBody>
          <a:bodyPr lIns="14015" tIns="14015" rIns="14015" bIns="14015" anchor="ctr"/>
          <a:lstStyle/>
          <a:p>
            <a:pPr defTabSz="227780"/>
            <a:endParaRPr sz="883" dirty="0">
              <a:solidFill>
                <a:srgbClr val="FFFFFF"/>
              </a:solidFill>
              <a:latin typeface="Montserrat" panose="00000500000000000000" pitchFamily="2" charset="-52"/>
              <a:ea typeface="Helvetica Neue Medium"/>
              <a:cs typeface="DIN Pro Medium" panose="020B0604020101020102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DBA723-AD8A-4A12-8F74-F79004C5B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477056" y="150318"/>
            <a:ext cx="346301" cy="340816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1140924-6753-4B48-9761-F7F264F4877D}"/>
              </a:ext>
            </a:extLst>
          </p:cNvPr>
          <p:cNvSpPr/>
          <p:nvPr/>
        </p:nvSpPr>
        <p:spPr>
          <a:xfrm>
            <a:off x="380027" y="787954"/>
            <a:ext cx="3558637" cy="35389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E77BC"/>
              </a:gs>
              <a:gs pos="100000">
                <a:srgbClr val="404DA0"/>
              </a:gs>
            </a:gsLst>
            <a:lin ang="10800000" scaled="0"/>
          </a:gradFill>
          <a:ln w="38100" cap="flat">
            <a:solidFill>
              <a:schemeClr val="accent5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ru-RU" sz="890">
              <a:solidFill>
                <a:schemeClr val="tx1"/>
              </a:solidFill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58792AA-D450-49D7-93FC-5DF226FFCDCB}"/>
              </a:ext>
            </a:extLst>
          </p:cNvPr>
          <p:cNvSpPr/>
          <p:nvPr/>
        </p:nvSpPr>
        <p:spPr>
          <a:xfrm>
            <a:off x="4524878" y="787954"/>
            <a:ext cx="4233307" cy="35389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E77BC"/>
              </a:gs>
              <a:gs pos="100000">
                <a:srgbClr val="404DA0"/>
              </a:gs>
            </a:gsLst>
            <a:lin ang="10800000" scaled="0"/>
          </a:gradFill>
          <a:ln w="38100" cap="flat">
            <a:solidFill>
              <a:schemeClr val="accent5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ru-RU" sz="89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864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>
              <a:defRPr sz="2400">
                <a:solidFill>
                  <a:srgbClr val="1E86C8"/>
                </a:solidFill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95295" y="617220"/>
            <a:ext cx="4052615" cy="416909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/>
              <a:t>Текст/таблица/диаграмма/</a:t>
            </a:r>
          </a:p>
          <a:p>
            <a:pPr lvl="0"/>
            <a:r>
              <a:rPr lang="ru-RU"/>
              <a:t>картинка/</a:t>
            </a:r>
            <a:r>
              <a:rPr lang="en-US"/>
              <a:t>SmartArt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715695" y="617220"/>
            <a:ext cx="4015559" cy="416909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/>
              <a:t>Текст/таблица/диаграмма/</a:t>
            </a:r>
          </a:p>
          <a:p>
            <a:pPr lvl="0"/>
            <a:r>
              <a:rPr lang="ru-RU"/>
              <a:t>картинка/</a:t>
            </a:r>
            <a:r>
              <a:rPr lang="en-US"/>
              <a:t>SmartArt</a:t>
            </a:r>
          </a:p>
        </p:txBody>
      </p:sp>
    </p:spTree>
    <p:extLst>
      <p:ext uri="{BB962C8B-B14F-4D97-AF65-F5344CB8AC3E}">
        <p14:creationId xmlns:p14="http://schemas.microsoft.com/office/powerpoint/2010/main" val="3490975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A6F0610-9F75-A06C-6E94-CC01A0003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482" y="4767604"/>
            <a:ext cx="2057230" cy="273844"/>
          </a:xfrm>
          <a:prstGeom prst="rect">
            <a:avLst/>
          </a:prstGeom>
        </p:spPr>
        <p:txBody>
          <a:bodyPr/>
          <a:lstStyle/>
          <a:p>
            <a:fld id="{D41D0B3D-B615-4A3D-B7E0-9DF89FD0F686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C0C3FF-A92B-D43D-F5E3-340122E8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91" y="4767604"/>
            <a:ext cx="308542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BCBD0-5FE1-F5F7-61BB-C215B4894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14772" y="4899103"/>
            <a:ext cx="144270" cy="142347"/>
          </a:xfrm>
          <a:prstGeom prst="rect">
            <a:avLst/>
          </a:prstGeom>
        </p:spPr>
        <p:txBody>
          <a:bodyPr/>
          <a:lstStyle/>
          <a:p>
            <a:fld id="{EE0B2973-4781-42A1-850C-7378F1695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1838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C13B9-2547-79C8-40CD-9B354A48A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85D3FD-264E-6439-8CE5-9706C4E66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9F2F21-CACA-6829-D73E-446129E5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D0B3D-B615-4A3D-B7E0-9DF89FD0F686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6B8B09-FAD5-67A9-13CA-E338BC521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3C8B94-F270-0016-005E-C17EE50D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2973-4781-42A1-850C-7378F1695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0300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B3474-9894-31A0-6384-7D00D7F90C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6DED59-B6AC-02D7-8FE0-C84BE746D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CAE5A1-2495-00D2-2509-F8FD33BE2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D0B3D-B615-4A3D-B7E0-9DF89FD0F686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9CE6F4-E974-9B37-6F98-553D0182B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FAC100-1DEF-CABE-9A08-7E0429B62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2973-4781-42A1-850C-7378F1695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305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vmlDrawing" Target="../drawings/vmlDrawing2.vml"/><Relationship Id="rId3" Type="http://schemas.openxmlformats.org/officeDocument/2006/relationships/slideLayout" Target="../slideLayouts/slideLayout27.xml"/><Relationship Id="rId21" Type="http://schemas.openxmlformats.org/officeDocument/2006/relationships/oleObject" Target="../embeddings/oleObject2.bin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ags" Target="../tags/tag8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image" Target="../media/image9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4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Рисунок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711" y="4861179"/>
            <a:ext cx="651244" cy="16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95296" y="114312"/>
            <a:ext cx="8335961" cy="43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5289" y="641713"/>
            <a:ext cx="8335963" cy="413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cxnSp>
        <p:nvCxnSpPr>
          <p:cNvPr id="7" name="Straight Connector 85">
            <a:extLst>
              <a:ext uri="{FF2B5EF4-FFF2-40B4-BE49-F238E27FC236}">
                <a16:creationId xmlns:a16="http://schemas.microsoft.com/office/drawing/2014/main" id="{3D514510-0222-4D1F-854C-9071A2FAA94C}"/>
              </a:ext>
            </a:extLst>
          </p:cNvPr>
          <p:cNvCxnSpPr>
            <a:cxnSpLocks/>
          </p:cNvCxnSpPr>
          <p:nvPr userDrawn="1"/>
        </p:nvCxnSpPr>
        <p:spPr>
          <a:xfrm>
            <a:off x="626306" y="4940820"/>
            <a:ext cx="7394015" cy="0"/>
          </a:xfrm>
          <a:prstGeom prst="line">
            <a:avLst/>
          </a:prstGeom>
          <a:ln w="6350">
            <a:solidFill>
              <a:srgbClr val="0186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">
            <a:extLst>
              <a:ext uri="{FF2B5EF4-FFF2-40B4-BE49-F238E27FC236}">
                <a16:creationId xmlns:a16="http://schemas.microsoft.com/office/drawing/2014/main" id="{EF5C1852-B2CB-4781-96AF-9949CD9C2F6A}"/>
              </a:ext>
            </a:extLst>
          </p:cNvPr>
          <p:cNvSpPr txBox="1">
            <a:spLocks/>
          </p:cNvSpPr>
          <p:nvPr/>
        </p:nvSpPr>
        <p:spPr bwMode="gray">
          <a:xfrm>
            <a:off x="403225" y="4897853"/>
            <a:ext cx="346075" cy="9246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5A4B01A-27D0-4DB5-A045-8D6724009A4B}" type="slidenum">
              <a:rPr lang="ru-RU" sz="601" smtClean="0">
                <a:solidFill>
                  <a:srgbClr val="0073C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1">
              <a:solidFill>
                <a:srgbClr val="0073C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01" r:id="rId3"/>
    <p:sldLayoutId id="2147483702" r:id="rId4"/>
    <p:sldLayoutId id="2147483695" r:id="rId5"/>
    <p:sldLayoutId id="2147483703" r:id="rId6"/>
    <p:sldLayoutId id="2147483704" r:id="rId7"/>
    <p:sldLayoutId id="2147483696" r:id="rId8"/>
    <p:sldLayoutId id="2147483706" r:id="rId9"/>
    <p:sldLayoutId id="2147483707" r:id="rId10"/>
    <p:sldLayoutId id="2147483730" r:id="rId11"/>
    <p:sldLayoutId id="2147483765" r:id="rId12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01" b="0" kern="1200">
          <a:solidFill>
            <a:srgbClr val="1E86C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34287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6857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102862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137149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ts val="751"/>
        </a:spcBef>
        <a:spcAft>
          <a:spcPct val="0"/>
        </a:spcAft>
        <a:defRPr sz="1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342874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defRPr sz="105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6857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defRPr sz="9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028624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defRPr sz="825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371496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defRPr sz="825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885809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1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74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5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6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2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7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4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 userDrawn="1">
          <p15:clr>
            <a:srgbClr val="F26B43"/>
          </p15:clr>
        </p15:guide>
        <p15:guide id="2" pos="5511" userDrawn="1">
          <p15:clr>
            <a:srgbClr val="F26B43"/>
          </p15:clr>
        </p15:guide>
        <p15:guide id="3" pos="249" userDrawn="1">
          <p15:clr>
            <a:srgbClr val="F26B43"/>
          </p15:clr>
        </p15:guide>
        <p15:guide id="4" orient="horz" pos="301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10"/>
          <p:cNvPicPr/>
          <p:nvPr/>
        </p:nvPicPr>
        <p:blipFill>
          <a:blip r:embed="rId14"/>
          <a:stretch/>
        </p:blipFill>
        <p:spPr>
          <a:xfrm>
            <a:off x="8092800" y="4861080"/>
            <a:ext cx="650520" cy="164160"/>
          </a:xfrm>
          <a:prstGeom prst="rect">
            <a:avLst/>
          </a:prstGeom>
          <a:ln>
            <a:noFill/>
          </a:ln>
        </p:spPr>
      </p:pic>
      <p:sp>
        <p:nvSpPr>
          <p:cNvPr id="10" name="Line 1"/>
          <p:cNvSpPr/>
          <p:nvPr/>
        </p:nvSpPr>
        <p:spPr>
          <a:xfrm>
            <a:off x="626040" y="4940640"/>
            <a:ext cx="7394040" cy="0"/>
          </a:xfrm>
          <a:prstGeom prst="line">
            <a:avLst/>
          </a:prstGeom>
          <a:ln>
            <a:solidFill>
              <a:srgbClr val="0186C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CustomShape 2" hidden="1"/>
          <p:cNvSpPr/>
          <p:nvPr/>
        </p:nvSpPr>
        <p:spPr>
          <a:xfrm>
            <a:off x="403200" y="4897355"/>
            <a:ext cx="345240" cy="923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</a:pPr>
            <a:fld id="{73BBFD69-0A19-4FA7-8CE0-0A69CD60EB2F}" type="slidenum">
              <a:rPr lang="ru-RU" sz="600" b="0" strike="noStrike" spc="-1">
                <a:solidFill>
                  <a:srgbClr val="0073CF"/>
                </a:solidFill>
                <a:latin typeface="Verdana"/>
                <a:ea typeface="DejaVu Sans"/>
              </a:rPr>
              <a:t>‹#›</a:t>
            </a:fld>
            <a:endParaRPr lang="ru-RU" sz="600" b="0" strike="noStrike" spc="-1">
              <a:latin typeface="Arial"/>
            </a:endParaRPr>
          </a:p>
        </p:txBody>
      </p:sp>
      <p:pic>
        <p:nvPicPr>
          <p:cNvPr id="3" name="Рисунок 16"/>
          <p:cNvPicPr/>
          <p:nvPr/>
        </p:nvPicPr>
        <p:blipFill>
          <a:blip r:embed="rId15"/>
          <a:srcRect l="31380" t="12451" b="12625"/>
          <a:stretch/>
        </p:blipFill>
        <p:spPr>
          <a:xfrm>
            <a:off x="5641920" y="5040"/>
            <a:ext cx="3501360" cy="513756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12"/>
          <p:cNvPicPr/>
          <p:nvPr/>
        </p:nvPicPr>
        <p:blipFill>
          <a:blip r:embed="rId16"/>
          <a:stretch/>
        </p:blipFill>
        <p:spPr>
          <a:xfrm>
            <a:off x="402840" y="478440"/>
            <a:ext cx="3858480" cy="616320"/>
          </a:xfrm>
          <a:prstGeom prst="rect">
            <a:avLst/>
          </a:prstGeom>
          <a:ln>
            <a:noFill/>
          </a:ln>
        </p:spPr>
      </p:pic>
      <p:pic>
        <p:nvPicPr>
          <p:cNvPr id="5" name="Picture 1"/>
          <p:cNvPicPr/>
          <p:nvPr/>
        </p:nvPicPr>
        <p:blipFill>
          <a:blip r:embed="rId17"/>
          <a:stretch/>
        </p:blipFill>
        <p:spPr>
          <a:xfrm>
            <a:off x="5988960" y="637560"/>
            <a:ext cx="2807640" cy="296280"/>
          </a:xfrm>
          <a:prstGeom prst="rect">
            <a:avLst/>
          </a:prstGeom>
          <a:ln>
            <a:noFill/>
          </a:ln>
        </p:spPr>
      </p:pic>
      <p:sp>
        <p:nvSpPr>
          <p:cNvPr id="6" name="CustomShape 3"/>
          <p:cNvSpPr/>
          <p:nvPr/>
        </p:nvSpPr>
        <p:spPr>
          <a:xfrm>
            <a:off x="5554800" y="5040"/>
            <a:ext cx="86760" cy="5142960"/>
          </a:xfrm>
          <a:prstGeom prst="rect">
            <a:avLst/>
          </a:prstGeom>
          <a:solidFill>
            <a:srgbClr val="A9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8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3978" lvl="1" indent="-323992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5968" lvl="2" indent="-287993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7957" lvl="3" indent="-215995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59946" lvl="4" indent="-21599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1936" lvl="5" indent="-21599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3924" lvl="6" indent="-21599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52174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00" indent="-243000" algn="l" defTabSz="914378" rtl="0" eaLnBrk="1" latinLnBrk="0" hangingPunct="1">
        <a:lnSpc>
          <a:spcPct val="90000"/>
        </a:lnSpc>
        <a:spcBef>
          <a:spcPts val="1063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AF51C72B-6BF3-4347-9031-8B444F97898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952735849"/>
              </p:ext>
            </p:extLst>
          </p:nvPr>
        </p:nvGraphicFramePr>
        <p:xfrm>
          <a:off x="1589" y="1191"/>
          <a:ext cx="1588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" name="Слайд think-cell" r:id="rId21" imgW="473" imgH="473" progId="TCLayout.ActiveDocument.1">
                  <p:embed/>
                </p:oleObj>
              </mc:Choice>
              <mc:Fallback>
                <p:oleObj name="Слайд think-cell" r:id="rId21" imgW="473" imgH="473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AF51C72B-6BF3-4347-9031-8B444F9789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9" y="1191"/>
                        <a:ext cx="1588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CF3885F8-1628-49E5-9E92-66033B4AC58D}"/>
              </a:ext>
            </a:extLst>
          </p:cNvPr>
          <p:cNvSpPr/>
          <p:nvPr userDrawn="1">
            <p:custDataLst>
              <p:tags r:id="rId20"/>
            </p:custDataLst>
          </p:nvPr>
        </p:nvSpPr>
        <p:spPr>
          <a:xfrm>
            <a:off x="1" y="0"/>
            <a:ext cx="158750" cy="119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ru-RU" sz="1800" b="0" i="0" baseline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95289" y="114301"/>
            <a:ext cx="8335961" cy="43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заголовка</a:t>
            </a:r>
            <a:endParaRPr lang="en-US" altLang="ru-RU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5289" y="641713"/>
            <a:ext cx="8335962" cy="413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  <a:endParaRPr lang="en-US" altLang="ru-RU" dirty="0"/>
          </a:p>
        </p:txBody>
      </p:sp>
      <p:cxnSp>
        <p:nvCxnSpPr>
          <p:cNvPr id="7" name="Straight Connector 85">
            <a:extLst>
              <a:ext uri="{FF2B5EF4-FFF2-40B4-BE49-F238E27FC236}">
                <a16:creationId xmlns:a16="http://schemas.microsoft.com/office/drawing/2014/main" id="{3D514510-0222-4D1F-854C-9071A2FAA94C}"/>
              </a:ext>
            </a:extLst>
          </p:cNvPr>
          <p:cNvCxnSpPr>
            <a:cxnSpLocks/>
          </p:cNvCxnSpPr>
          <p:nvPr/>
        </p:nvCxnSpPr>
        <p:spPr>
          <a:xfrm>
            <a:off x="1030288" y="4955976"/>
            <a:ext cx="6354762" cy="0"/>
          </a:xfrm>
          <a:prstGeom prst="line">
            <a:avLst/>
          </a:prstGeom>
          <a:ln w="6350">
            <a:solidFill>
              <a:srgbClr val="0186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">
            <a:extLst>
              <a:ext uri="{FF2B5EF4-FFF2-40B4-BE49-F238E27FC236}">
                <a16:creationId xmlns:a16="http://schemas.microsoft.com/office/drawing/2014/main" id="{EF5C1852-B2CB-4781-96AF-9949CD9C2F6A}"/>
              </a:ext>
            </a:extLst>
          </p:cNvPr>
          <p:cNvSpPr txBox="1">
            <a:spLocks/>
          </p:cNvSpPr>
          <p:nvPr/>
        </p:nvSpPr>
        <p:spPr bwMode="gray">
          <a:xfrm>
            <a:off x="628651" y="4897905"/>
            <a:ext cx="346075" cy="9233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A3DB6D2-ED62-4EAA-9DCE-F9F62F3E3C20}" type="slidenum">
              <a:rPr lang="ru-RU" sz="600" smtClean="0">
                <a:solidFill>
                  <a:srgbClr val="0073C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rgbClr val="0073CF"/>
              </a:solidFill>
            </a:endParaRPr>
          </a:p>
        </p:txBody>
      </p:sp>
      <p:pic>
        <p:nvPicPr>
          <p:cNvPr id="1030" name="Рисунок 13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4897636"/>
            <a:ext cx="849312" cy="15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85">
            <a:extLst>
              <a:ext uri="{FF2B5EF4-FFF2-40B4-BE49-F238E27FC236}">
                <a16:creationId xmlns:a16="http://schemas.microsoft.com/office/drawing/2014/main" id="{3D514510-0222-4D1F-854C-9071A2FAA94C}"/>
              </a:ext>
            </a:extLst>
          </p:cNvPr>
          <p:cNvCxnSpPr>
            <a:cxnSpLocks/>
          </p:cNvCxnSpPr>
          <p:nvPr/>
        </p:nvCxnSpPr>
        <p:spPr>
          <a:xfrm>
            <a:off x="1030288" y="4955976"/>
            <a:ext cx="6354762" cy="0"/>
          </a:xfrm>
          <a:prstGeom prst="line">
            <a:avLst/>
          </a:prstGeom>
          <a:ln w="6350">
            <a:solidFill>
              <a:srgbClr val="0186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">
            <a:extLst>
              <a:ext uri="{FF2B5EF4-FFF2-40B4-BE49-F238E27FC236}">
                <a16:creationId xmlns:a16="http://schemas.microsoft.com/office/drawing/2014/main" id="{EF5C1852-B2CB-4781-96AF-9949CD9C2F6A}"/>
              </a:ext>
            </a:extLst>
          </p:cNvPr>
          <p:cNvSpPr txBox="1">
            <a:spLocks/>
          </p:cNvSpPr>
          <p:nvPr/>
        </p:nvSpPr>
        <p:spPr bwMode="gray">
          <a:xfrm>
            <a:off x="628651" y="4897905"/>
            <a:ext cx="346075" cy="9233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5A4B01A-27D0-4DB5-A045-8D6724009A4B}" type="slidenum">
              <a:rPr lang="ru-RU" sz="600" smtClean="0">
                <a:solidFill>
                  <a:srgbClr val="0073C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rgbClr val="0073CF"/>
              </a:solidFill>
            </a:endParaRPr>
          </a:p>
        </p:txBody>
      </p:sp>
      <p:pic>
        <p:nvPicPr>
          <p:cNvPr id="1033" name="Рисунок 10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4897636"/>
            <a:ext cx="849312" cy="15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21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00" b="0" kern="1200">
          <a:solidFill>
            <a:srgbClr val="1E86C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defRPr sz="1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34290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defRPr sz="105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68580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defRPr sz="9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02870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defRPr sz="825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37160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defRPr sz="825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">
          <p15:clr>
            <a:srgbClr val="F26B43"/>
          </p15:clr>
        </p15:guide>
        <p15:guide id="2" pos="7348">
          <p15:clr>
            <a:srgbClr val="F26B43"/>
          </p15:clr>
        </p15:guide>
        <p15:guide id="3" pos="332">
          <p15:clr>
            <a:srgbClr val="F26B43"/>
          </p15:clr>
        </p15:guide>
        <p15:guide id="4" orient="horz" pos="402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Рисунок 10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2707" y="4861178"/>
            <a:ext cx="651244" cy="16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95290" y="114302"/>
            <a:ext cx="8335961" cy="43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заголовка</a:t>
            </a:r>
            <a:endParaRPr lang="en-US" altLang="ru-RU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5289" y="641713"/>
            <a:ext cx="8335962" cy="413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  <a:endParaRPr lang="en-US" altLang="ru-RU" dirty="0"/>
          </a:p>
        </p:txBody>
      </p:sp>
      <p:cxnSp>
        <p:nvCxnSpPr>
          <p:cNvPr id="7" name="Straight Connector 85">
            <a:extLst>
              <a:ext uri="{FF2B5EF4-FFF2-40B4-BE49-F238E27FC236}">
                <a16:creationId xmlns:a16="http://schemas.microsoft.com/office/drawing/2014/main" id="{3D514510-0222-4D1F-854C-9071A2FAA94C}"/>
              </a:ext>
            </a:extLst>
          </p:cNvPr>
          <p:cNvCxnSpPr>
            <a:cxnSpLocks/>
          </p:cNvCxnSpPr>
          <p:nvPr userDrawn="1"/>
        </p:nvCxnSpPr>
        <p:spPr>
          <a:xfrm>
            <a:off x="626302" y="4940820"/>
            <a:ext cx="7394013" cy="0"/>
          </a:xfrm>
          <a:prstGeom prst="line">
            <a:avLst/>
          </a:prstGeom>
          <a:ln w="6350">
            <a:solidFill>
              <a:srgbClr val="0186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">
            <a:extLst>
              <a:ext uri="{FF2B5EF4-FFF2-40B4-BE49-F238E27FC236}">
                <a16:creationId xmlns:a16="http://schemas.microsoft.com/office/drawing/2014/main" id="{EF5C1852-B2CB-4781-96AF-9949CD9C2F6A}"/>
              </a:ext>
            </a:extLst>
          </p:cNvPr>
          <p:cNvSpPr txBox="1">
            <a:spLocks/>
          </p:cNvSpPr>
          <p:nvPr/>
        </p:nvSpPr>
        <p:spPr bwMode="gray">
          <a:xfrm>
            <a:off x="403226" y="4897905"/>
            <a:ext cx="346075" cy="9233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5A4B01A-27D0-4DB5-A045-8D6724009A4B}" type="slidenum">
              <a:rPr lang="ru-RU" sz="600" smtClean="0">
                <a:solidFill>
                  <a:srgbClr val="0073C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rgbClr val="0073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55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00" b="0" kern="1200">
          <a:solidFill>
            <a:srgbClr val="1E86C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34289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68578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102867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defRPr sz="1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342892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defRPr sz="105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685783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defRPr sz="9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028675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defRPr sz="825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371566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defRPr sz="825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pos="5511">
          <p15:clr>
            <a:srgbClr val="F26B43"/>
          </p15:clr>
        </p15:guide>
        <p15:guide id="3" pos="249">
          <p15:clr>
            <a:srgbClr val="F26B43"/>
          </p15:clr>
        </p15:guide>
        <p15:guide id="4" orient="horz" pos="301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E438E-760D-413D-89D3-203759588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6B39AD-FEAF-4FA1-9047-7C02933BF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C57F18-6642-4694-9F52-0BDEE11DB0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D9E4181-3350-496D-AADB-A8568EC2BE06}" type="datetimeFigureOut">
              <a:rPr lang="ru-RU" smtClean="0"/>
              <a:pPr/>
              <a:t>10.12.2025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12BA71-ACE9-4B32-A1B5-C6FB55F745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8F1C9B-292A-4AB7-9AF7-16D36DDD3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B418B7D-DE75-4F57-BF14-8C26B7D819E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2272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514AD2-DBBF-476D-B034-2F4AE598B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B60E9E-07A6-4A38-8056-3A3D00F10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08B9C2-AC55-4831-9887-530F0CAB3B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8C8F72-C47E-4AE9-A3E8-97BF75BAF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0C2ECC-7565-4D58-9E84-51C252E14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D5323-C977-4C96-BF76-98E1E0A81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95291" y="114303"/>
            <a:ext cx="7470417" cy="43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заголовка</a:t>
            </a:r>
            <a:endParaRPr lang="en-US" altLang="ru-RU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5289" y="641713"/>
            <a:ext cx="8335962" cy="413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58686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0" kern="1200">
          <a:solidFill>
            <a:srgbClr val="00447D"/>
          </a:solidFill>
          <a:latin typeface="Montserrat" pitchFamily="2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34288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6857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102864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137153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defRPr sz="1200" kern="1200">
          <a:solidFill>
            <a:schemeClr val="tx1"/>
          </a:solidFill>
          <a:latin typeface="Montserrat" pitchFamily="2" charset="0"/>
          <a:ea typeface="Verdana" panose="020B0604030504040204" pitchFamily="34" charset="0"/>
          <a:cs typeface="Verdana" panose="020B0604030504040204" pitchFamily="34" charset="0"/>
        </a:defRPr>
      </a:lvl1pPr>
      <a:lvl2pPr marL="342884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defRPr sz="1050" kern="1200">
          <a:solidFill>
            <a:schemeClr val="tx1"/>
          </a:solidFill>
          <a:latin typeface="Montserrat" pitchFamily="2" charset="0"/>
          <a:ea typeface="Verdana" panose="020B0604030504040204" pitchFamily="34" charset="0"/>
          <a:cs typeface="Verdana" panose="020B0604030504040204" pitchFamily="34" charset="0"/>
        </a:defRPr>
      </a:lvl2pPr>
      <a:lvl3pPr marL="685766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defRPr sz="900" kern="1200">
          <a:solidFill>
            <a:schemeClr val="tx1"/>
          </a:solidFill>
          <a:latin typeface="Montserrat" pitchFamily="2" charset="0"/>
          <a:ea typeface="Verdana" panose="020B0604030504040204" pitchFamily="34" charset="0"/>
          <a:cs typeface="Verdana" panose="020B0604030504040204" pitchFamily="34" charset="0"/>
        </a:defRPr>
      </a:lvl3pPr>
      <a:lvl4pPr marL="1028649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defRPr sz="825" kern="1200">
          <a:solidFill>
            <a:schemeClr val="tx1"/>
          </a:solidFill>
          <a:latin typeface="Montserrat" pitchFamily="2" charset="0"/>
          <a:ea typeface="Verdana" panose="020B0604030504040204" pitchFamily="34" charset="0"/>
          <a:cs typeface="Verdana" panose="020B0604030504040204" pitchFamily="34" charset="0"/>
        </a:defRPr>
      </a:lvl4pPr>
      <a:lvl5pPr marL="1371532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defRPr sz="825" kern="1200">
          <a:solidFill>
            <a:schemeClr val="tx1"/>
          </a:solidFill>
          <a:latin typeface="Montserrat" pitchFamily="2" charset="0"/>
          <a:ea typeface="Verdana" panose="020B0604030504040204" pitchFamily="34" charset="0"/>
          <a:cs typeface="Verdana" panose="020B0604030504040204" pitchFamily="34" charset="0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">
          <p15:clr>
            <a:srgbClr val="F26B43"/>
          </p15:clr>
        </p15:guide>
        <p15:guide id="2" pos="7348">
          <p15:clr>
            <a:srgbClr val="F26B43"/>
          </p15:clr>
        </p15:guide>
        <p15:guide id="3" pos="332">
          <p15:clr>
            <a:srgbClr val="F26B43"/>
          </p15:clr>
        </p15:guide>
        <p15:guide id="4" orient="horz" pos="4020">
          <p15:clr>
            <a:srgbClr val="F26B43"/>
          </p15:clr>
        </p15:guide>
        <p15:guide id="5" pos="7529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14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</p:sldLayoutIdLst>
  <p:txStyles>
    <p:titleStyle>
      <a:lvl1pPr algn="l" defTabSz="336394" rtl="0" eaLnBrk="1" latinLnBrk="0" hangingPunct="1">
        <a:lnSpc>
          <a:spcPct val="90000"/>
        </a:lnSpc>
        <a:spcBef>
          <a:spcPct val="0"/>
        </a:spcBef>
        <a:buNone/>
        <a:defRPr sz="1618" kern="1200">
          <a:solidFill>
            <a:schemeClr val="tx1"/>
          </a:solidFill>
          <a:latin typeface="Montserrat" panose="00000500000000000000" pitchFamily="2" charset="-52"/>
          <a:ea typeface="+mj-ea"/>
          <a:cs typeface="+mj-cs"/>
        </a:defRPr>
      </a:lvl1pPr>
    </p:titleStyle>
    <p:bodyStyle>
      <a:lvl1pPr marL="84098" indent="-84098" algn="l" defTabSz="336394" rtl="0" eaLnBrk="1" latinLnBrk="0" hangingPunct="1">
        <a:lnSpc>
          <a:spcPct val="90000"/>
        </a:lnSpc>
        <a:spcBef>
          <a:spcPts val="368"/>
        </a:spcBef>
        <a:buFont typeface="Arial" panose="020B0604020202020204" pitchFamily="34" charset="0"/>
        <a:buChar char="•"/>
        <a:defRPr sz="1030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1pPr>
      <a:lvl2pPr marL="252296" indent="-84098" algn="l" defTabSz="336394" rtl="0" eaLnBrk="1" latinLnBrk="0" hangingPunct="1">
        <a:lnSpc>
          <a:spcPct val="90000"/>
        </a:lnSpc>
        <a:spcBef>
          <a:spcPts val="184"/>
        </a:spcBef>
        <a:buFont typeface="Arial" panose="020B0604020202020204" pitchFamily="34" charset="0"/>
        <a:buChar char="•"/>
        <a:defRPr sz="883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2pPr>
      <a:lvl3pPr marL="420492" indent="-84098" algn="l" defTabSz="336394" rtl="0" eaLnBrk="1" latinLnBrk="0" hangingPunct="1">
        <a:lnSpc>
          <a:spcPct val="90000"/>
        </a:lnSpc>
        <a:spcBef>
          <a:spcPts val="184"/>
        </a:spcBef>
        <a:buFont typeface="Arial" panose="020B0604020202020204" pitchFamily="34" charset="0"/>
        <a:buChar char="•"/>
        <a:defRPr sz="736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3pPr>
      <a:lvl4pPr marL="588689" indent="-84098" algn="l" defTabSz="336394" rtl="0" eaLnBrk="1" latinLnBrk="0" hangingPunct="1">
        <a:lnSpc>
          <a:spcPct val="90000"/>
        </a:lnSpc>
        <a:spcBef>
          <a:spcPts val="184"/>
        </a:spcBef>
        <a:buFont typeface="Arial" panose="020B0604020202020204" pitchFamily="34" charset="0"/>
        <a:buChar char="•"/>
        <a:defRPr sz="662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4pPr>
      <a:lvl5pPr marL="756887" indent="-84098" algn="l" defTabSz="336394" rtl="0" eaLnBrk="1" latinLnBrk="0" hangingPunct="1">
        <a:lnSpc>
          <a:spcPct val="90000"/>
        </a:lnSpc>
        <a:spcBef>
          <a:spcPts val="184"/>
        </a:spcBef>
        <a:buFont typeface="Arial" panose="020B0604020202020204" pitchFamily="34" charset="0"/>
        <a:buChar char="•"/>
        <a:defRPr sz="662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5pPr>
      <a:lvl6pPr marL="925083" indent="-84098" algn="l" defTabSz="336394" rtl="0" eaLnBrk="1" latinLnBrk="0" hangingPunct="1">
        <a:lnSpc>
          <a:spcPct val="90000"/>
        </a:lnSpc>
        <a:spcBef>
          <a:spcPts val="184"/>
        </a:spcBef>
        <a:buFont typeface="Arial" panose="020B0604020202020204" pitchFamily="34" charset="0"/>
        <a:buChar char="•"/>
        <a:defRPr sz="662" kern="1200">
          <a:solidFill>
            <a:schemeClr val="tx1"/>
          </a:solidFill>
          <a:latin typeface="+mn-lt"/>
          <a:ea typeface="+mn-ea"/>
          <a:cs typeface="+mn-cs"/>
        </a:defRPr>
      </a:lvl6pPr>
      <a:lvl7pPr marL="1093280" indent="-84098" algn="l" defTabSz="336394" rtl="0" eaLnBrk="1" latinLnBrk="0" hangingPunct="1">
        <a:lnSpc>
          <a:spcPct val="90000"/>
        </a:lnSpc>
        <a:spcBef>
          <a:spcPts val="184"/>
        </a:spcBef>
        <a:buFont typeface="Arial" panose="020B0604020202020204" pitchFamily="34" charset="0"/>
        <a:buChar char="•"/>
        <a:defRPr sz="662" kern="1200">
          <a:solidFill>
            <a:schemeClr val="tx1"/>
          </a:solidFill>
          <a:latin typeface="+mn-lt"/>
          <a:ea typeface="+mn-ea"/>
          <a:cs typeface="+mn-cs"/>
        </a:defRPr>
      </a:lvl7pPr>
      <a:lvl8pPr marL="1261477" indent="-84098" algn="l" defTabSz="336394" rtl="0" eaLnBrk="1" latinLnBrk="0" hangingPunct="1">
        <a:lnSpc>
          <a:spcPct val="90000"/>
        </a:lnSpc>
        <a:spcBef>
          <a:spcPts val="184"/>
        </a:spcBef>
        <a:buFont typeface="Arial" panose="020B0604020202020204" pitchFamily="34" charset="0"/>
        <a:buChar char="•"/>
        <a:defRPr sz="662" kern="1200">
          <a:solidFill>
            <a:schemeClr val="tx1"/>
          </a:solidFill>
          <a:latin typeface="+mn-lt"/>
          <a:ea typeface="+mn-ea"/>
          <a:cs typeface="+mn-cs"/>
        </a:defRPr>
      </a:lvl8pPr>
      <a:lvl9pPr marL="1429673" indent="-84098" algn="l" defTabSz="336394" rtl="0" eaLnBrk="1" latinLnBrk="0" hangingPunct="1">
        <a:lnSpc>
          <a:spcPct val="90000"/>
        </a:lnSpc>
        <a:spcBef>
          <a:spcPts val="184"/>
        </a:spcBef>
        <a:buFont typeface="Arial" panose="020B0604020202020204" pitchFamily="34" charset="0"/>
        <a:buChar char="•"/>
        <a:defRPr sz="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336394" rtl="0" eaLnBrk="1" latinLnBrk="0" hangingPunct="1">
        <a:defRPr sz="662" kern="1200">
          <a:solidFill>
            <a:schemeClr val="tx1"/>
          </a:solidFill>
          <a:latin typeface="+mn-lt"/>
          <a:ea typeface="+mn-ea"/>
          <a:cs typeface="+mn-cs"/>
        </a:defRPr>
      </a:lvl1pPr>
      <a:lvl2pPr marL="168197" algn="l" defTabSz="336394" rtl="0" eaLnBrk="1" latinLnBrk="0" hangingPunct="1">
        <a:defRPr sz="662" kern="1200">
          <a:solidFill>
            <a:schemeClr val="tx1"/>
          </a:solidFill>
          <a:latin typeface="+mn-lt"/>
          <a:ea typeface="+mn-ea"/>
          <a:cs typeface="+mn-cs"/>
        </a:defRPr>
      </a:lvl2pPr>
      <a:lvl3pPr marL="336394" algn="l" defTabSz="336394" rtl="0" eaLnBrk="1" latinLnBrk="0" hangingPunct="1">
        <a:defRPr sz="662" kern="1200">
          <a:solidFill>
            <a:schemeClr val="tx1"/>
          </a:solidFill>
          <a:latin typeface="+mn-lt"/>
          <a:ea typeface="+mn-ea"/>
          <a:cs typeface="+mn-cs"/>
        </a:defRPr>
      </a:lvl3pPr>
      <a:lvl4pPr marL="504590" algn="l" defTabSz="336394" rtl="0" eaLnBrk="1" latinLnBrk="0" hangingPunct="1">
        <a:defRPr sz="662" kern="1200">
          <a:solidFill>
            <a:schemeClr val="tx1"/>
          </a:solidFill>
          <a:latin typeface="+mn-lt"/>
          <a:ea typeface="+mn-ea"/>
          <a:cs typeface="+mn-cs"/>
        </a:defRPr>
      </a:lvl4pPr>
      <a:lvl5pPr marL="672788" algn="l" defTabSz="336394" rtl="0" eaLnBrk="1" latinLnBrk="0" hangingPunct="1">
        <a:defRPr sz="662" kern="1200">
          <a:solidFill>
            <a:schemeClr val="tx1"/>
          </a:solidFill>
          <a:latin typeface="+mn-lt"/>
          <a:ea typeface="+mn-ea"/>
          <a:cs typeface="+mn-cs"/>
        </a:defRPr>
      </a:lvl5pPr>
      <a:lvl6pPr marL="840985" algn="l" defTabSz="336394" rtl="0" eaLnBrk="1" latinLnBrk="0" hangingPunct="1">
        <a:defRPr sz="662" kern="1200">
          <a:solidFill>
            <a:schemeClr val="tx1"/>
          </a:solidFill>
          <a:latin typeface="+mn-lt"/>
          <a:ea typeface="+mn-ea"/>
          <a:cs typeface="+mn-cs"/>
        </a:defRPr>
      </a:lvl6pPr>
      <a:lvl7pPr marL="1009181" algn="l" defTabSz="336394" rtl="0" eaLnBrk="1" latinLnBrk="0" hangingPunct="1">
        <a:defRPr sz="662" kern="1200">
          <a:solidFill>
            <a:schemeClr val="tx1"/>
          </a:solidFill>
          <a:latin typeface="+mn-lt"/>
          <a:ea typeface="+mn-ea"/>
          <a:cs typeface="+mn-cs"/>
        </a:defRPr>
      </a:lvl7pPr>
      <a:lvl8pPr marL="1177379" algn="l" defTabSz="336394" rtl="0" eaLnBrk="1" latinLnBrk="0" hangingPunct="1">
        <a:defRPr sz="662" kern="1200">
          <a:solidFill>
            <a:schemeClr val="tx1"/>
          </a:solidFill>
          <a:latin typeface="+mn-lt"/>
          <a:ea typeface="+mn-ea"/>
          <a:cs typeface="+mn-cs"/>
        </a:defRPr>
      </a:lvl8pPr>
      <a:lvl9pPr marL="1345575" algn="l" defTabSz="336394" rtl="0" eaLnBrk="1" latinLnBrk="0" hangingPunct="1">
        <a:defRPr sz="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82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jpe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jpeg"/><Relationship Id="rId2" Type="http://schemas.openxmlformats.org/officeDocument/2006/relationships/image" Target="../media/image90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jpe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18" Type="http://schemas.openxmlformats.org/officeDocument/2006/relationships/oleObject" Target="../embeddings/oleObject4.bin"/><Relationship Id="rId3" Type="http://schemas.openxmlformats.org/officeDocument/2006/relationships/tags" Target="../tags/tag16.xml"/><Relationship Id="rId21" Type="http://schemas.openxmlformats.org/officeDocument/2006/relationships/chart" Target="../charts/chart10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notesSlide" Target="../notesSlides/notesSlide11.xml"/><Relationship Id="rId2" Type="http://schemas.openxmlformats.org/officeDocument/2006/relationships/tags" Target="../tags/tag15.xml"/><Relationship Id="rId16" Type="http://schemas.openxmlformats.org/officeDocument/2006/relationships/slideLayout" Target="../slideLayouts/slideLayout30.xml"/><Relationship Id="rId20" Type="http://schemas.openxmlformats.org/officeDocument/2006/relationships/chart" Target="../charts/chart9.xml"/><Relationship Id="rId1" Type="http://schemas.openxmlformats.org/officeDocument/2006/relationships/vmlDrawing" Target="../drawings/vmlDrawing4.v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24" Type="http://schemas.openxmlformats.org/officeDocument/2006/relationships/image" Target="../media/image119.png"/><Relationship Id="rId5" Type="http://schemas.openxmlformats.org/officeDocument/2006/relationships/tags" Target="../tags/tag18.xml"/><Relationship Id="rId15" Type="http://schemas.openxmlformats.org/officeDocument/2006/relationships/tags" Target="../tags/tag28.xml"/><Relationship Id="rId23" Type="http://schemas.openxmlformats.org/officeDocument/2006/relationships/image" Target="../media/image118.png"/><Relationship Id="rId10" Type="http://schemas.openxmlformats.org/officeDocument/2006/relationships/tags" Target="../tags/tag23.xml"/><Relationship Id="rId19" Type="http://schemas.openxmlformats.org/officeDocument/2006/relationships/image" Target="../media/image117.emf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Relationship Id="rId22" Type="http://schemas.openxmlformats.org/officeDocument/2006/relationships/chart" Target="../charts/chart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tags" Target="../tags/tag40.xml"/><Relationship Id="rId18" Type="http://schemas.openxmlformats.org/officeDocument/2006/relationships/notesSlide" Target="../notesSlides/notesSlide12.xml"/><Relationship Id="rId26" Type="http://schemas.openxmlformats.org/officeDocument/2006/relationships/image" Target="../media/image102.png"/><Relationship Id="rId3" Type="http://schemas.openxmlformats.org/officeDocument/2006/relationships/tags" Target="../tags/tag30.xml"/><Relationship Id="rId21" Type="http://schemas.openxmlformats.org/officeDocument/2006/relationships/chart" Target="../charts/chart12.xml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slideLayout" Target="../slideLayouts/slideLayout46.xml"/><Relationship Id="rId25" Type="http://schemas.openxmlformats.org/officeDocument/2006/relationships/image" Target="../media/image121.png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20" Type="http://schemas.openxmlformats.org/officeDocument/2006/relationships/image" Target="../media/image117.emf"/><Relationship Id="rId1" Type="http://schemas.openxmlformats.org/officeDocument/2006/relationships/vmlDrawing" Target="../drawings/vmlDrawing5.v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24" Type="http://schemas.openxmlformats.org/officeDocument/2006/relationships/image" Target="../media/image120.png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23" Type="http://schemas.openxmlformats.org/officeDocument/2006/relationships/chart" Target="../charts/chart14.xml"/><Relationship Id="rId10" Type="http://schemas.openxmlformats.org/officeDocument/2006/relationships/tags" Target="../tags/tag37.xml"/><Relationship Id="rId19" Type="http://schemas.openxmlformats.org/officeDocument/2006/relationships/oleObject" Target="../embeddings/oleObject5.bin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chart" Target="../charts/char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tags" Target="../tags/tag55.xml"/><Relationship Id="rId18" Type="http://schemas.openxmlformats.org/officeDocument/2006/relationships/notesSlide" Target="../notesSlides/notesSlide13.xml"/><Relationship Id="rId3" Type="http://schemas.openxmlformats.org/officeDocument/2006/relationships/tags" Target="../tags/tag45.xml"/><Relationship Id="rId21" Type="http://schemas.openxmlformats.org/officeDocument/2006/relationships/chart" Target="../charts/chart15.xml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17" Type="http://schemas.openxmlformats.org/officeDocument/2006/relationships/slideLayout" Target="../slideLayouts/slideLayout46.xml"/><Relationship Id="rId25" Type="http://schemas.openxmlformats.org/officeDocument/2006/relationships/image" Target="../media/image104.png"/><Relationship Id="rId2" Type="http://schemas.openxmlformats.org/officeDocument/2006/relationships/tags" Target="../tags/tag44.xml"/><Relationship Id="rId16" Type="http://schemas.openxmlformats.org/officeDocument/2006/relationships/tags" Target="../tags/tag58.xml"/><Relationship Id="rId20" Type="http://schemas.openxmlformats.org/officeDocument/2006/relationships/image" Target="../media/image117.emf"/><Relationship Id="rId1" Type="http://schemas.openxmlformats.org/officeDocument/2006/relationships/vmlDrawing" Target="../drawings/vmlDrawing6.v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24" Type="http://schemas.openxmlformats.org/officeDocument/2006/relationships/image" Target="../media/image122.png"/><Relationship Id="rId5" Type="http://schemas.openxmlformats.org/officeDocument/2006/relationships/tags" Target="../tags/tag47.xml"/><Relationship Id="rId15" Type="http://schemas.openxmlformats.org/officeDocument/2006/relationships/tags" Target="../tags/tag57.xml"/><Relationship Id="rId23" Type="http://schemas.openxmlformats.org/officeDocument/2006/relationships/chart" Target="../charts/chart17.xml"/><Relationship Id="rId10" Type="http://schemas.openxmlformats.org/officeDocument/2006/relationships/tags" Target="../tags/tag52.xml"/><Relationship Id="rId19" Type="http://schemas.openxmlformats.org/officeDocument/2006/relationships/oleObject" Target="../embeddings/oleObject6.bin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tags" Target="../tags/tag56.xml"/><Relationship Id="rId22" Type="http://schemas.openxmlformats.org/officeDocument/2006/relationships/chart" Target="../charts/char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25.png"/><Relationship Id="rId5" Type="http://schemas.openxmlformats.org/officeDocument/2006/relationships/hyperlink" Target="https://&#1087;&#1088;&#1086;&#1080;&#1079;&#1074;&#1086;&#1076;&#1080;&#1090;&#1077;&#1083;&#1100;&#1085;&#1086;&#1089;&#1090;&#1100;.&#1088;&#1092;/" TargetMode="External"/><Relationship Id="rId4" Type="http://schemas.openxmlformats.org/officeDocument/2006/relationships/image" Target="../media/image14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3.png"/><Relationship Id="rId20" Type="http://schemas.openxmlformats.org/officeDocument/2006/relationships/image" Target="../media/image39.emf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9.emf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74.png"/><Relationship Id="rId18" Type="http://schemas.openxmlformats.org/officeDocument/2006/relationships/image" Target="../media/image97.sv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12" Type="http://schemas.openxmlformats.org/officeDocument/2006/relationships/image" Target="../media/image91.svg"/><Relationship Id="rId17" Type="http://schemas.openxmlformats.org/officeDocument/2006/relationships/image" Target="../media/image76.png"/><Relationship Id="rId2" Type="http://schemas.openxmlformats.org/officeDocument/2006/relationships/image" Target="../media/image39.emf"/><Relationship Id="rId16" Type="http://schemas.openxmlformats.org/officeDocument/2006/relationships/image" Target="../media/image95.sv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85.svg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5" Type="http://schemas.openxmlformats.org/officeDocument/2006/relationships/image" Target="../media/image75.pn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72.png"/><Relationship Id="rId14" Type="http://schemas.openxmlformats.org/officeDocument/2006/relationships/image" Target="../media/image9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8.sv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4.png"/><Relationship Id="rId5" Type="http://schemas.openxmlformats.org/officeDocument/2006/relationships/image" Target="../media/image70.svg"/><Relationship Id="rId4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0FC8850-4B79-45F3-8154-0E96DD02F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7695314" cy="513282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B26B140-4CFD-9144-6C43-B20B9E1D573F}"/>
              </a:ext>
            </a:extLst>
          </p:cNvPr>
          <p:cNvSpPr txBox="1">
            <a:spLocks/>
          </p:cNvSpPr>
          <p:nvPr/>
        </p:nvSpPr>
        <p:spPr>
          <a:xfrm>
            <a:off x="0" y="2399846"/>
            <a:ext cx="6366013" cy="403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 fontAlgn="auto">
              <a:spcAft>
                <a:spcPts val="0"/>
              </a:spcAft>
              <a:defRPr/>
            </a:pPr>
            <a:r>
              <a:rPr lang="ru-RU" sz="2100" kern="0" dirty="0">
                <a:solidFill>
                  <a:prstClr val="white"/>
                </a:solidFill>
                <a:latin typeface="Montserrat" pitchFamily="2" charset="0"/>
              </a:rPr>
              <a:t>«ПРОИЗВОДИТЕЛЬНОСТЬ</a:t>
            </a:r>
            <a:r>
              <a:rPr lang="en-US" sz="2100" kern="0" dirty="0">
                <a:solidFill>
                  <a:prstClr val="white"/>
                </a:solidFill>
                <a:latin typeface="Montserrat" pitchFamily="2" charset="0"/>
              </a:rPr>
              <a:t> </a:t>
            </a:r>
            <a:r>
              <a:rPr lang="ru-RU" sz="2100" kern="0" dirty="0">
                <a:solidFill>
                  <a:prstClr val="white"/>
                </a:solidFill>
                <a:latin typeface="Montserrat" pitchFamily="2" charset="0"/>
              </a:rPr>
              <a:t>ТРУДА»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AB761D-E5F2-4201-A404-3F73C5FFD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777" y="2032938"/>
            <a:ext cx="4120962" cy="235458"/>
          </a:xfrm>
        </p:spPr>
        <p:txBody>
          <a:bodyPr anchor="t">
            <a:noAutofit/>
          </a:bodyPr>
          <a:lstStyle/>
          <a:p>
            <a:pPr algn="l">
              <a:defRPr/>
            </a:pPr>
            <a:r>
              <a:rPr lang="ru-RU" sz="2100" kern="0" dirty="0">
                <a:solidFill>
                  <a:prstClr val="white"/>
                </a:solidFill>
                <a:latin typeface="Montserrat" pitchFamily="2" charset="0"/>
                <a:ea typeface="+mn-ea"/>
                <a:cs typeface="+mn-cs"/>
              </a:rPr>
              <a:t>ФЕДЕРАЛЬНЫЙ ПРОЕКТ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76634A9C-A4E6-47D9-41F1-758D847A8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D5D5323-C977-4C96-BF76-98E1E0A81D72}" type="slidenum">
              <a:rPr lang="ru-RU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7CC05A0-9073-4218-B9B9-F74D4C9697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4" r="25383"/>
          <a:stretch/>
        </p:blipFill>
        <p:spPr>
          <a:xfrm>
            <a:off x="665843" y="161580"/>
            <a:ext cx="816485" cy="3239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D13D04-FB89-42E6-858E-D29B357B9542}"/>
              </a:ext>
            </a:extLst>
          </p:cNvPr>
          <p:cNvSpPr txBox="1"/>
          <p:nvPr/>
        </p:nvSpPr>
        <p:spPr>
          <a:xfrm>
            <a:off x="153370" y="532800"/>
            <a:ext cx="515552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700" b="1" kern="0" dirty="0">
                <a:solidFill>
                  <a:prstClr val="white"/>
                </a:solidFill>
                <a:latin typeface="Montserrat" pitchFamily="2" charset="0"/>
                <a:sym typeface="Helvetica Neue"/>
              </a:rPr>
              <a:t>Повысьте </a:t>
            </a:r>
          </a:p>
          <a:p>
            <a:pPr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700" b="1" kern="0" dirty="0">
                <a:solidFill>
                  <a:prstClr val="white"/>
                </a:solidFill>
                <a:latin typeface="Montserrat" pitchFamily="2" charset="0"/>
                <a:sym typeface="Helvetica Neue"/>
              </a:rPr>
              <a:t>операционную эффективность</a:t>
            </a:r>
            <a:endParaRPr lang="ru-RU" sz="1050" kern="0" dirty="0">
              <a:solidFill>
                <a:prstClr val="white"/>
              </a:solidFill>
              <a:latin typeface="Montserrat" pitchFamily="2" charset="0"/>
              <a:sym typeface="Helvetica Neue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1650A91-BA0A-4E5A-811E-A19EFAA3DA74}"/>
              </a:ext>
            </a:extLst>
          </p:cNvPr>
          <p:cNvSpPr/>
          <p:nvPr/>
        </p:nvSpPr>
        <p:spPr>
          <a:xfrm>
            <a:off x="129188" y="3835028"/>
            <a:ext cx="39121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kern="0" dirty="0">
                <a:solidFill>
                  <a:prstClr val="white"/>
                </a:solidFill>
                <a:latin typeface="Montserrat" pitchFamily="2" charset="-52"/>
                <a:ea typeface="Verdana" panose="020B0604030504040204" pitchFamily="34" charset="0"/>
                <a:sym typeface="Helvetica Neue"/>
              </a:rPr>
              <a:t>Коклюгин Владимир Александрович</a:t>
            </a:r>
          </a:p>
          <a:p>
            <a:pPr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kern="0" dirty="0">
                <a:solidFill>
                  <a:prstClr val="white"/>
                </a:solidFill>
                <a:latin typeface="Montserrat" pitchFamily="2" charset="-52"/>
                <a:ea typeface="Verdana" panose="020B0604030504040204" pitchFamily="34" charset="0"/>
                <a:sym typeface="Helvetica Neue"/>
              </a:rPr>
              <a:t>Р</a:t>
            </a:r>
            <a:r>
              <a:rPr lang="ru-RU" sz="1500" kern="0" dirty="0" smtClean="0">
                <a:solidFill>
                  <a:prstClr val="white"/>
                </a:solidFill>
                <a:latin typeface="Montserrat" pitchFamily="2" charset="-52"/>
                <a:ea typeface="Verdana" panose="020B0604030504040204" pitchFamily="34" charset="0"/>
                <a:sym typeface="Helvetica Neue"/>
              </a:rPr>
              <a:t>уководитель </a:t>
            </a:r>
            <a:r>
              <a:rPr lang="ru-RU" sz="1500" kern="0" dirty="0">
                <a:solidFill>
                  <a:prstClr val="white"/>
                </a:solidFill>
                <a:latin typeface="Montserrat" pitchFamily="2" charset="-52"/>
                <a:ea typeface="Verdana" panose="020B0604030504040204" pitchFamily="34" charset="0"/>
                <a:sym typeface="Helvetica Neue"/>
              </a:rPr>
              <a:t>проекта ФЦК</a:t>
            </a:r>
            <a:endParaRPr lang="ru-RU" sz="1500" kern="0" dirty="0">
              <a:solidFill>
                <a:prstClr val="white"/>
              </a:solidFill>
              <a:latin typeface="Montserrat" pitchFamily="2" charset="-52"/>
              <a:sym typeface="Helvetica Neue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107" y="-109831"/>
            <a:ext cx="1711362" cy="96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D7D6722-AAFE-E54F-B5DE-8ECB31116F7D}"/>
              </a:ext>
            </a:extLst>
          </p:cNvPr>
          <p:cNvSpPr/>
          <p:nvPr/>
        </p:nvSpPr>
        <p:spPr>
          <a:xfrm>
            <a:off x="0" y="2243431"/>
            <a:ext cx="9155484" cy="2907812"/>
          </a:xfrm>
          <a:prstGeom prst="rect">
            <a:avLst/>
          </a:prstGeom>
          <a:gradFill>
            <a:gsLst>
              <a:gs pos="0">
                <a:srgbClr val="002060">
                  <a:alpha val="20392"/>
                </a:srgb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49" kern="0" dirty="0">
                <a:solidFill>
                  <a:srgbClr val="000000"/>
                </a:solidFill>
                <a:latin typeface="Montserrat"/>
                <a:sym typeface="Helvetica Neue"/>
              </a:rPr>
              <a:t>    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40AA99AF-C9CD-4006-8FDE-19A12E1102F8}"/>
              </a:ext>
            </a:extLst>
          </p:cNvPr>
          <p:cNvGraphicFramePr/>
          <p:nvPr/>
        </p:nvGraphicFramePr>
        <p:xfrm>
          <a:off x="6400800" y="1172194"/>
          <a:ext cx="3524251" cy="2237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0EDFDBF-3160-4D85-B763-56FEAFA8EAC3}"/>
              </a:ext>
            </a:extLst>
          </p:cNvPr>
          <p:cNvSpPr txBox="1"/>
          <p:nvPr/>
        </p:nvSpPr>
        <p:spPr>
          <a:xfrm>
            <a:off x="271158" y="694042"/>
            <a:ext cx="466090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kern="0" dirty="0">
                <a:solidFill>
                  <a:srgbClr val="000000"/>
                </a:solidFill>
                <a:latin typeface="Montserrat SemiBold" pitchFamily="2" charset="-52"/>
                <a:sym typeface="Helvetica Neue"/>
              </a:rPr>
              <a:t>Уровень роботизации в России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DA9702C-86AF-074B-99F2-7F255E133B9B}"/>
              </a:ext>
            </a:extLst>
          </p:cNvPr>
          <p:cNvSpPr/>
          <p:nvPr/>
        </p:nvSpPr>
        <p:spPr>
          <a:xfrm>
            <a:off x="0" y="1"/>
            <a:ext cx="9144000" cy="59751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34" kern="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sym typeface="Helvetica Neue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CD1E5FC-5029-3348-9F69-21BAF900FA43}"/>
              </a:ext>
            </a:extLst>
          </p:cNvPr>
          <p:cNvSpPr txBox="1">
            <a:spLocks/>
          </p:cNvSpPr>
          <p:nvPr/>
        </p:nvSpPr>
        <p:spPr>
          <a:xfrm>
            <a:off x="148126" y="68799"/>
            <a:ext cx="7636199" cy="43603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1E86C8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  <a:defRPr/>
            </a:pPr>
            <a:r>
              <a:rPr lang="ru-RU" sz="1800" dirty="0">
                <a:solidFill>
                  <a:prstClr val="white"/>
                </a:solidFill>
                <a:latin typeface="Montserrat" pitchFamily="2" charset="0"/>
                <a:cs typeface="Arial" panose="020B0604020202020204" pitchFamily="34" charset="0"/>
                <a:sym typeface="Helvetica Neue"/>
              </a:rPr>
              <a:t>РОБОТИЗАЦИЯ КАК ТРЕНД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9995E84-0F7C-A641-B40F-90605C596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688" y="178396"/>
            <a:ext cx="900950" cy="222866"/>
          </a:xfrm>
          <a:prstGeom prst="rect">
            <a:avLst/>
          </a:prstGeom>
        </p:spPr>
      </p:pic>
      <p:sp>
        <p:nvSpPr>
          <p:cNvPr id="33" name="Номер слайда 1">
            <a:extLst>
              <a:ext uri="{FF2B5EF4-FFF2-40B4-BE49-F238E27FC236}">
                <a16:creationId xmlns:a16="http://schemas.microsoft.com/office/drawing/2014/main" id="{3EEBF85D-A833-634E-B134-835EE2DC5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5729" y="4866965"/>
            <a:ext cx="233852" cy="273844"/>
          </a:xfrm>
        </p:spPr>
        <p:txBody>
          <a:bodyPr/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4E3FB2D-EE17-42F9-A7E7-395842FAF16F}" type="slidenum">
              <a:rPr lang="ru-RU" sz="675">
                <a:solidFill>
                  <a:prstClr val="black">
                    <a:tint val="75000"/>
                  </a:prstClr>
                </a:solidFill>
                <a:latin typeface="Montserrat" pitchFamily="2" charset="0"/>
                <a:sym typeface="Helvetica Neue"/>
              </a:rPr>
              <a:pPr algn="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ru-RU" sz="675" dirty="0">
              <a:solidFill>
                <a:prstClr val="black">
                  <a:tint val="75000"/>
                </a:prstClr>
              </a:solidFill>
              <a:latin typeface="Montserrat" pitchFamily="2" charset="0"/>
              <a:sym typeface="Helvetica Neue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46713" y="878218"/>
            <a:ext cx="8628256" cy="4031875"/>
            <a:chOff x="246713" y="878218"/>
            <a:chExt cx="8628256" cy="4031875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18CAA19C-29A7-42CA-A339-D524F1A0BD6C}"/>
                </a:ext>
              </a:extLst>
            </p:cNvPr>
            <p:cNvSpPr/>
            <p:nvPr/>
          </p:nvSpPr>
          <p:spPr>
            <a:xfrm>
              <a:off x="271486" y="3414940"/>
              <a:ext cx="3748064" cy="439928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6685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134" kern="0">
                <a:solidFill>
                  <a:prstClr val="white"/>
                </a:solidFill>
                <a:latin typeface="Montserrat" pitchFamily="2" charset="-52"/>
                <a:ea typeface="Roboto" panose="02000000000000000000" pitchFamily="2" charset="0"/>
                <a:sym typeface="Helvetica Neue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078E50-E738-6195-64EF-C95FF8E06F8D}"/>
                </a:ext>
              </a:extLst>
            </p:cNvPr>
            <p:cNvSpPr txBox="1"/>
            <p:nvPr/>
          </p:nvSpPr>
          <p:spPr>
            <a:xfrm>
              <a:off x="263706" y="1399041"/>
              <a:ext cx="1871761" cy="4630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2166859" eaLnBrk="1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kern="0" dirty="0">
                  <a:solidFill>
                    <a:srgbClr val="000000"/>
                  </a:solidFill>
                  <a:latin typeface="Montserrat" pitchFamily="2" charset="-52"/>
                  <a:sym typeface="Helvetica Neue"/>
                </a:rPr>
                <a:t>промышленных роботов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28CD59-6555-3148-01D1-427DED155ACB}"/>
                </a:ext>
              </a:extLst>
            </p:cNvPr>
            <p:cNvSpPr txBox="1"/>
            <p:nvPr/>
          </p:nvSpPr>
          <p:spPr>
            <a:xfrm>
              <a:off x="248914" y="3986763"/>
              <a:ext cx="423700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14313" indent="-214313" defTabSz="2166859" eaLnBrk="1" fontAlgn="auto">
                <a:spcBef>
                  <a:spcPts val="0"/>
                </a:spcBef>
                <a:spcAft>
                  <a:spcPts val="0"/>
                </a:spcAft>
                <a:buClr>
                  <a:srgbClr val="404EA1"/>
                </a:buClr>
                <a:buFont typeface="Arial" panose="020B0604020202020204" pitchFamily="34" charset="0"/>
                <a:buChar char="•"/>
                <a:defRPr/>
              </a:pPr>
              <a:r>
                <a:rPr lang="ru-RU" sz="1350" kern="0" dirty="0">
                  <a:solidFill>
                    <a:srgbClr val="000000"/>
                  </a:solidFill>
                  <a:latin typeface="Montserrat" pitchFamily="2" charset="-52"/>
                  <a:sym typeface="Helvetica Neue"/>
                </a:rPr>
                <a:t>Количество промышленных установок </a:t>
              </a:r>
              <a:br>
                <a:rPr lang="ru-RU" sz="1350" kern="0" dirty="0">
                  <a:solidFill>
                    <a:srgbClr val="000000"/>
                  </a:solidFill>
                  <a:latin typeface="Montserrat" pitchFamily="2" charset="-52"/>
                  <a:sym typeface="Helvetica Neue"/>
                </a:rPr>
              </a:br>
              <a:r>
                <a:rPr lang="ru-RU" sz="1350" kern="0" dirty="0">
                  <a:solidFill>
                    <a:srgbClr val="000000"/>
                  </a:solidFill>
                  <a:latin typeface="Montserrat" pitchFamily="2" charset="-52"/>
                  <a:sym typeface="Helvetica Neue"/>
                </a:rPr>
                <a:t>в 2024 году превысило </a:t>
              </a:r>
              <a:r>
                <a:rPr lang="ru-RU" sz="1350" b="1" kern="0" dirty="0">
                  <a:solidFill>
                    <a:srgbClr val="002060"/>
                  </a:solidFill>
                  <a:latin typeface="Montserrat" pitchFamily="2" charset="-52"/>
                  <a:sym typeface="Helvetica Neue"/>
                </a:rPr>
                <a:t>20 000 единиц</a:t>
              </a:r>
              <a:r>
                <a:rPr lang="ru-RU" sz="1350" kern="0" dirty="0">
                  <a:solidFill>
                    <a:srgbClr val="002060"/>
                  </a:solidFill>
                  <a:latin typeface="Montserrat" pitchFamily="2" charset="-52"/>
                  <a:sym typeface="Helvetica Neue"/>
                </a:rPr>
                <a:t>, </a:t>
              </a:r>
              <a:r>
                <a:rPr lang="ru-RU" sz="1350" kern="0" dirty="0">
                  <a:solidFill>
                    <a:srgbClr val="000000"/>
                  </a:solidFill>
                  <a:latin typeface="Montserrat" pitchFamily="2" charset="-52"/>
                  <a:sym typeface="Helvetica Neue"/>
                </a:rPr>
                <a:t>рост около </a:t>
              </a:r>
              <a:r>
                <a:rPr lang="ru-RU" sz="1350" b="1" kern="0" dirty="0">
                  <a:solidFill>
                    <a:srgbClr val="002060"/>
                  </a:solidFill>
                  <a:latin typeface="Montserrat" pitchFamily="2" charset="-52"/>
                  <a:sym typeface="Helvetica Neue"/>
                </a:rPr>
                <a:t>62 % по сравнению с 2023</a:t>
              </a:r>
              <a:r>
                <a:rPr lang="ru-RU" sz="1350" kern="0" dirty="0">
                  <a:solidFill>
                    <a:srgbClr val="002060"/>
                  </a:solidFill>
                  <a:latin typeface="Montserrat" pitchFamily="2" charset="-52"/>
                  <a:sym typeface="Helvetica Neue"/>
                </a:rPr>
                <a:t> </a:t>
              </a:r>
              <a:r>
                <a:rPr lang="ru-RU" sz="1350" kern="0" dirty="0">
                  <a:solidFill>
                    <a:srgbClr val="000000"/>
                  </a:solidFill>
                  <a:latin typeface="Montserrat" pitchFamily="2" charset="-52"/>
                  <a:sym typeface="Helvetica Neue"/>
                </a:rPr>
                <a:t>(12 841)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0D55DF-D941-488D-85E7-E6CCD2CBB541}"/>
                </a:ext>
              </a:extLst>
            </p:cNvPr>
            <p:cNvSpPr txBox="1"/>
            <p:nvPr/>
          </p:nvSpPr>
          <p:spPr>
            <a:xfrm>
              <a:off x="4637965" y="3986763"/>
              <a:ext cx="423700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14313" indent="-214313" defTabSz="2166859" eaLnBrk="1" fontAlgn="auto">
                <a:spcBef>
                  <a:spcPts val="0"/>
                </a:spcBef>
                <a:spcAft>
                  <a:spcPts val="0"/>
                </a:spcAft>
                <a:buClr>
                  <a:srgbClr val="404EA1"/>
                </a:buClr>
                <a:buFont typeface="Arial" panose="020B0604020202020204" pitchFamily="34" charset="0"/>
                <a:buChar char="•"/>
                <a:defRPr/>
              </a:pPr>
              <a:r>
                <a:rPr lang="ru-RU" sz="1350" kern="0" dirty="0">
                  <a:solidFill>
                    <a:srgbClr val="000000"/>
                  </a:solidFill>
                  <a:latin typeface="Montserrat" pitchFamily="2" charset="-52"/>
                  <a:sym typeface="Helvetica Neue"/>
                </a:rPr>
                <a:t>Цель до 2030 г. – достичь </a:t>
              </a:r>
              <a:r>
                <a:rPr lang="ru-RU" sz="1350" b="1" kern="0" dirty="0">
                  <a:solidFill>
                    <a:srgbClr val="002060"/>
                  </a:solidFill>
                  <a:latin typeface="Montserrat" pitchFamily="2" charset="-52"/>
                  <a:sym typeface="Helvetica Neue"/>
                </a:rPr>
                <a:t>145 роботов </a:t>
              </a:r>
              <a:br>
                <a:rPr lang="ru-RU" sz="1350" b="1" kern="0" dirty="0">
                  <a:solidFill>
                    <a:srgbClr val="002060"/>
                  </a:solidFill>
                  <a:latin typeface="Montserrat" pitchFamily="2" charset="-52"/>
                  <a:sym typeface="Helvetica Neue"/>
                </a:rPr>
              </a:br>
              <a:r>
                <a:rPr lang="ru-RU" sz="1350" b="1" kern="0" dirty="0">
                  <a:solidFill>
                    <a:srgbClr val="002060"/>
                  </a:solidFill>
                  <a:latin typeface="Montserrat" pitchFamily="2" charset="-52"/>
                  <a:sym typeface="Helvetica Neue"/>
                </a:rPr>
                <a:t>на 10 000 работников</a:t>
              </a:r>
              <a:r>
                <a:rPr lang="ru-RU" sz="1350" kern="0" dirty="0">
                  <a:solidFill>
                    <a:srgbClr val="002060"/>
                  </a:solidFill>
                  <a:latin typeface="Montserrat" pitchFamily="2" charset="-52"/>
                  <a:sym typeface="Helvetica Neue"/>
                </a:rPr>
                <a:t>,</a:t>
              </a:r>
              <a:r>
                <a:rPr lang="ru-RU" sz="1350" kern="0" dirty="0">
                  <a:solidFill>
                    <a:srgbClr val="000000"/>
                  </a:solidFill>
                  <a:latin typeface="Montserrat" pitchFamily="2" charset="-52"/>
                  <a:sym typeface="Helvetica Neue"/>
                </a:rPr>
                <a:t> чтобы войти </a:t>
              </a:r>
              <a:br>
                <a:rPr lang="ru-RU" sz="1350" kern="0" dirty="0">
                  <a:solidFill>
                    <a:srgbClr val="000000"/>
                  </a:solidFill>
                  <a:latin typeface="Montserrat" pitchFamily="2" charset="-52"/>
                  <a:sym typeface="Helvetica Neue"/>
                </a:rPr>
              </a:br>
              <a:r>
                <a:rPr lang="ru-RU" sz="1350" kern="0" dirty="0">
                  <a:solidFill>
                    <a:srgbClr val="000000"/>
                  </a:solidFill>
                  <a:latin typeface="Montserrat" pitchFamily="2" charset="-52"/>
                  <a:sym typeface="Helvetica Neue"/>
                </a:rPr>
                <a:t>в ТОП‑25 стран по плотности роботизации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C13041-E746-4698-99FE-EE848D5D9E45}"/>
                </a:ext>
              </a:extLst>
            </p:cNvPr>
            <p:cNvSpPr txBox="1"/>
            <p:nvPr/>
          </p:nvSpPr>
          <p:spPr>
            <a:xfrm>
              <a:off x="4572000" y="878218"/>
              <a:ext cx="1309991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216685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kern="0" dirty="0">
                  <a:solidFill>
                    <a:srgbClr val="002060"/>
                  </a:solidFill>
                  <a:latin typeface="Montserrat" pitchFamily="2" charset="-52"/>
                  <a:sym typeface="Helvetica Neue"/>
                </a:rPr>
                <a:t>Лидеры</a:t>
              </a:r>
              <a:endParaRPr lang="ru-RU" sz="1500" kern="0" dirty="0">
                <a:solidFill>
                  <a:srgbClr val="002060"/>
                </a:solidFill>
                <a:latin typeface="Montserrat" pitchFamily="2" charset="-52"/>
                <a:sym typeface="Helvetica Neue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2BCF49-DE79-405C-8C58-39205518C85B}"/>
                </a:ext>
              </a:extLst>
            </p:cNvPr>
            <p:cNvSpPr txBox="1"/>
            <p:nvPr/>
          </p:nvSpPr>
          <p:spPr>
            <a:xfrm>
              <a:off x="5083916" y="1257919"/>
              <a:ext cx="14192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6685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kern="0" dirty="0">
                  <a:solidFill>
                    <a:srgbClr val="000000"/>
                  </a:solidFill>
                  <a:latin typeface="Montserrat"/>
                  <a:sym typeface="Helvetica Neue"/>
                </a:rPr>
                <a:t>Южная</a:t>
              </a:r>
              <a:br>
                <a:rPr lang="ru-RU" sz="1500" kern="0" dirty="0">
                  <a:solidFill>
                    <a:srgbClr val="000000"/>
                  </a:solidFill>
                  <a:latin typeface="Montserrat"/>
                  <a:sym typeface="Helvetica Neue"/>
                </a:rPr>
              </a:br>
              <a:r>
                <a:rPr lang="ru-RU" sz="1500" kern="0" dirty="0">
                  <a:solidFill>
                    <a:srgbClr val="000000"/>
                  </a:solidFill>
                  <a:latin typeface="Montserrat"/>
                  <a:sym typeface="Helvetica Neue"/>
                </a:rPr>
                <a:t>Корея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3FBA94-F9DF-485C-AAA3-BB1317F98ECB}"/>
                </a:ext>
              </a:extLst>
            </p:cNvPr>
            <p:cNvSpPr txBox="1"/>
            <p:nvPr/>
          </p:nvSpPr>
          <p:spPr>
            <a:xfrm>
              <a:off x="5083916" y="1905619"/>
              <a:ext cx="1419225" cy="1349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66859" eaLnBrk="1" fontAlgn="auto">
                <a:spcBef>
                  <a:spcPts val="0"/>
                </a:spcBef>
                <a:spcAft>
                  <a:spcPts val="150"/>
                </a:spcAft>
                <a:defRPr/>
              </a:pPr>
              <a:r>
                <a:rPr lang="ru-RU" sz="1500" kern="0" dirty="0">
                  <a:solidFill>
                    <a:srgbClr val="000000"/>
                  </a:solidFill>
                  <a:latin typeface="Montserrat"/>
                  <a:sym typeface="Helvetica Neue"/>
                </a:rPr>
                <a:t>Сингапур</a:t>
              </a:r>
            </a:p>
            <a:p>
              <a:pPr defTabSz="2166859" eaLnBrk="1" fontAlgn="auto">
                <a:spcBef>
                  <a:spcPts val="0"/>
                </a:spcBef>
                <a:spcAft>
                  <a:spcPts val="150"/>
                </a:spcAft>
                <a:defRPr/>
              </a:pPr>
              <a:endParaRPr lang="ru-RU" sz="1500" kern="0" dirty="0">
                <a:solidFill>
                  <a:srgbClr val="000000"/>
                </a:solidFill>
                <a:latin typeface="Montserrat"/>
                <a:sym typeface="Helvetica Neue"/>
              </a:endParaRPr>
            </a:p>
            <a:p>
              <a:pPr defTabSz="2166859" eaLnBrk="1" fontAlgn="auto">
                <a:spcBef>
                  <a:spcPts val="0"/>
                </a:spcBef>
                <a:spcAft>
                  <a:spcPts val="150"/>
                </a:spcAft>
                <a:defRPr/>
              </a:pPr>
              <a:r>
                <a:rPr lang="ru-RU" sz="1500" kern="0" dirty="0">
                  <a:solidFill>
                    <a:srgbClr val="000000"/>
                  </a:solidFill>
                  <a:latin typeface="Montserrat"/>
                  <a:sym typeface="Helvetica Neue"/>
                </a:rPr>
                <a:t>Германия</a:t>
              </a:r>
            </a:p>
            <a:p>
              <a:pPr defTabSz="2166859" eaLnBrk="1" fontAlgn="auto">
                <a:spcBef>
                  <a:spcPts val="0"/>
                </a:spcBef>
                <a:spcAft>
                  <a:spcPts val="150"/>
                </a:spcAft>
                <a:defRPr/>
              </a:pPr>
              <a:endParaRPr lang="ru-RU" sz="1500" kern="0" dirty="0">
                <a:solidFill>
                  <a:srgbClr val="000000"/>
                </a:solidFill>
                <a:latin typeface="Montserrat"/>
                <a:sym typeface="Helvetica Neue"/>
              </a:endParaRPr>
            </a:p>
            <a:p>
              <a:pPr defTabSz="2166859" eaLnBrk="1" fontAlgn="auto">
                <a:spcBef>
                  <a:spcPts val="0"/>
                </a:spcBef>
                <a:spcAft>
                  <a:spcPts val="150"/>
                </a:spcAft>
                <a:defRPr/>
              </a:pPr>
              <a:r>
                <a:rPr lang="ru-RU" sz="1500" kern="0" dirty="0">
                  <a:solidFill>
                    <a:srgbClr val="000000"/>
                  </a:solidFill>
                  <a:latin typeface="Montserrat"/>
                  <a:sym typeface="Helvetica Neue"/>
                </a:rPr>
                <a:t>Япония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057DFF-8C26-4F13-A9D4-113C6EFC0B24}"/>
                </a:ext>
              </a:extLst>
            </p:cNvPr>
            <p:cNvSpPr txBox="1"/>
            <p:nvPr/>
          </p:nvSpPr>
          <p:spPr>
            <a:xfrm>
              <a:off x="7073532" y="1340409"/>
              <a:ext cx="1757212" cy="420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216685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134" b="1" kern="0" dirty="0">
                  <a:solidFill>
                    <a:prstClr val="white"/>
                  </a:solidFill>
                  <a:latin typeface="Montserrat"/>
                  <a:sym typeface="Helvetica Neue"/>
                </a:rPr>
                <a:t>≈1 012-1 100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3E051F-5425-49A3-A9E5-20C49169574F}"/>
                </a:ext>
              </a:extLst>
            </p:cNvPr>
            <p:cNvSpPr txBox="1"/>
            <p:nvPr/>
          </p:nvSpPr>
          <p:spPr>
            <a:xfrm>
              <a:off x="7336591" y="1839032"/>
              <a:ext cx="873958" cy="420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216685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134" b="1" kern="0" dirty="0">
                  <a:solidFill>
                    <a:prstClr val="white"/>
                  </a:solidFill>
                  <a:latin typeface="Montserrat"/>
                  <a:sym typeface="Helvetica Neue"/>
                </a:rPr>
                <a:t>≈770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ABAD95-BFC8-4EC6-A712-29CF0CDE5296}"/>
                </a:ext>
              </a:extLst>
            </p:cNvPr>
            <p:cNvSpPr txBox="1"/>
            <p:nvPr/>
          </p:nvSpPr>
          <p:spPr>
            <a:xfrm>
              <a:off x="6617847" y="2356806"/>
              <a:ext cx="873958" cy="420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216685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134" b="1" kern="0" dirty="0">
                  <a:solidFill>
                    <a:prstClr val="white"/>
                  </a:solidFill>
                  <a:latin typeface="Montserrat"/>
                  <a:sym typeface="Helvetica Neue"/>
                </a:rPr>
                <a:t>≈429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36BBEE-4230-4007-AE5F-B2EA979454B3}"/>
                </a:ext>
              </a:extLst>
            </p:cNvPr>
            <p:cNvSpPr txBox="1"/>
            <p:nvPr/>
          </p:nvSpPr>
          <p:spPr>
            <a:xfrm>
              <a:off x="6643773" y="2850233"/>
              <a:ext cx="819456" cy="420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216685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134" b="1" kern="0" dirty="0">
                  <a:solidFill>
                    <a:prstClr val="white"/>
                  </a:solidFill>
                  <a:latin typeface="Montserrat"/>
                  <a:sym typeface="Helvetica Neue"/>
                </a:rPr>
                <a:t>≈419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B49E79A-E729-4981-84C6-7B87B7902B11}"/>
                </a:ext>
              </a:extLst>
            </p:cNvPr>
            <p:cNvSpPr txBox="1"/>
            <p:nvPr/>
          </p:nvSpPr>
          <p:spPr>
            <a:xfrm>
              <a:off x="600134" y="1010524"/>
              <a:ext cx="652743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16685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500" b="1" kern="0" dirty="0">
                  <a:solidFill>
                    <a:srgbClr val="FBCA62">
                      <a:lumMod val="50000"/>
                    </a:srgbClr>
                  </a:solidFill>
                  <a:latin typeface="Montserrat"/>
                  <a:sym typeface="Helvetica Neue"/>
                </a:rPr>
                <a:t>29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E4F9EBD-2608-4D42-B273-09A1DB675897}"/>
                </a:ext>
              </a:extLst>
            </p:cNvPr>
            <p:cNvSpPr txBox="1"/>
            <p:nvPr/>
          </p:nvSpPr>
          <p:spPr>
            <a:xfrm>
              <a:off x="2670822" y="1402057"/>
              <a:ext cx="1871761" cy="278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2166859" eaLnBrk="1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kern="0" dirty="0">
                  <a:solidFill>
                    <a:srgbClr val="000000"/>
                  </a:solidFill>
                  <a:latin typeface="Montserrat" pitchFamily="2" charset="-52"/>
                  <a:sym typeface="Helvetica Neue"/>
                </a:rPr>
                <a:t>работников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394D7D-A11F-47DE-97E6-57BDC02ABE2B}"/>
                </a:ext>
              </a:extLst>
            </p:cNvPr>
            <p:cNvSpPr txBox="1"/>
            <p:nvPr/>
          </p:nvSpPr>
          <p:spPr>
            <a:xfrm>
              <a:off x="2202803" y="915966"/>
              <a:ext cx="1919115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16685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kern="0" dirty="0">
                  <a:solidFill>
                    <a:srgbClr val="FBCA62">
                      <a:lumMod val="50000"/>
                    </a:srgbClr>
                  </a:solidFill>
                  <a:latin typeface="Montserrat"/>
                  <a:sym typeface="Helvetica Neue"/>
                </a:rPr>
                <a:t>на</a:t>
              </a:r>
              <a:r>
                <a:rPr lang="ru-RU" sz="3300" b="1" kern="0" dirty="0">
                  <a:solidFill>
                    <a:srgbClr val="FBCA62">
                      <a:lumMod val="50000"/>
                    </a:srgbClr>
                  </a:solidFill>
                  <a:latin typeface="Montserrat"/>
                  <a:sym typeface="Helvetica Neue"/>
                </a:rPr>
                <a:t> </a:t>
              </a:r>
              <a:r>
                <a:rPr lang="ru-RU" sz="2500" b="1" kern="0" dirty="0">
                  <a:solidFill>
                    <a:srgbClr val="FBCA62">
                      <a:lumMod val="50000"/>
                    </a:srgbClr>
                  </a:solidFill>
                  <a:latin typeface="Montserrat"/>
                  <a:sym typeface="Helvetica Neue"/>
                </a:rPr>
                <a:t>10 000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0C08EED-DC3F-497F-BCBB-BF20FB72FAC8}"/>
                </a:ext>
              </a:extLst>
            </p:cNvPr>
            <p:cNvSpPr txBox="1"/>
            <p:nvPr/>
          </p:nvSpPr>
          <p:spPr>
            <a:xfrm>
              <a:off x="271158" y="1957949"/>
              <a:ext cx="466090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216685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kern="0" dirty="0">
                  <a:solidFill>
                    <a:srgbClr val="000000"/>
                  </a:solidFill>
                  <a:latin typeface="Montserrat SemiBold" pitchFamily="2" charset="-52"/>
                  <a:sym typeface="Helvetica Neue"/>
                </a:rPr>
                <a:t>Сравнение с мировыми показателями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936C90-CE57-4C69-826B-7197BD3197A4}"/>
                </a:ext>
              </a:extLst>
            </p:cNvPr>
            <p:cNvSpPr txBox="1"/>
            <p:nvPr/>
          </p:nvSpPr>
          <p:spPr>
            <a:xfrm>
              <a:off x="263706" y="2671627"/>
              <a:ext cx="1871761" cy="4630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2166859" eaLnBrk="1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kern="0" dirty="0">
                  <a:solidFill>
                    <a:srgbClr val="000000"/>
                  </a:solidFill>
                  <a:latin typeface="Montserrat" pitchFamily="2" charset="-52"/>
                  <a:sym typeface="Helvetica Neue"/>
                </a:rPr>
                <a:t>промышленных роботов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F25CB8-79E7-4485-BB8F-3A843D667C56}"/>
                </a:ext>
              </a:extLst>
            </p:cNvPr>
            <p:cNvSpPr txBox="1"/>
            <p:nvPr/>
          </p:nvSpPr>
          <p:spPr>
            <a:xfrm>
              <a:off x="246713" y="2286835"/>
              <a:ext cx="185921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6685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500" b="1" kern="0" dirty="0" smtClean="0">
                  <a:solidFill>
                    <a:srgbClr val="FBCA62">
                      <a:lumMod val="50000"/>
                    </a:srgbClr>
                  </a:solidFill>
                  <a:latin typeface="Montserrat"/>
                  <a:sym typeface="Helvetica Neue"/>
                </a:rPr>
                <a:t>162–173</a:t>
              </a:r>
              <a:endParaRPr lang="ru-RU" sz="2500" b="1" kern="0" dirty="0">
                <a:solidFill>
                  <a:srgbClr val="FBCA62">
                    <a:lumMod val="50000"/>
                  </a:srgbClr>
                </a:solidFill>
                <a:latin typeface="Montserrat"/>
                <a:sym typeface="Helvetica Neue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EEC175B-2D73-4476-8E5A-5E0022F403EA}"/>
                </a:ext>
              </a:extLst>
            </p:cNvPr>
            <p:cNvSpPr txBox="1"/>
            <p:nvPr/>
          </p:nvSpPr>
          <p:spPr>
            <a:xfrm>
              <a:off x="2644956" y="2739277"/>
              <a:ext cx="1871761" cy="278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2166859" eaLnBrk="1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kern="0" dirty="0">
                  <a:solidFill>
                    <a:srgbClr val="000000"/>
                  </a:solidFill>
                  <a:latin typeface="Montserrat" pitchFamily="2" charset="-52"/>
                  <a:sym typeface="Helvetica Neue"/>
                </a:rPr>
                <a:t>работников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5CD4A41-3C23-4683-AFF7-31CF175BDEF5}"/>
                </a:ext>
              </a:extLst>
            </p:cNvPr>
            <p:cNvSpPr txBox="1"/>
            <p:nvPr/>
          </p:nvSpPr>
          <p:spPr>
            <a:xfrm>
              <a:off x="2202803" y="2188552"/>
              <a:ext cx="1919115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16685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kern="0" dirty="0">
                  <a:solidFill>
                    <a:srgbClr val="FBCA62">
                      <a:lumMod val="50000"/>
                    </a:srgbClr>
                  </a:solidFill>
                  <a:latin typeface="Montserrat"/>
                  <a:sym typeface="Helvetica Neue"/>
                </a:rPr>
                <a:t>на</a:t>
              </a:r>
              <a:r>
                <a:rPr lang="ru-RU" sz="3300" b="1" kern="0" dirty="0">
                  <a:solidFill>
                    <a:srgbClr val="FBCA62">
                      <a:lumMod val="50000"/>
                    </a:srgbClr>
                  </a:solidFill>
                  <a:latin typeface="Montserrat"/>
                  <a:sym typeface="Helvetica Neue"/>
                </a:rPr>
                <a:t> </a:t>
              </a:r>
              <a:r>
                <a:rPr lang="ru-RU" sz="2500" b="1" kern="0" dirty="0">
                  <a:solidFill>
                    <a:srgbClr val="FBCA62">
                      <a:lumMod val="50000"/>
                    </a:srgbClr>
                  </a:solidFill>
                  <a:latin typeface="Montserrat"/>
                  <a:sym typeface="Helvetica Neue"/>
                </a:rPr>
                <a:t>10 000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BBB496-A451-4525-8404-EB7E12F54ECE}"/>
                </a:ext>
              </a:extLst>
            </p:cNvPr>
            <p:cNvSpPr txBox="1"/>
            <p:nvPr/>
          </p:nvSpPr>
          <p:spPr>
            <a:xfrm>
              <a:off x="452133" y="3482689"/>
              <a:ext cx="3310242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216685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kern="0" dirty="0">
                  <a:solidFill>
                    <a:prstClr val="white"/>
                  </a:solidFill>
                  <a:latin typeface="Montserrat" pitchFamily="2" charset="-52"/>
                  <a:sym typeface="Helvetica Neue"/>
                </a:rPr>
                <a:t>Темпы роста и перспективы</a:t>
              </a:r>
            </a:p>
          </p:txBody>
        </p: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45946582-7369-47BB-947D-47C44D090A7B}"/>
                </a:ext>
              </a:extLst>
            </p:cNvPr>
            <p:cNvCxnSpPr>
              <a:stCxn id="28" idx="3"/>
            </p:cNvCxnSpPr>
            <p:nvPr/>
          </p:nvCxnSpPr>
          <p:spPr>
            <a:xfrm>
              <a:off x="4019550" y="3634905"/>
              <a:ext cx="4811194" cy="3646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8E7799FA-4D06-224B-BF80-CB08BC205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5239" y="1321847"/>
              <a:ext cx="375863" cy="250732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F42B337-391E-E642-BBCC-F296FBFCD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890" y="2437834"/>
              <a:ext cx="370562" cy="231602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D8819D3-06B6-6341-B657-40E5D4F6B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45357" y="1929947"/>
              <a:ext cx="375628" cy="250732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7247F9F4-EC8B-024E-B834-89C67D9B4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239" y="2931930"/>
              <a:ext cx="380104" cy="255263"/>
            </a:xfrm>
            <a:prstGeom prst="rect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548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7EEC613-DB3E-3049-8B6E-456F0A001E42}"/>
              </a:ext>
            </a:extLst>
          </p:cNvPr>
          <p:cNvSpPr/>
          <p:nvPr/>
        </p:nvSpPr>
        <p:spPr>
          <a:xfrm>
            <a:off x="0" y="2243431"/>
            <a:ext cx="9155484" cy="2907812"/>
          </a:xfrm>
          <a:prstGeom prst="rect">
            <a:avLst/>
          </a:prstGeom>
          <a:gradFill>
            <a:gsLst>
              <a:gs pos="0">
                <a:srgbClr val="002060">
                  <a:alpha val="20392"/>
                </a:srgb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49" kern="0" dirty="0">
                <a:solidFill>
                  <a:srgbClr val="000000"/>
                </a:solidFill>
                <a:latin typeface="Montserrat"/>
                <a:sym typeface="Helvetica Neue"/>
              </a:rPr>
              <a:t>  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D43036-EC99-2447-9196-8A2037E657E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583" y="546400"/>
            <a:ext cx="2157624" cy="2306261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504712FA-EF86-8B43-A1BC-E993ADAE97D3}"/>
              </a:ext>
            </a:extLst>
          </p:cNvPr>
          <p:cNvSpPr/>
          <p:nvPr/>
        </p:nvSpPr>
        <p:spPr>
          <a:xfrm>
            <a:off x="0" y="-16824"/>
            <a:ext cx="9144000" cy="597515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34" kern="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sym typeface="Helvetica Neue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337FA27-C1C7-7941-8827-0081C3C73190}"/>
              </a:ext>
            </a:extLst>
          </p:cNvPr>
          <p:cNvSpPr txBox="1">
            <a:spLocks/>
          </p:cNvSpPr>
          <p:nvPr/>
        </p:nvSpPr>
        <p:spPr>
          <a:xfrm>
            <a:off x="148126" y="68799"/>
            <a:ext cx="7636199" cy="4360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1E86C8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  <a:defRPr/>
            </a:pPr>
            <a:r>
              <a:rPr lang="ru-RU" sz="1500" dirty="0">
                <a:solidFill>
                  <a:prstClr val="white"/>
                </a:solidFill>
                <a:latin typeface="Montserrat" pitchFamily="2" charset="0"/>
                <a:sym typeface="Helvetica Neue"/>
              </a:rPr>
              <a:t>ФЕДЕРАЛЬНЫЙ ПРОЕКТ «РАЗВИТИЕ ПРОМЫШЛЕННОЙ РОБОТОТЕХНИКИ И АВТОМАТИЗАЦИЯ ПРОИЗВОДСТВА»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3120372-01EB-384A-8108-556172975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688" y="178396"/>
            <a:ext cx="900950" cy="222866"/>
          </a:xfrm>
          <a:prstGeom prst="rect">
            <a:avLst/>
          </a:prstGeom>
        </p:spPr>
      </p:pic>
      <p:sp>
        <p:nvSpPr>
          <p:cNvPr id="13" name="object 4">
            <a:extLst>
              <a:ext uri="{FF2B5EF4-FFF2-40B4-BE49-F238E27FC236}">
                <a16:creationId xmlns:a16="http://schemas.microsoft.com/office/drawing/2014/main" id="{BF30357F-6BC3-5825-1AF1-680F8CD1CC06}"/>
              </a:ext>
            </a:extLst>
          </p:cNvPr>
          <p:cNvSpPr txBox="1"/>
          <p:nvPr/>
        </p:nvSpPr>
        <p:spPr>
          <a:xfrm>
            <a:off x="1341258" y="787136"/>
            <a:ext cx="133562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L="0" marR="0" indent="0" algn="l" defTabSz="1083458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34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4400" b="1">
                <a:solidFill>
                  <a:schemeClr val="tx2"/>
                </a:solidFill>
              </a:defRPr>
            </a:lvl1pPr>
          </a:lstStyle>
          <a:p>
            <a:pPr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300" kern="0" dirty="0">
                <a:solidFill>
                  <a:srgbClr val="FBCA62">
                    <a:lumMod val="50000"/>
                  </a:srgbClr>
                </a:solidFill>
                <a:latin typeface="Montserrat Black" pitchFamily="2" charset="0"/>
                <a:sym typeface="Helvetica Neue"/>
              </a:rPr>
              <a:t>1 500</a:t>
            </a:r>
            <a:endParaRPr sz="3300" kern="0" dirty="0">
              <a:solidFill>
                <a:srgbClr val="FBCA62">
                  <a:lumMod val="50000"/>
                </a:srgbClr>
              </a:solidFill>
              <a:latin typeface="Montserrat Black" pitchFamily="2" charset="0"/>
              <a:sym typeface="Helvetica Neue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91F4FBED-693E-66FA-EB7C-53750E1358CC}"/>
              </a:ext>
            </a:extLst>
          </p:cNvPr>
          <p:cNvSpPr txBox="1"/>
          <p:nvPr/>
        </p:nvSpPr>
        <p:spPr>
          <a:xfrm>
            <a:off x="1356569" y="1324307"/>
            <a:ext cx="2949494" cy="840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kern="0" dirty="0">
                <a:solidFill>
                  <a:srgbClr val="000000"/>
                </a:solidFill>
                <a:latin typeface="Montserrat" pitchFamily="2" charset="0"/>
                <a:sym typeface="Helvetica Neue"/>
              </a:rPr>
              <a:t>предприятий смогут пройти диагностику ФЦК для последующей роботизации производства</a:t>
            </a: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8770E1D1-BEA6-212D-21FC-AC75B0129907}"/>
              </a:ext>
            </a:extLst>
          </p:cNvPr>
          <p:cNvSpPr txBox="1"/>
          <p:nvPr/>
        </p:nvSpPr>
        <p:spPr>
          <a:xfrm>
            <a:off x="1288829" y="2617077"/>
            <a:ext cx="322678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kern="0" dirty="0">
                <a:solidFill>
                  <a:srgbClr val="000000"/>
                </a:solidFill>
                <a:latin typeface="Montserrat" pitchFamily="2" charset="0"/>
                <a:sym typeface="Helvetica Neue"/>
              </a:rPr>
              <a:t>компании уже начали проект </a:t>
            </a: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E2287DE7-66F8-EDBF-18E5-7796787F16AB}"/>
              </a:ext>
            </a:extLst>
          </p:cNvPr>
          <p:cNvSpPr txBox="1"/>
          <p:nvPr/>
        </p:nvSpPr>
        <p:spPr>
          <a:xfrm>
            <a:off x="1276798" y="2164753"/>
            <a:ext cx="70403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L="0" marR="0" indent="0" algn="l" defTabSz="1083458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34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4400" b="1">
                <a:solidFill>
                  <a:schemeClr val="tx2"/>
                </a:solidFill>
              </a:defRPr>
            </a:lvl1pPr>
          </a:lstStyle>
          <a:p>
            <a:pPr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300" kern="0" dirty="0">
                <a:solidFill>
                  <a:srgbClr val="FBCA62">
                    <a:lumMod val="50000"/>
                  </a:srgbClr>
                </a:solidFill>
                <a:latin typeface="Montserrat Black" pitchFamily="2" charset="0"/>
                <a:sym typeface="Helvetica Neue"/>
              </a:rPr>
              <a:t>52</a:t>
            </a:r>
            <a:endParaRPr sz="3300" kern="0" dirty="0">
              <a:solidFill>
                <a:srgbClr val="FBCA62">
                  <a:lumMod val="50000"/>
                </a:srgbClr>
              </a:solidFill>
              <a:latin typeface="Montserrat Black" pitchFamily="2" charset="0"/>
              <a:sym typeface="Helvetica Neue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C460E2-B820-4CD0-DBBF-44E6D1D4FF45}"/>
              </a:ext>
            </a:extLst>
          </p:cNvPr>
          <p:cNvSpPr txBox="1"/>
          <p:nvPr/>
        </p:nvSpPr>
        <p:spPr>
          <a:xfrm>
            <a:off x="719995" y="3392855"/>
            <a:ext cx="226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002060"/>
                </a:solidFill>
                <a:latin typeface="Montserrat" pitchFamily="2" charset="0"/>
                <a:sym typeface="Helvetica Neue"/>
              </a:rPr>
              <a:t>Диагностика текущего состояния</a:t>
            </a:r>
            <a:endParaRPr lang="ru-RU" sz="1200" kern="0" dirty="0">
              <a:solidFill>
                <a:srgbClr val="002060"/>
              </a:solidFill>
              <a:latin typeface="Montserrat" pitchFamily="2" charset="0"/>
              <a:sym typeface="Helvetica Neue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F658A1-DA26-CF28-CFAF-ABDEDDBDEC45}"/>
              </a:ext>
            </a:extLst>
          </p:cNvPr>
          <p:cNvSpPr txBox="1"/>
          <p:nvPr/>
        </p:nvSpPr>
        <p:spPr>
          <a:xfrm>
            <a:off x="237718" y="3973005"/>
            <a:ext cx="2743333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2166859" eaLnBrk="1" fontAlgn="auto">
              <a:spcBef>
                <a:spcPts val="0"/>
              </a:spcBef>
              <a:spcAft>
                <a:spcPts val="900"/>
              </a:spcAft>
              <a:buClr>
                <a:srgbClr val="FBCA62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000000"/>
                </a:solidFill>
                <a:latin typeface="Montserrat" pitchFamily="2" charset="0"/>
                <a:sym typeface="Helvetica Neue"/>
              </a:rPr>
              <a:t>Анализ производственного процесса</a:t>
            </a:r>
          </a:p>
          <a:p>
            <a:pPr marL="214313" indent="-214313" defTabSz="2166859" eaLnBrk="1" fontAlgn="auto">
              <a:spcBef>
                <a:spcPts val="0"/>
              </a:spcBef>
              <a:spcAft>
                <a:spcPts val="900"/>
              </a:spcAft>
              <a:buClr>
                <a:srgbClr val="FBCA62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000000"/>
                </a:solidFill>
                <a:latin typeface="Montserrat" pitchFamily="2" charset="0"/>
                <a:sym typeface="Helvetica Neue"/>
              </a:rPr>
              <a:t>Определение «узких мест»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5A8FBB-9091-672F-CBC4-0075037AC8D0}"/>
              </a:ext>
            </a:extLst>
          </p:cNvPr>
          <p:cNvSpPr txBox="1"/>
          <p:nvPr/>
        </p:nvSpPr>
        <p:spPr>
          <a:xfrm>
            <a:off x="3499743" y="3392855"/>
            <a:ext cx="282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002060"/>
                </a:solidFill>
                <a:latin typeface="Montserrat" pitchFamily="2" charset="0"/>
                <a:sym typeface="Helvetica Neue"/>
              </a:rPr>
              <a:t>Подбор оптимальной конфигурации РТК</a:t>
            </a:r>
            <a:endParaRPr lang="ru-RU" sz="1200" kern="0" dirty="0">
              <a:solidFill>
                <a:srgbClr val="002060"/>
              </a:solidFill>
              <a:latin typeface="Montserrat" pitchFamily="2" charset="0"/>
              <a:sym typeface="Helvetica Neu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C60034-8D9D-96F3-992C-CDDEA6FB8824}"/>
              </a:ext>
            </a:extLst>
          </p:cNvPr>
          <p:cNvSpPr txBox="1"/>
          <p:nvPr/>
        </p:nvSpPr>
        <p:spPr>
          <a:xfrm>
            <a:off x="3031889" y="3973005"/>
            <a:ext cx="2927822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 defTabSz="2166859" eaLnBrk="1" fontAlgn="auto">
              <a:spcBef>
                <a:spcPts val="0"/>
              </a:spcBef>
              <a:spcAft>
                <a:spcPts val="900"/>
              </a:spcAft>
              <a:buClr>
                <a:srgbClr val="FBCA62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000000"/>
                </a:solidFill>
                <a:latin typeface="Montserrat" pitchFamily="2" charset="0"/>
                <a:sym typeface="Helvetica Neue"/>
              </a:rPr>
              <a:t>Определение функциональных требований к РТК</a:t>
            </a:r>
          </a:p>
          <a:p>
            <a:pPr marL="128588" indent="-128588" defTabSz="2166859" eaLnBrk="1" fontAlgn="auto">
              <a:spcBef>
                <a:spcPts val="0"/>
              </a:spcBef>
              <a:spcAft>
                <a:spcPts val="900"/>
              </a:spcAft>
              <a:buClr>
                <a:srgbClr val="FBCA62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000000"/>
                </a:solidFill>
                <a:latin typeface="Montserrat" pitchFamily="2" charset="0"/>
                <a:sym typeface="Helvetica Neue"/>
              </a:rPr>
              <a:t>Поиск/подбор соответствующей конфигурации РТК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4B4694-C87B-14D8-C314-2520E4E8DA3F}"/>
              </a:ext>
            </a:extLst>
          </p:cNvPr>
          <p:cNvSpPr txBox="1"/>
          <p:nvPr/>
        </p:nvSpPr>
        <p:spPr>
          <a:xfrm>
            <a:off x="6463808" y="3392855"/>
            <a:ext cx="3425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002060"/>
                </a:solidFill>
                <a:latin typeface="Montserrat" pitchFamily="2" charset="0"/>
                <a:sym typeface="Helvetica Neue"/>
              </a:rPr>
              <a:t>Оценка экономической целесообразности</a:t>
            </a:r>
            <a:endParaRPr lang="ru-RU" sz="1200" kern="0" dirty="0">
              <a:solidFill>
                <a:srgbClr val="002060"/>
              </a:solidFill>
              <a:latin typeface="Montserrat" pitchFamily="2" charset="0"/>
              <a:sym typeface="Helvetica Neue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D36E91-61AE-D349-7635-A2A31B876993}"/>
              </a:ext>
            </a:extLst>
          </p:cNvPr>
          <p:cNvSpPr txBox="1"/>
          <p:nvPr/>
        </p:nvSpPr>
        <p:spPr>
          <a:xfrm>
            <a:off x="6010550" y="3973005"/>
            <a:ext cx="2688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2166859" eaLnBrk="1" fontAlgn="auto">
              <a:spcBef>
                <a:spcPts val="0"/>
              </a:spcBef>
              <a:spcAft>
                <a:spcPts val="900"/>
              </a:spcAft>
              <a:buClr>
                <a:srgbClr val="FBCA62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000000"/>
                </a:solidFill>
                <a:latin typeface="Montserrat" pitchFamily="2" charset="0"/>
                <a:sym typeface="Helvetica Neue"/>
              </a:rPr>
              <a:t>Расчет экономических показателей проекта по внедрению РТК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213941DC-2096-E124-316C-538127BBDA92}"/>
              </a:ext>
            </a:extLst>
          </p:cNvPr>
          <p:cNvGrpSpPr/>
          <p:nvPr/>
        </p:nvGrpSpPr>
        <p:grpSpPr>
          <a:xfrm>
            <a:off x="241611" y="3401768"/>
            <a:ext cx="409990" cy="420756"/>
            <a:chOff x="251891" y="1282702"/>
            <a:chExt cx="546653" cy="561008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2BE3202D-267F-88C8-E7EC-2E4DE12D8905}"/>
                </a:ext>
              </a:extLst>
            </p:cNvPr>
            <p:cNvSpPr/>
            <p:nvPr/>
          </p:nvSpPr>
          <p:spPr>
            <a:xfrm>
              <a:off x="251891" y="1289879"/>
              <a:ext cx="546653" cy="546653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6685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134" kern="0" dirty="0">
                <a:solidFill>
                  <a:prstClr val="white"/>
                </a:solidFill>
                <a:latin typeface="Montserrat" pitchFamily="2" charset="-52"/>
                <a:sym typeface="Helvetica Neue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689EDEB-8704-E8CA-CD78-ADD49C384D70}"/>
                </a:ext>
              </a:extLst>
            </p:cNvPr>
            <p:cNvSpPr txBox="1"/>
            <p:nvPr/>
          </p:nvSpPr>
          <p:spPr>
            <a:xfrm>
              <a:off x="329398" y="1282702"/>
              <a:ext cx="389424" cy="56100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216685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134" b="1" kern="0" dirty="0">
                  <a:solidFill>
                    <a:prstClr val="white"/>
                  </a:solidFill>
                  <a:latin typeface="Montserrat" pitchFamily="2" charset="0"/>
                  <a:sym typeface="Helvetica Neue"/>
                </a:rPr>
                <a:t>1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13471D0-1A7D-72B3-8A6C-7906029590C8}"/>
              </a:ext>
            </a:extLst>
          </p:cNvPr>
          <p:cNvGrpSpPr/>
          <p:nvPr/>
        </p:nvGrpSpPr>
        <p:grpSpPr>
          <a:xfrm>
            <a:off x="3049445" y="3401768"/>
            <a:ext cx="409990" cy="420756"/>
            <a:chOff x="251891" y="1282702"/>
            <a:chExt cx="546653" cy="561008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E43EF3CC-3FC9-63E4-FE40-58E5C144BC2B}"/>
                </a:ext>
              </a:extLst>
            </p:cNvPr>
            <p:cNvSpPr/>
            <p:nvPr/>
          </p:nvSpPr>
          <p:spPr>
            <a:xfrm>
              <a:off x="251891" y="1289879"/>
              <a:ext cx="546653" cy="546653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6685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134" kern="0" dirty="0">
                <a:solidFill>
                  <a:prstClr val="white"/>
                </a:solidFill>
                <a:latin typeface="Montserrat" pitchFamily="2" charset="-52"/>
                <a:sym typeface="Helvetica Neue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9CB93A1-7B49-F4E8-6412-3A7890243C37}"/>
                </a:ext>
              </a:extLst>
            </p:cNvPr>
            <p:cNvSpPr txBox="1"/>
            <p:nvPr/>
          </p:nvSpPr>
          <p:spPr>
            <a:xfrm>
              <a:off x="291816" y="1282702"/>
              <a:ext cx="462093" cy="56100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216685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134" b="1" kern="0" dirty="0">
                  <a:solidFill>
                    <a:prstClr val="white"/>
                  </a:solidFill>
                  <a:latin typeface="Montserrat" pitchFamily="2" charset="0"/>
                  <a:sym typeface="Helvetica Neue"/>
                </a:rPr>
                <a:t>2</a:t>
              </a: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77F8486-48E7-1686-DE1A-B275B3281532}"/>
              </a:ext>
            </a:extLst>
          </p:cNvPr>
          <p:cNvGrpSpPr/>
          <p:nvPr/>
        </p:nvGrpSpPr>
        <p:grpSpPr>
          <a:xfrm>
            <a:off x="5964095" y="3401768"/>
            <a:ext cx="409990" cy="420756"/>
            <a:chOff x="251891" y="1282702"/>
            <a:chExt cx="546653" cy="561008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1D5D1830-B9CE-2EAF-62D0-7A1374FE913D}"/>
                </a:ext>
              </a:extLst>
            </p:cNvPr>
            <p:cNvSpPr/>
            <p:nvPr/>
          </p:nvSpPr>
          <p:spPr>
            <a:xfrm>
              <a:off x="251891" y="1289879"/>
              <a:ext cx="546653" cy="546653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6685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134" kern="0" dirty="0">
                <a:solidFill>
                  <a:prstClr val="white"/>
                </a:solidFill>
                <a:latin typeface="Montserrat" pitchFamily="2" charset="-52"/>
                <a:sym typeface="Helvetica Neue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FDC4401-CCF6-CDCE-3E16-EA8C82BB78E5}"/>
                </a:ext>
              </a:extLst>
            </p:cNvPr>
            <p:cNvSpPr txBox="1"/>
            <p:nvPr/>
          </p:nvSpPr>
          <p:spPr>
            <a:xfrm>
              <a:off x="291816" y="1282702"/>
              <a:ext cx="462093" cy="56100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216685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134" b="1" kern="0" dirty="0">
                  <a:solidFill>
                    <a:prstClr val="white"/>
                  </a:solidFill>
                  <a:latin typeface="Montserrat" pitchFamily="2" charset="0"/>
                  <a:sym typeface="Helvetica Neue"/>
                </a:rPr>
                <a:t>3</a:t>
              </a:r>
            </a:p>
          </p:txBody>
        </p:sp>
      </p:grp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81637C9-4E8B-455B-BC1C-89DDE5E5EA5F}"/>
              </a:ext>
            </a:extLst>
          </p:cNvPr>
          <p:cNvCxnSpPr>
            <a:cxnSpLocks/>
          </p:cNvCxnSpPr>
          <p:nvPr/>
        </p:nvCxnSpPr>
        <p:spPr>
          <a:xfrm>
            <a:off x="245096" y="3179841"/>
            <a:ext cx="8669541" cy="0"/>
          </a:xfrm>
          <a:prstGeom prst="line">
            <a:avLst/>
          </a:prstGeom>
          <a:ln w="12700" cap="rnd">
            <a:solidFill>
              <a:schemeClr val="accent4">
                <a:lumMod val="50000"/>
              </a:schemeClr>
            </a:solidFill>
            <a:prstDash val="solid"/>
          </a:ln>
        </p:spPr>
      </p:cxn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7A66D423-4F04-4811-A10B-3C8CED5E160E}"/>
              </a:ext>
            </a:extLst>
          </p:cNvPr>
          <p:cNvSpPr/>
          <p:nvPr/>
        </p:nvSpPr>
        <p:spPr>
          <a:xfrm>
            <a:off x="4362451" y="874580"/>
            <a:ext cx="4557152" cy="1959859"/>
          </a:xfrm>
          <a:prstGeom prst="roundRect">
            <a:avLst>
              <a:gd name="adj" fmla="val 5816"/>
            </a:avLst>
          </a:prstGeom>
          <a:solidFill>
            <a:srgbClr val="002060">
              <a:alpha val="30000"/>
            </a:srgbClr>
          </a:solidFill>
          <a:ln w="19050" cap="rnd">
            <a:noFill/>
            <a:custDash>
              <a:ds d="100000" sp="200000"/>
            </a:custDash>
          </a:ln>
        </p:spPr>
        <p:txBody>
          <a:bodyPr rtlCol="0" anchor="ctr"/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34" kern="0" dirty="0">
              <a:solidFill>
                <a:srgbClr val="5E5E5E"/>
              </a:solidFill>
              <a:latin typeface="Montserrat"/>
              <a:sym typeface="Helvetica Neue"/>
            </a:endParaRPr>
          </a:p>
        </p:txBody>
      </p:sp>
      <p:sp>
        <p:nvSpPr>
          <p:cNvPr id="41" name="Номер слайда 1">
            <a:extLst>
              <a:ext uri="{FF2B5EF4-FFF2-40B4-BE49-F238E27FC236}">
                <a16:creationId xmlns:a16="http://schemas.microsoft.com/office/drawing/2014/main" id="{900DF4BC-20BD-3448-8290-B2D2CB81A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5729" y="4866965"/>
            <a:ext cx="233852" cy="273844"/>
          </a:xfrm>
        </p:spPr>
        <p:txBody>
          <a:bodyPr/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4E3FB2D-EE17-42F9-A7E7-395842FAF16F}" type="slidenum">
              <a:rPr lang="ru-RU" sz="675">
                <a:solidFill>
                  <a:prstClr val="black">
                    <a:tint val="75000"/>
                  </a:prstClr>
                </a:solidFill>
                <a:latin typeface="Montserrat" pitchFamily="2" charset="0"/>
                <a:sym typeface="Helvetica Neue"/>
              </a:rPr>
              <a:pPr algn="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ru-RU" sz="675" dirty="0">
              <a:solidFill>
                <a:prstClr val="black">
                  <a:tint val="75000"/>
                </a:prstClr>
              </a:solidFill>
              <a:latin typeface="Montserrat" pitchFamily="2" charset="0"/>
              <a:sym typeface="Helvetica Neue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3B09122-755D-D151-94C4-8DD63821DAC5}"/>
              </a:ext>
            </a:extLst>
          </p:cNvPr>
          <p:cNvSpPr/>
          <p:nvPr/>
        </p:nvSpPr>
        <p:spPr>
          <a:xfrm>
            <a:off x="4572001" y="1334118"/>
            <a:ext cx="4628387" cy="1349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kern="0" dirty="0">
                <a:solidFill>
                  <a:srgbClr val="000000"/>
                </a:solidFill>
                <a:latin typeface="Montserrat" pitchFamily="2" charset="-52"/>
                <a:sym typeface="Helvetica Neue"/>
              </a:rPr>
              <a:t>ФЦК предлагает бесплатную диагностику производственных процессов и разработку рекомендаций по внедрению робототехнических комплексов с расчётом экономической эффективности</a:t>
            </a:r>
            <a:endParaRPr lang="ru-RU" sz="825" kern="0" dirty="0">
              <a:solidFill>
                <a:srgbClr val="000000"/>
              </a:solidFill>
              <a:latin typeface="Montserrat" pitchFamily="2" charset="-52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AEC807-7D21-4284-8EE9-7E439D8004E1}"/>
              </a:ext>
            </a:extLst>
          </p:cNvPr>
          <p:cNvSpPr txBox="1"/>
          <p:nvPr/>
        </p:nvSpPr>
        <p:spPr>
          <a:xfrm>
            <a:off x="4572000" y="1042950"/>
            <a:ext cx="455715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1083458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34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2000" b="1">
                <a:solidFill>
                  <a:schemeClr val="tx2"/>
                </a:solidFill>
                <a:latin typeface="Montserrat" pitchFamily="2" charset="-52"/>
              </a:defRPr>
            </a:lvl1pPr>
          </a:lstStyle>
          <a:p>
            <a:pPr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kern="0" dirty="0">
                <a:solidFill>
                  <a:srgbClr val="000000"/>
                </a:solidFill>
                <a:sym typeface="Helvetica Neue"/>
              </a:rPr>
              <a:t>Бережливая роботизация</a:t>
            </a:r>
          </a:p>
        </p:txBody>
      </p:sp>
    </p:spTree>
    <p:extLst>
      <p:ext uri="{BB962C8B-B14F-4D97-AF65-F5344CB8AC3E}">
        <p14:creationId xmlns:p14="http://schemas.microsoft.com/office/powerpoint/2010/main" val="380382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C0FDE56-1BA9-E347-BC13-43780E5C1D68}"/>
              </a:ext>
            </a:extLst>
          </p:cNvPr>
          <p:cNvSpPr/>
          <p:nvPr/>
        </p:nvSpPr>
        <p:spPr>
          <a:xfrm>
            <a:off x="0" y="2235453"/>
            <a:ext cx="9155484" cy="2907812"/>
          </a:xfrm>
          <a:prstGeom prst="rect">
            <a:avLst/>
          </a:prstGeom>
          <a:gradFill>
            <a:gsLst>
              <a:gs pos="0">
                <a:srgbClr val="002060">
                  <a:alpha val="20392"/>
                </a:srgb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49" kern="0" dirty="0">
                <a:solidFill>
                  <a:srgbClr val="000000"/>
                </a:solidFill>
                <a:latin typeface="Montserrat"/>
                <a:sym typeface="Helvetica Neue"/>
              </a:rPr>
              <a:t>    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4455D250-EDE8-134E-B2C3-8F34D400A7A1}"/>
              </a:ext>
            </a:extLst>
          </p:cNvPr>
          <p:cNvSpPr/>
          <p:nvPr/>
        </p:nvSpPr>
        <p:spPr>
          <a:xfrm>
            <a:off x="369662" y="1259519"/>
            <a:ext cx="2499663" cy="761747"/>
          </a:xfrm>
          <a:prstGeom prst="roundRect">
            <a:avLst/>
          </a:prstGeom>
          <a:solidFill>
            <a:schemeClr val="bg1">
              <a:alpha val="498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34" kern="0">
              <a:solidFill>
                <a:prstClr val="white"/>
              </a:solidFill>
              <a:latin typeface="Montserrat"/>
              <a:sym typeface="Helvetica Neue"/>
            </a:endParaRPr>
          </a:p>
        </p:txBody>
      </p:sp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164A1E1D-C6D8-B14A-BE1C-E1E184B25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5729" y="4866965"/>
            <a:ext cx="233852" cy="273844"/>
          </a:xfrm>
        </p:spPr>
        <p:txBody>
          <a:bodyPr/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4E3FB2D-EE17-42F9-A7E7-395842FAF16F}" type="slidenum">
              <a:rPr lang="ru-RU" sz="675">
                <a:solidFill>
                  <a:prstClr val="black">
                    <a:tint val="75000"/>
                  </a:prstClr>
                </a:solidFill>
                <a:latin typeface="Montserrat" pitchFamily="2" charset="0"/>
                <a:sym typeface="Helvetica Neue"/>
              </a:rPr>
              <a:pPr algn="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ru-RU" sz="675" dirty="0">
              <a:solidFill>
                <a:prstClr val="black">
                  <a:tint val="75000"/>
                </a:prstClr>
              </a:solidFill>
              <a:latin typeface="Montserrat" pitchFamily="2" charset="0"/>
              <a:sym typeface="Helvetica Neue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4A5D22C-021B-7040-B8A7-BA6398DC15AD}"/>
              </a:ext>
            </a:extLst>
          </p:cNvPr>
          <p:cNvSpPr/>
          <p:nvPr/>
        </p:nvSpPr>
        <p:spPr>
          <a:xfrm>
            <a:off x="0" y="-16824"/>
            <a:ext cx="9144000" cy="59751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34" kern="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sym typeface="Helvetica Neue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9B41DCD-BB90-9C43-8D96-0F20B12F47AC}"/>
              </a:ext>
            </a:extLst>
          </p:cNvPr>
          <p:cNvSpPr txBox="1">
            <a:spLocks/>
          </p:cNvSpPr>
          <p:nvPr/>
        </p:nvSpPr>
        <p:spPr>
          <a:xfrm>
            <a:off x="148126" y="68799"/>
            <a:ext cx="7636199" cy="4360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1E86C8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  <a:defRPr/>
            </a:pPr>
            <a:r>
              <a:rPr lang="ru-RU" sz="1500" dirty="0">
                <a:solidFill>
                  <a:prstClr val="white"/>
                </a:solidFill>
                <a:latin typeface="Montserrat"/>
                <a:sym typeface="Helvetica Neue"/>
              </a:rPr>
              <a:t>ПРИМЕРЫ УЧАСТИЯ В ПРОЕКТАХ ПО РОБОТАМ С ФЦК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18795D-D2BF-774F-BA94-EDFB3D075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688" y="178396"/>
            <a:ext cx="900950" cy="222866"/>
          </a:xfrm>
          <a:prstGeom prst="rect">
            <a:avLst/>
          </a:prstGeom>
        </p:spPr>
      </p:pic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2498BE72-2857-A849-873F-2B2E8F9DB3E2}"/>
              </a:ext>
            </a:extLst>
          </p:cNvPr>
          <p:cNvSpPr/>
          <p:nvPr/>
        </p:nvSpPr>
        <p:spPr>
          <a:xfrm>
            <a:off x="3317813" y="1259519"/>
            <a:ext cx="2499663" cy="761747"/>
          </a:xfrm>
          <a:prstGeom prst="roundRect">
            <a:avLst/>
          </a:prstGeom>
          <a:solidFill>
            <a:schemeClr val="bg1">
              <a:alpha val="498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34" kern="0">
              <a:solidFill>
                <a:prstClr val="white"/>
              </a:solidFill>
              <a:latin typeface="Montserrat"/>
              <a:sym typeface="Helvetica Neue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D8318B14-E204-7B47-B450-63D88689D072}"/>
              </a:ext>
            </a:extLst>
          </p:cNvPr>
          <p:cNvSpPr/>
          <p:nvPr/>
        </p:nvSpPr>
        <p:spPr>
          <a:xfrm>
            <a:off x="6234434" y="1259519"/>
            <a:ext cx="2499663" cy="761747"/>
          </a:xfrm>
          <a:prstGeom prst="roundRect">
            <a:avLst/>
          </a:prstGeom>
          <a:solidFill>
            <a:schemeClr val="bg1">
              <a:alpha val="498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34" kern="0">
              <a:solidFill>
                <a:prstClr val="white"/>
              </a:solidFill>
              <a:latin typeface="Montserrat"/>
              <a:sym typeface="Helvetica Neue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92BD4B21-6C58-F242-95E3-F509C138F053}"/>
              </a:ext>
            </a:extLst>
          </p:cNvPr>
          <p:cNvSpPr/>
          <p:nvPr/>
        </p:nvSpPr>
        <p:spPr>
          <a:xfrm>
            <a:off x="223953" y="847353"/>
            <a:ext cx="699394" cy="699394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34" kern="0">
              <a:solidFill>
                <a:prstClr val="white"/>
              </a:solidFill>
              <a:latin typeface="Montserrat"/>
              <a:sym typeface="Helvetica Neue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9FE9C6CE-2B29-464E-80E5-F4C4B3D7705B}"/>
              </a:ext>
            </a:extLst>
          </p:cNvPr>
          <p:cNvSpPr/>
          <p:nvPr/>
        </p:nvSpPr>
        <p:spPr>
          <a:xfrm>
            <a:off x="3072921" y="847353"/>
            <a:ext cx="699394" cy="699394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34" kern="0">
              <a:solidFill>
                <a:prstClr val="white"/>
              </a:solidFill>
              <a:latin typeface="Montserrat"/>
              <a:sym typeface="Helvetica Neue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84522E0C-B150-3249-89D7-76542ED74E33}"/>
              </a:ext>
            </a:extLst>
          </p:cNvPr>
          <p:cNvSpPr/>
          <p:nvPr/>
        </p:nvSpPr>
        <p:spPr>
          <a:xfrm>
            <a:off x="6012659" y="847353"/>
            <a:ext cx="699394" cy="699394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34" kern="0">
              <a:solidFill>
                <a:prstClr val="white"/>
              </a:solidFill>
              <a:latin typeface="Montserrat"/>
              <a:sym typeface="Helvetica Neue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12E2DD6-4976-F942-A68D-DB89B7143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74409">
            <a:off x="-181296" y="2880061"/>
            <a:ext cx="2779792" cy="246012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19A221C-FF9A-564A-A606-7D22BD708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19" y="965977"/>
            <a:ext cx="395138" cy="39930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432617D-76C3-FC4D-9088-AD0BF41AA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9614" y="984002"/>
            <a:ext cx="397688" cy="42609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8535C9-8FF0-E94B-B855-D5FFC19B50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208930" y="988267"/>
            <a:ext cx="419426" cy="390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286FB1-E5CA-FA5F-94FA-D0B1489CF31D}"/>
              </a:ext>
            </a:extLst>
          </p:cNvPr>
          <p:cNvSpPr txBox="1"/>
          <p:nvPr/>
        </p:nvSpPr>
        <p:spPr>
          <a:xfrm>
            <a:off x="236069" y="1931358"/>
            <a:ext cx="276684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kern="0" dirty="0">
                <a:solidFill>
                  <a:srgbClr val="000000"/>
                </a:solidFill>
                <a:latin typeface="Montserrat"/>
                <a:sym typeface="Helvetica Neue"/>
              </a:rPr>
              <a:t>Экономический эффект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24F9400-0B14-1CAA-80DA-FA25875DB4F5}"/>
              </a:ext>
            </a:extLst>
          </p:cNvPr>
          <p:cNvSpPr txBox="1"/>
          <p:nvPr/>
        </p:nvSpPr>
        <p:spPr>
          <a:xfrm>
            <a:off x="616280" y="1378874"/>
            <a:ext cx="186461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L="0" marR="0" indent="0" algn="l" defTabSz="1083458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34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4400" b="1">
                <a:solidFill>
                  <a:schemeClr val="tx2"/>
                </a:solidFill>
              </a:defRPr>
            </a:lvl1pPr>
          </a:lstStyle>
          <a:p>
            <a:pPr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50" kern="0" dirty="0">
                <a:solidFill>
                  <a:srgbClr val="002060"/>
                </a:solidFill>
                <a:latin typeface="Montserrat"/>
                <a:sym typeface="Helvetica Neue"/>
              </a:rPr>
              <a:t>+23</a:t>
            </a:r>
            <a:r>
              <a:rPr lang="ru-RU" sz="2400" kern="0" dirty="0">
                <a:solidFill>
                  <a:srgbClr val="002060"/>
                </a:solidFill>
                <a:latin typeface="Montserrat"/>
                <a:sym typeface="Helvetica Neue"/>
              </a:rPr>
              <a:t> млн</a:t>
            </a:r>
            <a:endParaRPr sz="4050" kern="0" dirty="0">
              <a:solidFill>
                <a:srgbClr val="002060"/>
              </a:solidFill>
              <a:latin typeface="Montserrat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F9C1DD-4FD6-40D5-EFCF-3412A7A0D391}"/>
              </a:ext>
            </a:extLst>
          </p:cNvPr>
          <p:cNvSpPr txBox="1"/>
          <p:nvPr/>
        </p:nvSpPr>
        <p:spPr>
          <a:xfrm>
            <a:off x="147204" y="2552292"/>
            <a:ext cx="291169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kern="0" dirty="0">
                <a:solidFill>
                  <a:srgbClr val="000000"/>
                </a:solidFill>
                <a:latin typeface="Montserrat"/>
                <a:sym typeface="Helvetica Neue"/>
              </a:rPr>
              <a:t>Производитель </a:t>
            </a:r>
            <a:r>
              <a:rPr lang="ru-RU" sz="1350" b="1" kern="0" dirty="0">
                <a:solidFill>
                  <a:srgbClr val="000000"/>
                </a:solidFill>
                <a:latin typeface="Montserrat"/>
                <a:sym typeface="Helvetica Neue"/>
              </a:rPr>
              <a:t>кухонной утвари</a:t>
            </a:r>
            <a:r>
              <a:rPr lang="ru-RU" sz="1350" kern="0" dirty="0">
                <a:solidFill>
                  <a:srgbClr val="000000"/>
                </a:solidFill>
                <a:latin typeface="Montserrat"/>
                <a:sym typeface="Helvetica Neue"/>
              </a:rPr>
              <a:t> из Тверской области 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55B284D2-D48F-A02D-063B-13A130BC215B}"/>
              </a:ext>
            </a:extLst>
          </p:cNvPr>
          <p:cNvSpPr txBox="1"/>
          <p:nvPr/>
        </p:nvSpPr>
        <p:spPr>
          <a:xfrm>
            <a:off x="3416968" y="1388806"/>
            <a:ext cx="234551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L="0" marR="0" indent="0" algn="l" defTabSz="1083458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34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4400" b="1">
                <a:solidFill>
                  <a:schemeClr val="tx2"/>
                </a:solidFill>
              </a:defRPr>
            </a:lvl1pPr>
          </a:lstStyle>
          <a:p>
            <a:pPr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50" kern="0" dirty="0">
                <a:solidFill>
                  <a:srgbClr val="002060"/>
                </a:solidFill>
                <a:latin typeface="Montserrat"/>
                <a:sym typeface="Helvetica Neue"/>
              </a:rPr>
              <a:t>+29,7</a:t>
            </a:r>
            <a:r>
              <a:rPr lang="ru-RU" sz="2400" kern="0" dirty="0">
                <a:solidFill>
                  <a:srgbClr val="002060"/>
                </a:solidFill>
                <a:latin typeface="Montserrat"/>
                <a:sym typeface="Helvetica Neue"/>
              </a:rPr>
              <a:t> млн</a:t>
            </a:r>
            <a:endParaRPr sz="4050" kern="0" dirty="0">
              <a:solidFill>
                <a:srgbClr val="002060"/>
              </a:solidFill>
              <a:latin typeface="Montserrat"/>
              <a:sym typeface="Helvetica Neue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C746C60B-77D1-B99C-FED7-8FB5685B0E2B}"/>
              </a:ext>
            </a:extLst>
          </p:cNvPr>
          <p:cNvSpPr txBox="1"/>
          <p:nvPr/>
        </p:nvSpPr>
        <p:spPr>
          <a:xfrm>
            <a:off x="6378459" y="1352113"/>
            <a:ext cx="230864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L="0" marR="0" indent="0" algn="l" defTabSz="1083458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34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4400" b="1">
                <a:solidFill>
                  <a:schemeClr val="tx2"/>
                </a:solidFill>
              </a:defRPr>
            </a:lvl1pPr>
          </a:lstStyle>
          <a:p>
            <a:pPr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50" kern="0" dirty="0">
                <a:solidFill>
                  <a:srgbClr val="002060"/>
                </a:solidFill>
                <a:latin typeface="Montserrat"/>
                <a:sym typeface="Helvetica Neue"/>
              </a:rPr>
              <a:t>+22,5</a:t>
            </a:r>
            <a:r>
              <a:rPr lang="ru-RU" sz="2400" kern="0" dirty="0">
                <a:solidFill>
                  <a:srgbClr val="002060"/>
                </a:solidFill>
                <a:latin typeface="Montserrat"/>
                <a:sym typeface="Helvetica Neue"/>
              </a:rPr>
              <a:t> млн</a:t>
            </a:r>
            <a:endParaRPr sz="4050" kern="0" dirty="0">
              <a:solidFill>
                <a:srgbClr val="002060"/>
              </a:solidFill>
              <a:latin typeface="Montserrat"/>
              <a:sym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B17D69-8E71-E433-D8FB-4D2EA9855B1A}"/>
              </a:ext>
            </a:extLst>
          </p:cNvPr>
          <p:cNvSpPr txBox="1"/>
          <p:nvPr/>
        </p:nvSpPr>
        <p:spPr>
          <a:xfrm>
            <a:off x="3178923" y="1973022"/>
            <a:ext cx="276684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kern="0" dirty="0">
                <a:solidFill>
                  <a:srgbClr val="000000"/>
                </a:solidFill>
                <a:latin typeface="Montserrat"/>
                <a:sym typeface="Helvetica Neue"/>
              </a:rPr>
              <a:t>Экономический эффект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BAE549-99CC-A70E-E449-4E94C1993B1C}"/>
              </a:ext>
            </a:extLst>
          </p:cNvPr>
          <p:cNvSpPr txBox="1"/>
          <p:nvPr/>
        </p:nvSpPr>
        <p:spPr>
          <a:xfrm>
            <a:off x="3131426" y="2556685"/>
            <a:ext cx="304818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kern="0" dirty="0">
                <a:solidFill>
                  <a:srgbClr val="000000"/>
                </a:solidFill>
                <a:latin typeface="Montserrat"/>
                <a:sym typeface="Helvetica Neue"/>
              </a:rPr>
              <a:t>Производитель оборудования из </a:t>
            </a:r>
            <a:r>
              <a:rPr lang="ru-RU" sz="1350" b="1" kern="0" dirty="0">
                <a:solidFill>
                  <a:srgbClr val="000000"/>
                </a:solidFill>
                <a:latin typeface="Montserrat"/>
                <a:sym typeface="Helvetica Neue"/>
              </a:rPr>
              <a:t>нержавеющей стали </a:t>
            </a:r>
            <a:r>
              <a:rPr lang="ru-RU" sz="1350" kern="0" dirty="0">
                <a:solidFill>
                  <a:srgbClr val="000000"/>
                </a:solidFill>
                <a:latin typeface="Montserrat"/>
                <a:sym typeface="Helvetica Neue"/>
              </a:rPr>
              <a:t>Брянской области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E71209-610F-FFCD-52F1-F5B6B334EB56}"/>
              </a:ext>
            </a:extLst>
          </p:cNvPr>
          <p:cNvSpPr txBox="1"/>
          <p:nvPr/>
        </p:nvSpPr>
        <p:spPr>
          <a:xfrm>
            <a:off x="6108683" y="1972848"/>
            <a:ext cx="276684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kern="0" dirty="0">
                <a:solidFill>
                  <a:srgbClr val="000000"/>
                </a:solidFill>
                <a:latin typeface="Montserrat"/>
                <a:sym typeface="Helvetica Neue"/>
              </a:rPr>
              <a:t>Экономический эффект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3F100D-2485-7599-E9D6-AA8A1CC43885}"/>
              </a:ext>
            </a:extLst>
          </p:cNvPr>
          <p:cNvSpPr txBox="1"/>
          <p:nvPr/>
        </p:nvSpPr>
        <p:spPr>
          <a:xfrm>
            <a:off x="6159769" y="2555285"/>
            <a:ext cx="27014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kern="0" dirty="0">
                <a:solidFill>
                  <a:srgbClr val="000000"/>
                </a:solidFill>
                <a:latin typeface="Montserrat"/>
                <a:sym typeface="Helvetica Neue"/>
              </a:rPr>
              <a:t>Производитель изделий </a:t>
            </a:r>
            <a:br>
              <a:rPr lang="ru-RU" sz="1350" kern="0" dirty="0">
                <a:solidFill>
                  <a:srgbClr val="000000"/>
                </a:solidFill>
                <a:latin typeface="Montserrat"/>
                <a:sym typeface="Helvetica Neue"/>
              </a:rPr>
            </a:br>
            <a:r>
              <a:rPr lang="ru-RU" sz="1350" kern="0" dirty="0">
                <a:solidFill>
                  <a:srgbClr val="000000"/>
                </a:solidFill>
                <a:latin typeface="Montserrat"/>
                <a:sym typeface="Helvetica Neue"/>
              </a:rPr>
              <a:t>из </a:t>
            </a:r>
            <a:r>
              <a:rPr lang="ru-RU" sz="1350" b="1" kern="0" dirty="0">
                <a:solidFill>
                  <a:srgbClr val="000000"/>
                </a:solidFill>
                <a:latin typeface="Montserrat"/>
                <a:sym typeface="Helvetica Neue"/>
              </a:rPr>
              <a:t>гофрированного</a:t>
            </a:r>
          </a:p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kern="0" dirty="0">
                <a:solidFill>
                  <a:srgbClr val="000000"/>
                </a:solidFill>
                <a:latin typeface="Montserrat"/>
                <a:sym typeface="Helvetica Neue"/>
              </a:rPr>
              <a:t>картона </a:t>
            </a:r>
            <a:r>
              <a:rPr lang="ru-RU" sz="1350" kern="0" dirty="0">
                <a:solidFill>
                  <a:srgbClr val="000000"/>
                </a:solidFill>
                <a:latin typeface="Montserrat"/>
                <a:sym typeface="Helvetica Neue"/>
              </a:rPr>
              <a:t>из Красноярского края</a:t>
            </a: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7863DE18-3234-262E-AAA0-E19FDB7B0F05}"/>
              </a:ext>
            </a:extLst>
          </p:cNvPr>
          <p:cNvSpPr txBox="1"/>
          <p:nvPr/>
        </p:nvSpPr>
        <p:spPr>
          <a:xfrm>
            <a:off x="412483" y="2190954"/>
            <a:ext cx="24304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L="0" marR="0" indent="0" algn="l" defTabSz="1083458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34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4400" b="1">
                <a:solidFill>
                  <a:schemeClr val="tx2"/>
                </a:solidFill>
              </a:defRPr>
            </a:lvl1pPr>
          </a:lstStyle>
          <a:p>
            <a:pPr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kern="0" dirty="0">
                <a:solidFill>
                  <a:srgbClr val="002060"/>
                </a:solidFill>
                <a:latin typeface="Montserrat"/>
                <a:sym typeface="Helvetica Neue"/>
              </a:rPr>
              <a:t>+23</a:t>
            </a:r>
            <a:r>
              <a:rPr lang="en-US" sz="1500" kern="0" dirty="0">
                <a:solidFill>
                  <a:srgbClr val="002060"/>
                </a:solidFill>
                <a:latin typeface="Montserrat"/>
                <a:sym typeface="Helvetica Neue"/>
              </a:rPr>
              <a:t>% </a:t>
            </a:r>
            <a:r>
              <a:rPr lang="ru-RU" sz="1500" kern="0" dirty="0">
                <a:solidFill>
                  <a:srgbClr val="002060"/>
                </a:solidFill>
                <a:latin typeface="Montserrat"/>
                <a:sym typeface="Helvetica Neue"/>
              </a:rPr>
              <a:t>рост выработки</a:t>
            </a:r>
            <a:endParaRPr sz="1500" kern="0" dirty="0">
              <a:solidFill>
                <a:srgbClr val="002060"/>
              </a:solidFill>
              <a:latin typeface="Montserrat"/>
              <a:sym typeface="Helvetica Neue"/>
            </a:endParaRPr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44D4BD7B-69C9-5C5B-0F88-7D671A5B428C}"/>
              </a:ext>
            </a:extLst>
          </p:cNvPr>
          <p:cNvSpPr txBox="1"/>
          <p:nvPr/>
        </p:nvSpPr>
        <p:spPr>
          <a:xfrm>
            <a:off x="3360175" y="2190954"/>
            <a:ext cx="24304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L="0" marR="0" indent="0" algn="l" defTabSz="1083458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34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4400" b="1">
                <a:solidFill>
                  <a:schemeClr val="tx2"/>
                </a:solidFill>
              </a:defRPr>
            </a:lvl1pPr>
          </a:lstStyle>
          <a:p>
            <a:pPr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kern="0" dirty="0">
                <a:solidFill>
                  <a:srgbClr val="002060"/>
                </a:solidFill>
                <a:latin typeface="Montserrat"/>
                <a:sym typeface="Helvetica Neue"/>
              </a:rPr>
              <a:t>+25</a:t>
            </a:r>
            <a:r>
              <a:rPr lang="en-US" sz="1500" kern="0" dirty="0">
                <a:solidFill>
                  <a:srgbClr val="002060"/>
                </a:solidFill>
                <a:latin typeface="Montserrat"/>
                <a:sym typeface="Helvetica Neue"/>
              </a:rPr>
              <a:t>% </a:t>
            </a:r>
            <a:r>
              <a:rPr lang="ru-RU" sz="1500" kern="0" dirty="0">
                <a:solidFill>
                  <a:srgbClr val="002060"/>
                </a:solidFill>
                <a:latin typeface="Montserrat"/>
                <a:sym typeface="Helvetica Neue"/>
              </a:rPr>
              <a:t>рост выработки</a:t>
            </a:r>
            <a:endParaRPr sz="1500" kern="0" dirty="0">
              <a:solidFill>
                <a:srgbClr val="002060"/>
              </a:solidFill>
              <a:latin typeface="Montserrat"/>
              <a:sym typeface="Helvetica Neue"/>
            </a:endParaRP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D0E67C0F-0AB0-3FB7-9D54-27FD538C44F1}"/>
              </a:ext>
            </a:extLst>
          </p:cNvPr>
          <p:cNvSpPr txBox="1"/>
          <p:nvPr/>
        </p:nvSpPr>
        <p:spPr>
          <a:xfrm>
            <a:off x="6289106" y="2194578"/>
            <a:ext cx="24657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L="0" marR="0" indent="0" algn="l" defTabSz="1083458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34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4400" b="1">
                <a:solidFill>
                  <a:schemeClr val="tx2"/>
                </a:solidFill>
              </a:defRPr>
            </a:lvl1pPr>
          </a:lstStyle>
          <a:p>
            <a:pPr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kern="0" dirty="0">
                <a:solidFill>
                  <a:srgbClr val="002060"/>
                </a:solidFill>
                <a:latin typeface="Montserrat"/>
                <a:sym typeface="Helvetica Neue"/>
              </a:rPr>
              <a:t>+40</a:t>
            </a:r>
            <a:r>
              <a:rPr lang="en-US" sz="1500" kern="0" dirty="0">
                <a:solidFill>
                  <a:srgbClr val="002060"/>
                </a:solidFill>
                <a:latin typeface="Montserrat"/>
                <a:sym typeface="Helvetica Neue"/>
              </a:rPr>
              <a:t>% </a:t>
            </a:r>
            <a:r>
              <a:rPr lang="ru-RU" sz="1500" kern="0" dirty="0">
                <a:solidFill>
                  <a:srgbClr val="002060"/>
                </a:solidFill>
                <a:latin typeface="Montserrat"/>
                <a:sym typeface="Helvetica Neue"/>
              </a:rPr>
              <a:t>рост выработки</a:t>
            </a:r>
            <a:endParaRPr sz="1500" kern="0" dirty="0">
              <a:solidFill>
                <a:srgbClr val="002060"/>
              </a:solidFill>
              <a:latin typeface="Montserrat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6473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294084" y="1433879"/>
            <a:ext cx="5123160" cy="2060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378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cap="all" spc="-1" dirty="0">
                <a:solidFill>
                  <a:srgbClr val="171616"/>
                </a:solidFill>
                <a:latin typeface="Verdana"/>
                <a:ea typeface="Verdana"/>
                <a:cs typeface="DejaVu Sans"/>
              </a:rPr>
              <a:t>реализация проекта </a:t>
            </a:r>
            <a:r>
              <a:rPr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/>
            </a:r>
            <a:br>
              <a:rPr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r>
              <a:rPr lang="ru-RU" b="1" cap="all" spc="-1" dirty="0">
                <a:solidFill>
                  <a:srgbClr val="171616"/>
                </a:solidFill>
                <a:latin typeface="Verdana"/>
                <a:ea typeface="Verdana"/>
                <a:cs typeface="DejaVu Sans"/>
              </a:rPr>
              <a:t>Программы повышения </a:t>
            </a:r>
            <a:r>
              <a:rPr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/>
            </a:r>
            <a:br>
              <a:rPr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r>
              <a:rPr lang="ru-RU" b="1" cap="all" spc="-1" dirty="0">
                <a:solidFill>
                  <a:srgbClr val="171616"/>
                </a:solidFill>
                <a:latin typeface="Verdana"/>
                <a:ea typeface="Verdana"/>
                <a:cs typeface="DejaVu Sans"/>
              </a:rPr>
              <a:t>производительности труда в республике коми</a:t>
            </a:r>
            <a:r>
              <a:rPr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/>
            </a:r>
            <a:br>
              <a:rPr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r>
              <a:rPr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/>
            </a:r>
            <a:br>
              <a:rPr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endParaRPr lang="ru-RU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02" name="CustomShape 2"/>
          <p:cNvSpPr/>
          <p:nvPr/>
        </p:nvSpPr>
        <p:spPr>
          <a:xfrm>
            <a:off x="169049" y="3243753"/>
            <a:ext cx="5559840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b="1" cap="all" spc="-1" dirty="0">
                <a:solidFill>
                  <a:srgbClr val="0070C0"/>
                </a:solidFill>
                <a:latin typeface="Verdana"/>
                <a:ea typeface="Verdana"/>
                <a:cs typeface="DejaVu Sans"/>
              </a:rPr>
              <a:t>Федеральный проект </a:t>
            </a:r>
            <a:r>
              <a:rPr sz="1600" b="1" dirty="0">
                <a:solidFill>
                  <a:srgbClr val="0070C0"/>
                </a:solidFill>
                <a:latin typeface="Arial"/>
                <a:ea typeface="DejaVu Sans"/>
                <a:cs typeface="DejaVu Sans"/>
              </a:rPr>
              <a:t/>
            </a:r>
            <a:br>
              <a:rPr sz="1600" b="1" dirty="0">
                <a:solidFill>
                  <a:srgbClr val="0070C0"/>
                </a:solidFill>
                <a:latin typeface="Arial"/>
                <a:ea typeface="DejaVu Sans"/>
                <a:cs typeface="DejaVu Sans"/>
              </a:rPr>
            </a:br>
            <a:r>
              <a:rPr lang="ru-RU" sz="1400" b="1" cap="all" spc="-1" dirty="0" smtClean="0">
                <a:solidFill>
                  <a:srgbClr val="0070C0"/>
                </a:solidFill>
                <a:latin typeface="Verdana"/>
                <a:ea typeface="Verdana"/>
                <a:cs typeface="DejaVu Sans"/>
              </a:rPr>
              <a:t>«</a:t>
            </a:r>
            <a:r>
              <a:rPr lang="ru-RU" sz="1400" b="1" spc="-1" dirty="0" smtClean="0">
                <a:solidFill>
                  <a:srgbClr val="0070C0"/>
                </a:solidFill>
                <a:latin typeface="Verdana"/>
                <a:ea typeface="Verdana"/>
                <a:cs typeface="DejaVu Sans"/>
              </a:rPr>
              <a:t>Производительность труда»</a:t>
            </a:r>
            <a:endParaRPr lang="ru-RU" sz="1400" b="1" spc="-1" dirty="0">
              <a:solidFill>
                <a:srgbClr val="0070C0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9963CC-B6AD-4CD3-A57E-41E4D023D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280" y="1518630"/>
            <a:ext cx="2432759" cy="15619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095" y="3080536"/>
            <a:ext cx="3843950" cy="2162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1CE16E-C3A2-45D8-9060-8D9B5FFA2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97" y="114312"/>
            <a:ext cx="8671863" cy="432197"/>
          </a:xfrm>
        </p:spPr>
        <p:txBody>
          <a:bodyPr/>
          <a:lstStyle/>
          <a:p>
            <a:r>
              <a:rPr lang="ru-RU" sz="1600" b="1" dirty="0"/>
              <a:t>Компании Р</a:t>
            </a:r>
            <a:r>
              <a:rPr lang="ru-RU" sz="1600" b="1" dirty="0" smtClean="0"/>
              <a:t>еспублики </a:t>
            </a:r>
            <a:r>
              <a:rPr lang="ru-RU" sz="1600" b="1" dirty="0"/>
              <a:t>Коми участники </a:t>
            </a:r>
            <a:r>
              <a:rPr lang="ru-RU" sz="1600" b="1" dirty="0" smtClean="0"/>
              <a:t>федерального </a:t>
            </a:r>
            <a:r>
              <a:rPr lang="ru-RU" sz="1600" b="1" dirty="0"/>
              <a:t>проекта </a:t>
            </a:r>
            <a:r>
              <a:rPr lang="ru-RU" sz="1600" b="1" dirty="0" smtClean="0"/>
              <a:t>«Производительность труда»</a:t>
            </a:r>
            <a:endParaRPr lang="ru-RU" sz="16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5EF390-0564-407C-9DDF-A7EEEE753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76" b="29615"/>
          <a:stretch/>
        </p:blipFill>
        <p:spPr>
          <a:xfrm>
            <a:off x="5480675" y="1016299"/>
            <a:ext cx="1367597" cy="6634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9E6BE4-9A59-4C21-BABF-49532E8DD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939" y="944817"/>
            <a:ext cx="942141" cy="9421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2B0B05-A84D-4655-BC07-6F9F65064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191" y="1738742"/>
            <a:ext cx="1847155" cy="11840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6789A4-6CF3-4D87-A481-1368178FF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443" y="3875234"/>
            <a:ext cx="1648992" cy="6688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035D21-DA89-4B70-B07A-4A736C4896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487" b="20430"/>
          <a:stretch/>
        </p:blipFill>
        <p:spPr>
          <a:xfrm>
            <a:off x="2843537" y="1789815"/>
            <a:ext cx="1951714" cy="10164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C6AD581-136C-4B1D-ABC3-BAFFCAF0DF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31" t="-740" r="41939" b="46151"/>
          <a:stretch/>
        </p:blipFill>
        <p:spPr>
          <a:xfrm>
            <a:off x="7409030" y="2016845"/>
            <a:ext cx="814418" cy="8225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C4518B6-E8D6-40B0-88B1-9C2D11C954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4762" y="2855035"/>
            <a:ext cx="869988" cy="86398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312DF69-9695-48D7-80E9-502D846EE0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2236" y="3947473"/>
            <a:ext cx="1832237" cy="7328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648DF34-CAFB-487B-A3C2-9383EB2572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388" y="2998082"/>
            <a:ext cx="1203745" cy="74644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EF634C4-1140-4EF4-A0C3-09645ECD1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783" y="3795907"/>
            <a:ext cx="858098" cy="6724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6B26E22-18A9-42A4-8026-73BB11250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79221" y="3744531"/>
            <a:ext cx="1602904" cy="1042296"/>
          </a:xfrm>
          <a:prstGeom prst="rect">
            <a:avLst/>
          </a:prstGeom>
        </p:spPr>
      </p:pic>
      <p:pic>
        <p:nvPicPr>
          <p:cNvPr id="26" name="Picture 2" descr="Picture background">
            <a:extLst>
              <a:ext uri="{FF2B5EF4-FFF2-40B4-BE49-F238E27FC236}">
                <a16:creationId xmlns:a16="http://schemas.microsoft.com/office/drawing/2014/main" id="{DD5B003C-3C29-47FB-8726-6A3F031CB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367" y="2568987"/>
            <a:ext cx="1547438" cy="140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2C278DE-9A2C-4D64-B835-832B1DCD4E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2414" y="993942"/>
            <a:ext cx="1661746" cy="624066"/>
          </a:xfrm>
          <a:prstGeom prst="rect">
            <a:avLst/>
          </a:prstGeom>
        </p:spPr>
      </p:pic>
      <p:pic>
        <p:nvPicPr>
          <p:cNvPr id="25" name="Рисунок 24" descr="Picture background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98" y="1735310"/>
            <a:ext cx="1073153" cy="989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4D663BBD-15CA-4859-BB9C-433FC822C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081" y="949150"/>
            <a:ext cx="2114551" cy="71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 descr="http://ukhtavodokanal.ru/images/Logotip.jpg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346" y="2922826"/>
            <a:ext cx="1583400" cy="697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37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C93EA0-33FA-41EB-8E6D-CA843A175F66}"/>
              </a:ext>
            </a:extLst>
          </p:cNvPr>
          <p:cNvSpPr/>
          <p:nvPr/>
        </p:nvSpPr>
        <p:spPr>
          <a:xfrm>
            <a:off x="956233" y="692506"/>
            <a:ext cx="1402766" cy="7192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B2ED3F-B514-423D-A484-1E6A1397F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988" y="260309"/>
            <a:ext cx="8708206" cy="432197"/>
          </a:xfrm>
        </p:spPr>
        <p:txBody>
          <a:bodyPr/>
          <a:lstStyle/>
          <a:p>
            <a:r>
              <a:rPr lang="ru-RU" sz="1600" b="1" dirty="0">
                <a:solidFill>
                  <a:schemeClr val="tx2"/>
                </a:solidFill>
              </a:rPr>
              <a:t>Динамика показателей федерального  проекта </a:t>
            </a:r>
            <a:r>
              <a:rPr lang="ru-RU" sz="1600" b="1" dirty="0" smtClean="0">
                <a:solidFill>
                  <a:schemeClr val="tx2"/>
                </a:solidFill>
              </a:rPr>
              <a:t>«Производительность труда» </a:t>
            </a:r>
            <a:r>
              <a:rPr lang="ru-RU" sz="1600" b="1" dirty="0">
                <a:solidFill>
                  <a:schemeClr val="tx2"/>
                </a:solidFill>
              </a:rPr>
              <a:t>на предприятиях </a:t>
            </a:r>
            <a:r>
              <a:rPr lang="ru-RU" sz="1600" b="1" dirty="0" smtClean="0">
                <a:solidFill>
                  <a:schemeClr val="tx2"/>
                </a:solidFill>
              </a:rPr>
              <a:t>Республики </a:t>
            </a:r>
            <a:r>
              <a:rPr lang="ru-RU" sz="1600" b="1" dirty="0">
                <a:solidFill>
                  <a:schemeClr val="tx2"/>
                </a:solidFill>
              </a:rPr>
              <a:t>Коми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815078CE-000B-4B96-9263-FBC1C964D0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2647482"/>
              </p:ext>
            </p:extLst>
          </p:nvPr>
        </p:nvGraphicFramePr>
        <p:xfrm>
          <a:off x="454571" y="1124703"/>
          <a:ext cx="8475489" cy="3988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EBB0CA-75F7-4023-B846-ABCD07C19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716" y="806824"/>
            <a:ext cx="1980770" cy="1114183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</p:spPr>
      </p:pic>
      <p:pic>
        <p:nvPicPr>
          <p:cNvPr id="13314" name="Picture 2" descr="Picture background">
            <a:extLst>
              <a:ext uri="{FF2B5EF4-FFF2-40B4-BE49-F238E27FC236}">
                <a16:creationId xmlns:a16="http://schemas.microsoft.com/office/drawing/2014/main" id="{B59FF5FF-2DFC-4B0B-B5E9-BB911AC23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98" y="924338"/>
            <a:ext cx="2100019" cy="220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01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C7932-4B4B-4785-B7DD-71F24513F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82" y="304033"/>
            <a:ext cx="2447452" cy="476370"/>
          </a:xfrm>
        </p:spPr>
        <p:txBody>
          <a:bodyPr>
            <a:normAutofit/>
          </a:bodyPr>
          <a:lstStyle/>
          <a:p>
            <a:r>
              <a:rPr lang="ru-RU" altLang="ru-RU" sz="1150" b="1" dirty="0">
                <a:solidFill>
                  <a:schemeClr val="tx1"/>
                </a:solidFill>
                <a:cs typeface="Times New Roman" panose="02020603050405020304" pitchFamily="18" charset="0"/>
              </a:rPr>
              <a:t>ООО «Промбытстрой»</a:t>
            </a:r>
            <a:endParaRPr lang="ru-RU" sz="1150" b="1" dirty="0">
              <a:solidFill>
                <a:schemeClr val="tx1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DF7605-E25C-4294-AF08-D743708195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8034" y="345825"/>
            <a:ext cx="3430216" cy="487766"/>
          </a:xfrm>
        </p:spPr>
        <p:txBody>
          <a:bodyPr/>
          <a:lstStyle/>
          <a:p>
            <a:r>
              <a:rPr lang="ru-RU" sz="1150" b="1" dirty="0">
                <a:solidFill>
                  <a:schemeClr val="tx1"/>
                </a:solidFill>
              </a:rPr>
              <a:t>Производство строительных металлоконструкций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87AA5B-860B-4299-ADDA-6E0783592E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82237" y="903362"/>
            <a:ext cx="7341588" cy="436470"/>
          </a:xfrm>
        </p:spPr>
        <p:txBody>
          <a:bodyPr>
            <a:normAutofit/>
          </a:bodyPr>
          <a:lstStyle/>
          <a:p>
            <a:r>
              <a:rPr lang="ru-RU" b="1" dirty="0"/>
              <a:t>Производство фермы покрытия </a:t>
            </a:r>
            <a:r>
              <a:rPr lang="ru-RU" b="1" dirty="0" smtClean="0"/>
              <a:t>ФП-1 </a:t>
            </a:r>
            <a:r>
              <a:rPr lang="ru-RU" b="1" dirty="0"/>
              <a:t>в проекте здания СТО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8457DF7-FB96-4138-9354-7E1C2EAAFE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299" y="1604193"/>
            <a:ext cx="2351600" cy="1566070"/>
          </a:xfrm>
        </p:spPr>
        <p:txBody>
          <a:bodyPr/>
          <a:lstStyle/>
          <a:p>
            <a:r>
              <a:rPr lang="ru-RU" sz="900" dirty="0"/>
              <a:t>Увеличение выработки на пилотном потоке </a:t>
            </a:r>
            <a:r>
              <a:rPr lang="ru-RU" sz="900" b="1" dirty="0"/>
              <a:t>на 103%</a:t>
            </a:r>
          </a:p>
          <a:p>
            <a:r>
              <a:rPr lang="ru-RU" sz="900" dirty="0"/>
              <a:t>Предприятие сократило </a:t>
            </a:r>
            <a:r>
              <a:rPr lang="ru-RU" sz="900" dirty="0" smtClean="0"/>
              <a:t>время протекания процессов </a:t>
            </a:r>
            <a:r>
              <a:rPr lang="ru-RU" sz="900" dirty="0"/>
              <a:t>производства ферм </a:t>
            </a:r>
            <a:r>
              <a:rPr lang="ru-RU" sz="900" b="1" dirty="0"/>
              <a:t>на 57 </a:t>
            </a:r>
            <a:r>
              <a:rPr lang="ru-RU" sz="900" b="1" dirty="0" smtClean="0"/>
              <a:t>%</a:t>
            </a:r>
            <a:r>
              <a:rPr lang="ru-RU" sz="900" dirty="0" smtClean="0"/>
              <a:t>, за счёт </a:t>
            </a:r>
            <a:r>
              <a:rPr lang="ru-RU" sz="900" dirty="0"/>
              <a:t>изменения расстановки оборудования изменения технологической оснастки сборочных столов, вытягивание потока </a:t>
            </a:r>
            <a:r>
              <a:rPr lang="ru-RU" sz="900" dirty="0" smtClean="0"/>
              <a:t>производства, </a:t>
            </a:r>
            <a:r>
              <a:rPr lang="ru-RU" sz="900" dirty="0"/>
              <a:t>снизили время простоев, сократили запасы металла в потоке.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8465908-A0AA-46F8-AA0A-C9C48188C9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4034" y="1621009"/>
            <a:ext cx="3489199" cy="3039807"/>
          </a:xfrm>
        </p:spPr>
        <p:txBody>
          <a:bodyPr/>
          <a:lstStyle/>
          <a:p>
            <a:r>
              <a:rPr lang="ru-RU" sz="1100" dirty="0"/>
              <a:t>Изменили расстановку оборудования в цеху – объединили расстановку станков лентопилов и сварочных столов в один крановый </a:t>
            </a:r>
            <a:r>
              <a:rPr lang="ru-RU" sz="1100" dirty="0" smtClean="0"/>
              <a:t>пролет.</a:t>
            </a:r>
            <a:endParaRPr lang="ru-RU" sz="1100" dirty="0"/>
          </a:p>
          <a:p>
            <a:r>
              <a:rPr lang="ru-RU" sz="1100" dirty="0"/>
              <a:t>Построили диаграмму Спагетти, проанализировали и определили оптимальные маршруты материального потока – модернизировали рельсовые пути выхода готовой продукции исключая пересечение потока. Снизили длину маршрута изделия </a:t>
            </a:r>
            <a:r>
              <a:rPr lang="ru-RU" sz="1100" dirty="0" smtClean="0"/>
              <a:t>на </a:t>
            </a:r>
            <a:r>
              <a:rPr lang="ru-RU" sz="1100" dirty="0"/>
              <a:t>склад </a:t>
            </a:r>
            <a:r>
              <a:rPr lang="ru-RU" sz="1100" dirty="0" smtClean="0"/>
              <a:t>готовой продукции с </a:t>
            </a:r>
            <a:r>
              <a:rPr lang="ru-RU" sz="1100" dirty="0"/>
              <a:t>1135 </a:t>
            </a:r>
            <a:r>
              <a:rPr lang="ru-RU" sz="1100" dirty="0" smtClean="0"/>
              <a:t>м </a:t>
            </a:r>
            <a:r>
              <a:rPr lang="ru-RU" sz="1100" dirty="0"/>
              <a:t>до 665 м. </a:t>
            </a:r>
            <a:r>
              <a:rPr lang="ru-RU" sz="1100" dirty="0" smtClean="0"/>
              <a:t>Сократили  время </a:t>
            </a:r>
            <a:r>
              <a:rPr lang="ru-RU" sz="1100" dirty="0"/>
              <a:t>ожидания и </a:t>
            </a:r>
            <a:r>
              <a:rPr lang="ru-RU" sz="1100" dirty="0" smtClean="0"/>
              <a:t>время </a:t>
            </a:r>
            <a:r>
              <a:rPr lang="ru-RU" sz="1100" dirty="0"/>
              <a:t>производства изделия.</a:t>
            </a:r>
          </a:p>
          <a:p>
            <a:r>
              <a:rPr lang="ru-RU" sz="1100" kern="0" dirty="0" smtClean="0"/>
              <a:t>Провели </a:t>
            </a:r>
            <a:r>
              <a:rPr lang="ru-RU" sz="1100" kern="0" dirty="0"/>
              <a:t>модернизацию оснастки сборочных столов  - сократили время </a:t>
            </a:r>
            <a:r>
              <a:rPr lang="ru-RU" sz="1100" kern="0" dirty="0" smtClean="0"/>
              <a:t>протекания процессов на </a:t>
            </a:r>
            <a:r>
              <a:rPr lang="ru-RU" sz="1100" kern="0" dirty="0"/>
              <a:t>изготовление </a:t>
            </a:r>
            <a:r>
              <a:rPr lang="ru-RU" sz="1100" kern="0" dirty="0" smtClean="0"/>
              <a:t>изделия.</a:t>
            </a:r>
            <a:endParaRPr lang="ru-RU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055C4EE-68C3-44D0-879C-7D130E69BC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18850" y="1617553"/>
            <a:ext cx="2666124" cy="233363"/>
          </a:xfrm>
        </p:spPr>
        <p:txBody>
          <a:bodyPr/>
          <a:lstStyle/>
          <a:p>
            <a:r>
              <a:rPr lang="ru-RU" sz="1100" dirty="0"/>
              <a:t>Производительность, </a:t>
            </a:r>
            <a:r>
              <a:rPr lang="ru-RU" sz="1100" dirty="0" smtClean="0"/>
              <a:t>кг/чел/час </a:t>
            </a:r>
            <a:r>
              <a:rPr lang="ru-RU" sz="1100" dirty="0"/>
              <a:t>звена.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B421819-FEA8-4C5E-9100-19B2BD2184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ru-RU" dirty="0"/>
              <a:t>103%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C5860AB-389A-431C-A360-345CFEE0D14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18850" y="2721931"/>
            <a:ext cx="2539118" cy="233363"/>
          </a:xfrm>
        </p:spPr>
        <p:txBody>
          <a:bodyPr/>
          <a:lstStyle/>
          <a:p>
            <a:r>
              <a:rPr lang="ru-RU" dirty="0"/>
              <a:t>Запасы в потоке, кг.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4D43F854-84B7-4A80-BAA4-27D8E696917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318850" y="3844759"/>
            <a:ext cx="2539118" cy="233363"/>
          </a:xfrm>
        </p:spPr>
        <p:txBody>
          <a:bodyPr/>
          <a:lstStyle/>
          <a:p>
            <a:r>
              <a:rPr lang="ru-RU" dirty="0"/>
              <a:t>ВПП, мин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8AF529CE-2BAD-43CD-96BF-D64EAC1BE39B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679526" y="2100842"/>
            <a:ext cx="519113" cy="178834"/>
          </a:xfrm>
        </p:spPr>
        <p:txBody>
          <a:bodyPr/>
          <a:lstStyle/>
          <a:p>
            <a:r>
              <a:rPr lang="ru-RU" dirty="0"/>
              <a:t>28</a:t>
            </a:r>
          </a:p>
        </p:txBody>
      </p:sp>
      <p:sp>
        <p:nvSpPr>
          <p:cNvPr id="15" name="Объект 14">
            <a:extLst>
              <a:ext uri="{FF2B5EF4-FFF2-40B4-BE49-F238E27FC236}">
                <a16:creationId xmlns:a16="http://schemas.microsoft.com/office/drawing/2014/main" id="{268FB34A-82E9-4389-A44C-93CEA1705746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7942422" y="2087895"/>
            <a:ext cx="519113" cy="178834"/>
          </a:xfrm>
        </p:spPr>
        <p:txBody>
          <a:bodyPr/>
          <a:lstStyle/>
          <a:p>
            <a:r>
              <a:rPr lang="ru-RU" dirty="0"/>
              <a:t>57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2C4521FC-F604-4E81-8064-1E94290B6702}"/>
              </a:ext>
            </a:extLst>
          </p:cNvPr>
          <p:cNvSpPr>
            <a:spLocks noGrp="1"/>
          </p:cNvSpPr>
          <p:nvPr>
            <p:ph sz="quarter" idx="31"/>
          </p:nvPr>
        </p:nvSpPr>
        <p:spPr/>
        <p:txBody>
          <a:bodyPr/>
          <a:lstStyle/>
          <a:p>
            <a:r>
              <a:rPr lang="ru-RU" dirty="0"/>
              <a:t>5200</a:t>
            </a:r>
          </a:p>
        </p:txBody>
      </p:sp>
      <p:sp>
        <p:nvSpPr>
          <p:cNvPr id="17" name="Объект 16">
            <a:extLst>
              <a:ext uri="{FF2B5EF4-FFF2-40B4-BE49-F238E27FC236}">
                <a16:creationId xmlns:a16="http://schemas.microsoft.com/office/drawing/2014/main" id="{6D536DB4-2D83-4DFE-BF6E-1D361C98AC6D}"/>
              </a:ext>
            </a:extLst>
          </p:cNvPr>
          <p:cNvSpPr>
            <a:spLocks noGrp="1"/>
          </p:cNvSpPr>
          <p:nvPr>
            <p:ph sz="quarter" idx="32"/>
          </p:nvPr>
        </p:nvSpPr>
        <p:spPr/>
        <p:txBody>
          <a:bodyPr/>
          <a:lstStyle/>
          <a:p>
            <a:r>
              <a:rPr lang="ru-RU" dirty="0"/>
              <a:t>3505</a:t>
            </a:r>
          </a:p>
        </p:txBody>
      </p:sp>
      <p:sp>
        <p:nvSpPr>
          <p:cNvPr id="18" name="Объект 17">
            <a:extLst>
              <a:ext uri="{FF2B5EF4-FFF2-40B4-BE49-F238E27FC236}">
                <a16:creationId xmlns:a16="http://schemas.microsoft.com/office/drawing/2014/main" id="{153EAD77-A071-40CC-8A02-FC659C200574}"/>
              </a:ext>
            </a:extLst>
          </p:cNvPr>
          <p:cNvSpPr>
            <a:spLocks noGrp="1"/>
          </p:cNvSpPr>
          <p:nvPr>
            <p:ph sz="quarter" idx="33"/>
          </p:nvPr>
        </p:nvSpPr>
        <p:spPr/>
        <p:txBody>
          <a:bodyPr/>
          <a:lstStyle/>
          <a:p>
            <a:r>
              <a:rPr lang="ru-RU" dirty="0"/>
              <a:t>4145</a:t>
            </a:r>
          </a:p>
        </p:txBody>
      </p:sp>
      <p:sp>
        <p:nvSpPr>
          <p:cNvPr id="19" name="Объект 18">
            <a:extLst>
              <a:ext uri="{FF2B5EF4-FFF2-40B4-BE49-F238E27FC236}">
                <a16:creationId xmlns:a16="http://schemas.microsoft.com/office/drawing/2014/main" id="{941F2E37-85AE-40AA-BCD6-32B19F344070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7942422" y="4334143"/>
            <a:ext cx="519113" cy="233362"/>
          </a:xfrm>
        </p:spPr>
        <p:txBody>
          <a:bodyPr/>
          <a:lstStyle/>
          <a:p>
            <a:r>
              <a:rPr lang="ru-RU" dirty="0"/>
              <a:t>1795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EDFAD190-D233-4710-BADD-0E2CA5507E2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ru-RU" dirty="0"/>
              <a:t>-33%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BC6B1BE9-EBB7-4DEA-B87D-CA06F95D1CD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ru-RU" dirty="0"/>
              <a:t>-57%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D21A14-DFCA-7CAA-EAD9-22FED78174C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l="14948" t="19196" r="14948" b="32968"/>
          <a:stretch/>
        </p:blipFill>
        <p:spPr>
          <a:xfrm rot="10800000">
            <a:off x="461930" y="3293222"/>
            <a:ext cx="2123643" cy="988209"/>
          </a:xfrm>
          <a:prstGeom prst="rect">
            <a:avLst/>
          </a:prstGeom>
        </p:spPr>
      </p:pic>
      <p:sp>
        <p:nvSpPr>
          <p:cNvPr id="7" name="Текст 9">
            <a:extLst>
              <a:ext uri="{FF2B5EF4-FFF2-40B4-BE49-F238E27FC236}">
                <a16:creationId xmlns:a16="http://schemas.microsoft.com/office/drawing/2014/main" id="{860FDE7A-0774-BA2B-350D-163860910B6C}"/>
              </a:ext>
            </a:extLst>
          </p:cNvPr>
          <p:cNvSpPr txBox="1">
            <a:spLocks/>
          </p:cNvSpPr>
          <p:nvPr/>
        </p:nvSpPr>
        <p:spPr>
          <a:xfrm>
            <a:off x="729221" y="4404390"/>
            <a:ext cx="1672773" cy="39330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68580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02870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defRPr sz="825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37160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defRPr sz="825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/>
            <a:r>
              <a:rPr lang="ru-RU" sz="27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70C0"/>
                  </a:outerShdw>
                </a:effectLst>
                <a:latin typeface="+mn-lt"/>
                <a:ea typeface="+mn-ea"/>
                <a:cs typeface="+mn-cs"/>
              </a:rPr>
              <a:t>+103%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9175BBA-946E-4683-9B0A-90BDA6ECCF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76" b="29615"/>
          <a:stretch/>
        </p:blipFill>
        <p:spPr>
          <a:xfrm>
            <a:off x="3745005" y="345825"/>
            <a:ext cx="1095935" cy="53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4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C7932-4B4B-4785-B7DD-71F24513F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82" y="279764"/>
            <a:ext cx="4165418" cy="484748"/>
          </a:xfrm>
        </p:spPr>
        <p:txBody>
          <a:bodyPr>
            <a:normAutofit/>
          </a:bodyPr>
          <a:lstStyle/>
          <a:p>
            <a:r>
              <a:rPr lang="ru-RU" altLang="ru-RU" sz="1150" b="1" dirty="0">
                <a:solidFill>
                  <a:schemeClr val="tx1"/>
                </a:solidFill>
                <a:cs typeface="Times New Roman" panose="02020603050405020304" pitchFamily="18" charset="0"/>
              </a:rPr>
              <a:t>ООО «Сыктывкарский молочный завод»</a:t>
            </a:r>
            <a:endParaRPr lang="ru-RU" sz="1150" b="1" dirty="0">
              <a:solidFill>
                <a:schemeClr val="tx1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DF7605-E25C-4294-AF08-D743708195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8045" y="395841"/>
            <a:ext cx="4735955" cy="484750"/>
          </a:xfrm>
        </p:spPr>
        <p:txBody>
          <a:bodyPr/>
          <a:lstStyle/>
          <a:p>
            <a:pPr algn="ctr"/>
            <a:r>
              <a:rPr lang="ru-RU" sz="1150" b="1" i="0" dirty="0"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Производство молока (кроме сырого) и молочной продукции</a:t>
            </a:r>
            <a:endParaRPr lang="ru-RU" sz="1150" b="1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87AA5B-860B-4299-ADDA-6E0783592E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altLang="ru-RU" sz="1400" dirty="0">
                <a:cs typeface="Times New Roman" panose="02020603050405020304" pitchFamily="18" charset="0"/>
              </a:rPr>
              <a:t> </a:t>
            </a:r>
            <a:r>
              <a:rPr lang="ru-RU" altLang="ru-RU" sz="1400" b="1" dirty="0">
                <a:cs typeface="Times New Roman" panose="02020603050405020304" pitchFamily="18" charset="0"/>
              </a:rPr>
              <a:t>«Оптимизация </a:t>
            </a:r>
            <a:r>
              <a:rPr lang="ru-RU" altLang="ru-RU" b="1" dirty="0">
                <a:cs typeface="Times New Roman" panose="02020603050405020304" pitchFamily="18" charset="0"/>
              </a:rPr>
              <a:t> розлива молочной продукции на линии «</a:t>
            </a:r>
            <a:r>
              <a:rPr lang="en-US" altLang="ru-RU" b="1" dirty="0">
                <a:cs typeface="Times New Roman" panose="02020603050405020304" pitchFamily="18" charset="0"/>
              </a:rPr>
              <a:t>NIMCO 1</a:t>
            </a:r>
            <a:r>
              <a:rPr lang="ru-RU" altLang="ru-RU" sz="1400" b="1" dirty="0" smtClean="0">
                <a:cs typeface="Times New Roman" panose="02020603050405020304" pitchFamily="18" charset="0"/>
              </a:rPr>
              <a:t>»</a:t>
            </a:r>
            <a:endParaRPr lang="ru-RU" b="1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8457DF7-FB96-4138-9354-7E1C2EAAFE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389" y="1614953"/>
            <a:ext cx="2257510" cy="715581"/>
          </a:xfrm>
        </p:spPr>
        <p:txBody>
          <a:bodyPr/>
          <a:lstStyle/>
          <a:p>
            <a:r>
              <a:rPr lang="ru-RU" sz="1100" dirty="0" smtClean="0"/>
              <a:t>Предприятие увеличило </a:t>
            </a:r>
            <a:r>
              <a:rPr lang="ru-RU" sz="1100" dirty="0"/>
              <a:t>выработку розлива молочной продукции на линии </a:t>
            </a:r>
            <a:r>
              <a:rPr lang="en-US" sz="1100" dirty="0" smtClean="0"/>
              <a:t>NIMCO1 </a:t>
            </a:r>
            <a:r>
              <a:rPr lang="ru-RU" sz="1100" dirty="0" smtClean="0"/>
              <a:t> </a:t>
            </a:r>
            <a:r>
              <a:rPr lang="ru-RU" sz="1200" b="1" dirty="0" smtClean="0"/>
              <a:t>на </a:t>
            </a:r>
            <a:r>
              <a:rPr lang="ru-RU" sz="1200" b="1" dirty="0"/>
              <a:t>31</a:t>
            </a:r>
            <a:r>
              <a:rPr lang="ru-RU" sz="1200" b="1" dirty="0" smtClean="0"/>
              <a:t>%</a:t>
            </a:r>
            <a:endParaRPr lang="ru-RU" sz="900" b="1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8465908-A0AA-46F8-AA0A-C9C48188C9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48170" y="1614953"/>
            <a:ext cx="3386724" cy="3530197"/>
          </a:xfrm>
        </p:spPr>
        <p:txBody>
          <a:bodyPr/>
          <a:lstStyle/>
          <a:p>
            <a:r>
              <a:rPr lang="ru-RU" sz="1050" kern="0" dirty="0"/>
              <a:t>Изменили планировочное решение расстановки </a:t>
            </a:r>
            <a:r>
              <a:rPr lang="ru-RU" sz="1050" kern="0" dirty="0" smtClean="0"/>
              <a:t>Турбо-Упаковки </a:t>
            </a:r>
            <a:r>
              <a:rPr lang="ru-RU" sz="1050" kern="0" dirty="0"/>
              <a:t>по отношению к </a:t>
            </a:r>
            <a:r>
              <a:rPr lang="ru-RU" sz="1050" kern="0" dirty="0" smtClean="0"/>
              <a:t>холодильной </a:t>
            </a:r>
            <a:r>
              <a:rPr lang="ru-RU" sz="1050" kern="0" dirty="0"/>
              <a:t>камере, разработали, изготовили и установили дополнительные  рольганги для </a:t>
            </a:r>
            <a:r>
              <a:rPr lang="ru-RU" sz="1050" kern="0" dirty="0" smtClean="0"/>
              <a:t>переходов пачек, установили </a:t>
            </a:r>
            <a:r>
              <a:rPr lang="ru-RU" sz="1050" kern="0" dirty="0"/>
              <a:t>дополнительный транспортер </a:t>
            </a:r>
            <a:r>
              <a:rPr lang="ru-RU" sz="1050" kern="0" dirty="0" smtClean="0"/>
              <a:t>с </a:t>
            </a:r>
            <a:r>
              <a:rPr lang="ru-RU" sz="1050" kern="0" dirty="0"/>
              <a:t>монтажом дополнительного перехода в холодильную </a:t>
            </a:r>
            <a:r>
              <a:rPr lang="ru-RU" sz="1050" kern="0" dirty="0" smtClean="0"/>
              <a:t>камеру (исключив </a:t>
            </a:r>
            <a:r>
              <a:rPr lang="ru-RU" sz="1050" kern="0" dirty="0"/>
              <a:t>работу грузчика на укладке блоков на паллет с Турбо-пака) – высвободили рабочий пост «подбора» пачек заготовки   </a:t>
            </a:r>
          </a:p>
          <a:p>
            <a:r>
              <a:rPr lang="ru-RU" sz="1050" kern="0" dirty="0" smtClean="0"/>
              <a:t>Проанализировали </a:t>
            </a:r>
            <a:r>
              <a:rPr lang="ru-RU" sz="1050" kern="0" dirty="0"/>
              <a:t>процесс переналадки по </a:t>
            </a:r>
            <a:r>
              <a:rPr lang="en-US" sz="1050" kern="0" dirty="0"/>
              <a:t>SMED – </a:t>
            </a:r>
            <a:r>
              <a:rPr lang="ru-RU" sz="1050" kern="0" dirty="0"/>
              <a:t>изменили процедуру передачи первой пачки на контроль – исследование в лабораторию – разработали стандарт передачи продукта на исследование  операторами </a:t>
            </a:r>
            <a:r>
              <a:rPr lang="ru-RU" sz="1050" kern="0" dirty="0" smtClean="0"/>
              <a:t>линии, </a:t>
            </a:r>
            <a:r>
              <a:rPr lang="ru-RU" sz="1050" kern="0" dirty="0"/>
              <a:t>исключив участие мастера в данном </a:t>
            </a:r>
            <a:r>
              <a:rPr lang="ru-RU" sz="1050" kern="0" dirty="0" smtClean="0"/>
              <a:t>процессе, </a:t>
            </a:r>
            <a:r>
              <a:rPr lang="ru-RU" sz="1050" kern="0" dirty="0"/>
              <a:t>сократив ВПП на 80</a:t>
            </a:r>
            <a:r>
              <a:rPr lang="ru-RU" sz="1050" kern="0" dirty="0" smtClean="0"/>
              <a:t>%</a:t>
            </a:r>
          </a:p>
          <a:p>
            <a:endParaRPr lang="ru-RU" sz="800" kern="0" dirty="0"/>
          </a:p>
          <a:p>
            <a:endParaRPr lang="ru-RU" sz="80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055C4EE-68C3-44D0-879C-7D130E69BC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18850" y="1602482"/>
            <a:ext cx="2666124" cy="233363"/>
          </a:xfrm>
        </p:spPr>
        <p:txBody>
          <a:bodyPr/>
          <a:lstStyle/>
          <a:p>
            <a:r>
              <a:rPr lang="ru-RU" dirty="0"/>
              <a:t>Выработка, шт./</a:t>
            </a:r>
            <a:r>
              <a:rPr lang="ru-RU" dirty="0" smtClean="0"/>
              <a:t>чел. </a:t>
            </a:r>
            <a:r>
              <a:rPr lang="ru-RU" dirty="0"/>
              <a:t>в час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B421819-FEA8-4C5E-9100-19B2BD2184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ru-RU" dirty="0"/>
              <a:t>31%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C5860AB-389A-431C-A360-345CFEE0D14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09177" y="2675110"/>
            <a:ext cx="2539118" cy="233363"/>
          </a:xfrm>
        </p:spPr>
        <p:txBody>
          <a:bodyPr/>
          <a:lstStyle/>
          <a:p>
            <a:r>
              <a:rPr lang="ru-RU" dirty="0"/>
              <a:t>НЗП в потоке, т.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8AF529CE-2BAD-43CD-96BF-D64EAC1BE39B}"/>
              </a:ext>
            </a:extLst>
          </p:cNvPr>
          <p:cNvSpPr>
            <a:spLocks noGrp="1"/>
          </p:cNvSpPr>
          <p:nvPr>
            <p:ph sz="quarter" idx="29"/>
          </p:nvPr>
        </p:nvSpPr>
        <p:spPr/>
        <p:txBody>
          <a:bodyPr/>
          <a:lstStyle/>
          <a:p>
            <a:r>
              <a:rPr lang="ru-RU" dirty="0"/>
              <a:t>313</a:t>
            </a:r>
          </a:p>
        </p:txBody>
      </p:sp>
      <p:sp>
        <p:nvSpPr>
          <p:cNvPr id="15" name="Объект 14">
            <a:extLst>
              <a:ext uri="{FF2B5EF4-FFF2-40B4-BE49-F238E27FC236}">
                <a16:creationId xmlns:a16="http://schemas.microsoft.com/office/drawing/2014/main" id="{268FB34A-82E9-4389-A44C-93CEA1705746}"/>
              </a:ext>
            </a:extLst>
          </p:cNvPr>
          <p:cNvSpPr>
            <a:spLocks noGrp="1"/>
          </p:cNvSpPr>
          <p:nvPr>
            <p:ph sz="quarter" idx="30"/>
          </p:nvPr>
        </p:nvSpPr>
        <p:spPr/>
        <p:txBody>
          <a:bodyPr/>
          <a:lstStyle/>
          <a:p>
            <a:r>
              <a:rPr lang="ru-RU" dirty="0"/>
              <a:t>411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2C4521FC-F604-4E81-8064-1E94290B6702}"/>
              </a:ext>
            </a:extLst>
          </p:cNvPr>
          <p:cNvSpPr>
            <a:spLocks noGrp="1"/>
          </p:cNvSpPr>
          <p:nvPr>
            <p:ph sz="quarter" idx="31"/>
          </p:nvPr>
        </p:nvSpPr>
        <p:spPr/>
        <p:txBody>
          <a:bodyPr/>
          <a:lstStyle/>
          <a:p>
            <a:r>
              <a:rPr lang="ru-RU" dirty="0"/>
              <a:t>21</a:t>
            </a:r>
          </a:p>
        </p:txBody>
      </p:sp>
      <p:sp>
        <p:nvSpPr>
          <p:cNvPr id="17" name="Объект 16">
            <a:extLst>
              <a:ext uri="{FF2B5EF4-FFF2-40B4-BE49-F238E27FC236}">
                <a16:creationId xmlns:a16="http://schemas.microsoft.com/office/drawing/2014/main" id="{6D536DB4-2D83-4DFE-BF6E-1D361C98AC6D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7959532" y="3274171"/>
            <a:ext cx="519113" cy="178834"/>
          </a:xfrm>
        </p:spPr>
        <p:txBody>
          <a:bodyPr/>
          <a:lstStyle/>
          <a:p>
            <a:r>
              <a:rPr lang="ru-RU" dirty="0"/>
              <a:t>19,5</a:t>
            </a:r>
          </a:p>
        </p:txBody>
      </p:sp>
      <p:sp>
        <p:nvSpPr>
          <p:cNvPr id="18" name="Объект 17">
            <a:extLst>
              <a:ext uri="{FF2B5EF4-FFF2-40B4-BE49-F238E27FC236}">
                <a16:creationId xmlns:a16="http://schemas.microsoft.com/office/drawing/2014/main" id="{153EAD77-A071-40CC-8A02-FC659C200574}"/>
              </a:ext>
            </a:extLst>
          </p:cNvPr>
          <p:cNvSpPr>
            <a:spLocks noGrp="1"/>
          </p:cNvSpPr>
          <p:nvPr>
            <p:ph sz="quarter" idx="33"/>
          </p:nvPr>
        </p:nvSpPr>
        <p:spPr/>
        <p:txBody>
          <a:bodyPr/>
          <a:lstStyle/>
          <a:p>
            <a:r>
              <a:rPr lang="ru-RU" dirty="0"/>
              <a:t>466</a:t>
            </a:r>
          </a:p>
        </p:txBody>
      </p:sp>
      <p:sp>
        <p:nvSpPr>
          <p:cNvPr id="19" name="Объект 18">
            <a:extLst>
              <a:ext uri="{FF2B5EF4-FFF2-40B4-BE49-F238E27FC236}">
                <a16:creationId xmlns:a16="http://schemas.microsoft.com/office/drawing/2014/main" id="{941F2E37-85AE-40AA-BCD6-32B19F344070}"/>
              </a:ext>
            </a:extLst>
          </p:cNvPr>
          <p:cNvSpPr>
            <a:spLocks noGrp="1"/>
          </p:cNvSpPr>
          <p:nvPr>
            <p:ph sz="quarter" idx="34"/>
          </p:nvPr>
        </p:nvSpPr>
        <p:spPr/>
        <p:txBody>
          <a:bodyPr/>
          <a:lstStyle/>
          <a:p>
            <a:r>
              <a:rPr lang="ru-RU" dirty="0"/>
              <a:t>343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EDFAD190-D233-4710-BADD-0E2CA5507E2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167326" y="3237186"/>
            <a:ext cx="842169" cy="214313"/>
          </a:xfrm>
        </p:spPr>
        <p:txBody>
          <a:bodyPr/>
          <a:lstStyle/>
          <a:p>
            <a:r>
              <a:rPr lang="ru-RU" dirty="0"/>
              <a:t>-7%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BC6B1BE9-EBB7-4DEA-B87D-CA06F95D1CD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ru-RU" dirty="0"/>
              <a:t>-26%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16503DE-B669-9387-4502-87B6E1F2CC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372" y="3327629"/>
            <a:ext cx="432339" cy="64017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576D47A-A6B2-B799-7B30-DDBB1DA9CA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43" y="3336163"/>
            <a:ext cx="432338" cy="63406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E9C4F04-0641-A1C6-9042-BC587517AB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23" y="3333910"/>
            <a:ext cx="437025" cy="63406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5FBC389-EB00-D0DC-CB1B-A9784E9DD4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29" y="3321374"/>
            <a:ext cx="432339" cy="65268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4D13902-F390-0E7F-AF73-E66030FD063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54" y="2516932"/>
            <a:ext cx="406110" cy="60920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730C367-42EC-9DCF-E6D3-CC840AC2BB4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298" y="2516231"/>
            <a:ext cx="402037" cy="59039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2CC2970-3A7A-EFA6-4AC3-4C0C0892C6F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82" y="2516231"/>
            <a:ext cx="402037" cy="59039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BBEA28E-DBE7-636E-BFB0-D062490F3CA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24" y="2521189"/>
            <a:ext cx="417112" cy="609209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A93CAF6-4B41-66B1-1CC3-CC9B83DFB19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93" y="2528744"/>
            <a:ext cx="420546" cy="609209"/>
          </a:xfrm>
          <a:prstGeom prst="rect">
            <a:avLst/>
          </a:prstGeom>
        </p:spPr>
      </p:pic>
      <p:sp>
        <p:nvSpPr>
          <p:cNvPr id="23" name="Текст 11">
            <a:extLst>
              <a:ext uri="{FF2B5EF4-FFF2-40B4-BE49-F238E27FC236}">
                <a16:creationId xmlns:a16="http://schemas.microsoft.com/office/drawing/2014/main" id="{375B3510-155A-3461-0E2C-E010794B714A}"/>
              </a:ext>
            </a:extLst>
          </p:cNvPr>
          <p:cNvSpPr txBox="1">
            <a:spLocks/>
          </p:cNvSpPr>
          <p:nvPr/>
        </p:nvSpPr>
        <p:spPr>
          <a:xfrm>
            <a:off x="6382353" y="3849561"/>
            <a:ext cx="2539118" cy="233363"/>
          </a:xfrm>
          <a:prstGeom prst="rect">
            <a:avLst/>
          </a:prstGeom>
        </p:spPr>
        <p:txBody>
          <a:bodyPr vert="horz" wrap="square" lIns="180000" tIns="0" rIns="18000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125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125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ВПП, мин</a:t>
            </a:r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F9263443-EC08-03BB-908B-9A85A1D1E7B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2600" y="4257280"/>
            <a:ext cx="2560289" cy="323265"/>
          </a:xfrm>
        </p:spPr>
        <p:txBody>
          <a:bodyPr/>
          <a:lstStyle/>
          <a:p>
            <a:r>
              <a:rPr lang="ru-RU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+3130 шт./сутки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F6BF0C0-97FC-4745-9F9C-C342662F6B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54060" y="329246"/>
            <a:ext cx="617940" cy="61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8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>
            <a:extLst>
              <a:ext uri="{FF2B5EF4-FFF2-40B4-BE49-F238E27FC236}">
                <a16:creationId xmlns:a16="http://schemas.microsoft.com/office/drawing/2014/main" id="{837D89FF-82C7-472C-B178-6955D36C6D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4192" y="119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7" name="Слайд think-cell" r:id="rId18" imgW="425" imgH="426" progId="TCLayout.ActiveDocument.1">
                  <p:embed/>
                </p:oleObj>
              </mc:Choice>
              <mc:Fallback>
                <p:oleObj name="Слайд think-cell" r:id="rId18" imgW="425" imgH="426" progId="TCLayout.ActiveDocument.1">
                  <p:embed/>
                  <p:pic>
                    <p:nvPicPr>
                      <p:cNvPr id="6" name="Объект 5" hidden="1">
                        <a:extLst>
                          <a:ext uri="{FF2B5EF4-FFF2-40B4-BE49-F238E27FC236}">
                            <a16:creationId xmlns:a16="http://schemas.microsoft.com/office/drawing/2014/main" id="{837D89FF-82C7-472C-B178-6955D36C6D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144192" y="119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:a16="http://schemas.microsoft.com/office/drawing/2014/main" id="{C5DAF3FE-18D9-4D5A-A268-1A05C9C416A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43001" y="1"/>
            <a:ext cx="119063" cy="119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342892"/>
            <a:endParaRPr lang="ru-RU" sz="1725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ABF29D5-0671-4541-BEB2-0D49D6B66977}"/>
              </a:ext>
            </a:extLst>
          </p:cNvPr>
          <p:cNvSpPr/>
          <p:nvPr/>
        </p:nvSpPr>
        <p:spPr>
          <a:xfrm>
            <a:off x="348951" y="353969"/>
            <a:ext cx="6346031" cy="546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/>
            <a:r>
              <a:rPr lang="ru-RU" sz="1150" b="1" dirty="0">
                <a:latin typeface="Verdana"/>
              </a:rPr>
              <a:t>АО «</a:t>
            </a:r>
            <a:r>
              <a:rPr lang="ru-RU" sz="1150" b="1" dirty="0" smtClean="0">
                <a:latin typeface="Verdana"/>
              </a:rPr>
              <a:t>КОМИАВТОТРАНС</a:t>
            </a:r>
            <a:r>
              <a:rPr lang="ru-RU" sz="1150" b="1" dirty="0">
                <a:latin typeface="Verdana"/>
              </a:rPr>
              <a:t>» </a:t>
            </a:r>
          </a:p>
          <a:p>
            <a:pPr defTabSz="342892"/>
            <a:endParaRPr lang="ru-RU" dirty="0">
              <a:solidFill>
                <a:srgbClr val="FFFFFF">
                  <a:lumMod val="50000"/>
                </a:srgbClr>
              </a:solidFill>
              <a:latin typeface="Verdana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BA7B28C-AB09-4792-8EB0-D89DDCD88EFC}"/>
              </a:ext>
            </a:extLst>
          </p:cNvPr>
          <p:cNvSpPr/>
          <p:nvPr/>
        </p:nvSpPr>
        <p:spPr>
          <a:xfrm>
            <a:off x="3521966" y="256704"/>
            <a:ext cx="53147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342892"/>
            <a:r>
              <a:rPr lang="ru-RU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 </a:t>
            </a:r>
            <a:r>
              <a:rPr lang="ru-RU" sz="1150" b="1" dirty="0">
                <a:latin typeface="Verdana"/>
              </a:rPr>
              <a:t>Деятельность сухопутного пассажирского транспорта: внутригородские и пригородные перевозки пассажиров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1681CB5-675C-48E2-A276-BF03C041D9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352928" y="913958"/>
            <a:ext cx="68851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/>
            <a:r>
              <a:rPr lang="ru-RU" sz="1600" b="1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Обслуживание автобуса </a:t>
            </a:r>
            <a:r>
              <a:rPr lang="ru-RU" sz="1600" b="1" dirty="0" smtClean="0">
                <a:solidFill>
                  <a:srgbClr val="FFFFFF">
                    <a:lumMod val="50000"/>
                  </a:srgbClr>
                </a:solidFill>
                <a:latin typeface="Verdana"/>
              </a:rPr>
              <a:t>Нефаз-5299 </a:t>
            </a:r>
            <a:r>
              <a:rPr lang="ru-RU" sz="1600" b="1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на участке ТО-2 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96A418-89F6-4911-9CCD-B9120092F85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06583" y="955693"/>
            <a:ext cx="17165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/>
            <a:r>
              <a:rPr lang="ru-RU" sz="1200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Пилотный поток: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B23D194-1616-475F-A5A4-EDF36300E385}"/>
              </a:ext>
            </a:extLst>
          </p:cNvPr>
          <p:cNvCxnSpPr/>
          <p:nvPr/>
        </p:nvCxnSpPr>
        <p:spPr>
          <a:xfrm>
            <a:off x="433968" y="850730"/>
            <a:ext cx="842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F363682-4545-4637-BF92-F283ECCF298D}"/>
              </a:ext>
            </a:extLst>
          </p:cNvPr>
          <p:cNvCxnSpPr/>
          <p:nvPr/>
        </p:nvCxnSpPr>
        <p:spPr>
          <a:xfrm>
            <a:off x="433968" y="1339934"/>
            <a:ext cx="842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A56CED59-AFFC-4B91-A340-137F8ED3D18A}"/>
              </a:ext>
            </a:extLst>
          </p:cNvPr>
          <p:cNvGraphicFramePr/>
          <p:nvPr/>
        </p:nvGraphicFramePr>
        <p:xfrm>
          <a:off x="6452785" y="2938531"/>
          <a:ext cx="2536839" cy="81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107EFEAD-36FA-478B-9B6B-CCA61FCF9C93}"/>
              </a:ext>
            </a:extLst>
          </p:cNvPr>
          <p:cNvCxnSpPr>
            <a:cxnSpLocks/>
          </p:cNvCxnSpPr>
          <p:nvPr/>
        </p:nvCxnSpPr>
        <p:spPr>
          <a:xfrm flipV="1">
            <a:off x="7176712" y="3020558"/>
            <a:ext cx="2" cy="1957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81295B10-ECE8-48A0-827C-1DC5FA9EC672}"/>
              </a:ext>
            </a:extLst>
          </p:cNvPr>
          <p:cNvCxnSpPr>
            <a:cxnSpLocks/>
          </p:cNvCxnSpPr>
          <p:nvPr/>
        </p:nvCxnSpPr>
        <p:spPr>
          <a:xfrm flipV="1">
            <a:off x="8332251" y="3020559"/>
            <a:ext cx="0" cy="119215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2DD60D9-018A-4CE1-A220-E1C56B7A1697}"/>
              </a:ext>
            </a:extLst>
          </p:cNvPr>
          <p:cNvCxnSpPr>
            <a:cxnSpLocks/>
          </p:cNvCxnSpPr>
          <p:nvPr/>
        </p:nvCxnSpPr>
        <p:spPr>
          <a:xfrm flipH="1">
            <a:off x="7176713" y="3023058"/>
            <a:ext cx="11555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FEF2E47-BCB4-4CBB-9615-901136F9F09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473567" y="2746060"/>
            <a:ext cx="1018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892"/>
            <a:r>
              <a:rPr lang="ru-RU" sz="1200" b="1" dirty="0">
                <a:solidFill>
                  <a:srgbClr val="00B050"/>
                </a:solidFill>
                <a:latin typeface="Verdana"/>
              </a:rPr>
              <a:t>+67 %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CC26952-A345-4038-BB24-C938B1A6F227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691282" y="2595823"/>
            <a:ext cx="25467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/>
            <a:r>
              <a:rPr lang="ru-RU" sz="1000" b="1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Выработка </a:t>
            </a:r>
            <a:r>
              <a:rPr lang="ru-RU" sz="1000" b="1" dirty="0" err="1">
                <a:solidFill>
                  <a:srgbClr val="FFFFFF">
                    <a:lumMod val="50000"/>
                  </a:srgbClr>
                </a:solidFill>
                <a:latin typeface="Verdana"/>
              </a:rPr>
              <a:t>коэфф</a:t>
            </a:r>
            <a:r>
              <a:rPr lang="ru-RU" sz="1000" b="1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 ПТ на участке</a:t>
            </a:r>
            <a:endParaRPr lang="ru-RU" sz="1000" i="1" dirty="0">
              <a:solidFill>
                <a:srgbClr val="FFFFFF">
                  <a:lumMod val="50000"/>
                </a:srgbClr>
              </a:solidFill>
              <a:latin typeface="Verdana"/>
            </a:endParaRPr>
          </a:p>
        </p:txBody>
      </p:sp>
      <p:sp>
        <p:nvSpPr>
          <p:cNvPr id="31" name="Стрелка: вниз 30">
            <a:extLst>
              <a:ext uri="{FF2B5EF4-FFF2-40B4-BE49-F238E27FC236}">
                <a16:creationId xmlns:a16="http://schemas.microsoft.com/office/drawing/2014/main" id="{CFA4B5FA-E275-479C-8F74-9DEDAC827592}"/>
              </a:ext>
            </a:extLst>
          </p:cNvPr>
          <p:cNvSpPr/>
          <p:nvPr/>
        </p:nvSpPr>
        <p:spPr>
          <a:xfrm>
            <a:off x="6514631" y="2004878"/>
            <a:ext cx="120015" cy="15930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/>
            <a:endParaRPr lang="ru-RU">
              <a:solidFill>
                <a:srgbClr val="FFFFFF"/>
              </a:solidFill>
              <a:latin typeface="Verdana"/>
            </a:endParaRPr>
          </a:p>
        </p:txBody>
      </p:sp>
      <p:graphicFrame>
        <p:nvGraphicFramePr>
          <p:cNvPr id="42" name="Диаграмма 41">
            <a:extLst>
              <a:ext uri="{FF2B5EF4-FFF2-40B4-BE49-F238E27FC236}">
                <a16:creationId xmlns:a16="http://schemas.microsoft.com/office/drawing/2014/main" id="{80643E55-3013-472C-94CC-8C69824D7DF2}"/>
              </a:ext>
            </a:extLst>
          </p:cNvPr>
          <p:cNvGraphicFramePr/>
          <p:nvPr/>
        </p:nvGraphicFramePr>
        <p:xfrm>
          <a:off x="6568843" y="2012835"/>
          <a:ext cx="2536839" cy="679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3EA5F24F-DC1F-4AD8-B43D-54CA1B991DE4}"/>
              </a:ext>
            </a:extLst>
          </p:cNvPr>
          <p:cNvCxnSpPr>
            <a:cxnSpLocks/>
          </p:cNvCxnSpPr>
          <p:nvPr/>
        </p:nvCxnSpPr>
        <p:spPr>
          <a:xfrm flipV="1">
            <a:off x="7224917" y="1963443"/>
            <a:ext cx="0" cy="163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9433DF65-548F-4F50-AA09-3F053075C092}"/>
              </a:ext>
            </a:extLst>
          </p:cNvPr>
          <p:cNvCxnSpPr>
            <a:cxnSpLocks/>
          </p:cNvCxnSpPr>
          <p:nvPr/>
        </p:nvCxnSpPr>
        <p:spPr>
          <a:xfrm flipH="1" flipV="1">
            <a:off x="8380282" y="1962499"/>
            <a:ext cx="1" cy="199392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E7297823-3970-46B1-96A8-870A8F0A267A}"/>
              </a:ext>
            </a:extLst>
          </p:cNvPr>
          <p:cNvCxnSpPr>
            <a:cxnSpLocks/>
          </p:cNvCxnSpPr>
          <p:nvPr/>
        </p:nvCxnSpPr>
        <p:spPr>
          <a:xfrm flipH="1">
            <a:off x="7224744" y="1963442"/>
            <a:ext cx="11555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6EFED3A4-CBCE-480F-B6E3-1D499D375DF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611681" y="1686444"/>
            <a:ext cx="10380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/>
            <a:r>
              <a:rPr lang="ru-RU" sz="1200" b="1" dirty="0">
                <a:solidFill>
                  <a:srgbClr val="00B050"/>
                </a:solidFill>
                <a:latin typeface="Verdana"/>
              </a:rPr>
              <a:t>-40 %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459E5B5C-1B5A-419F-8F8D-F09CA51A3FC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684012" y="1486389"/>
            <a:ext cx="237614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/>
            <a:r>
              <a:rPr lang="ru-RU" sz="1000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Время проведения ТО-2, мин</a:t>
            </a:r>
            <a:endParaRPr lang="ru-RU" sz="1000" i="1" dirty="0">
              <a:solidFill>
                <a:srgbClr val="FFFFFF">
                  <a:lumMod val="50000"/>
                </a:srgbClr>
              </a:solidFill>
              <a:latin typeface="Verdana"/>
            </a:endParaRPr>
          </a:p>
        </p:txBody>
      </p:sp>
      <p:sp>
        <p:nvSpPr>
          <p:cNvPr id="50" name="Стрелка: вниз 49">
            <a:extLst>
              <a:ext uri="{FF2B5EF4-FFF2-40B4-BE49-F238E27FC236}">
                <a16:creationId xmlns:a16="http://schemas.microsoft.com/office/drawing/2014/main" id="{5A1B8146-6992-41EF-9509-4CABACF2162B}"/>
              </a:ext>
            </a:extLst>
          </p:cNvPr>
          <p:cNvSpPr/>
          <p:nvPr/>
        </p:nvSpPr>
        <p:spPr>
          <a:xfrm rot="10800000">
            <a:off x="6546572" y="2792932"/>
            <a:ext cx="120015" cy="15930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/>
            <a:endParaRPr lang="ru-RU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F31971DB-C564-4A13-A975-79186BED1DB8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735760" y="1391647"/>
            <a:ext cx="3767360" cy="331629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88896" defTabSz="914355">
              <a:buClr>
                <a:srgbClr val="0070C0"/>
              </a:buClr>
              <a:defRPr/>
            </a:pPr>
            <a:r>
              <a:rPr lang="ru-RU" sz="1125" b="1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Основные мероприятия</a:t>
            </a:r>
            <a:r>
              <a:rPr lang="ru-RU" sz="1125" b="1" dirty="0" smtClean="0">
                <a:solidFill>
                  <a:srgbClr val="FFFFFF">
                    <a:lumMod val="50000"/>
                  </a:srgbClr>
                </a:solidFill>
                <a:latin typeface="Verdana"/>
              </a:rPr>
              <a:t>:</a:t>
            </a:r>
          </a:p>
          <a:p>
            <a:pPr marL="88896" defTabSz="914355">
              <a:buClr>
                <a:srgbClr val="0070C0"/>
              </a:buClr>
              <a:defRPr/>
            </a:pPr>
            <a:endParaRPr lang="ru-RU" sz="1125" b="1" dirty="0">
              <a:solidFill>
                <a:srgbClr val="FFFFFF">
                  <a:lumMod val="50000"/>
                </a:srgbClr>
              </a:solidFill>
              <a:latin typeface="Verdana"/>
            </a:endParaRPr>
          </a:p>
          <a:p>
            <a:pPr marL="317484" indent="-228588" defTabSz="914355">
              <a:buClr>
                <a:srgbClr val="0070C0"/>
              </a:buClr>
              <a:buFontTx/>
              <a:buAutoNum type="arabicPeriod"/>
              <a:defRPr/>
            </a:pPr>
            <a:r>
              <a:rPr lang="ru-RU" sz="1100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Распределили работу операторов параллельно – каждый оператор производит самостоятельную работу переднего и заднего моста отдельно </a:t>
            </a:r>
          </a:p>
          <a:p>
            <a:pPr marL="317484" indent="-228588" defTabSz="914355">
              <a:buClr>
                <a:srgbClr val="0070C0"/>
              </a:buClr>
              <a:buFontTx/>
              <a:buAutoNum type="arabicPeriod"/>
              <a:defRPr/>
            </a:pPr>
            <a:endParaRPr lang="ru-RU" sz="1100" dirty="0">
              <a:solidFill>
                <a:srgbClr val="FFFFFF">
                  <a:lumMod val="50000"/>
                </a:srgbClr>
              </a:solidFill>
              <a:latin typeface="Verdana"/>
            </a:endParaRPr>
          </a:p>
          <a:p>
            <a:pPr marL="317484" indent="-228588" defTabSz="914355">
              <a:buClr>
                <a:srgbClr val="0070C0"/>
              </a:buClr>
              <a:buFontTx/>
              <a:buAutoNum type="arabicPeriod"/>
              <a:defRPr/>
            </a:pPr>
            <a:r>
              <a:rPr lang="ru-RU" sz="1100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 Оптимизация процесса получения запчастей на участок </a:t>
            </a:r>
            <a:r>
              <a:rPr lang="ru-RU" sz="1100" dirty="0" smtClean="0">
                <a:solidFill>
                  <a:srgbClr val="FFFFFF">
                    <a:lumMod val="50000"/>
                  </a:srgbClr>
                </a:solidFill>
                <a:latin typeface="Verdana"/>
              </a:rPr>
              <a:t>ТО-2 </a:t>
            </a:r>
            <a:r>
              <a:rPr lang="ru-RU" sz="1100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со склада </a:t>
            </a:r>
          </a:p>
          <a:p>
            <a:pPr marL="317484" indent="-228588" defTabSz="914355">
              <a:buClr>
                <a:srgbClr val="0070C0"/>
              </a:buClr>
              <a:buFontTx/>
              <a:buAutoNum type="arabicPeriod"/>
              <a:defRPr/>
            </a:pPr>
            <a:endParaRPr lang="ru-RU" sz="1100" dirty="0">
              <a:solidFill>
                <a:srgbClr val="FFFFFF">
                  <a:lumMod val="50000"/>
                </a:srgbClr>
              </a:solidFill>
              <a:latin typeface="Verdana"/>
            </a:endParaRPr>
          </a:p>
          <a:p>
            <a:pPr marL="317484" indent="-228588" defTabSz="914355">
              <a:buClr>
                <a:srgbClr val="0070C0"/>
              </a:buClr>
              <a:buFontTx/>
              <a:buAutoNum type="arabicPeriod"/>
              <a:defRPr/>
            </a:pPr>
            <a:r>
              <a:rPr lang="ru-RU" sz="1100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Внедрили систему «АНДОН» оповещения рабочих на агрегатном участке о готовности снятых запчастей на ремонт.</a:t>
            </a:r>
          </a:p>
          <a:p>
            <a:pPr marL="317484" indent="-228588" defTabSz="914355">
              <a:buClr>
                <a:srgbClr val="0070C0"/>
              </a:buClr>
              <a:buFontTx/>
              <a:buAutoNum type="arabicPeriod"/>
              <a:defRPr/>
            </a:pPr>
            <a:endParaRPr lang="ru-RU" sz="1100" dirty="0">
              <a:solidFill>
                <a:srgbClr val="FFFFFF">
                  <a:lumMod val="50000"/>
                </a:srgbClr>
              </a:solidFill>
              <a:latin typeface="Verdana"/>
            </a:endParaRPr>
          </a:p>
          <a:p>
            <a:pPr marL="317484" indent="-228588" defTabSz="914355">
              <a:buClr>
                <a:srgbClr val="0070C0"/>
              </a:buClr>
              <a:buFontTx/>
              <a:buAutoNum type="arabicPeriod"/>
              <a:defRPr/>
            </a:pPr>
            <a:r>
              <a:rPr lang="ru-RU" sz="1100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Модернизация смотровых ям дополнительным освещением </a:t>
            </a:r>
          </a:p>
          <a:p>
            <a:pPr marL="317484" indent="-228588" defTabSz="914355">
              <a:buClr>
                <a:srgbClr val="0070C0"/>
              </a:buClr>
              <a:buFontTx/>
              <a:buAutoNum type="arabicPeriod"/>
              <a:defRPr/>
            </a:pPr>
            <a:endParaRPr lang="ru-RU" sz="1100" dirty="0">
              <a:solidFill>
                <a:srgbClr val="FFFFFF">
                  <a:lumMod val="50000"/>
                </a:srgbClr>
              </a:solidFill>
              <a:latin typeface="Verdana"/>
            </a:endParaRPr>
          </a:p>
          <a:p>
            <a:pPr marL="317484" indent="-228588" defTabSz="914355">
              <a:buClr>
                <a:srgbClr val="0070C0"/>
              </a:buClr>
              <a:buFontTx/>
              <a:buAutoNum type="arabicPeriod"/>
              <a:defRPr/>
            </a:pPr>
            <a:r>
              <a:rPr lang="ru-RU" sz="1100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Оптимизация планировочного решения на участке </a:t>
            </a:r>
            <a:r>
              <a:rPr lang="ru-RU" sz="1100" dirty="0" smtClean="0">
                <a:solidFill>
                  <a:srgbClr val="FFFFFF">
                    <a:lumMod val="50000"/>
                  </a:srgbClr>
                </a:solidFill>
                <a:latin typeface="Verdana"/>
              </a:rPr>
              <a:t>ТО-2 (перенос </a:t>
            </a:r>
            <a:r>
              <a:rPr lang="ru-RU" sz="1100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оборудования) 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EAE5270C-F454-4D81-8DDD-9F07EB793941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54638" y="1337652"/>
            <a:ext cx="2336261" cy="26545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88896" defTabSz="914355">
              <a:buClr>
                <a:srgbClr val="0070C0"/>
              </a:buClr>
              <a:defRPr/>
            </a:pPr>
            <a:r>
              <a:rPr lang="ru-RU" sz="1125" b="1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Основной результат: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CD1782C0-2F05-4CB3-8C9E-42D18C06C902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85053" y="1567529"/>
            <a:ext cx="2336261" cy="64633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88105" defTabSz="914355">
              <a:buClr>
                <a:srgbClr val="0070C0"/>
              </a:buClr>
              <a:defRPr/>
            </a:pPr>
            <a:r>
              <a:rPr lang="ru-RU" sz="1200" dirty="0">
                <a:solidFill>
                  <a:srgbClr val="FFFFFF">
                    <a:lumMod val="50000"/>
                  </a:srgbClr>
                </a:solidFill>
              </a:rPr>
              <a:t>Сокращено время проведения ТО-2 автобуса </a:t>
            </a:r>
            <a:r>
              <a:rPr lang="ru-RU" sz="1200" dirty="0" smtClean="0">
                <a:solidFill>
                  <a:srgbClr val="FFFFFF">
                    <a:lumMod val="50000"/>
                  </a:srgbClr>
                </a:solidFill>
              </a:rPr>
              <a:t>Нефаз-5299 на 40 % </a:t>
            </a:r>
          </a:p>
          <a:p>
            <a:pPr marL="88105" defTabSz="914355">
              <a:buClr>
                <a:srgbClr val="0070C0"/>
              </a:buClr>
              <a:defRPr/>
            </a:pPr>
            <a:r>
              <a:rPr lang="ru-RU" sz="1200" dirty="0" smtClean="0">
                <a:solidFill>
                  <a:srgbClr val="FFFFFF">
                    <a:lumMod val="50000"/>
                  </a:srgbClr>
                </a:solidFill>
              </a:rPr>
              <a:t>(</a:t>
            </a:r>
            <a:r>
              <a:rPr lang="ru-RU" sz="1200" b="1" dirty="0" smtClean="0">
                <a:solidFill>
                  <a:srgbClr val="FFFFFF">
                    <a:lumMod val="50000"/>
                  </a:srgbClr>
                </a:solidFill>
              </a:rPr>
              <a:t>с 470 мин. </a:t>
            </a:r>
            <a:r>
              <a:rPr lang="ru-RU" sz="1200" b="1" dirty="0">
                <a:solidFill>
                  <a:srgbClr val="FFFFFF">
                    <a:lumMod val="50000"/>
                  </a:srgbClr>
                </a:solidFill>
              </a:rPr>
              <a:t>до 280 мин</a:t>
            </a:r>
            <a:r>
              <a:rPr lang="ru-RU" sz="1200" b="1" dirty="0" smtClean="0">
                <a:solidFill>
                  <a:srgbClr val="FFFFFF">
                    <a:lumMod val="50000"/>
                  </a:srgbClr>
                </a:solidFill>
              </a:rPr>
              <a:t>.)</a:t>
            </a:r>
            <a:endParaRPr lang="ru-RU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00367200-B20C-4B80-BBAD-01A2AF1A3800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6681557" y="1321308"/>
            <a:ext cx="3070792" cy="24622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88896" defTabSz="914355">
              <a:buClr>
                <a:srgbClr val="0070C0"/>
              </a:buClr>
              <a:defRPr/>
            </a:pPr>
            <a:r>
              <a:rPr lang="ru-RU" sz="1000" b="1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Время протекания процесса: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2C8D895-4292-4994-853F-C3AA12762CC1}"/>
              </a:ext>
            </a:extLst>
          </p:cNvPr>
          <p:cNvSpPr txBox="1"/>
          <p:nvPr/>
        </p:nvSpPr>
        <p:spPr>
          <a:xfrm>
            <a:off x="406583" y="3999829"/>
            <a:ext cx="2216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ru-RU" sz="2400" b="1" dirty="0">
                <a:ln w="6600">
                  <a:solidFill>
                    <a:srgbClr val="1B68DC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1B68DC"/>
                  </a:outerShdw>
                </a:effectLst>
                <a:latin typeface="Verdana"/>
              </a:rPr>
              <a:t>-40</a:t>
            </a:r>
            <a:r>
              <a:rPr lang="ru-RU" sz="2400" b="1" dirty="0" smtClean="0">
                <a:ln w="6600">
                  <a:solidFill>
                    <a:srgbClr val="1B68DC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1B68DC"/>
                  </a:outerShdw>
                </a:effectLst>
                <a:latin typeface="Verdana"/>
              </a:rPr>
              <a:t>% ВПП</a:t>
            </a:r>
            <a:endParaRPr lang="ru-RU" sz="2400" b="1" dirty="0">
              <a:ln w="6600">
                <a:solidFill>
                  <a:srgbClr val="1B68D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1B68DC"/>
                </a:outerShdw>
              </a:effectLst>
              <a:latin typeface="Verdana"/>
            </a:endParaRPr>
          </a:p>
        </p:txBody>
      </p:sp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83346847-CFB9-4331-ADCF-C2B5D3BF3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83" y="-78372"/>
            <a:ext cx="8831483" cy="576263"/>
          </a:xfrm>
        </p:spPr>
        <p:txBody>
          <a:bodyPr/>
          <a:lstStyle/>
          <a:p>
            <a:r>
              <a:rPr lang="ru-RU" dirty="0"/>
              <a:t>Вскрытие резервов производительности</a:t>
            </a:r>
          </a:p>
        </p:txBody>
      </p:sp>
      <p:graphicFrame>
        <p:nvGraphicFramePr>
          <p:cNvPr id="90" name="Диаграмма 89">
            <a:extLst>
              <a:ext uri="{FF2B5EF4-FFF2-40B4-BE49-F238E27FC236}">
                <a16:creationId xmlns:a16="http://schemas.microsoft.com/office/drawing/2014/main" id="{A8E86DCD-61AB-4E61-B26A-696DA227C5A3}"/>
              </a:ext>
            </a:extLst>
          </p:cNvPr>
          <p:cNvGraphicFramePr/>
          <p:nvPr/>
        </p:nvGraphicFramePr>
        <p:xfrm>
          <a:off x="6503121" y="4124014"/>
          <a:ext cx="2640880" cy="81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524138AD-5567-4A42-9DDB-9003846E166E}"/>
              </a:ext>
            </a:extLst>
          </p:cNvPr>
          <p:cNvCxnSpPr>
            <a:cxnSpLocks/>
          </p:cNvCxnSpPr>
          <p:nvPr/>
        </p:nvCxnSpPr>
        <p:spPr>
          <a:xfrm flipV="1">
            <a:off x="7224742" y="4204071"/>
            <a:ext cx="0" cy="1587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84909D5F-D06F-4984-B25D-11418BE7CC85}"/>
              </a:ext>
            </a:extLst>
          </p:cNvPr>
          <p:cNvCxnSpPr>
            <a:cxnSpLocks/>
          </p:cNvCxnSpPr>
          <p:nvPr/>
        </p:nvCxnSpPr>
        <p:spPr>
          <a:xfrm flipV="1">
            <a:off x="8380283" y="4204071"/>
            <a:ext cx="0" cy="214612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47F96474-116B-4765-80A4-19908E33DC48}"/>
              </a:ext>
            </a:extLst>
          </p:cNvPr>
          <p:cNvCxnSpPr>
            <a:cxnSpLocks/>
          </p:cNvCxnSpPr>
          <p:nvPr/>
        </p:nvCxnSpPr>
        <p:spPr>
          <a:xfrm flipH="1">
            <a:off x="7224743" y="4204070"/>
            <a:ext cx="11555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185A1363-AF77-4242-A983-EAFBE046D4AA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7314113" y="3847014"/>
            <a:ext cx="12493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892"/>
            <a:r>
              <a:rPr lang="ru-RU" sz="1200" b="1" dirty="0">
                <a:solidFill>
                  <a:srgbClr val="00B050"/>
                </a:solidFill>
                <a:latin typeface="Verdana"/>
              </a:rPr>
              <a:t>- 34 %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4F2FD181-57E8-4CDA-B557-74707ED51C0D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6717566" y="3698603"/>
            <a:ext cx="24424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/>
            <a:r>
              <a:rPr lang="ru-RU" sz="1000" b="1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НЗП,</a:t>
            </a:r>
            <a:r>
              <a:rPr lang="ru-RU" sz="1000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 </a:t>
            </a:r>
            <a:r>
              <a:rPr lang="ru-RU" sz="1000" dirty="0" err="1">
                <a:solidFill>
                  <a:srgbClr val="FFFFFF">
                    <a:lumMod val="50000"/>
                  </a:srgbClr>
                </a:solidFill>
                <a:latin typeface="Verdana"/>
              </a:rPr>
              <a:t>тыс.руб</a:t>
            </a:r>
            <a:r>
              <a:rPr lang="ru-RU" sz="1000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.</a:t>
            </a:r>
          </a:p>
        </p:txBody>
      </p:sp>
      <p:sp>
        <p:nvSpPr>
          <p:cNvPr id="96" name="Стрелка: вниз 95">
            <a:extLst>
              <a:ext uri="{FF2B5EF4-FFF2-40B4-BE49-F238E27FC236}">
                <a16:creationId xmlns:a16="http://schemas.microsoft.com/office/drawing/2014/main" id="{917CA5E0-B9C0-4948-8948-E68FF28D27F0}"/>
              </a:ext>
            </a:extLst>
          </p:cNvPr>
          <p:cNvSpPr/>
          <p:nvPr/>
        </p:nvSpPr>
        <p:spPr>
          <a:xfrm>
            <a:off x="6571268" y="3805252"/>
            <a:ext cx="120015" cy="15930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/>
            <a:endParaRPr lang="ru-RU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AEED5FD-16B3-4E97-8F20-38DD6087DCE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29196" y="293634"/>
            <a:ext cx="980583" cy="5148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3A0929-61FE-44A9-9298-9B5AE9FCD86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1420" y="2505457"/>
            <a:ext cx="2256766" cy="142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87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>
            <a:extLst>
              <a:ext uri="{FF2B5EF4-FFF2-40B4-BE49-F238E27FC236}">
                <a16:creationId xmlns:a16="http://schemas.microsoft.com/office/drawing/2014/main" id="{837D89FF-82C7-472C-B178-6955D36C6D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4192" y="119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2" name="Слайд think-cell" r:id="rId19" imgW="425" imgH="426" progId="TCLayout.ActiveDocument.1">
                  <p:embed/>
                </p:oleObj>
              </mc:Choice>
              <mc:Fallback>
                <p:oleObj name="Слайд think-cell" r:id="rId19" imgW="425" imgH="426" progId="TCLayout.ActiveDocument.1">
                  <p:embed/>
                  <p:pic>
                    <p:nvPicPr>
                      <p:cNvPr id="6" name="Объект 5" hidden="1">
                        <a:extLst>
                          <a:ext uri="{FF2B5EF4-FFF2-40B4-BE49-F238E27FC236}">
                            <a16:creationId xmlns:a16="http://schemas.microsoft.com/office/drawing/2014/main" id="{837D89FF-82C7-472C-B178-6955D36C6D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144192" y="119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:a16="http://schemas.microsoft.com/office/drawing/2014/main" id="{C5DAF3FE-18D9-4D5A-A268-1A05C9C416A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43001" y="1"/>
            <a:ext cx="119063" cy="119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25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ABF29D5-0671-4541-BEB2-0D49D6B66977}"/>
              </a:ext>
            </a:extLst>
          </p:cNvPr>
          <p:cNvSpPr/>
          <p:nvPr/>
        </p:nvSpPr>
        <p:spPr>
          <a:xfrm>
            <a:off x="371535" y="529741"/>
            <a:ext cx="634603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b="1" dirty="0">
                <a:latin typeface="Verdana"/>
              </a:rPr>
              <a:t>ООО «</a:t>
            </a:r>
            <a:r>
              <a:rPr lang="ru-RU" sz="1150" b="1" dirty="0" err="1">
                <a:latin typeface="Verdana"/>
              </a:rPr>
              <a:t>Лузалес</a:t>
            </a:r>
            <a:r>
              <a:rPr lang="ru-RU" sz="1150" b="1" dirty="0">
                <a:latin typeface="Verdana"/>
              </a:rPr>
              <a:t>» </a:t>
            </a:r>
          </a:p>
          <a:p>
            <a:pPr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dirty="0">
              <a:solidFill>
                <a:srgbClr val="FFFFFF">
                  <a:lumMod val="50000"/>
                </a:srgbClr>
              </a:solidFill>
              <a:latin typeface="Verdana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1681CB5-675C-48E2-A276-BF03C041D9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721157" y="927608"/>
            <a:ext cx="42275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</a:rPr>
              <a:t>Производство сухого </a:t>
            </a:r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</a:rPr>
              <a:t>пиломатериала     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96A418-89F6-4911-9CCD-B9120092F85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06583" y="955693"/>
            <a:ext cx="17165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Пилотный поток: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B23D194-1616-475F-A5A4-EDF36300E385}"/>
              </a:ext>
            </a:extLst>
          </p:cNvPr>
          <p:cNvCxnSpPr/>
          <p:nvPr/>
        </p:nvCxnSpPr>
        <p:spPr>
          <a:xfrm>
            <a:off x="433968" y="850730"/>
            <a:ext cx="842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F363682-4545-4637-BF92-F283ECCF298D}"/>
              </a:ext>
            </a:extLst>
          </p:cNvPr>
          <p:cNvCxnSpPr/>
          <p:nvPr/>
        </p:nvCxnSpPr>
        <p:spPr>
          <a:xfrm>
            <a:off x="433968" y="1339934"/>
            <a:ext cx="842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107EFEAD-36FA-478B-9B6B-CCA61FCF9C93}"/>
              </a:ext>
            </a:extLst>
          </p:cNvPr>
          <p:cNvCxnSpPr>
            <a:cxnSpLocks/>
          </p:cNvCxnSpPr>
          <p:nvPr/>
        </p:nvCxnSpPr>
        <p:spPr>
          <a:xfrm flipV="1">
            <a:off x="7176712" y="3020558"/>
            <a:ext cx="2" cy="1957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81295B10-ECE8-48A0-827C-1DC5FA9EC672}"/>
              </a:ext>
            </a:extLst>
          </p:cNvPr>
          <p:cNvCxnSpPr>
            <a:cxnSpLocks/>
          </p:cNvCxnSpPr>
          <p:nvPr/>
        </p:nvCxnSpPr>
        <p:spPr>
          <a:xfrm flipV="1">
            <a:off x="8332251" y="3020559"/>
            <a:ext cx="0" cy="119215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2DD60D9-018A-4CE1-A220-E1C56B7A1697}"/>
              </a:ext>
            </a:extLst>
          </p:cNvPr>
          <p:cNvCxnSpPr>
            <a:cxnSpLocks/>
          </p:cNvCxnSpPr>
          <p:nvPr/>
        </p:nvCxnSpPr>
        <p:spPr>
          <a:xfrm flipH="1">
            <a:off x="7176712" y="3020558"/>
            <a:ext cx="11555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CC26952-A345-4038-BB24-C938B1A6F22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717566" y="2573079"/>
            <a:ext cx="25467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Выработка на 1 чел,</a:t>
            </a:r>
            <a:r>
              <a:rPr lang="ru-RU" sz="1000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 </a:t>
            </a:r>
            <a:r>
              <a:rPr lang="ru-RU" sz="1000" i="1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чел/м3/час</a:t>
            </a:r>
          </a:p>
        </p:txBody>
      </p:sp>
      <p:sp>
        <p:nvSpPr>
          <p:cNvPr id="31" name="Стрелка: вниз 30">
            <a:extLst>
              <a:ext uri="{FF2B5EF4-FFF2-40B4-BE49-F238E27FC236}">
                <a16:creationId xmlns:a16="http://schemas.microsoft.com/office/drawing/2014/main" id="{CFA4B5FA-E275-479C-8F74-9DEDAC827592}"/>
              </a:ext>
            </a:extLst>
          </p:cNvPr>
          <p:cNvSpPr/>
          <p:nvPr/>
        </p:nvSpPr>
        <p:spPr>
          <a:xfrm>
            <a:off x="6514631" y="2004878"/>
            <a:ext cx="120015" cy="15930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>
              <a:solidFill>
                <a:srgbClr val="FFFFFF"/>
              </a:solidFill>
              <a:latin typeface="Verdana"/>
            </a:endParaRPr>
          </a:p>
        </p:txBody>
      </p:sp>
      <p:graphicFrame>
        <p:nvGraphicFramePr>
          <p:cNvPr id="42" name="Диаграмма 41">
            <a:extLst>
              <a:ext uri="{FF2B5EF4-FFF2-40B4-BE49-F238E27FC236}">
                <a16:creationId xmlns:a16="http://schemas.microsoft.com/office/drawing/2014/main" id="{80643E55-3013-472C-94CC-8C69824D7DF2}"/>
              </a:ext>
            </a:extLst>
          </p:cNvPr>
          <p:cNvGraphicFramePr/>
          <p:nvPr/>
        </p:nvGraphicFramePr>
        <p:xfrm>
          <a:off x="6568843" y="2012835"/>
          <a:ext cx="2536839" cy="679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3EA5F24F-DC1F-4AD8-B43D-54CA1B991DE4}"/>
              </a:ext>
            </a:extLst>
          </p:cNvPr>
          <p:cNvCxnSpPr>
            <a:cxnSpLocks/>
          </p:cNvCxnSpPr>
          <p:nvPr/>
        </p:nvCxnSpPr>
        <p:spPr>
          <a:xfrm flipV="1">
            <a:off x="7224917" y="1963443"/>
            <a:ext cx="0" cy="163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9433DF65-548F-4F50-AA09-3F053075C092}"/>
              </a:ext>
            </a:extLst>
          </p:cNvPr>
          <p:cNvCxnSpPr>
            <a:cxnSpLocks/>
          </p:cNvCxnSpPr>
          <p:nvPr/>
        </p:nvCxnSpPr>
        <p:spPr>
          <a:xfrm flipH="1" flipV="1">
            <a:off x="8380282" y="1962499"/>
            <a:ext cx="1" cy="199392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E7297823-3970-46B1-96A8-870A8F0A267A}"/>
              </a:ext>
            </a:extLst>
          </p:cNvPr>
          <p:cNvCxnSpPr>
            <a:cxnSpLocks/>
          </p:cNvCxnSpPr>
          <p:nvPr/>
        </p:nvCxnSpPr>
        <p:spPr>
          <a:xfrm flipH="1">
            <a:off x="7224744" y="1963442"/>
            <a:ext cx="11555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6EFED3A4-CBCE-480F-B6E3-1D499D375DF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623893" y="1717284"/>
            <a:ext cx="10380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B050"/>
                </a:solidFill>
                <a:latin typeface="Verdana"/>
              </a:rPr>
              <a:t>-14 %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459E5B5C-1B5A-419F-8F8D-F09CA51A3FC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739146" y="1486437"/>
            <a:ext cx="237614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25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Время изготовления, мин. партия 110 м3 (48 пачек доски № 16 х75 х 4000)  </a:t>
            </a:r>
            <a:endParaRPr lang="ru-RU" sz="825" i="1" dirty="0">
              <a:solidFill>
                <a:srgbClr val="FFFFFF">
                  <a:lumMod val="50000"/>
                </a:srgbClr>
              </a:solidFill>
              <a:latin typeface="Verdana"/>
            </a:endParaRPr>
          </a:p>
        </p:txBody>
      </p:sp>
      <p:sp>
        <p:nvSpPr>
          <p:cNvPr id="50" name="Стрелка: вниз 49">
            <a:extLst>
              <a:ext uri="{FF2B5EF4-FFF2-40B4-BE49-F238E27FC236}">
                <a16:creationId xmlns:a16="http://schemas.microsoft.com/office/drawing/2014/main" id="{5A1B8146-6992-41EF-9509-4CABACF2162B}"/>
              </a:ext>
            </a:extLst>
          </p:cNvPr>
          <p:cNvSpPr/>
          <p:nvPr/>
        </p:nvSpPr>
        <p:spPr>
          <a:xfrm rot="10800000">
            <a:off x="6546572" y="2792932"/>
            <a:ext cx="120015" cy="15930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F31971DB-C564-4A13-A975-79186BED1DB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729196" y="1359019"/>
            <a:ext cx="3767360" cy="26545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88896" defTabSz="914355" eaLnBrk="1" hangingPunct="1">
              <a:buClr>
                <a:srgbClr val="0070C0"/>
              </a:buClr>
              <a:defRPr/>
            </a:pPr>
            <a:r>
              <a:rPr lang="ru-RU" sz="1125" b="1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Основные мероприятия: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EAE5270C-F454-4D81-8DDD-9F07EB793941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354638" y="1337652"/>
            <a:ext cx="2336261" cy="26545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88896" defTabSz="914355" eaLnBrk="1" hangingPunct="1">
              <a:buClr>
                <a:srgbClr val="0070C0"/>
              </a:buClr>
              <a:defRPr/>
            </a:pPr>
            <a:r>
              <a:rPr lang="ru-RU" sz="1125" b="1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Основной результат: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CD1782C0-2F05-4CB3-8C9E-42D18C06C90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219110" y="1605962"/>
            <a:ext cx="2510086" cy="69249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88105" defTabSz="914355">
              <a:buClr>
                <a:srgbClr val="0070C0"/>
              </a:buClr>
              <a:defRPr/>
            </a:pPr>
            <a:r>
              <a:rPr lang="ru-RU" sz="1300" dirty="0">
                <a:solidFill>
                  <a:srgbClr val="FFFFFF">
                    <a:lumMod val="50000"/>
                  </a:srgbClr>
                </a:solidFill>
              </a:rPr>
              <a:t>Увеличили общий объем </a:t>
            </a:r>
            <a:r>
              <a:rPr lang="ru-RU" sz="1300" dirty="0" smtClean="0">
                <a:solidFill>
                  <a:srgbClr val="FFFFFF">
                    <a:lumMod val="50000"/>
                  </a:srgbClr>
                </a:solidFill>
              </a:rPr>
              <a:t>выработки выпуска </a:t>
            </a:r>
            <a:r>
              <a:rPr lang="ru-RU" sz="1300" dirty="0">
                <a:solidFill>
                  <a:srgbClr val="FFFFFF">
                    <a:lumMod val="50000"/>
                  </a:srgbClr>
                </a:solidFill>
              </a:rPr>
              <a:t>сухой доски </a:t>
            </a:r>
            <a:r>
              <a:rPr lang="ru-RU" sz="1300" b="1" dirty="0" smtClean="0">
                <a:solidFill>
                  <a:srgbClr val="FFFFFF">
                    <a:lumMod val="50000"/>
                  </a:srgbClr>
                </a:solidFill>
              </a:rPr>
              <a:t>на 6000 м3/месяц</a:t>
            </a:r>
            <a:endParaRPr lang="ru-RU" sz="13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00367200-B20C-4B80-BBAD-01A2AF1A3800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6681557" y="1321308"/>
            <a:ext cx="3070792" cy="24622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88896" defTabSz="914355" eaLnBrk="1" hangingPunct="1">
              <a:buClr>
                <a:srgbClr val="0070C0"/>
              </a:buClr>
              <a:defRPr/>
            </a:pPr>
            <a:r>
              <a:rPr lang="ru-RU" sz="1000" b="1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Время протекания процесса:</a:t>
            </a:r>
          </a:p>
        </p:txBody>
      </p:sp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83346847-CFB9-4331-ADCF-C2B5D3BF3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83" y="-78372"/>
            <a:ext cx="8831483" cy="576263"/>
          </a:xfrm>
        </p:spPr>
        <p:txBody>
          <a:bodyPr/>
          <a:lstStyle/>
          <a:p>
            <a:r>
              <a:rPr lang="ru-RU" sz="1800" dirty="0"/>
              <a:t>Вскрытие резервов производительности</a:t>
            </a:r>
          </a:p>
        </p:txBody>
      </p:sp>
      <p:graphicFrame>
        <p:nvGraphicFramePr>
          <p:cNvPr id="90" name="Диаграмма 89">
            <a:extLst>
              <a:ext uri="{FF2B5EF4-FFF2-40B4-BE49-F238E27FC236}">
                <a16:creationId xmlns:a16="http://schemas.microsoft.com/office/drawing/2014/main" id="{A8E86DCD-61AB-4E61-B26A-696DA227C5A3}"/>
              </a:ext>
            </a:extLst>
          </p:cNvPr>
          <p:cNvGraphicFramePr/>
          <p:nvPr/>
        </p:nvGraphicFramePr>
        <p:xfrm>
          <a:off x="6462611" y="4187200"/>
          <a:ext cx="2640880" cy="81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524138AD-5567-4A42-9DDB-9003846E166E}"/>
              </a:ext>
            </a:extLst>
          </p:cNvPr>
          <p:cNvCxnSpPr>
            <a:cxnSpLocks/>
          </p:cNvCxnSpPr>
          <p:nvPr/>
        </p:nvCxnSpPr>
        <p:spPr>
          <a:xfrm flipV="1">
            <a:off x="7224742" y="4204071"/>
            <a:ext cx="0" cy="1587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84909D5F-D06F-4984-B25D-11418BE7CC85}"/>
              </a:ext>
            </a:extLst>
          </p:cNvPr>
          <p:cNvCxnSpPr>
            <a:cxnSpLocks/>
          </p:cNvCxnSpPr>
          <p:nvPr/>
        </p:nvCxnSpPr>
        <p:spPr>
          <a:xfrm flipV="1">
            <a:off x="8380283" y="4204071"/>
            <a:ext cx="0" cy="214612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47F96474-116B-4765-80A4-19908E33DC48}"/>
              </a:ext>
            </a:extLst>
          </p:cNvPr>
          <p:cNvCxnSpPr>
            <a:cxnSpLocks/>
          </p:cNvCxnSpPr>
          <p:nvPr/>
        </p:nvCxnSpPr>
        <p:spPr>
          <a:xfrm flipH="1">
            <a:off x="7224743" y="4204070"/>
            <a:ext cx="11555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185A1363-AF77-4242-A983-EAFBE046D4AA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7314113" y="3847014"/>
            <a:ext cx="12493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B050"/>
                </a:solidFill>
                <a:latin typeface="Verdana"/>
              </a:rPr>
              <a:t>- 9 %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4F2FD181-57E8-4CDA-B557-74707ED51C0D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6717566" y="3698603"/>
            <a:ext cx="24424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НЗП,</a:t>
            </a:r>
            <a:r>
              <a:rPr lang="ru-RU" sz="1000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 м3 сырого ПМ</a:t>
            </a:r>
          </a:p>
        </p:txBody>
      </p:sp>
      <p:sp>
        <p:nvSpPr>
          <p:cNvPr id="96" name="Стрелка: вниз 95">
            <a:extLst>
              <a:ext uri="{FF2B5EF4-FFF2-40B4-BE49-F238E27FC236}">
                <a16:creationId xmlns:a16="http://schemas.microsoft.com/office/drawing/2014/main" id="{917CA5E0-B9C0-4948-8948-E68FF28D27F0}"/>
              </a:ext>
            </a:extLst>
          </p:cNvPr>
          <p:cNvSpPr/>
          <p:nvPr/>
        </p:nvSpPr>
        <p:spPr>
          <a:xfrm>
            <a:off x="6571268" y="3805252"/>
            <a:ext cx="120015" cy="15930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>
              <a:solidFill>
                <a:srgbClr val="FFFFFF"/>
              </a:solidFill>
              <a:latin typeface="Verdana"/>
            </a:endParaRPr>
          </a:p>
        </p:txBody>
      </p:sp>
      <p:graphicFrame>
        <p:nvGraphicFramePr>
          <p:cNvPr id="43" name="Диаграмма 42">
            <a:extLst>
              <a:ext uri="{FF2B5EF4-FFF2-40B4-BE49-F238E27FC236}">
                <a16:creationId xmlns:a16="http://schemas.microsoft.com/office/drawing/2014/main" id="{BD461DFC-4A5B-469A-915A-E13C658CE121}"/>
              </a:ext>
            </a:extLst>
          </p:cNvPr>
          <p:cNvGraphicFramePr/>
          <p:nvPr/>
        </p:nvGraphicFramePr>
        <p:xfrm>
          <a:off x="6514631" y="3059207"/>
          <a:ext cx="2536839" cy="679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3328F9B-3004-4DFC-9CCB-FACE712893EE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7158352" y="2776873"/>
            <a:ext cx="12493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B050"/>
                </a:solidFill>
                <a:latin typeface="Verdana"/>
              </a:rPr>
              <a:t>+ 15%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4BB96541-017F-49C7-935E-4C857DDB2A2D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2522948" y="1375940"/>
            <a:ext cx="3934546" cy="379719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88896" defTabSz="914355" eaLnBrk="1" hangingPunct="1">
              <a:buClr>
                <a:srgbClr val="0070C0"/>
              </a:buClr>
              <a:defRPr/>
            </a:pPr>
            <a:endParaRPr lang="ru-RU" sz="900" b="1" dirty="0">
              <a:solidFill>
                <a:srgbClr val="FFFFFF">
                  <a:lumMod val="50000"/>
                </a:srgbClr>
              </a:solidFill>
              <a:latin typeface="Verdana"/>
            </a:endParaRPr>
          </a:p>
          <a:p>
            <a:pPr marL="88896" defTabSz="914355" eaLnBrk="1" hangingPunct="1">
              <a:buClr>
                <a:srgbClr val="0070C0"/>
              </a:buClr>
              <a:defRPr/>
            </a:pPr>
            <a:endParaRPr lang="ru-RU" sz="900" b="1" dirty="0">
              <a:solidFill>
                <a:srgbClr val="FFFFFF">
                  <a:lumMod val="50000"/>
                </a:srgbClr>
              </a:solidFill>
              <a:latin typeface="Verdana"/>
            </a:endParaRPr>
          </a:p>
          <a:p>
            <a:pPr marL="317484" indent="-228588" defTabSz="914355" eaLnBrk="1" hangingPunct="1">
              <a:buClr>
                <a:srgbClr val="0070C0"/>
              </a:buClr>
              <a:buFontTx/>
              <a:buAutoNum type="arabicPeriod"/>
              <a:defRPr/>
            </a:pPr>
            <a:r>
              <a:rPr lang="ru-RU" sz="11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Сокращение времени аварийных остановок </a:t>
            </a:r>
            <a:r>
              <a:rPr lang="ru-RU" sz="1100" b="1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на 58% </a:t>
            </a:r>
            <a:r>
              <a:rPr lang="ru-RU" sz="11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за счет изменения алгоритма месячного графика </a:t>
            </a:r>
            <a:r>
              <a:rPr lang="ru-RU" sz="1100" spc="-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планово-предупредительного ремонта </a:t>
            </a:r>
            <a:r>
              <a:rPr lang="ru-RU" sz="11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и внедрения АО (автономного обслуживания) на линиях участка лесопиления  </a:t>
            </a:r>
          </a:p>
          <a:p>
            <a:pPr marL="317484" indent="-228588" defTabSz="914355" eaLnBrk="1" hangingPunct="1">
              <a:buClr>
                <a:srgbClr val="0070C0"/>
              </a:buClr>
              <a:buFontTx/>
              <a:buAutoNum type="arabicPeriod"/>
              <a:defRPr/>
            </a:pPr>
            <a:endParaRPr lang="ru-RU" sz="1100" spc="-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DejaVu Sans"/>
              <a:cs typeface="DejaVu Sans"/>
            </a:endParaRPr>
          </a:p>
          <a:p>
            <a:pPr marL="317484" indent="-228588" defTabSz="914355" eaLnBrk="1" hangingPunct="1">
              <a:buClr>
                <a:srgbClr val="0070C0"/>
              </a:buClr>
              <a:buFontTx/>
              <a:buAutoNum type="arabicPeriod"/>
              <a:defRPr/>
            </a:pPr>
            <a:r>
              <a:rPr lang="ru-RU" sz="11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Сокращение времени замены режущего инструмента </a:t>
            </a:r>
            <a:r>
              <a:rPr lang="ru-RU" sz="1100" b="1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на 25 </a:t>
            </a:r>
            <a:r>
              <a:rPr lang="ru-RU" sz="1100" b="1" spc="-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%</a:t>
            </a:r>
            <a:r>
              <a:rPr lang="ru-RU" sz="1100" spc="-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 за </a:t>
            </a:r>
            <a:r>
              <a:rPr lang="ru-RU" sz="11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счет внедрения стандарта SMED </a:t>
            </a:r>
            <a:r>
              <a:rPr lang="ru-RU" sz="1100" spc="-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(быстрая </a:t>
            </a:r>
            <a:r>
              <a:rPr lang="ru-RU" sz="11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переналадка) на линии лесопиления </a:t>
            </a:r>
            <a:r>
              <a:rPr lang="en-US" sz="1100" spc="-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SL</a:t>
            </a:r>
            <a:r>
              <a:rPr lang="ru-RU" sz="1100" spc="-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-200</a:t>
            </a:r>
          </a:p>
          <a:p>
            <a:pPr marL="317484" indent="-228588" defTabSz="914355" eaLnBrk="1" hangingPunct="1">
              <a:buClr>
                <a:srgbClr val="0070C0"/>
              </a:buClr>
              <a:buFontTx/>
              <a:buAutoNum type="arabicPeriod"/>
              <a:defRPr/>
            </a:pPr>
            <a:endParaRPr lang="ru-RU" sz="1100" spc="-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DejaVu Sans"/>
              <a:cs typeface="DejaVu Sans"/>
            </a:endParaRPr>
          </a:p>
          <a:p>
            <a:pPr marL="317484" indent="-228588" defTabSz="914355" eaLnBrk="1" hangingPunct="1">
              <a:buClr>
                <a:srgbClr val="0070C0"/>
              </a:buClr>
              <a:buFontTx/>
              <a:buAutoNum type="arabicPeriod"/>
              <a:defRPr/>
            </a:pPr>
            <a:r>
              <a:rPr lang="ru-RU" sz="1100" spc="-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Сокращение </a:t>
            </a:r>
            <a:r>
              <a:rPr lang="ru-RU" sz="11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времени простоев сушильных камер </a:t>
            </a:r>
            <a:r>
              <a:rPr lang="ru-RU" sz="1100" spc="-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Termоlegno</a:t>
            </a:r>
            <a:r>
              <a:rPr lang="ru-RU" sz="11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, внедрив инструмент движения сырого </a:t>
            </a:r>
            <a:r>
              <a:rPr lang="ru-RU" sz="1100" spc="-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пиломатериала </a:t>
            </a:r>
            <a:r>
              <a:rPr lang="ru-RU" sz="11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на основе диаграммы «спагетти» </a:t>
            </a:r>
            <a:r>
              <a:rPr lang="ru-RU" sz="1100" spc="-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     </a:t>
            </a:r>
            <a:r>
              <a:rPr lang="ru-RU" sz="1100" b="1" spc="-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на </a:t>
            </a:r>
            <a:r>
              <a:rPr lang="ru-RU" sz="1100" b="1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30%</a:t>
            </a:r>
          </a:p>
          <a:p>
            <a:pPr marL="317484" indent="-228588" defTabSz="914355" eaLnBrk="1" hangingPunct="1">
              <a:buClr>
                <a:srgbClr val="0070C0"/>
              </a:buClr>
              <a:buFontTx/>
              <a:buAutoNum type="arabicPeriod"/>
              <a:defRPr/>
            </a:pPr>
            <a:endParaRPr lang="ru-RU" sz="1100" spc="-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DejaVu Sans"/>
              <a:cs typeface="DejaVu Sans"/>
            </a:endParaRPr>
          </a:p>
          <a:p>
            <a:pPr marL="317484" indent="-228588" defTabSz="914355" eaLnBrk="1" hangingPunct="1">
              <a:buClr>
                <a:srgbClr val="0070C0"/>
              </a:buClr>
              <a:buFontTx/>
              <a:buAutoNum type="arabicPeriod"/>
              <a:defRPr/>
            </a:pPr>
            <a:r>
              <a:rPr lang="ru-RU" sz="11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Увеличение выработки сушильных камер </a:t>
            </a:r>
            <a:r>
              <a:rPr lang="ru-RU" sz="1100" spc="-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Termolegno</a:t>
            </a:r>
            <a:r>
              <a:rPr lang="ru-RU" sz="11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 за счет внедрения процедуры торцевания сырой доски на линии лесопиления </a:t>
            </a:r>
            <a:r>
              <a:rPr lang="ru-RU" sz="1100" spc="-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R-200 </a:t>
            </a:r>
            <a:r>
              <a:rPr lang="ru-RU" sz="1100" b="1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jaVu Sans"/>
                <a:cs typeface="DejaVu Sans"/>
              </a:rPr>
              <a:t>на 56%</a:t>
            </a:r>
          </a:p>
          <a:p>
            <a:pPr marL="88896" defTabSz="914355" eaLnBrk="1" hangingPunct="1">
              <a:buClr>
                <a:srgbClr val="0070C0"/>
              </a:buClr>
              <a:defRPr/>
            </a:pPr>
            <a:endParaRPr lang="ru-RU" sz="825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317484" indent="-228588" defTabSz="914355" eaLnBrk="1" hangingPunct="1">
              <a:buClr>
                <a:srgbClr val="0070C0"/>
              </a:buClr>
              <a:buFontTx/>
              <a:buAutoNum type="arabicPeriod"/>
              <a:defRPr/>
            </a:pPr>
            <a:endParaRPr lang="ru-RU" sz="825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317484" indent="-228588" defTabSz="914355" eaLnBrk="1" hangingPunct="1">
              <a:buClr>
                <a:srgbClr val="0070C0"/>
              </a:buClr>
              <a:buFontTx/>
              <a:buAutoNum type="arabicPeriod"/>
              <a:defRPr/>
            </a:pPr>
            <a:endParaRPr lang="ru-RU" sz="825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5F45EB-6EDB-43BF-880E-B356DE97D9E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5602" y="2793446"/>
            <a:ext cx="1311970" cy="13699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A8C966-C89E-4603-B76D-38281698D8B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73029" y="2498514"/>
            <a:ext cx="1311971" cy="1366334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B8B72C04-45B8-4131-BEDA-85E619782BFF}"/>
              </a:ext>
            </a:extLst>
          </p:cNvPr>
          <p:cNvSpPr/>
          <p:nvPr/>
        </p:nvSpPr>
        <p:spPr>
          <a:xfrm>
            <a:off x="4900751" y="286889"/>
            <a:ext cx="39572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 	</a:t>
            </a:r>
          </a:p>
          <a:p>
            <a:pPr algn="r"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b="1" dirty="0">
                <a:latin typeface="Verdana"/>
              </a:rPr>
              <a:t>Производство пиломатериалов, кроме </a:t>
            </a:r>
            <a:endParaRPr lang="ru-RU" sz="1150" b="1" dirty="0" smtClean="0">
              <a:latin typeface="Verdana"/>
            </a:endParaRPr>
          </a:p>
          <a:p>
            <a:pPr algn="r"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b="1" dirty="0" smtClean="0">
                <a:latin typeface="Verdana"/>
              </a:rPr>
              <a:t>профилированных, толщиной </a:t>
            </a:r>
            <a:r>
              <a:rPr lang="ru-RU" sz="1150" b="1" dirty="0">
                <a:latin typeface="Verdana"/>
              </a:rPr>
              <a:t>более 6 мм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80E4680-DA92-4DE0-A719-712C147DF8F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302375" y="381627"/>
            <a:ext cx="1519949" cy="570814"/>
          </a:xfrm>
          <a:prstGeom prst="rect">
            <a:avLst/>
          </a:prstGeom>
        </p:spPr>
      </p:pic>
      <p:sp>
        <p:nvSpPr>
          <p:cNvPr id="53" name="Текст 9">
            <a:extLst>
              <a:ext uri="{FF2B5EF4-FFF2-40B4-BE49-F238E27FC236}">
                <a16:creationId xmlns:a16="http://schemas.microsoft.com/office/drawing/2014/main" id="{860FDE7A-0774-BA2B-350D-163860910B6C}"/>
              </a:ext>
            </a:extLst>
          </p:cNvPr>
          <p:cNvSpPr txBox="1">
            <a:spLocks/>
          </p:cNvSpPr>
          <p:nvPr/>
        </p:nvSpPr>
        <p:spPr>
          <a:xfrm>
            <a:off x="631185" y="4358630"/>
            <a:ext cx="1672773" cy="39330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68580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02870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defRPr sz="825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37160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defRPr sz="825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/>
            <a:r>
              <a:rPr lang="ru-RU" sz="2700" b="1" dirty="0" smtClean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70C0"/>
                  </a:outerShdw>
                </a:effectLst>
                <a:latin typeface="+mn-lt"/>
                <a:ea typeface="+mn-ea"/>
                <a:cs typeface="+mn-cs"/>
              </a:rPr>
              <a:t>+32 %</a:t>
            </a:r>
            <a:endParaRPr lang="ru-RU" sz="2700" b="1" dirty="0">
              <a:ln w="6600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70C0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125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8F94267-B422-4DB5-9F8E-7B78BD85A5EF}"/>
              </a:ext>
            </a:extLst>
          </p:cNvPr>
          <p:cNvSpPr txBox="1"/>
          <p:nvPr/>
        </p:nvSpPr>
        <p:spPr>
          <a:xfrm>
            <a:off x="2908387" y="3358393"/>
            <a:ext cx="919628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87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431E08-524B-4BF3-8E83-808E49293995}"/>
              </a:ext>
            </a:extLst>
          </p:cNvPr>
          <p:cNvSpPr txBox="1"/>
          <p:nvPr/>
        </p:nvSpPr>
        <p:spPr>
          <a:xfrm>
            <a:off x="-65321" y="2137702"/>
            <a:ext cx="1582442" cy="1211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7275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«</a:t>
            </a:r>
          </a:p>
        </p:txBody>
      </p:sp>
      <p:sp>
        <p:nvSpPr>
          <p:cNvPr id="26" name="Прямоугольник">
            <a:extLst>
              <a:ext uri="{FF2B5EF4-FFF2-40B4-BE49-F238E27FC236}">
                <a16:creationId xmlns:a16="http://schemas.microsoft.com/office/drawing/2014/main" id="{6634BA8C-0ABD-49B0-96E9-A74A99F055DC}"/>
              </a:ext>
            </a:extLst>
          </p:cNvPr>
          <p:cNvSpPr/>
          <p:nvPr/>
        </p:nvSpPr>
        <p:spPr>
          <a:xfrm>
            <a:off x="3717564" y="-1"/>
            <a:ext cx="5426438" cy="5143501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</a:pPr>
            <a:endParaRPr sz="675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7" name="Главная  мысль слайда">
            <a:extLst>
              <a:ext uri="{FF2B5EF4-FFF2-40B4-BE49-F238E27FC236}">
                <a16:creationId xmlns:a16="http://schemas.microsoft.com/office/drawing/2014/main" id="{88625389-FEAC-4BB0-9EF9-31FF374DC7B0}"/>
              </a:ext>
            </a:extLst>
          </p:cNvPr>
          <p:cNvSpPr txBox="1">
            <a:spLocks/>
          </p:cNvSpPr>
          <p:nvPr/>
        </p:nvSpPr>
        <p:spPr>
          <a:xfrm>
            <a:off x="278364" y="127265"/>
            <a:ext cx="3348757" cy="176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1828709" eaLnBrk="1" fontAlgn="auto" hangingPunct="1">
              <a:lnSpc>
                <a:spcPct val="100000"/>
              </a:lnSpc>
              <a:defRPr sz="1800"/>
            </a:pPr>
            <a:r>
              <a:rPr lang="ru-RU" sz="1800" spc="-127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Times New Roman"/>
              </a:rPr>
              <a:t>Национальная цель: </a:t>
            </a:r>
            <a:br>
              <a:rPr lang="ru-RU" sz="1800" spc="-127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Times New Roman"/>
              </a:rPr>
            </a:br>
            <a:r>
              <a:rPr lang="ru-RU" sz="1800" spc="-127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Times New Roman"/>
              </a:rPr>
              <a:t>«Достойный, эффективный труд и успешное предпринимательство»</a:t>
            </a:r>
          </a:p>
        </p:txBody>
      </p:sp>
      <p:sp>
        <p:nvSpPr>
          <p:cNvPr id="29" name="Короткий текст, раскрывающий основную суть слайда (необязательно)">
            <a:extLst>
              <a:ext uri="{FF2B5EF4-FFF2-40B4-BE49-F238E27FC236}">
                <a16:creationId xmlns:a16="http://schemas.microsoft.com/office/drawing/2014/main" id="{FD55F666-FE31-4877-94A3-2FC8CC8CB3AE}"/>
              </a:ext>
            </a:extLst>
          </p:cNvPr>
          <p:cNvSpPr txBox="1"/>
          <p:nvPr/>
        </p:nvSpPr>
        <p:spPr>
          <a:xfrm>
            <a:off x="374485" y="2613091"/>
            <a:ext cx="2961590" cy="4539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3200">
                <a:solidFill>
                  <a:schemeClr val="tx1"/>
                </a:solidFill>
                <a:latin typeface="Gilroy" panose="00000500000000000000" pitchFamily="2" charset="-52"/>
              </a:defRPr>
            </a:lvl1pPr>
          </a:lstStyle>
          <a:p>
            <a:pPr algn="just" defTabSz="68578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Обеспечить темп роста валового внутреннего продукта страны выше среднемирового при сохранении макроэкономической стабильности.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E775B40-F7B5-493D-8FD0-44943C0BB7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r="15046" b="148"/>
          <a:stretch/>
        </p:blipFill>
        <p:spPr>
          <a:xfrm>
            <a:off x="3717564" y="-1"/>
            <a:ext cx="5426438" cy="514350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2A3BC77-8AE4-46EE-9B97-53C969D9B718}"/>
              </a:ext>
            </a:extLst>
          </p:cNvPr>
          <p:cNvSpPr txBox="1"/>
          <p:nvPr/>
        </p:nvSpPr>
        <p:spPr>
          <a:xfrm>
            <a:off x="374486" y="3282239"/>
            <a:ext cx="2903272" cy="4539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just" defTabSz="68578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Обеспечить темп устойчивого роста доходов населения и уровня пенсионного обеспечения </a:t>
            </a:r>
            <a:r>
              <a:rPr lang="en-US" sz="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 ниже инфляции.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578806-AD64-4AA6-8B64-B46195BECF10}"/>
              </a:ext>
            </a:extLst>
          </p:cNvPr>
          <p:cNvSpPr txBox="1"/>
          <p:nvPr/>
        </p:nvSpPr>
        <p:spPr>
          <a:xfrm>
            <a:off x="374486" y="3951387"/>
            <a:ext cx="2903272" cy="5924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just" defTabSz="68578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Охватить проектами по повышению производительности труда не менее 40% (12 тыс.) средних и крупных предприятий базовых несырьевых </a:t>
            </a:r>
            <a:r>
              <a:rPr lang="ru-RU" sz="9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отраслей экономики.</a:t>
            </a:r>
            <a:endParaRPr lang="ru-RU" sz="9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045399-EE7F-4B37-B374-99E7CDB86004}"/>
              </a:ext>
            </a:extLst>
          </p:cNvPr>
          <p:cNvSpPr txBox="1"/>
          <p:nvPr/>
        </p:nvSpPr>
        <p:spPr>
          <a:xfrm>
            <a:off x="206091" y="1789921"/>
            <a:ext cx="33850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Президент России Владимир</a:t>
            </a:r>
            <a:r>
              <a:rPr lang="en-US" sz="13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3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Владимирович Путин поручил к 2030 году</a:t>
            </a:r>
            <a:r>
              <a:rPr lang="en-US" sz="13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  <a:endParaRPr lang="ru-RU" sz="135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284158-C01D-4400-A356-A95DBFFC7FE2}"/>
              </a:ext>
            </a:extLst>
          </p:cNvPr>
          <p:cNvSpPr txBox="1"/>
          <p:nvPr/>
        </p:nvSpPr>
        <p:spPr>
          <a:xfrm>
            <a:off x="3828015" y="154896"/>
            <a:ext cx="5293445" cy="523220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>
            <a:spAutoFit/>
          </a:bodyPr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/>
                <a:sym typeface="Times New Roman"/>
              </a:rPr>
              <a:t>Услуги Федерального центра компетенций в рамках федерального проекта – бесплатны.</a:t>
            </a:r>
            <a:endParaRPr lang="ru-RU" sz="14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88862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>
            <a:extLst>
              <a:ext uri="{FF2B5EF4-FFF2-40B4-BE49-F238E27FC236}">
                <a16:creationId xmlns:a16="http://schemas.microsoft.com/office/drawing/2014/main" id="{837D89FF-82C7-472C-B178-6955D36C6D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4192" y="119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6" name="Слайд think-cell" r:id="rId19" imgW="425" imgH="426" progId="TCLayout.ActiveDocument.1">
                  <p:embed/>
                </p:oleObj>
              </mc:Choice>
              <mc:Fallback>
                <p:oleObj name="Слайд think-cell" r:id="rId19" imgW="425" imgH="426" progId="TCLayout.ActiveDocument.1">
                  <p:embed/>
                  <p:pic>
                    <p:nvPicPr>
                      <p:cNvPr id="6" name="Объект 5" hidden="1">
                        <a:extLst>
                          <a:ext uri="{FF2B5EF4-FFF2-40B4-BE49-F238E27FC236}">
                            <a16:creationId xmlns:a16="http://schemas.microsoft.com/office/drawing/2014/main" id="{837D89FF-82C7-472C-B178-6955D36C6D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144192" y="119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:a16="http://schemas.microsoft.com/office/drawing/2014/main" id="{C5DAF3FE-18D9-4D5A-A268-1A05C9C416A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43001" y="1"/>
            <a:ext cx="119063" cy="119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25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ABF29D5-0671-4541-BEB2-0D49D6B66977}"/>
              </a:ext>
            </a:extLst>
          </p:cNvPr>
          <p:cNvSpPr/>
          <p:nvPr/>
        </p:nvSpPr>
        <p:spPr>
          <a:xfrm>
            <a:off x="371535" y="529741"/>
            <a:ext cx="265557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b="1" dirty="0">
                <a:latin typeface="Verdana"/>
              </a:rPr>
              <a:t>ООО «КОФЕ ПЛЮС» </a:t>
            </a:r>
          </a:p>
          <a:p>
            <a:pPr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dirty="0">
              <a:solidFill>
                <a:srgbClr val="FFFFFF">
                  <a:lumMod val="50000"/>
                </a:srgbClr>
              </a:solidFill>
              <a:latin typeface="Verdana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BA7B28C-AB09-4792-8EB0-D89DDCD88EFC}"/>
              </a:ext>
            </a:extLst>
          </p:cNvPr>
          <p:cNvSpPr/>
          <p:nvPr/>
        </p:nvSpPr>
        <p:spPr>
          <a:xfrm>
            <a:off x="5786269" y="490521"/>
            <a:ext cx="3070792" cy="26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b="1" dirty="0">
                <a:latin typeface="Verdana"/>
              </a:rPr>
              <a:t>Производство чая и кофе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1681CB5-675C-48E2-A276-BF03C041D9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463964" y="953108"/>
            <a:ext cx="33930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Производство </a:t>
            </a:r>
            <a:r>
              <a:rPr lang="ru-RU" sz="1200" b="1" dirty="0" smtClean="0">
                <a:solidFill>
                  <a:srgbClr val="FFFFFF">
                    <a:lumMod val="50000"/>
                  </a:srgbClr>
                </a:solidFill>
                <a:latin typeface="Verdana"/>
              </a:rPr>
              <a:t>жареного </a:t>
            </a:r>
            <a:r>
              <a:rPr lang="ru-RU" sz="1200" b="1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кофе 1 кг.  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96A418-89F6-4911-9CCD-B9120092F85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06583" y="955693"/>
            <a:ext cx="17165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Пилотный поток: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B23D194-1616-475F-A5A4-EDF36300E385}"/>
              </a:ext>
            </a:extLst>
          </p:cNvPr>
          <p:cNvCxnSpPr/>
          <p:nvPr/>
        </p:nvCxnSpPr>
        <p:spPr>
          <a:xfrm>
            <a:off x="433968" y="850730"/>
            <a:ext cx="842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F363682-4545-4637-BF92-F283ECCF298D}"/>
              </a:ext>
            </a:extLst>
          </p:cNvPr>
          <p:cNvCxnSpPr/>
          <p:nvPr/>
        </p:nvCxnSpPr>
        <p:spPr>
          <a:xfrm>
            <a:off x="433968" y="1339934"/>
            <a:ext cx="842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107EFEAD-36FA-478B-9B6B-CCA61FCF9C93}"/>
              </a:ext>
            </a:extLst>
          </p:cNvPr>
          <p:cNvCxnSpPr>
            <a:cxnSpLocks/>
          </p:cNvCxnSpPr>
          <p:nvPr/>
        </p:nvCxnSpPr>
        <p:spPr>
          <a:xfrm flipV="1">
            <a:off x="7176712" y="3020558"/>
            <a:ext cx="2" cy="1957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81295B10-ECE8-48A0-827C-1DC5FA9EC672}"/>
              </a:ext>
            </a:extLst>
          </p:cNvPr>
          <p:cNvCxnSpPr>
            <a:cxnSpLocks/>
          </p:cNvCxnSpPr>
          <p:nvPr/>
        </p:nvCxnSpPr>
        <p:spPr>
          <a:xfrm flipV="1">
            <a:off x="8332251" y="3020559"/>
            <a:ext cx="0" cy="119215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2DD60D9-018A-4CE1-A220-E1C56B7A1697}"/>
              </a:ext>
            </a:extLst>
          </p:cNvPr>
          <p:cNvCxnSpPr>
            <a:cxnSpLocks/>
          </p:cNvCxnSpPr>
          <p:nvPr/>
        </p:nvCxnSpPr>
        <p:spPr>
          <a:xfrm flipH="1">
            <a:off x="7176712" y="3020558"/>
            <a:ext cx="11555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CC26952-A345-4038-BB24-C938B1A6F22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691282" y="2595823"/>
            <a:ext cx="25467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Выработка на 1 чел,</a:t>
            </a:r>
            <a:r>
              <a:rPr lang="ru-RU" sz="1000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 </a:t>
            </a:r>
            <a:r>
              <a:rPr lang="ru-RU" sz="1000" dirty="0" smtClean="0">
                <a:solidFill>
                  <a:srgbClr val="FFFFFF">
                    <a:lumMod val="50000"/>
                  </a:srgbClr>
                </a:solidFill>
                <a:latin typeface="Verdana"/>
              </a:rPr>
              <a:t>чел/кг/</a:t>
            </a:r>
            <a:r>
              <a:rPr lang="ru-RU" sz="1000" dirty="0" err="1" smtClean="0">
                <a:solidFill>
                  <a:srgbClr val="FFFFFF">
                    <a:lumMod val="50000"/>
                  </a:srgbClr>
                </a:solidFill>
                <a:latin typeface="Verdana"/>
              </a:rPr>
              <a:t>мес</a:t>
            </a:r>
            <a:endParaRPr lang="ru-RU" sz="1000" dirty="0">
              <a:solidFill>
                <a:srgbClr val="FFFFFF">
                  <a:lumMod val="50000"/>
                </a:srgbClr>
              </a:solidFill>
              <a:latin typeface="Verdana"/>
            </a:endParaRPr>
          </a:p>
        </p:txBody>
      </p:sp>
      <p:sp>
        <p:nvSpPr>
          <p:cNvPr id="31" name="Стрелка: вниз 30">
            <a:extLst>
              <a:ext uri="{FF2B5EF4-FFF2-40B4-BE49-F238E27FC236}">
                <a16:creationId xmlns:a16="http://schemas.microsoft.com/office/drawing/2014/main" id="{CFA4B5FA-E275-479C-8F74-9DEDAC827592}"/>
              </a:ext>
            </a:extLst>
          </p:cNvPr>
          <p:cNvSpPr/>
          <p:nvPr/>
        </p:nvSpPr>
        <p:spPr>
          <a:xfrm>
            <a:off x="6514631" y="2004878"/>
            <a:ext cx="120015" cy="15930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>
              <a:solidFill>
                <a:srgbClr val="FFFFFF"/>
              </a:solidFill>
              <a:latin typeface="Verdana"/>
            </a:endParaRPr>
          </a:p>
        </p:txBody>
      </p:sp>
      <p:graphicFrame>
        <p:nvGraphicFramePr>
          <p:cNvPr id="42" name="Диаграмма 41">
            <a:extLst>
              <a:ext uri="{FF2B5EF4-FFF2-40B4-BE49-F238E27FC236}">
                <a16:creationId xmlns:a16="http://schemas.microsoft.com/office/drawing/2014/main" id="{80643E55-3013-472C-94CC-8C69824D7DF2}"/>
              </a:ext>
            </a:extLst>
          </p:cNvPr>
          <p:cNvGraphicFramePr/>
          <p:nvPr/>
        </p:nvGraphicFramePr>
        <p:xfrm>
          <a:off x="6568843" y="2012835"/>
          <a:ext cx="2536839" cy="679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3EA5F24F-DC1F-4AD8-B43D-54CA1B991DE4}"/>
              </a:ext>
            </a:extLst>
          </p:cNvPr>
          <p:cNvCxnSpPr>
            <a:cxnSpLocks/>
          </p:cNvCxnSpPr>
          <p:nvPr/>
        </p:nvCxnSpPr>
        <p:spPr>
          <a:xfrm flipV="1">
            <a:off x="7224917" y="1963443"/>
            <a:ext cx="0" cy="163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9433DF65-548F-4F50-AA09-3F053075C092}"/>
              </a:ext>
            </a:extLst>
          </p:cNvPr>
          <p:cNvCxnSpPr>
            <a:cxnSpLocks/>
          </p:cNvCxnSpPr>
          <p:nvPr/>
        </p:nvCxnSpPr>
        <p:spPr>
          <a:xfrm flipH="1" flipV="1">
            <a:off x="8380282" y="1962499"/>
            <a:ext cx="1" cy="199392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E7297823-3970-46B1-96A8-870A8F0A267A}"/>
              </a:ext>
            </a:extLst>
          </p:cNvPr>
          <p:cNvCxnSpPr>
            <a:cxnSpLocks/>
          </p:cNvCxnSpPr>
          <p:nvPr/>
        </p:nvCxnSpPr>
        <p:spPr>
          <a:xfrm flipH="1">
            <a:off x="7224744" y="1963442"/>
            <a:ext cx="11555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6EFED3A4-CBCE-480F-B6E3-1D499D375DF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476834" y="1749060"/>
            <a:ext cx="10380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B050"/>
                </a:solidFill>
                <a:latin typeface="Verdana"/>
              </a:rPr>
              <a:t>-20 %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459E5B5C-1B5A-419F-8F8D-F09CA51A3FC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739146" y="1486437"/>
            <a:ext cx="22376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Время </a:t>
            </a:r>
            <a:r>
              <a:rPr lang="ru-RU" sz="1000" dirty="0" smtClean="0">
                <a:solidFill>
                  <a:srgbClr val="FFFFFF">
                    <a:lumMod val="50000"/>
                  </a:srgbClr>
                </a:solidFill>
                <a:latin typeface="Verdana"/>
              </a:rPr>
              <a:t>упаковки обжаренного кофе объемом 130 </a:t>
            </a:r>
            <a:r>
              <a:rPr lang="ru-RU" sz="1000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кг.</a:t>
            </a:r>
            <a:endParaRPr lang="ru-RU" sz="1000" i="1" dirty="0">
              <a:solidFill>
                <a:srgbClr val="FFFFFF">
                  <a:lumMod val="50000"/>
                </a:srgbClr>
              </a:solidFill>
              <a:latin typeface="Verdana"/>
            </a:endParaRPr>
          </a:p>
        </p:txBody>
      </p:sp>
      <p:sp>
        <p:nvSpPr>
          <p:cNvPr id="50" name="Стрелка: вниз 49">
            <a:extLst>
              <a:ext uri="{FF2B5EF4-FFF2-40B4-BE49-F238E27FC236}">
                <a16:creationId xmlns:a16="http://schemas.microsoft.com/office/drawing/2014/main" id="{5A1B8146-6992-41EF-9509-4CABACF2162B}"/>
              </a:ext>
            </a:extLst>
          </p:cNvPr>
          <p:cNvSpPr/>
          <p:nvPr/>
        </p:nvSpPr>
        <p:spPr>
          <a:xfrm rot="10800000">
            <a:off x="6546572" y="2792932"/>
            <a:ext cx="120015" cy="15930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F31971DB-C564-4A13-A975-79186BED1DB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729196" y="1359019"/>
            <a:ext cx="3767360" cy="26545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88896" defTabSz="914355" eaLnBrk="1" hangingPunct="1">
              <a:buClr>
                <a:srgbClr val="0070C0"/>
              </a:buClr>
              <a:defRPr/>
            </a:pPr>
            <a:r>
              <a:rPr lang="ru-RU" sz="1125" b="1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Основные мероприятия: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EAE5270C-F454-4D81-8DDD-9F07EB793941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354638" y="1337652"/>
            <a:ext cx="2336261" cy="26545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88896" defTabSz="914355" eaLnBrk="1" hangingPunct="1">
              <a:buClr>
                <a:srgbClr val="0070C0"/>
              </a:buClr>
              <a:defRPr/>
            </a:pPr>
            <a:r>
              <a:rPr lang="ru-RU" sz="1125" b="1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Основной результат: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CD1782C0-2F05-4CB3-8C9E-42D18C06C90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219110" y="1673074"/>
            <a:ext cx="2510086" cy="69249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88105" defTabSz="914355">
              <a:buClr>
                <a:srgbClr val="0070C0"/>
              </a:buClr>
              <a:defRPr/>
            </a:pPr>
            <a:r>
              <a:rPr lang="ru-RU" sz="1300" dirty="0">
                <a:solidFill>
                  <a:srgbClr val="FFFFFF">
                    <a:lumMod val="50000"/>
                  </a:srgbClr>
                </a:solidFill>
              </a:rPr>
              <a:t>Увеличили общий  объем обжариваемого зерна </a:t>
            </a:r>
            <a:endParaRPr lang="ru-RU" sz="1300" dirty="0" smtClean="0">
              <a:solidFill>
                <a:srgbClr val="FFFFFF">
                  <a:lumMod val="50000"/>
                </a:srgbClr>
              </a:solidFill>
            </a:endParaRPr>
          </a:p>
          <a:p>
            <a:pPr marL="88105" defTabSz="914355">
              <a:buClr>
                <a:srgbClr val="0070C0"/>
              </a:buClr>
              <a:defRPr/>
            </a:pPr>
            <a:r>
              <a:rPr lang="ru-RU" sz="1300" b="1" dirty="0" smtClean="0">
                <a:solidFill>
                  <a:srgbClr val="FFFFFF">
                    <a:lumMod val="50000"/>
                  </a:srgbClr>
                </a:solidFill>
              </a:rPr>
              <a:t>на </a:t>
            </a:r>
            <a:r>
              <a:rPr lang="ru-RU" sz="1300" b="1" dirty="0">
                <a:solidFill>
                  <a:srgbClr val="FFFFFF">
                    <a:lumMod val="50000"/>
                  </a:srgbClr>
                </a:solidFill>
              </a:rPr>
              <a:t>1200 </a:t>
            </a:r>
            <a:r>
              <a:rPr lang="ru-RU" sz="1300" b="1" dirty="0" smtClean="0">
                <a:solidFill>
                  <a:srgbClr val="FFFFFF">
                    <a:lumMod val="50000"/>
                  </a:srgbClr>
                </a:solidFill>
              </a:rPr>
              <a:t>кг/в сутки</a:t>
            </a:r>
            <a:endParaRPr lang="ru-RU" sz="13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00367200-B20C-4B80-BBAD-01A2AF1A3800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6681557" y="1321308"/>
            <a:ext cx="3070792" cy="24622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88896" defTabSz="914355" eaLnBrk="1" hangingPunct="1">
              <a:buClr>
                <a:srgbClr val="0070C0"/>
              </a:buClr>
              <a:defRPr/>
            </a:pPr>
            <a:r>
              <a:rPr lang="ru-RU" sz="1000" b="1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Время протекания процесса:</a:t>
            </a:r>
          </a:p>
        </p:txBody>
      </p:sp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83346847-CFB9-4331-ADCF-C2B5D3BF3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83" y="-78372"/>
            <a:ext cx="8831483" cy="576263"/>
          </a:xfrm>
        </p:spPr>
        <p:txBody>
          <a:bodyPr/>
          <a:lstStyle/>
          <a:p>
            <a:r>
              <a:rPr lang="ru-RU" sz="1800" dirty="0"/>
              <a:t>Вскрытие резервов производительности</a:t>
            </a:r>
          </a:p>
        </p:txBody>
      </p:sp>
      <p:graphicFrame>
        <p:nvGraphicFramePr>
          <p:cNvPr id="90" name="Диаграмма 89">
            <a:extLst>
              <a:ext uri="{FF2B5EF4-FFF2-40B4-BE49-F238E27FC236}">
                <a16:creationId xmlns:a16="http://schemas.microsoft.com/office/drawing/2014/main" id="{A8E86DCD-61AB-4E61-B26A-696DA227C5A3}"/>
              </a:ext>
            </a:extLst>
          </p:cNvPr>
          <p:cNvGraphicFramePr/>
          <p:nvPr/>
        </p:nvGraphicFramePr>
        <p:xfrm>
          <a:off x="6462611" y="4187200"/>
          <a:ext cx="2640880" cy="81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524138AD-5567-4A42-9DDB-9003846E166E}"/>
              </a:ext>
            </a:extLst>
          </p:cNvPr>
          <p:cNvCxnSpPr>
            <a:cxnSpLocks/>
          </p:cNvCxnSpPr>
          <p:nvPr/>
        </p:nvCxnSpPr>
        <p:spPr>
          <a:xfrm flipV="1">
            <a:off x="7224742" y="4204071"/>
            <a:ext cx="0" cy="1587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84909D5F-D06F-4984-B25D-11418BE7CC85}"/>
              </a:ext>
            </a:extLst>
          </p:cNvPr>
          <p:cNvCxnSpPr>
            <a:cxnSpLocks/>
          </p:cNvCxnSpPr>
          <p:nvPr/>
        </p:nvCxnSpPr>
        <p:spPr>
          <a:xfrm flipV="1">
            <a:off x="8380283" y="4204071"/>
            <a:ext cx="0" cy="214612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47F96474-116B-4765-80A4-19908E33DC48}"/>
              </a:ext>
            </a:extLst>
          </p:cNvPr>
          <p:cNvCxnSpPr>
            <a:cxnSpLocks/>
          </p:cNvCxnSpPr>
          <p:nvPr/>
        </p:nvCxnSpPr>
        <p:spPr>
          <a:xfrm flipH="1">
            <a:off x="7224743" y="4204070"/>
            <a:ext cx="11555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185A1363-AF77-4242-A983-EAFBE046D4AA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7314114" y="3967079"/>
            <a:ext cx="12493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B050"/>
                </a:solidFill>
                <a:latin typeface="Verdana"/>
              </a:rPr>
              <a:t>- 9 %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4F2FD181-57E8-4CDA-B557-74707ED51C0D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6743425" y="3826303"/>
            <a:ext cx="24424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НЗП,</a:t>
            </a:r>
            <a:r>
              <a:rPr lang="ru-RU" sz="1000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 </a:t>
            </a:r>
            <a:r>
              <a:rPr lang="ru-RU" sz="1000" dirty="0" smtClean="0">
                <a:solidFill>
                  <a:srgbClr val="FFFFFF">
                    <a:lumMod val="50000"/>
                  </a:srgbClr>
                </a:solidFill>
                <a:latin typeface="Verdana"/>
              </a:rPr>
              <a:t>кг в </a:t>
            </a:r>
            <a:r>
              <a:rPr lang="ru-RU" sz="1000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кофе в производстве</a:t>
            </a:r>
          </a:p>
        </p:txBody>
      </p:sp>
      <p:sp>
        <p:nvSpPr>
          <p:cNvPr id="96" name="Стрелка: вниз 95">
            <a:extLst>
              <a:ext uri="{FF2B5EF4-FFF2-40B4-BE49-F238E27FC236}">
                <a16:creationId xmlns:a16="http://schemas.microsoft.com/office/drawing/2014/main" id="{917CA5E0-B9C0-4948-8948-E68FF28D27F0}"/>
              </a:ext>
            </a:extLst>
          </p:cNvPr>
          <p:cNvSpPr/>
          <p:nvPr/>
        </p:nvSpPr>
        <p:spPr>
          <a:xfrm>
            <a:off x="6588573" y="3935606"/>
            <a:ext cx="120015" cy="15930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>
              <a:solidFill>
                <a:srgbClr val="FFFFFF"/>
              </a:solidFill>
              <a:latin typeface="Verdana"/>
            </a:endParaRPr>
          </a:p>
        </p:txBody>
      </p:sp>
      <p:graphicFrame>
        <p:nvGraphicFramePr>
          <p:cNvPr id="43" name="Диаграмма 42">
            <a:extLst>
              <a:ext uri="{FF2B5EF4-FFF2-40B4-BE49-F238E27FC236}">
                <a16:creationId xmlns:a16="http://schemas.microsoft.com/office/drawing/2014/main" id="{BD461DFC-4A5B-469A-915A-E13C658CE1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7807827"/>
              </p:ext>
            </p:extLst>
          </p:nvPr>
        </p:nvGraphicFramePr>
        <p:xfrm>
          <a:off x="6492847" y="3053872"/>
          <a:ext cx="2536839" cy="679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3328F9B-3004-4DFC-9CCB-FACE712893EE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7158352" y="2776873"/>
            <a:ext cx="12493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8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B050"/>
                </a:solidFill>
                <a:latin typeface="Verdana"/>
              </a:rPr>
              <a:t>+ 19%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4BB96541-017F-49C7-935E-4C857DDB2A2D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2522948" y="1375940"/>
            <a:ext cx="3934546" cy="353558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88896" defTabSz="914355" eaLnBrk="1" hangingPunct="1">
              <a:buClr>
                <a:srgbClr val="0070C0"/>
              </a:buClr>
              <a:defRPr/>
            </a:pPr>
            <a:endParaRPr lang="ru-RU" sz="825" b="1" dirty="0">
              <a:solidFill>
                <a:srgbClr val="FFFFFF">
                  <a:lumMod val="50000"/>
                </a:srgbClr>
              </a:solidFill>
              <a:latin typeface="Verdana"/>
            </a:endParaRPr>
          </a:p>
          <a:p>
            <a:pPr marL="317484" indent="-228588" defTabSz="914355" eaLnBrk="1" hangingPunct="1">
              <a:buClr>
                <a:srgbClr val="0070C0"/>
              </a:buClr>
              <a:buFontTx/>
              <a:buAutoNum type="arabicPeriod"/>
              <a:defRPr/>
            </a:pPr>
            <a:endParaRPr lang="ru-RU" sz="900" dirty="0">
              <a:solidFill>
                <a:prstClr val="black"/>
              </a:solidFill>
              <a:latin typeface="Calibri" panose="020F0502020204030204"/>
            </a:endParaRPr>
          </a:p>
          <a:p>
            <a:pPr marL="317484" indent="-228588" defTabSz="914355" eaLnBrk="1" hangingPunct="1">
              <a:buClr>
                <a:srgbClr val="0070C0"/>
              </a:buClr>
              <a:buFontTx/>
              <a:buAutoNum type="arabicPeriod"/>
              <a:defRPr/>
            </a:pPr>
            <a:r>
              <a:rPr lang="ru-RU" sz="950" dirty="0">
                <a:solidFill>
                  <a:schemeClr val="accent5"/>
                </a:solidFill>
                <a:latin typeface="+mn-lt"/>
              </a:rPr>
              <a:t>Увеличение доступного рабочего времени производства за счет сокращения технологических работ на запуск оборудования в начале смены производства за счет перераспределения рабочего задания (обязанностей) на дежурный персонал ночной смены </a:t>
            </a:r>
            <a:r>
              <a:rPr lang="ru-RU" sz="950" dirty="0" smtClean="0">
                <a:solidFill>
                  <a:schemeClr val="accent5"/>
                </a:solidFill>
                <a:latin typeface="+mn-lt"/>
              </a:rPr>
              <a:t>(</a:t>
            </a:r>
            <a:r>
              <a:rPr lang="ru-RU" sz="950" b="1" dirty="0" smtClean="0">
                <a:solidFill>
                  <a:schemeClr val="accent5"/>
                </a:solidFill>
                <a:latin typeface="+mn-lt"/>
              </a:rPr>
              <a:t>+ </a:t>
            </a:r>
            <a:r>
              <a:rPr lang="ru-RU" sz="950" b="1" dirty="0">
                <a:solidFill>
                  <a:schemeClr val="accent5"/>
                </a:solidFill>
                <a:latin typeface="+mn-lt"/>
              </a:rPr>
              <a:t>8</a:t>
            </a:r>
            <a:r>
              <a:rPr lang="ru-RU" sz="950" b="1" dirty="0" smtClean="0">
                <a:solidFill>
                  <a:schemeClr val="accent5"/>
                </a:solidFill>
                <a:latin typeface="+mn-lt"/>
              </a:rPr>
              <a:t>%</a:t>
            </a:r>
            <a:r>
              <a:rPr lang="ru-RU" sz="950" dirty="0" smtClean="0">
                <a:solidFill>
                  <a:schemeClr val="accent5"/>
                </a:solidFill>
                <a:latin typeface="+mn-lt"/>
              </a:rPr>
              <a:t>)</a:t>
            </a:r>
          </a:p>
          <a:p>
            <a:pPr marL="317484" indent="-228588" defTabSz="914355" eaLnBrk="1" hangingPunct="1">
              <a:buClr>
                <a:srgbClr val="0070C0"/>
              </a:buClr>
              <a:buFontTx/>
              <a:buAutoNum type="arabicPeriod"/>
              <a:defRPr/>
            </a:pPr>
            <a:endParaRPr lang="ru-RU" sz="950" dirty="0">
              <a:solidFill>
                <a:schemeClr val="accent5"/>
              </a:solidFill>
              <a:latin typeface="+mn-lt"/>
            </a:endParaRPr>
          </a:p>
          <a:p>
            <a:pPr marL="317484" indent="-228588" defTabSz="914355" eaLnBrk="1" hangingPunct="1">
              <a:buClr>
                <a:srgbClr val="0070C0"/>
              </a:buClr>
              <a:buFontTx/>
              <a:buAutoNum type="arabicPeriod"/>
              <a:defRPr/>
            </a:pPr>
            <a:r>
              <a:rPr lang="ru-RU" sz="950" spc="-1" dirty="0" smtClean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Сокращение </a:t>
            </a:r>
            <a:r>
              <a:rPr lang="ru-RU" sz="950" spc="-1" dirty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времени сменных переналадок </a:t>
            </a:r>
            <a:r>
              <a:rPr lang="ru-RU" sz="950" spc="-1" dirty="0" smtClean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за </a:t>
            </a:r>
            <a:r>
              <a:rPr lang="ru-RU" sz="950" spc="-1" dirty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счет перебалансировки месячных заказов от мелкооптовых потребителей </a:t>
            </a:r>
            <a:r>
              <a:rPr lang="ru-RU" sz="950" b="1" spc="-1" dirty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на 85 </a:t>
            </a:r>
            <a:r>
              <a:rPr lang="ru-RU" sz="950" b="1" spc="-1" dirty="0" smtClean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%</a:t>
            </a:r>
          </a:p>
          <a:p>
            <a:pPr marL="317484" indent="-228588" defTabSz="914355" eaLnBrk="1" hangingPunct="1">
              <a:buClr>
                <a:srgbClr val="0070C0"/>
              </a:buClr>
              <a:buFontTx/>
              <a:buAutoNum type="arabicPeriod"/>
              <a:defRPr/>
            </a:pPr>
            <a:endParaRPr lang="ru-RU" sz="950" spc="-1" dirty="0">
              <a:solidFill>
                <a:schemeClr val="accent5"/>
              </a:solidFill>
              <a:latin typeface="+mn-lt"/>
              <a:ea typeface="DejaVu Sans"/>
              <a:cs typeface="DejaVu Sans"/>
            </a:endParaRPr>
          </a:p>
          <a:p>
            <a:pPr marL="317484" indent="-228588" defTabSz="914355" eaLnBrk="1" hangingPunct="1">
              <a:buClr>
                <a:srgbClr val="0070C0"/>
              </a:buClr>
              <a:buFontTx/>
              <a:buAutoNum type="arabicPeriod"/>
              <a:defRPr/>
            </a:pPr>
            <a:r>
              <a:rPr lang="ru-RU" sz="950" spc="-1" dirty="0" smtClean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Высвобождение доступного сменного времени </a:t>
            </a:r>
            <a:r>
              <a:rPr lang="ru-RU" sz="950" spc="-1" dirty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за счет сокращения </a:t>
            </a:r>
            <a:r>
              <a:rPr lang="ru-RU" sz="950" spc="-1" dirty="0" smtClean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технологических </a:t>
            </a:r>
            <a:r>
              <a:rPr lang="ru-RU" sz="950" spc="-1" dirty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остановок оборудования в конце смены за счет возложения рабочих обязанностей на дежурных рабочих ночной смены по контролю </a:t>
            </a:r>
            <a:r>
              <a:rPr lang="ru-RU" sz="950" spc="-1" dirty="0" smtClean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остывания </a:t>
            </a:r>
            <a:r>
              <a:rPr lang="ru-RU" sz="950" spc="-1" dirty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ростеров после </a:t>
            </a:r>
            <a:r>
              <a:rPr lang="ru-RU" sz="950" spc="-1" dirty="0" smtClean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процесса </a:t>
            </a:r>
            <a:r>
              <a:rPr lang="ru-RU" sz="950" spc="-1" dirty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обжарки (</a:t>
            </a:r>
            <a:r>
              <a:rPr lang="ru-RU" sz="950" b="1" spc="-1" dirty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+ 7</a:t>
            </a:r>
            <a:r>
              <a:rPr lang="ru-RU" sz="950" b="1" spc="-1" dirty="0" smtClean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%</a:t>
            </a:r>
            <a:r>
              <a:rPr lang="ru-RU" sz="950" spc="-1" dirty="0" smtClean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)</a:t>
            </a:r>
          </a:p>
          <a:p>
            <a:pPr marL="317484" indent="-228588" defTabSz="914355" eaLnBrk="1" hangingPunct="1">
              <a:buClr>
                <a:srgbClr val="0070C0"/>
              </a:buClr>
              <a:buFontTx/>
              <a:buAutoNum type="arabicPeriod"/>
              <a:defRPr/>
            </a:pPr>
            <a:endParaRPr lang="ru-RU" sz="950" spc="-1" dirty="0">
              <a:solidFill>
                <a:schemeClr val="accent5"/>
              </a:solidFill>
              <a:latin typeface="+mn-lt"/>
              <a:ea typeface="DejaVu Sans"/>
              <a:cs typeface="DejaVu Sans"/>
            </a:endParaRPr>
          </a:p>
          <a:p>
            <a:pPr marL="317484" indent="-228588" defTabSz="914355" eaLnBrk="1" hangingPunct="1">
              <a:buClr>
                <a:srgbClr val="0070C0"/>
              </a:buClr>
              <a:buFontTx/>
              <a:buAutoNum type="arabicPeriod"/>
              <a:defRPr/>
            </a:pPr>
            <a:r>
              <a:rPr lang="ru-RU" sz="950" spc="-1" dirty="0" smtClean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Сокращение аварийных остановок </a:t>
            </a:r>
            <a:r>
              <a:rPr lang="ru-RU" sz="950" spc="-1" dirty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во время фасовки зерна за счет </a:t>
            </a:r>
            <a:r>
              <a:rPr lang="ru-RU" sz="950" spc="-1" dirty="0" smtClean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модернизации </a:t>
            </a:r>
            <a:r>
              <a:rPr lang="ru-RU" sz="950" spc="-1" dirty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конструкции </a:t>
            </a:r>
            <a:r>
              <a:rPr lang="ru-RU" sz="950" spc="-1" dirty="0" err="1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канов</a:t>
            </a:r>
            <a:r>
              <a:rPr lang="ru-RU" sz="950" spc="-1" dirty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 </a:t>
            </a:r>
            <a:r>
              <a:rPr lang="ru-RU" sz="950" spc="-1" dirty="0" smtClean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(бункер </a:t>
            </a:r>
            <a:r>
              <a:rPr lang="ru-RU" sz="950" spc="-1" dirty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подачи </a:t>
            </a:r>
            <a:r>
              <a:rPr lang="ru-RU" sz="950" spc="-1" dirty="0" smtClean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обжаренного </a:t>
            </a:r>
            <a:r>
              <a:rPr lang="ru-RU" sz="950" spc="-1" dirty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зерна в упаковочную машину</a:t>
            </a:r>
            <a:r>
              <a:rPr lang="ru-RU" sz="950" spc="-1" dirty="0" smtClean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)    </a:t>
            </a:r>
            <a:r>
              <a:rPr lang="ru-RU" sz="950" b="1" spc="-1" dirty="0" smtClean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на </a:t>
            </a:r>
            <a:r>
              <a:rPr lang="ru-RU" sz="950" b="1" spc="-1" dirty="0">
                <a:solidFill>
                  <a:schemeClr val="accent5"/>
                </a:solidFill>
                <a:latin typeface="+mn-lt"/>
                <a:ea typeface="DejaVu Sans"/>
                <a:cs typeface="DejaVu Sans"/>
              </a:rPr>
              <a:t>9 % </a:t>
            </a:r>
          </a:p>
          <a:p>
            <a:pPr marL="317484" indent="-228588" defTabSz="914355" eaLnBrk="1" hangingPunct="1">
              <a:buClr>
                <a:srgbClr val="0070C0"/>
              </a:buClr>
              <a:buFontTx/>
              <a:buAutoNum type="arabicPeriod"/>
              <a:defRPr/>
            </a:pPr>
            <a:endParaRPr lang="ru-RU" sz="825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317484" indent="-228588" defTabSz="914355" eaLnBrk="1" hangingPunct="1">
              <a:buClr>
                <a:srgbClr val="0070C0"/>
              </a:buClr>
              <a:buFontTx/>
              <a:buAutoNum type="arabicPeriod"/>
              <a:defRPr/>
            </a:pPr>
            <a:endParaRPr lang="ru-RU" sz="825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555550E-22C5-4D4C-A261-E59F6D565C2B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4227" t="21237" r="10348" b="13643"/>
          <a:stretch/>
        </p:blipFill>
        <p:spPr>
          <a:xfrm>
            <a:off x="241021" y="2414169"/>
            <a:ext cx="2220707" cy="1894626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4D663BBD-15CA-4859-BB9C-433FC822C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413" y="235740"/>
            <a:ext cx="2114551" cy="71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Текст 9">
            <a:extLst>
              <a:ext uri="{FF2B5EF4-FFF2-40B4-BE49-F238E27FC236}">
                <a16:creationId xmlns:a16="http://schemas.microsoft.com/office/drawing/2014/main" id="{860FDE7A-0774-BA2B-350D-163860910B6C}"/>
              </a:ext>
            </a:extLst>
          </p:cNvPr>
          <p:cNvSpPr txBox="1">
            <a:spLocks/>
          </p:cNvSpPr>
          <p:nvPr/>
        </p:nvSpPr>
        <p:spPr>
          <a:xfrm>
            <a:off x="514987" y="4357393"/>
            <a:ext cx="1672773" cy="39330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68580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02870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defRPr sz="825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37160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defRPr sz="825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/>
            <a:r>
              <a:rPr lang="ru-RU" sz="2700" b="1" dirty="0" smtClean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70C0"/>
                  </a:outerShdw>
                </a:effectLst>
                <a:latin typeface="+mn-lt"/>
                <a:ea typeface="+mn-ea"/>
                <a:cs typeface="+mn-cs"/>
              </a:rPr>
              <a:t>+25 %</a:t>
            </a:r>
            <a:endParaRPr lang="ru-RU" sz="2700" b="1" dirty="0">
              <a:ln w="6600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70C0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28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552592-BDA3-41FD-B783-1231AB5DEC74}"/>
              </a:ext>
            </a:extLst>
          </p:cNvPr>
          <p:cNvSpPr/>
          <p:nvPr/>
        </p:nvSpPr>
        <p:spPr>
          <a:xfrm>
            <a:off x="2856" y="0"/>
            <a:ext cx="9144000" cy="51435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34" kern="0" dirty="0">
              <a:solidFill>
                <a:prstClr val="white"/>
              </a:solidFill>
              <a:latin typeface="Montserrat"/>
              <a:sym typeface="Helvetica Neue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34ED5E-A8FE-D886-79BD-32C75E1330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105" t="28461" r="2708" b="34676"/>
          <a:stretch>
            <a:fillRect/>
          </a:stretch>
        </p:blipFill>
        <p:spPr>
          <a:xfrm>
            <a:off x="6621308" y="1498353"/>
            <a:ext cx="1821699" cy="1909281"/>
          </a:xfrm>
          <a:prstGeom prst="rect">
            <a:avLst/>
          </a:prstGeom>
        </p:spPr>
      </p:pic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380330A9-2E78-4D56-A9B5-0C754778493E}"/>
              </a:ext>
            </a:extLst>
          </p:cNvPr>
          <p:cNvGrpSpPr/>
          <p:nvPr/>
        </p:nvGrpSpPr>
        <p:grpSpPr>
          <a:xfrm>
            <a:off x="700993" y="679321"/>
            <a:ext cx="7668566" cy="591001"/>
            <a:chOff x="590622" y="1655902"/>
            <a:chExt cx="10322686" cy="78800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AADE19A-B2F4-4E08-8684-CF7579201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8256389" y="1796279"/>
              <a:ext cx="2656919" cy="647624"/>
            </a:xfrm>
            <a:prstGeom prst="rect">
              <a:avLst/>
            </a:prstGeom>
          </p:spPr>
        </p:pic>
        <p:grpSp>
          <p:nvGrpSpPr>
            <p:cNvPr id="95" name="Группа 94">
              <a:extLst>
                <a:ext uri="{FF2B5EF4-FFF2-40B4-BE49-F238E27FC236}">
                  <a16:creationId xmlns:a16="http://schemas.microsoft.com/office/drawing/2014/main" id="{E9313854-4350-4C95-8A05-EE3B2637ADCB}"/>
                </a:ext>
              </a:extLst>
            </p:cNvPr>
            <p:cNvGrpSpPr/>
            <p:nvPr/>
          </p:nvGrpSpPr>
          <p:grpSpPr>
            <a:xfrm>
              <a:off x="590622" y="1655902"/>
              <a:ext cx="3371997" cy="742950"/>
              <a:chOff x="72" y="2084712"/>
              <a:chExt cx="12188516" cy="2685489"/>
            </a:xfrm>
          </p:grpSpPr>
          <p:sp>
            <p:nvSpPr>
              <p:cNvPr id="17" name="Полилиния: фигура 16">
                <a:extLst>
                  <a:ext uri="{FF2B5EF4-FFF2-40B4-BE49-F238E27FC236}">
                    <a16:creationId xmlns:a16="http://schemas.microsoft.com/office/drawing/2014/main" id="{A127C3A9-245B-4E6A-A691-908F0CCAD00F}"/>
                  </a:ext>
                </a:extLst>
              </p:cNvPr>
              <p:cNvSpPr/>
              <p:nvPr/>
            </p:nvSpPr>
            <p:spPr>
              <a:xfrm>
                <a:off x="3216462" y="2490597"/>
                <a:ext cx="486949" cy="457626"/>
              </a:xfrm>
              <a:custGeom>
                <a:avLst/>
                <a:gdLst>
                  <a:gd name="connsiteX0" fmla="*/ 62706 w 486949"/>
                  <a:gd name="connsiteY0" fmla="*/ 126144 h 457626"/>
                  <a:gd name="connsiteX1" fmla="*/ 228163 w 486949"/>
                  <a:gd name="connsiteY1" fmla="*/ 402068 h 457626"/>
                  <a:gd name="connsiteX2" fmla="*/ 258217 w 486949"/>
                  <a:gd name="connsiteY2" fmla="*/ 402068 h 457626"/>
                  <a:gd name="connsiteX3" fmla="*/ 423593 w 486949"/>
                  <a:gd name="connsiteY3" fmla="*/ 124194 h 457626"/>
                  <a:gd name="connsiteX4" fmla="*/ 424243 w 486949"/>
                  <a:gd name="connsiteY4" fmla="*/ 457626 h 457626"/>
                  <a:gd name="connsiteX5" fmla="*/ 486949 w 486949"/>
                  <a:gd name="connsiteY5" fmla="*/ 457626 h 457626"/>
                  <a:gd name="connsiteX6" fmla="*/ 486380 w 486949"/>
                  <a:gd name="connsiteY6" fmla="*/ 0 h 457626"/>
                  <a:gd name="connsiteX7" fmla="*/ 432771 w 486949"/>
                  <a:gd name="connsiteY7" fmla="*/ 0 h 457626"/>
                  <a:gd name="connsiteX8" fmla="*/ 244490 w 486949"/>
                  <a:gd name="connsiteY8" fmla="*/ 321654 h 457626"/>
                  <a:gd name="connsiteX9" fmla="*/ 53609 w 486949"/>
                  <a:gd name="connsiteY9" fmla="*/ 0 h 457626"/>
                  <a:gd name="connsiteX10" fmla="*/ 0 w 486949"/>
                  <a:gd name="connsiteY10" fmla="*/ 0 h 457626"/>
                  <a:gd name="connsiteX11" fmla="*/ 0 w 486949"/>
                  <a:gd name="connsiteY11" fmla="*/ 457626 h 457626"/>
                  <a:gd name="connsiteX12" fmla="*/ 62706 w 486949"/>
                  <a:gd name="connsiteY12" fmla="*/ 457626 h 457626"/>
                  <a:gd name="connsiteX13" fmla="*/ 62706 w 486949"/>
                  <a:gd name="connsiteY13" fmla="*/ 126144 h 457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6949" h="457626">
                    <a:moveTo>
                      <a:pt x="62706" y="126144"/>
                    </a:moveTo>
                    <a:lnTo>
                      <a:pt x="228163" y="402068"/>
                    </a:lnTo>
                    <a:lnTo>
                      <a:pt x="258217" y="402068"/>
                    </a:lnTo>
                    <a:lnTo>
                      <a:pt x="423593" y="124194"/>
                    </a:lnTo>
                    <a:lnTo>
                      <a:pt x="424243" y="457626"/>
                    </a:lnTo>
                    <a:lnTo>
                      <a:pt x="486949" y="457626"/>
                    </a:lnTo>
                    <a:lnTo>
                      <a:pt x="486380" y="0"/>
                    </a:lnTo>
                    <a:lnTo>
                      <a:pt x="432771" y="0"/>
                    </a:lnTo>
                    <a:lnTo>
                      <a:pt x="244490" y="321654"/>
                    </a:lnTo>
                    <a:lnTo>
                      <a:pt x="53609" y="0"/>
                    </a:lnTo>
                    <a:lnTo>
                      <a:pt x="0" y="0"/>
                    </a:lnTo>
                    <a:lnTo>
                      <a:pt x="0" y="457626"/>
                    </a:lnTo>
                    <a:lnTo>
                      <a:pt x="62706" y="457626"/>
                    </a:lnTo>
                    <a:lnTo>
                      <a:pt x="62706" y="126144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18" name="Полилиния: фигура 17">
                <a:extLst>
                  <a:ext uri="{FF2B5EF4-FFF2-40B4-BE49-F238E27FC236}">
                    <a16:creationId xmlns:a16="http://schemas.microsoft.com/office/drawing/2014/main" id="{81CCBE23-E1C7-4C8B-AA04-F1AE7E079C91}"/>
                  </a:ext>
                </a:extLst>
              </p:cNvPr>
              <p:cNvSpPr/>
              <p:nvPr/>
            </p:nvSpPr>
            <p:spPr>
              <a:xfrm>
                <a:off x="3835484" y="2601714"/>
                <a:ext cx="332132" cy="346509"/>
              </a:xfrm>
              <a:custGeom>
                <a:avLst/>
                <a:gdLst>
                  <a:gd name="connsiteX0" fmla="*/ 269345 w 332132"/>
                  <a:gd name="connsiteY0" fmla="*/ 94141 h 346509"/>
                  <a:gd name="connsiteX1" fmla="*/ 269345 w 332132"/>
                  <a:gd name="connsiteY1" fmla="*/ 346510 h 346509"/>
                  <a:gd name="connsiteX2" fmla="*/ 332133 w 332132"/>
                  <a:gd name="connsiteY2" fmla="*/ 346510 h 346509"/>
                  <a:gd name="connsiteX3" fmla="*/ 332133 w 332132"/>
                  <a:gd name="connsiteY3" fmla="*/ 0 h 346509"/>
                  <a:gd name="connsiteX4" fmla="*/ 275274 w 332132"/>
                  <a:gd name="connsiteY4" fmla="*/ 0 h 346509"/>
                  <a:gd name="connsiteX5" fmla="*/ 62787 w 332132"/>
                  <a:gd name="connsiteY5" fmla="*/ 252369 h 346509"/>
                  <a:gd name="connsiteX6" fmla="*/ 62787 w 332132"/>
                  <a:gd name="connsiteY6" fmla="*/ 0 h 346509"/>
                  <a:gd name="connsiteX7" fmla="*/ 0 w 332132"/>
                  <a:gd name="connsiteY7" fmla="*/ 0 h 346509"/>
                  <a:gd name="connsiteX8" fmla="*/ 0 w 332132"/>
                  <a:gd name="connsiteY8" fmla="*/ 346510 h 346509"/>
                  <a:gd name="connsiteX9" fmla="*/ 57589 w 332132"/>
                  <a:gd name="connsiteY9" fmla="*/ 346510 h 346509"/>
                  <a:gd name="connsiteX10" fmla="*/ 269345 w 332132"/>
                  <a:gd name="connsiteY10" fmla="*/ 94141 h 34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2132" h="346509">
                    <a:moveTo>
                      <a:pt x="269345" y="94141"/>
                    </a:moveTo>
                    <a:lnTo>
                      <a:pt x="269345" y="346510"/>
                    </a:lnTo>
                    <a:lnTo>
                      <a:pt x="332133" y="346510"/>
                    </a:lnTo>
                    <a:lnTo>
                      <a:pt x="332133" y="0"/>
                    </a:lnTo>
                    <a:lnTo>
                      <a:pt x="275274" y="0"/>
                    </a:lnTo>
                    <a:lnTo>
                      <a:pt x="62787" y="252369"/>
                    </a:lnTo>
                    <a:lnTo>
                      <a:pt x="62787" y="0"/>
                    </a:lnTo>
                    <a:lnTo>
                      <a:pt x="0" y="0"/>
                    </a:lnTo>
                    <a:lnTo>
                      <a:pt x="0" y="346510"/>
                    </a:lnTo>
                    <a:lnTo>
                      <a:pt x="57589" y="346510"/>
                    </a:lnTo>
                    <a:lnTo>
                      <a:pt x="269345" y="94141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19" name="Полилиния: фигура 18">
                <a:extLst>
                  <a:ext uri="{FF2B5EF4-FFF2-40B4-BE49-F238E27FC236}">
                    <a16:creationId xmlns:a16="http://schemas.microsoft.com/office/drawing/2014/main" id="{D6CAF947-DAF9-4D7A-B5F1-F26D633304C6}"/>
                  </a:ext>
                </a:extLst>
              </p:cNvPr>
              <p:cNvSpPr/>
              <p:nvPr/>
            </p:nvSpPr>
            <p:spPr>
              <a:xfrm>
                <a:off x="4289212" y="2601714"/>
                <a:ext cx="322872" cy="346509"/>
              </a:xfrm>
              <a:custGeom>
                <a:avLst/>
                <a:gdLst>
                  <a:gd name="connsiteX0" fmla="*/ 62707 w 322872"/>
                  <a:gd name="connsiteY0" fmla="*/ 201359 h 346509"/>
                  <a:gd name="connsiteX1" fmla="*/ 260167 w 322872"/>
                  <a:gd name="connsiteY1" fmla="*/ 201359 h 346509"/>
                  <a:gd name="connsiteX2" fmla="*/ 260167 w 322872"/>
                  <a:gd name="connsiteY2" fmla="*/ 346510 h 346509"/>
                  <a:gd name="connsiteX3" fmla="*/ 322873 w 322872"/>
                  <a:gd name="connsiteY3" fmla="*/ 346510 h 346509"/>
                  <a:gd name="connsiteX4" fmla="*/ 322873 w 322872"/>
                  <a:gd name="connsiteY4" fmla="*/ 0 h 346509"/>
                  <a:gd name="connsiteX5" fmla="*/ 260167 w 322872"/>
                  <a:gd name="connsiteY5" fmla="*/ 0 h 346509"/>
                  <a:gd name="connsiteX6" fmla="*/ 260167 w 322872"/>
                  <a:gd name="connsiteY6" fmla="*/ 147100 h 346509"/>
                  <a:gd name="connsiteX7" fmla="*/ 62707 w 322872"/>
                  <a:gd name="connsiteY7" fmla="*/ 147100 h 346509"/>
                  <a:gd name="connsiteX8" fmla="*/ 62707 w 322872"/>
                  <a:gd name="connsiteY8" fmla="*/ 0 h 346509"/>
                  <a:gd name="connsiteX9" fmla="*/ 0 w 322872"/>
                  <a:gd name="connsiteY9" fmla="*/ 0 h 346509"/>
                  <a:gd name="connsiteX10" fmla="*/ 0 w 322872"/>
                  <a:gd name="connsiteY10" fmla="*/ 346510 h 346509"/>
                  <a:gd name="connsiteX11" fmla="*/ 62707 w 322872"/>
                  <a:gd name="connsiteY11" fmla="*/ 346510 h 346509"/>
                  <a:gd name="connsiteX12" fmla="*/ 62707 w 322872"/>
                  <a:gd name="connsiteY12" fmla="*/ 201359 h 34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2872" h="346509">
                    <a:moveTo>
                      <a:pt x="62707" y="201359"/>
                    </a:moveTo>
                    <a:lnTo>
                      <a:pt x="260167" y="201359"/>
                    </a:lnTo>
                    <a:lnTo>
                      <a:pt x="260167" y="346510"/>
                    </a:lnTo>
                    <a:lnTo>
                      <a:pt x="322873" y="346510"/>
                    </a:lnTo>
                    <a:lnTo>
                      <a:pt x="322873" y="0"/>
                    </a:lnTo>
                    <a:lnTo>
                      <a:pt x="260167" y="0"/>
                    </a:lnTo>
                    <a:lnTo>
                      <a:pt x="260167" y="147100"/>
                    </a:lnTo>
                    <a:lnTo>
                      <a:pt x="62707" y="147100"/>
                    </a:lnTo>
                    <a:lnTo>
                      <a:pt x="62707" y="0"/>
                    </a:lnTo>
                    <a:lnTo>
                      <a:pt x="0" y="0"/>
                    </a:lnTo>
                    <a:lnTo>
                      <a:pt x="0" y="346510"/>
                    </a:lnTo>
                    <a:lnTo>
                      <a:pt x="62707" y="346510"/>
                    </a:lnTo>
                    <a:lnTo>
                      <a:pt x="62707" y="201359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20" name="Полилиния: фигура 19">
                <a:extLst>
                  <a:ext uri="{FF2B5EF4-FFF2-40B4-BE49-F238E27FC236}">
                    <a16:creationId xmlns:a16="http://schemas.microsoft.com/office/drawing/2014/main" id="{98738AC6-7017-4860-A3D0-91750C71676B}"/>
                  </a:ext>
                </a:extLst>
              </p:cNvPr>
              <p:cNvSpPr/>
              <p:nvPr/>
            </p:nvSpPr>
            <p:spPr>
              <a:xfrm>
                <a:off x="4734329" y="2601714"/>
                <a:ext cx="332132" cy="346509"/>
              </a:xfrm>
              <a:custGeom>
                <a:avLst/>
                <a:gdLst>
                  <a:gd name="connsiteX0" fmla="*/ 269345 w 332132"/>
                  <a:gd name="connsiteY0" fmla="*/ 346510 h 346509"/>
                  <a:gd name="connsiteX1" fmla="*/ 332133 w 332132"/>
                  <a:gd name="connsiteY1" fmla="*/ 346510 h 346509"/>
                  <a:gd name="connsiteX2" fmla="*/ 332133 w 332132"/>
                  <a:gd name="connsiteY2" fmla="*/ 0 h 346509"/>
                  <a:gd name="connsiteX3" fmla="*/ 275275 w 332132"/>
                  <a:gd name="connsiteY3" fmla="*/ 0 h 346509"/>
                  <a:gd name="connsiteX4" fmla="*/ 62788 w 332132"/>
                  <a:gd name="connsiteY4" fmla="*/ 252369 h 346509"/>
                  <a:gd name="connsiteX5" fmla="*/ 62788 w 332132"/>
                  <a:gd name="connsiteY5" fmla="*/ 0 h 346509"/>
                  <a:gd name="connsiteX6" fmla="*/ 0 w 332132"/>
                  <a:gd name="connsiteY6" fmla="*/ 0 h 346509"/>
                  <a:gd name="connsiteX7" fmla="*/ 0 w 332132"/>
                  <a:gd name="connsiteY7" fmla="*/ 346510 h 346509"/>
                  <a:gd name="connsiteX8" fmla="*/ 57508 w 332132"/>
                  <a:gd name="connsiteY8" fmla="*/ 346510 h 346509"/>
                  <a:gd name="connsiteX9" fmla="*/ 269345 w 332132"/>
                  <a:gd name="connsiteY9" fmla="*/ 94141 h 346509"/>
                  <a:gd name="connsiteX10" fmla="*/ 269345 w 332132"/>
                  <a:gd name="connsiteY10" fmla="*/ 346510 h 34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2132" h="346509">
                    <a:moveTo>
                      <a:pt x="269345" y="346510"/>
                    </a:moveTo>
                    <a:lnTo>
                      <a:pt x="332133" y="346510"/>
                    </a:lnTo>
                    <a:lnTo>
                      <a:pt x="332133" y="0"/>
                    </a:lnTo>
                    <a:lnTo>
                      <a:pt x="275275" y="0"/>
                    </a:lnTo>
                    <a:lnTo>
                      <a:pt x="62788" y="252369"/>
                    </a:lnTo>
                    <a:lnTo>
                      <a:pt x="62788" y="0"/>
                    </a:lnTo>
                    <a:lnTo>
                      <a:pt x="0" y="0"/>
                    </a:lnTo>
                    <a:lnTo>
                      <a:pt x="0" y="346510"/>
                    </a:lnTo>
                    <a:lnTo>
                      <a:pt x="57508" y="346510"/>
                    </a:lnTo>
                    <a:lnTo>
                      <a:pt x="269345" y="94141"/>
                    </a:lnTo>
                    <a:lnTo>
                      <a:pt x="269345" y="346510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21" name="Полилиния: фигура 20">
                <a:extLst>
                  <a:ext uri="{FF2B5EF4-FFF2-40B4-BE49-F238E27FC236}">
                    <a16:creationId xmlns:a16="http://schemas.microsoft.com/office/drawing/2014/main" id="{B338D987-919C-49F9-AE3C-F069DE1260E7}"/>
                  </a:ext>
                </a:extLst>
              </p:cNvPr>
              <p:cNvSpPr/>
              <p:nvPr/>
            </p:nvSpPr>
            <p:spPr>
              <a:xfrm>
                <a:off x="5155973" y="2598546"/>
                <a:ext cx="324253" cy="353819"/>
              </a:xfrm>
              <a:custGeom>
                <a:avLst/>
                <a:gdLst>
                  <a:gd name="connsiteX0" fmla="*/ 183083 w 324253"/>
                  <a:gd name="connsiteY0" fmla="*/ 353576 h 353819"/>
                  <a:gd name="connsiteX1" fmla="*/ 267071 w 324253"/>
                  <a:gd name="connsiteY1" fmla="*/ 334244 h 353819"/>
                  <a:gd name="connsiteX2" fmla="*/ 324253 w 324253"/>
                  <a:gd name="connsiteY2" fmla="*/ 279011 h 353819"/>
                  <a:gd name="connsiteX3" fmla="*/ 276493 w 324253"/>
                  <a:gd name="connsiteY3" fmla="*/ 248957 h 353819"/>
                  <a:gd name="connsiteX4" fmla="*/ 235961 w 324253"/>
                  <a:gd name="connsiteY4" fmla="*/ 286240 h 353819"/>
                  <a:gd name="connsiteX5" fmla="*/ 182352 w 324253"/>
                  <a:gd name="connsiteY5" fmla="*/ 298668 h 353819"/>
                  <a:gd name="connsiteX6" fmla="*/ 121270 w 324253"/>
                  <a:gd name="connsiteY6" fmla="*/ 283641 h 353819"/>
                  <a:gd name="connsiteX7" fmla="*/ 78789 w 324253"/>
                  <a:gd name="connsiteY7" fmla="*/ 240835 h 353819"/>
                  <a:gd name="connsiteX8" fmla="*/ 63437 w 324253"/>
                  <a:gd name="connsiteY8" fmla="*/ 176423 h 353819"/>
                  <a:gd name="connsiteX9" fmla="*/ 78789 w 324253"/>
                  <a:gd name="connsiteY9" fmla="*/ 112660 h 353819"/>
                  <a:gd name="connsiteX10" fmla="*/ 121270 w 324253"/>
                  <a:gd name="connsiteY10" fmla="*/ 69854 h 353819"/>
                  <a:gd name="connsiteX11" fmla="*/ 182352 w 324253"/>
                  <a:gd name="connsiteY11" fmla="*/ 54827 h 353819"/>
                  <a:gd name="connsiteX12" fmla="*/ 235961 w 324253"/>
                  <a:gd name="connsiteY12" fmla="*/ 67255 h 353819"/>
                  <a:gd name="connsiteX13" fmla="*/ 276493 w 324253"/>
                  <a:gd name="connsiteY13" fmla="*/ 104538 h 353819"/>
                  <a:gd name="connsiteX14" fmla="*/ 324253 w 324253"/>
                  <a:gd name="connsiteY14" fmla="*/ 73834 h 353819"/>
                  <a:gd name="connsiteX15" fmla="*/ 267071 w 324253"/>
                  <a:gd name="connsiteY15" fmla="*/ 18926 h 353819"/>
                  <a:gd name="connsiteX16" fmla="*/ 183083 w 324253"/>
                  <a:gd name="connsiteY16" fmla="*/ 0 h 353819"/>
                  <a:gd name="connsiteX17" fmla="*/ 88617 w 324253"/>
                  <a:gd name="connsiteY17" fmla="*/ 22581 h 353819"/>
                  <a:gd name="connsiteX18" fmla="*/ 23555 w 324253"/>
                  <a:gd name="connsiteY18" fmla="*/ 85368 h 353819"/>
                  <a:gd name="connsiteX19" fmla="*/ 0 w 324253"/>
                  <a:gd name="connsiteY19" fmla="*/ 176585 h 353819"/>
                  <a:gd name="connsiteX20" fmla="*/ 23555 w 324253"/>
                  <a:gd name="connsiteY20" fmla="*/ 267802 h 353819"/>
                  <a:gd name="connsiteX21" fmla="*/ 88617 w 324253"/>
                  <a:gd name="connsiteY21" fmla="*/ 330914 h 353819"/>
                  <a:gd name="connsiteX22" fmla="*/ 183083 w 324253"/>
                  <a:gd name="connsiteY22" fmla="*/ 353820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4253" h="353819">
                    <a:moveTo>
                      <a:pt x="183083" y="353576"/>
                    </a:moveTo>
                    <a:cubicBezTo>
                      <a:pt x="214436" y="353576"/>
                      <a:pt x="242459" y="347159"/>
                      <a:pt x="267071" y="334244"/>
                    </a:cubicBezTo>
                    <a:cubicBezTo>
                      <a:pt x="291682" y="321411"/>
                      <a:pt x="310770" y="302972"/>
                      <a:pt x="324253" y="279011"/>
                    </a:cubicBezTo>
                    <a:lnTo>
                      <a:pt x="276493" y="248957"/>
                    </a:lnTo>
                    <a:cubicBezTo>
                      <a:pt x="265608" y="265527"/>
                      <a:pt x="252125" y="277955"/>
                      <a:pt x="235961" y="286240"/>
                    </a:cubicBezTo>
                    <a:cubicBezTo>
                      <a:pt x="219878" y="294525"/>
                      <a:pt x="201927" y="298668"/>
                      <a:pt x="182352" y="298668"/>
                    </a:cubicBezTo>
                    <a:cubicBezTo>
                      <a:pt x="159690" y="298668"/>
                      <a:pt x="139302" y="293713"/>
                      <a:pt x="121270" y="283641"/>
                    </a:cubicBezTo>
                    <a:cubicBezTo>
                      <a:pt x="103156" y="273650"/>
                      <a:pt x="89023" y="259354"/>
                      <a:pt x="78789" y="240835"/>
                    </a:cubicBezTo>
                    <a:cubicBezTo>
                      <a:pt x="68555" y="222315"/>
                      <a:pt x="63437" y="200872"/>
                      <a:pt x="63437" y="176423"/>
                    </a:cubicBezTo>
                    <a:cubicBezTo>
                      <a:pt x="63437" y="151974"/>
                      <a:pt x="68555" y="131180"/>
                      <a:pt x="78789" y="112660"/>
                    </a:cubicBezTo>
                    <a:cubicBezTo>
                      <a:pt x="89023" y="94141"/>
                      <a:pt x="103156" y="79845"/>
                      <a:pt x="121270" y="69854"/>
                    </a:cubicBezTo>
                    <a:cubicBezTo>
                      <a:pt x="139383" y="59863"/>
                      <a:pt x="159690" y="54827"/>
                      <a:pt x="182352" y="54827"/>
                    </a:cubicBezTo>
                    <a:cubicBezTo>
                      <a:pt x="201927" y="54827"/>
                      <a:pt x="219797" y="58970"/>
                      <a:pt x="235961" y="67255"/>
                    </a:cubicBezTo>
                    <a:cubicBezTo>
                      <a:pt x="252125" y="75540"/>
                      <a:pt x="265608" y="87968"/>
                      <a:pt x="276493" y="104538"/>
                    </a:cubicBezTo>
                    <a:lnTo>
                      <a:pt x="324253" y="73834"/>
                    </a:lnTo>
                    <a:cubicBezTo>
                      <a:pt x="310770" y="49873"/>
                      <a:pt x="291682" y="31516"/>
                      <a:pt x="267071" y="18926"/>
                    </a:cubicBezTo>
                    <a:cubicBezTo>
                      <a:pt x="242459" y="6336"/>
                      <a:pt x="214436" y="0"/>
                      <a:pt x="183083" y="0"/>
                    </a:cubicBezTo>
                    <a:cubicBezTo>
                      <a:pt x="147750" y="0"/>
                      <a:pt x="116315" y="7554"/>
                      <a:pt x="88617" y="22581"/>
                    </a:cubicBezTo>
                    <a:cubicBezTo>
                      <a:pt x="60919" y="37608"/>
                      <a:pt x="39313" y="58564"/>
                      <a:pt x="23555" y="85368"/>
                    </a:cubicBezTo>
                    <a:cubicBezTo>
                      <a:pt x="7879" y="112173"/>
                      <a:pt x="0" y="142551"/>
                      <a:pt x="0" y="176585"/>
                    </a:cubicBezTo>
                    <a:cubicBezTo>
                      <a:pt x="0" y="210619"/>
                      <a:pt x="7879" y="240997"/>
                      <a:pt x="23555" y="267802"/>
                    </a:cubicBezTo>
                    <a:cubicBezTo>
                      <a:pt x="39232" y="294606"/>
                      <a:pt x="60919" y="315644"/>
                      <a:pt x="88617" y="330914"/>
                    </a:cubicBezTo>
                    <a:cubicBezTo>
                      <a:pt x="116315" y="346185"/>
                      <a:pt x="147831" y="353820"/>
                      <a:pt x="183083" y="3538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22" name="Полилиния: фигура 21">
                <a:extLst>
                  <a:ext uri="{FF2B5EF4-FFF2-40B4-BE49-F238E27FC236}">
                    <a16:creationId xmlns:a16="http://schemas.microsoft.com/office/drawing/2014/main" id="{1F1BCE87-B9B4-4E09-AAF7-5575065F3B54}"/>
                  </a:ext>
                </a:extLst>
              </p:cNvPr>
              <p:cNvSpPr/>
              <p:nvPr/>
            </p:nvSpPr>
            <p:spPr>
              <a:xfrm>
                <a:off x="5498583" y="2601714"/>
                <a:ext cx="316374" cy="346509"/>
              </a:xfrm>
              <a:custGeom>
                <a:avLst/>
                <a:gdLst>
                  <a:gd name="connsiteX0" fmla="*/ 316375 w 316374"/>
                  <a:gd name="connsiteY0" fmla="*/ 0 h 346509"/>
                  <a:gd name="connsiteX1" fmla="*/ 0 w 316374"/>
                  <a:gd name="connsiteY1" fmla="*/ 0 h 346509"/>
                  <a:gd name="connsiteX2" fmla="*/ 0 w 316374"/>
                  <a:gd name="connsiteY2" fmla="*/ 54909 h 346509"/>
                  <a:gd name="connsiteX3" fmla="*/ 126793 w 316374"/>
                  <a:gd name="connsiteY3" fmla="*/ 54909 h 346509"/>
                  <a:gd name="connsiteX4" fmla="*/ 126793 w 316374"/>
                  <a:gd name="connsiteY4" fmla="*/ 346510 h 346509"/>
                  <a:gd name="connsiteX5" fmla="*/ 189581 w 316374"/>
                  <a:gd name="connsiteY5" fmla="*/ 346510 h 346509"/>
                  <a:gd name="connsiteX6" fmla="*/ 189581 w 316374"/>
                  <a:gd name="connsiteY6" fmla="*/ 54909 h 346509"/>
                  <a:gd name="connsiteX7" fmla="*/ 316375 w 316374"/>
                  <a:gd name="connsiteY7" fmla="*/ 54909 h 346509"/>
                  <a:gd name="connsiteX8" fmla="*/ 316375 w 316374"/>
                  <a:gd name="connsiteY8" fmla="*/ 0 h 34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6374" h="346509">
                    <a:moveTo>
                      <a:pt x="316375" y="0"/>
                    </a:moveTo>
                    <a:lnTo>
                      <a:pt x="0" y="0"/>
                    </a:lnTo>
                    <a:lnTo>
                      <a:pt x="0" y="54909"/>
                    </a:lnTo>
                    <a:lnTo>
                      <a:pt x="126793" y="54909"/>
                    </a:lnTo>
                    <a:lnTo>
                      <a:pt x="126793" y="346510"/>
                    </a:lnTo>
                    <a:lnTo>
                      <a:pt x="189581" y="346510"/>
                    </a:lnTo>
                    <a:lnTo>
                      <a:pt x="189581" y="54909"/>
                    </a:lnTo>
                    <a:lnTo>
                      <a:pt x="316375" y="54909"/>
                    </a:lnTo>
                    <a:lnTo>
                      <a:pt x="316375" y="0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23" name="Полилиния: фигура 22">
                <a:extLst>
                  <a:ext uri="{FF2B5EF4-FFF2-40B4-BE49-F238E27FC236}">
                    <a16:creationId xmlns:a16="http://schemas.microsoft.com/office/drawing/2014/main" id="{0E6C2C63-FA6E-46AD-8B46-8BFBB1D9C33B}"/>
                  </a:ext>
                </a:extLst>
              </p:cNvPr>
              <p:cNvSpPr/>
              <p:nvPr/>
            </p:nvSpPr>
            <p:spPr>
              <a:xfrm>
                <a:off x="5832015" y="2598465"/>
                <a:ext cx="345128" cy="353657"/>
              </a:xfrm>
              <a:custGeom>
                <a:avLst/>
                <a:gdLst>
                  <a:gd name="connsiteX0" fmla="*/ 88861 w 345128"/>
                  <a:gd name="connsiteY0" fmla="*/ 331077 h 353657"/>
                  <a:gd name="connsiteX1" fmla="*/ 186251 w 345128"/>
                  <a:gd name="connsiteY1" fmla="*/ 353657 h 353657"/>
                  <a:gd name="connsiteX2" fmla="*/ 264309 w 345128"/>
                  <a:gd name="connsiteY2" fmla="*/ 339280 h 353657"/>
                  <a:gd name="connsiteX3" fmla="*/ 322873 w 345128"/>
                  <a:gd name="connsiteY3" fmla="*/ 297449 h 353657"/>
                  <a:gd name="connsiteX4" fmla="*/ 288189 w 345128"/>
                  <a:gd name="connsiteY4" fmla="*/ 256917 h 353657"/>
                  <a:gd name="connsiteX5" fmla="*/ 188200 w 345128"/>
                  <a:gd name="connsiteY5" fmla="*/ 298749 h 353657"/>
                  <a:gd name="connsiteX6" fmla="*/ 102913 w 345128"/>
                  <a:gd name="connsiteY6" fmla="*/ 270969 h 353657"/>
                  <a:gd name="connsiteX7" fmla="*/ 62706 w 345128"/>
                  <a:gd name="connsiteY7" fmla="*/ 197460 h 353657"/>
                  <a:gd name="connsiteX8" fmla="*/ 343829 w 345128"/>
                  <a:gd name="connsiteY8" fmla="*/ 197460 h 353657"/>
                  <a:gd name="connsiteX9" fmla="*/ 345129 w 345128"/>
                  <a:gd name="connsiteY9" fmla="*/ 178534 h 353657"/>
                  <a:gd name="connsiteX10" fmla="*/ 323279 w 345128"/>
                  <a:gd name="connsiteY10" fmla="*/ 85693 h 353657"/>
                  <a:gd name="connsiteX11" fmla="*/ 262522 w 345128"/>
                  <a:gd name="connsiteY11" fmla="*/ 22581 h 353657"/>
                  <a:gd name="connsiteX12" fmla="*/ 173904 w 345128"/>
                  <a:gd name="connsiteY12" fmla="*/ 0 h 353657"/>
                  <a:gd name="connsiteX13" fmla="*/ 84719 w 345128"/>
                  <a:gd name="connsiteY13" fmla="*/ 22581 h 353657"/>
                  <a:gd name="connsiteX14" fmla="*/ 22581 w 345128"/>
                  <a:gd name="connsiteY14" fmla="*/ 85693 h 353657"/>
                  <a:gd name="connsiteX15" fmla="*/ 0 w 345128"/>
                  <a:gd name="connsiteY15" fmla="*/ 176585 h 353657"/>
                  <a:gd name="connsiteX16" fmla="*/ 23230 w 345128"/>
                  <a:gd name="connsiteY16" fmla="*/ 268127 h 353657"/>
                  <a:gd name="connsiteX17" fmla="*/ 88942 w 345128"/>
                  <a:gd name="connsiteY17" fmla="*/ 331239 h 353657"/>
                  <a:gd name="connsiteX18" fmla="*/ 98283 w 345128"/>
                  <a:gd name="connsiteY18" fmla="*/ 80414 h 353657"/>
                  <a:gd name="connsiteX19" fmla="*/ 173824 w 345128"/>
                  <a:gd name="connsiteY19" fmla="*/ 52959 h 353657"/>
                  <a:gd name="connsiteX20" fmla="*/ 249363 w 345128"/>
                  <a:gd name="connsiteY20" fmla="*/ 80739 h 353657"/>
                  <a:gd name="connsiteX21" fmla="*/ 285022 w 345128"/>
                  <a:gd name="connsiteY21" fmla="*/ 152298 h 353657"/>
                  <a:gd name="connsiteX22" fmla="*/ 62787 w 345128"/>
                  <a:gd name="connsiteY22" fmla="*/ 152298 h 353657"/>
                  <a:gd name="connsiteX23" fmla="*/ 98446 w 345128"/>
                  <a:gd name="connsiteY23" fmla="*/ 80414 h 35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5128" h="353657">
                    <a:moveTo>
                      <a:pt x="88861" y="331077"/>
                    </a:moveTo>
                    <a:cubicBezTo>
                      <a:pt x="117209" y="346103"/>
                      <a:pt x="149699" y="353657"/>
                      <a:pt x="186251" y="353657"/>
                    </a:cubicBezTo>
                    <a:cubicBezTo>
                      <a:pt x="215005" y="353657"/>
                      <a:pt x="241078" y="348865"/>
                      <a:pt x="264309" y="339280"/>
                    </a:cubicBezTo>
                    <a:cubicBezTo>
                      <a:pt x="287621" y="329696"/>
                      <a:pt x="307115" y="315725"/>
                      <a:pt x="322873" y="297449"/>
                    </a:cubicBezTo>
                    <a:lnTo>
                      <a:pt x="288189" y="256917"/>
                    </a:lnTo>
                    <a:cubicBezTo>
                      <a:pt x="262928" y="284778"/>
                      <a:pt x="229544" y="298749"/>
                      <a:pt x="188200" y="298749"/>
                    </a:cubicBezTo>
                    <a:cubicBezTo>
                      <a:pt x="154248" y="298749"/>
                      <a:pt x="125737" y="289489"/>
                      <a:pt x="102913" y="270969"/>
                    </a:cubicBezTo>
                    <a:cubicBezTo>
                      <a:pt x="80007" y="252450"/>
                      <a:pt x="66605" y="227920"/>
                      <a:pt x="62706" y="197460"/>
                    </a:cubicBezTo>
                    <a:lnTo>
                      <a:pt x="343829" y="197460"/>
                    </a:lnTo>
                    <a:cubicBezTo>
                      <a:pt x="344723" y="189662"/>
                      <a:pt x="345129" y="183327"/>
                      <a:pt x="345129" y="178534"/>
                    </a:cubicBezTo>
                    <a:cubicBezTo>
                      <a:pt x="345129" y="143689"/>
                      <a:pt x="337819" y="112741"/>
                      <a:pt x="323279" y="85693"/>
                    </a:cubicBezTo>
                    <a:cubicBezTo>
                      <a:pt x="308658" y="58645"/>
                      <a:pt x="288433" y="37689"/>
                      <a:pt x="262522" y="22581"/>
                    </a:cubicBezTo>
                    <a:cubicBezTo>
                      <a:pt x="236611" y="7554"/>
                      <a:pt x="207045" y="0"/>
                      <a:pt x="173904" y="0"/>
                    </a:cubicBezTo>
                    <a:cubicBezTo>
                      <a:pt x="140765" y="0"/>
                      <a:pt x="111036" y="7554"/>
                      <a:pt x="84719" y="22581"/>
                    </a:cubicBezTo>
                    <a:cubicBezTo>
                      <a:pt x="58320" y="37608"/>
                      <a:pt x="37608" y="58645"/>
                      <a:pt x="22581" y="85693"/>
                    </a:cubicBezTo>
                    <a:cubicBezTo>
                      <a:pt x="7554" y="112741"/>
                      <a:pt x="0" y="143039"/>
                      <a:pt x="0" y="176585"/>
                    </a:cubicBezTo>
                    <a:cubicBezTo>
                      <a:pt x="0" y="210131"/>
                      <a:pt x="7717" y="241078"/>
                      <a:pt x="23230" y="268127"/>
                    </a:cubicBezTo>
                    <a:cubicBezTo>
                      <a:pt x="38745" y="295175"/>
                      <a:pt x="60595" y="316212"/>
                      <a:pt x="88942" y="331239"/>
                    </a:cubicBezTo>
                    <a:close/>
                    <a:moveTo>
                      <a:pt x="98283" y="80414"/>
                    </a:moveTo>
                    <a:cubicBezTo>
                      <a:pt x="118590" y="62057"/>
                      <a:pt x="143689" y="52959"/>
                      <a:pt x="173824" y="52959"/>
                    </a:cubicBezTo>
                    <a:cubicBezTo>
                      <a:pt x="203958" y="52959"/>
                      <a:pt x="229057" y="62219"/>
                      <a:pt x="249363" y="80739"/>
                    </a:cubicBezTo>
                    <a:cubicBezTo>
                      <a:pt x="269589" y="99258"/>
                      <a:pt x="281529" y="123138"/>
                      <a:pt x="285022" y="152298"/>
                    </a:cubicBezTo>
                    <a:lnTo>
                      <a:pt x="62787" y="152298"/>
                    </a:lnTo>
                    <a:cubicBezTo>
                      <a:pt x="66280" y="122651"/>
                      <a:pt x="78139" y="98689"/>
                      <a:pt x="98446" y="80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24" name="Полилиния: фигура 23">
                <a:extLst>
                  <a:ext uri="{FF2B5EF4-FFF2-40B4-BE49-F238E27FC236}">
                    <a16:creationId xmlns:a16="http://schemas.microsoft.com/office/drawing/2014/main" id="{1A0E16B9-8CE4-4EF5-8279-BC068E72548F}"/>
                  </a:ext>
                </a:extLst>
              </p:cNvPr>
              <p:cNvSpPr/>
              <p:nvPr/>
            </p:nvSpPr>
            <p:spPr>
              <a:xfrm>
                <a:off x="6274534" y="2598384"/>
                <a:ext cx="358855" cy="476552"/>
              </a:xfrm>
              <a:custGeom>
                <a:avLst/>
                <a:gdLst>
                  <a:gd name="connsiteX0" fmla="*/ 62707 w 358855"/>
                  <a:gd name="connsiteY0" fmla="*/ 297530 h 476552"/>
                  <a:gd name="connsiteX1" fmla="*/ 115341 w 358855"/>
                  <a:gd name="connsiteY1" fmla="*/ 339362 h 476552"/>
                  <a:gd name="connsiteX2" fmla="*/ 183652 w 358855"/>
                  <a:gd name="connsiteY2" fmla="*/ 353739 h 476552"/>
                  <a:gd name="connsiteX3" fmla="*/ 273813 w 358855"/>
                  <a:gd name="connsiteY3" fmla="*/ 331483 h 476552"/>
                  <a:gd name="connsiteX4" fmla="*/ 336275 w 358855"/>
                  <a:gd name="connsiteY4" fmla="*/ 269020 h 476552"/>
                  <a:gd name="connsiteX5" fmla="*/ 358856 w 358855"/>
                  <a:gd name="connsiteY5" fmla="*/ 176504 h 476552"/>
                  <a:gd name="connsiteX6" fmla="*/ 336275 w 358855"/>
                  <a:gd name="connsiteY6" fmla="*/ 84312 h 476552"/>
                  <a:gd name="connsiteX7" fmla="*/ 273813 w 358855"/>
                  <a:gd name="connsiteY7" fmla="*/ 22256 h 476552"/>
                  <a:gd name="connsiteX8" fmla="*/ 183652 w 358855"/>
                  <a:gd name="connsiteY8" fmla="*/ 0 h 476552"/>
                  <a:gd name="connsiteX9" fmla="*/ 113067 w 358855"/>
                  <a:gd name="connsiteY9" fmla="*/ 14702 h 476552"/>
                  <a:gd name="connsiteX10" fmla="*/ 60107 w 358855"/>
                  <a:gd name="connsiteY10" fmla="*/ 58158 h 476552"/>
                  <a:gd name="connsiteX11" fmla="*/ 60107 w 358855"/>
                  <a:gd name="connsiteY11" fmla="*/ 3249 h 476552"/>
                  <a:gd name="connsiteX12" fmla="*/ 0 w 358855"/>
                  <a:gd name="connsiteY12" fmla="*/ 3249 h 476552"/>
                  <a:gd name="connsiteX13" fmla="*/ 0 w 358855"/>
                  <a:gd name="connsiteY13" fmla="*/ 476552 h 476552"/>
                  <a:gd name="connsiteX14" fmla="*/ 62788 w 358855"/>
                  <a:gd name="connsiteY14" fmla="*/ 476552 h 476552"/>
                  <a:gd name="connsiteX15" fmla="*/ 62788 w 358855"/>
                  <a:gd name="connsiteY15" fmla="*/ 297449 h 476552"/>
                  <a:gd name="connsiteX16" fmla="*/ 77408 w 358855"/>
                  <a:gd name="connsiteY16" fmla="*/ 113148 h 476552"/>
                  <a:gd name="connsiteX17" fmla="*/ 119239 w 358855"/>
                  <a:gd name="connsiteY17" fmla="*/ 70342 h 476552"/>
                  <a:gd name="connsiteX18" fmla="*/ 178372 w 358855"/>
                  <a:gd name="connsiteY18" fmla="*/ 54990 h 476552"/>
                  <a:gd name="connsiteX19" fmla="*/ 238154 w 358855"/>
                  <a:gd name="connsiteY19" fmla="*/ 70017 h 476552"/>
                  <a:gd name="connsiteX20" fmla="*/ 279986 w 358855"/>
                  <a:gd name="connsiteY20" fmla="*/ 112823 h 476552"/>
                  <a:gd name="connsiteX21" fmla="*/ 295338 w 358855"/>
                  <a:gd name="connsiteY21" fmla="*/ 176585 h 476552"/>
                  <a:gd name="connsiteX22" fmla="*/ 279986 w 358855"/>
                  <a:gd name="connsiteY22" fmla="*/ 240347 h 476552"/>
                  <a:gd name="connsiteX23" fmla="*/ 238154 w 358855"/>
                  <a:gd name="connsiteY23" fmla="*/ 283478 h 476552"/>
                  <a:gd name="connsiteX24" fmla="*/ 178372 w 358855"/>
                  <a:gd name="connsiteY24" fmla="*/ 298830 h 476552"/>
                  <a:gd name="connsiteX25" fmla="*/ 118915 w 358855"/>
                  <a:gd name="connsiteY25" fmla="*/ 283478 h 476552"/>
                  <a:gd name="connsiteX26" fmla="*/ 77083 w 358855"/>
                  <a:gd name="connsiteY26" fmla="*/ 240347 h 476552"/>
                  <a:gd name="connsiteX27" fmla="*/ 62057 w 358855"/>
                  <a:gd name="connsiteY27" fmla="*/ 176585 h 476552"/>
                  <a:gd name="connsiteX28" fmla="*/ 77408 w 358855"/>
                  <a:gd name="connsiteY28" fmla="*/ 113148 h 476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58855" h="476552">
                    <a:moveTo>
                      <a:pt x="62707" y="297530"/>
                    </a:moveTo>
                    <a:cubicBezTo>
                      <a:pt x="77083" y="315887"/>
                      <a:pt x="94628" y="329777"/>
                      <a:pt x="115341" y="339362"/>
                    </a:cubicBezTo>
                    <a:cubicBezTo>
                      <a:pt x="136053" y="348946"/>
                      <a:pt x="158797" y="353739"/>
                      <a:pt x="183652" y="353739"/>
                    </a:cubicBezTo>
                    <a:cubicBezTo>
                      <a:pt x="217198" y="353739"/>
                      <a:pt x="247252" y="346347"/>
                      <a:pt x="273813" y="331483"/>
                    </a:cubicBezTo>
                    <a:cubicBezTo>
                      <a:pt x="300374" y="316618"/>
                      <a:pt x="321249" y="295825"/>
                      <a:pt x="336275" y="269020"/>
                    </a:cubicBezTo>
                    <a:cubicBezTo>
                      <a:pt x="351302" y="242215"/>
                      <a:pt x="358856" y="211431"/>
                      <a:pt x="358856" y="176504"/>
                    </a:cubicBezTo>
                    <a:cubicBezTo>
                      <a:pt x="358856" y="141577"/>
                      <a:pt x="351302" y="110955"/>
                      <a:pt x="336275" y="84312"/>
                    </a:cubicBezTo>
                    <a:cubicBezTo>
                      <a:pt x="321249" y="57752"/>
                      <a:pt x="300374" y="37039"/>
                      <a:pt x="273813" y="22256"/>
                    </a:cubicBezTo>
                    <a:cubicBezTo>
                      <a:pt x="247252" y="7473"/>
                      <a:pt x="217198" y="0"/>
                      <a:pt x="183652" y="0"/>
                    </a:cubicBezTo>
                    <a:cubicBezTo>
                      <a:pt x="157903" y="0"/>
                      <a:pt x="134429" y="4874"/>
                      <a:pt x="113067" y="14702"/>
                    </a:cubicBezTo>
                    <a:cubicBezTo>
                      <a:pt x="91704" y="24530"/>
                      <a:pt x="74078" y="38988"/>
                      <a:pt x="60107" y="58158"/>
                    </a:cubicBezTo>
                    <a:lnTo>
                      <a:pt x="60107" y="3249"/>
                    </a:lnTo>
                    <a:lnTo>
                      <a:pt x="0" y="3249"/>
                    </a:lnTo>
                    <a:lnTo>
                      <a:pt x="0" y="476552"/>
                    </a:lnTo>
                    <a:lnTo>
                      <a:pt x="62788" y="476552"/>
                    </a:lnTo>
                    <a:lnTo>
                      <a:pt x="62788" y="297449"/>
                    </a:lnTo>
                    <a:close/>
                    <a:moveTo>
                      <a:pt x="77408" y="113148"/>
                    </a:moveTo>
                    <a:cubicBezTo>
                      <a:pt x="87643" y="94791"/>
                      <a:pt x="101614" y="80576"/>
                      <a:pt x="119239" y="70342"/>
                    </a:cubicBezTo>
                    <a:cubicBezTo>
                      <a:pt x="136866" y="60107"/>
                      <a:pt x="156604" y="54990"/>
                      <a:pt x="178372" y="54990"/>
                    </a:cubicBezTo>
                    <a:cubicBezTo>
                      <a:pt x="200141" y="54990"/>
                      <a:pt x="220528" y="60026"/>
                      <a:pt x="238154" y="70017"/>
                    </a:cubicBezTo>
                    <a:cubicBezTo>
                      <a:pt x="255780" y="80007"/>
                      <a:pt x="269751" y="94303"/>
                      <a:pt x="279986" y="112823"/>
                    </a:cubicBezTo>
                    <a:cubicBezTo>
                      <a:pt x="290220" y="131342"/>
                      <a:pt x="295338" y="152623"/>
                      <a:pt x="295338" y="176585"/>
                    </a:cubicBezTo>
                    <a:cubicBezTo>
                      <a:pt x="295338" y="200547"/>
                      <a:pt x="290220" y="221828"/>
                      <a:pt x="279986" y="240347"/>
                    </a:cubicBezTo>
                    <a:cubicBezTo>
                      <a:pt x="269751" y="258867"/>
                      <a:pt x="255780" y="273244"/>
                      <a:pt x="238154" y="283478"/>
                    </a:cubicBezTo>
                    <a:cubicBezTo>
                      <a:pt x="220528" y="293713"/>
                      <a:pt x="200547" y="298830"/>
                      <a:pt x="178372" y="298830"/>
                    </a:cubicBezTo>
                    <a:cubicBezTo>
                      <a:pt x="156198" y="298830"/>
                      <a:pt x="136785" y="293713"/>
                      <a:pt x="118915" y="283478"/>
                    </a:cubicBezTo>
                    <a:cubicBezTo>
                      <a:pt x="101045" y="273244"/>
                      <a:pt x="87074" y="258867"/>
                      <a:pt x="77083" y="240347"/>
                    </a:cubicBezTo>
                    <a:cubicBezTo>
                      <a:pt x="67011" y="221828"/>
                      <a:pt x="62057" y="200547"/>
                      <a:pt x="62057" y="176585"/>
                    </a:cubicBezTo>
                    <a:cubicBezTo>
                      <a:pt x="62057" y="152623"/>
                      <a:pt x="67174" y="131505"/>
                      <a:pt x="77408" y="1131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25" name="Полилиния: фигура 24">
                <a:extLst>
                  <a:ext uri="{FF2B5EF4-FFF2-40B4-BE49-F238E27FC236}">
                    <a16:creationId xmlns:a16="http://schemas.microsoft.com/office/drawing/2014/main" id="{A2EED33C-9630-404E-9186-CFB547A01A41}"/>
                  </a:ext>
                </a:extLst>
              </p:cNvPr>
              <p:cNvSpPr/>
              <p:nvPr/>
            </p:nvSpPr>
            <p:spPr>
              <a:xfrm>
                <a:off x="6692197" y="2598546"/>
                <a:ext cx="324253" cy="353576"/>
              </a:xfrm>
              <a:custGeom>
                <a:avLst/>
                <a:gdLst>
                  <a:gd name="connsiteX0" fmla="*/ 88617 w 324253"/>
                  <a:gd name="connsiteY0" fmla="*/ 330671 h 353576"/>
                  <a:gd name="connsiteX1" fmla="*/ 183083 w 324253"/>
                  <a:gd name="connsiteY1" fmla="*/ 353576 h 353576"/>
                  <a:gd name="connsiteX2" fmla="*/ 267071 w 324253"/>
                  <a:gd name="connsiteY2" fmla="*/ 334244 h 353576"/>
                  <a:gd name="connsiteX3" fmla="*/ 324253 w 324253"/>
                  <a:gd name="connsiteY3" fmla="*/ 279011 h 353576"/>
                  <a:gd name="connsiteX4" fmla="*/ 276493 w 324253"/>
                  <a:gd name="connsiteY4" fmla="*/ 248957 h 353576"/>
                  <a:gd name="connsiteX5" fmla="*/ 235961 w 324253"/>
                  <a:gd name="connsiteY5" fmla="*/ 286240 h 353576"/>
                  <a:gd name="connsiteX6" fmla="*/ 182352 w 324253"/>
                  <a:gd name="connsiteY6" fmla="*/ 298668 h 353576"/>
                  <a:gd name="connsiteX7" fmla="*/ 121270 w 324253"/>
                  <a:gd name="connsiteY7" fmla="*/ 283641 h 353576"/>
                  <a:gd name="connsiteX8" fmla="*/ 78789 w 324253"/>
                  <a:gd name="connsiteY8" fmla="*/ 240835 h 353576"/>
                  <a:gd name="connsiteX9" fmla="*/ 63437 w 324253"/>
                  <a:gd name="connsiteY9" fmla="*/ 176423 h 353576"/>
                  <a:gd name="connsiteX10" fmla="*/ 78789 w 324253"/>
                  <a:gd name="connsiteY10" fmla="*/ 112660 h 353576"/>
                  <a:gd name="connsiteX11" fmla="*/ 121270 w 324253"/>
                  <a:gd name="connsiteY11" fmla="*/ 69854 h 353576"/>
                  <a:gd name="connsiteX12" fmla="*/ 182352 w 324253"/>
                  <a:gd name="connsiteY12" fmla="*/ 54827 h 353576"/>
                  <a:gd name="connsiteX13" fmla="*/ 235961 w 324253"/>
                  <a:gd name="connsiteY13" fmla="*/ 67255 h 353576"/>
                  <a:gd name="connsiteX14" fmla="*/ 276493 w 324253"/>
                  <a:gd name="connsiteY14" fmla="*/ 104538 h 353576"/>
                  <a:gd name="connsiteX15" fmla="*/ 324253 w 324253"/>
                  <a:gd name="connsiteY15" fmla="*/ 73834 h 353576"/>
                  <a:gd name="connsiteX16" fmla="*/ 267071 w 324253"/>
                  <a:gd name="connsiteY16" fmla="*/ 18926 h 353576"/>
                  <a:gd name="connsiteX17" fmla="*/ 183083 w 324253"/>
                  <a:gd name="connsiteY17" fmla="*/ 0 h 353576"/>
                  <a:gd name="connsiteX18" fmla="*/ 88617 w 324253"/>
                  <a:gd name="connsiteY18" fmla="*/ 22581 h 353576"/>
                  <a:gd name="connsiteX19" fmla="*/ 23555 w 324253"/>
                  <a:gd name="connsiteY19" fmla="*/ 85368 h 353576"/>
                  <a:gd name="connsiteX20" fmla="*/ 0 w 324253"/>
                  <a:gd name="connsiteY20" fmla="*/ 176585 h 353576"/>
                  <a:gd name="connsiteX21" fmla="*/ 23555 w 324253"/>
                  <a:gd name="connsiteY21" fmla="*/ 267802 h 353576"/>
                  <a:gd name="connsiteX22" fmla="*/ 88617 w 324253"/>
                  <a:gd name="connsiteY22" fmla="*/ 330914 h 353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4253" h="353576">
                    <a:moveTo>
                      <a:pt x="88617" y="330671"/>
                    </a:moveTo>
                    <a:cubicBezTo>
                      <a:pt x="116315" y="345941"/>
                      <a:pt x="147831" y="353576"/>
                      <a:pt x="183083" y="353576"/>
                    </a:cubicBezTo>
                    <a:cubicBezTo>
                      <a:pt x="214436" y="353576"/>
                      <a:pt x="242459" y="347159"/>
                      <a:pt x="267071" y="334244"/>
                    </a:cubicBezTo>
                    <a:cubicBezTo>
                      <a:pt x="291682" y="321411"/>
                      <a:pt x="310770" y="302972"/>
                      <a:pt x="324253" y="279011"/>
                    </a:cubicBezTo>
                    <a:lnTo>
                      <a:pt x="276493" y="248957"/>
                    </a:lnTo>
                    <a:cubicBezTo>
                      <a:pt x="265608" y="265527"/>
                      <a:pt x="252125" y="277955"/>
                      <a:pt x="235961" y="286240"/>
                    </a:cubicBezTo>
                    <a:cubicBezTo>
                      <a:pt x="219878" y="294525"/>
                      <a:pt x="202009" y="298668"/>
                      <a:pt x="182352" y="298668"/>
                    </a:cubicBezTo>
                    <a:cubicBezTo>
                      <a:pt x="159690" y="298668"/>
                      <a:pt x="139302" y="293713"/>
                      <a:pt x="121270" y="283641"/>
                    </a:cubicBezTo>
                    <a:cubicBezTo>
                      <a:pt x="103156" y="273650"/>
                      <a:pt x="89023" y="259354"/>
                      <a:pt x="78789" y="240835"/>
                    </a:cubicBezTo>
                    <a:cubicBezTo>
                      <a:pt x="68555" y="222315"/>
                      <a:pt x="63437" y="200872"/>
                      <a:pt x="63437" y="176423"/>
                    </a:cubicBezTo>
                    <a:cubicBezTo>
                      <a:pt x="63437" y="151974"/>
                      <a:pt x="68555" y="131180"/>
                      <a:pt x="78789" y="112660"/>
                    </a:cubicBezTo>
                    <a:cubicBezTo>
                      <a:pt x="89023" y="94141"/>
                      <a:pt x="103156" y="79845"/>
                      <a:pt x="121270" y="69854"/>
                    </a:cubicBezTo>
                    <a:cubicBezTo>
                      <a:pt x="139302" y="59863"/>
                      <a:pt x="159690" y="54827"/>
                      <a:pt x="182352" y="54827"/>
                    </a:cubicBezTo>
                    <a:cubicBezTo>
                      <a:pt x="201927" y="54827"/>
                      <a:pt x="219797" y="58970"/>
                      <a:pt x="235961" y="67255"/>
                    </a:cubicBezTo>
                    <a:cubicBezTo>
                      <a:pt x="252125" y="75540"/>
                      <a:pt x="265608" y="87968"/>
                      <a:pt x="276493" y="104538"/>
                    </a:cubicBezTo>
                    <a:lnTo>
                      <a:pt x="324253" y="73834"/>
                    </a:lnTo>
                    <a:cubicBezTo>
                      <a:pt x="310770" y="49873"/>
                      <a:pt x="291682" y="31516"/>
                      <a:pt x="267071" y="18926"/>
                    </a:cubicBezTo>
                    <a:cubicBezTo>
                      <a:pt x="242459" y="6336"/>
                      <a:pt x="214436" y="0"/>
                      <a:pt x="183083" y="0"/>
                    </a:cubicBezTo>
                    <a:cubicBezTo>
                      <a:pt x="147750" y="0"/>
                      <a:pt x="116315" y="7554"/>
                      <a:pt x="88617" y="22581"/>
                    </a:cubicBezTo>
                    <a:cubicBezTo>
                      <a:pt x="60919" y="37608"/>
                      <a:pt x="39313" y="58564"/>
                      <a:pt x="23555" y="85368"/>
                    </a:cubicBezTo>
                    <a:cubicBezTo>
                      <a:pt x="7879" y="112173"/>
                      <a:pt x="0" y="142551"/>
                      <a:pt x="0" y="176585"/>
                    </a:cubicBezTo>
                    <a:cubicBezTo>
                      <a:pt x="0" y="210619"/>
                      <a:pt x="7879" y="240997"/>
                      <a:pt x="23555" y="267802"/>
                    </a:cubicBezTo>
                    <a:cubicBezTo>
                      <a:pt x="39232" y="294606"/>
                      <a:pt x="60919" y="315644"/>
                      <a:pt x="88617" y="3309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26" name="Полилиния: фигура 25">
                <a:extLst>
                  <a:ext uri="{FF2B5EF4-FFF2-40B4-BE49-F238E27FC236}">
                    <a16:creationId xmlns:a16="http://schemas.microsoft.com/office/drawing/2014/main" id="{C6B226C4-E861-471E-ACE2-938D2EA71AA7}"/>
                  </a:ext>
                </a:extLst>
              </p:cNvPr>
              <p:cNvSpPr/>
              <p:nvPr/>
            </p:nvSpPr>
            <p:spPr>
              <a:xfrm>
                <a:off x="7034808" y="2601714"/>
                <a:ext cx="316374" cy="346509"/>
              </a:xfrm>
              <a:custGeom>
                <a:avLst/>
                <a:gdLst>
                  <a:gd name="connsiteX0" fmla="*/ 0 w 316374"/>
                  <a:gd name="connsiteY0" fmla="*/ 54909 h 346509"/>
                  <a:gd name="connsiteX1" fmla="*/ 126793 w 316374"/>
                  <a:gd name="connsiteY1" fmla="*/ 54909 h 346509"/>
                  <a:gd name="connsiteX2" fmla="*/ 126793 w 316374"/>
                  <a:gd name="connsiteY2" fmla="*/ 346510 h 346509"/>
                  <a:gd name="connsiteX3" fmla="*/ 189581 w 316374"/>
                  <a:gd name="connsiteY3" fmla="*/ 346510 h 346509"/>
                  <a:gd name="connsiteX4" fmla="*/ 189581 w 316374"/>
                  <a:gd name="connsiteY4" fmla="*/ 54909 h 346509"/>
                  <a:gd name="connsiteX5" fmla="*/ 316375 w 316374"/>
                  <a:gd name="connsiteY5" fmla="*/ 54909 h 346509"/>
                  <a:gd name="connsiteX6" fmla="*/ 316375 w 316374"/>
                  <a:gd name="connsiteY6" fmla="*/ 0 h 346509"/>
                  <a:gd name="connsiteX7" fmla="*/ 0 w 316374"/>
                  <a:gd name="connsiteY7" fmla="*/ 0 h 346509"/>
                  <a:gd name="connsiteX8" fmla="*/ 0 w 316374"/>
                  <a:gd name="connsiteY8" fmla="*/ 54909 h 34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6374" h="346509">
                    <a:moveTo>
                      <a:pt x="0" y="54909"/>
                    </a:moveTo>
                    <a:lnTo>
                      <a:pt x="126793" y="54909"/>
                    </a:lnTo>
                    <a:lnTo>
                      <a:pt x="126793" y="346510"/>
                    </a:lnTo>
                    <a:lnTo>
                      <a:pt x="189581" y="346510"/>
                    </a:lnTo>
                    <a:lnTo>
                      <a:pt x="189581" y="54909"/>
                    </a:lnTo>
                    <a:lnTo>
                      <a:pt x="316375" y="54909"/>
                    </a:lnTo>
                    <a:lnTo>
                      <a:pt x="316375" y="0"/>
                    </a:lnTo>
                    <a:lnTo>
                      <a:pt x="0" y="0"/>
                    </a:lnTo>
                    <a:lnTo>
                      <a:pt x="0" y="54909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27" name="Полилиния: фигура 26">
                <a:extLst>
                  <a:ext uri="{FF2B5EF4-FFF2-40B4-BE49-F238E27FC236}">
                    <a16:creationId xmlns:a16="http://schemas.microsoft.com/office/drawing/2014/main" id="{D4C16207-31C4-40E3-B294-83BFE0B2A4F0}"/>
                  </a:ext>
                </a:extLst>
              </p:cNvPr>
              <p:cNvSpPr/>
              <p:nvPr/>
            </p:nvSpPr>
            <p:spPr>
              <a:xfrm>
                <a:off x="7415188" y="2601714"/>
                <a:ext cx="303378" cy="346428"/>
              </a:xfrm>
              <a:custGeom>
                <a:avLst/>
                <a:gdLst>
                  <a:gd name="connsiteX0" fmla="*/ 269020 w 303378"/>
                  <a:gd name="connsiteY0" fmla="*/ 321654 h 346428"/>
                  <a:gd name="connsiteX1" fmla="*/ 303379 w 303378"/>
                  <a:gd name="connsiteY1" fmla="*/ 251069 h 346428"/>
                  <a:gd name="connsiteX2" fmla="*/ 236042 w 303378"/>
                  <a:gd name="connsiteY2" fmla="*/ 166757 h 346428"/>
                  <a:gd name="connsiteX3" fmla="*/ 276899 w 303378"/>
                  <a:gd name="connsiteY3" fmla="*/ 136378 h 346428"/>
                  <a:gd name="connsiteX4" fmla="*/ 291601 w 303378"/>
                  <a:gd name="connsiteY4" fmla="*/ 88942 h 346428"/>
                  <a:gd name="connsiteX5" fmla="*/ 256917 w 303378"/>
                  <a:gd name="connsiteY5" fmla="*/ 23231 h 346428"/>
                  <a:gd name="connsiteX6" fmla="*/ 160828 w 303378"/>
                  <a:gd name="connsiteY6" fmla="*/ 0 h 346428"/>
                  <a:gd name="connsiteX7" fmla="*/ 0 w 303378"/>
                  <a:gd name="connsiteY7" fmla="*/ 0 h 346428"/>
                  <a:gd name="connsiteX8" fmla="*/ 0 w 303378"/>
                  <a:gd name="connsiteY8" fmla="*/ 346428 h 346428"/>
                  <a:gd name="connsiteX9" fmla="*/ 166676 w 303378"/>
                  <a:gd name="connsiteY9" fmla="*/ 346428 h 346428"/>
                  <a:gd name="connsiteX10" fmla="*/ 269020 w 303378"/>
                  <a:gd name="connsiteY10" fmla="*/ 321573 h 346428"/>
                  <a:gd name="connsiteX11" fmla="*/ 61488 w 303378"/>
                  <a:gd name="connsiteY11" fmla="*/ 48411 h 346428"/>
                  <a:gd name="connsiteX12" fmla="*/ 155629 w 303378"/>
                  <a:gd name="connsiteY12" fmla="*/ 48411 h 346428"/>
                  <a:gd name="connsiteX13" fmla="*/ 228814 w 303378"/>
                  <a:gd name="connsiteY13" fmla="*/ 98121 h 346428"/>
                  <a:gd name="connsiteX14" fmla="*/ 210132 w 303378"/>
                  <a:gd name="connsiteY14" fmla="*/ 136053 h 346428"/>
                  <a:gd name="connsiteX15" fmla="*/ 155548 w 303378"/>
                  <a:gd name="connsiteY15" fmla="*/ 149131 h 346428"/>
                  <a:gd name="connsiteX16" fmla="*/ 61407 w 303378"/>
                  <a:gd name="connsiteY16" fmla="*/ 149131 h 346428"/>
                  <a:gd name="connsiteX17" fmla="*/ 61407 w 303378"/>
                  <a:gd name="connsiteY17" fmla="*/ 48411 h 346428"/>
                  <a:gd name="connsiteX18" fmla="*/ 61488 w 303378"/>
                  <a:gd name="connsiteY18" fmla="*/ 298099 h 346428"/>
                  <a:gd name="connsiteX19" fmla="*/ 61488 w 303378"/>
                  <a:gd name="connsiteY19" fmla="*/ 194130 h 346428"/>
                  <a:gd name="connsiteX20" fmla="*/ 166107 w 303378"/>
                  <a:gd name="connsiteY20" fmla="*/ 194130 h 346428"/>
                  <a:gd name="connsiteX21" fmla="*/ 222640 w 303378"/>
                  <a:gd name="connsiteY21" fmla="*/ 207207 h 346428"/>
                  <a:gd name="connsiteX22" fmla="*/ 240591 w 303378"/>
                  <a:gd name="connsiteY22" fmla="*/ 247089 h 346428"/>
                  <a:gd name="connsiteX23" fmla="*/ 221016 w 303378"/>
                  <a:gd name="connsiteY23" fmla="*/ 285671 h 346428"/>
                  <a:gd name="connsiteX24" fmla="*/ 162127 w 303378"/>
                  <a:gd name="connsiteY24" fmla="*/ 298099 h 346428"/>
                  <a:gd name="connsiteX25" fmla="*/ 61488 w 303378"/>
                  <a:gd name="connsiteY25" fmla="*/ 298099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03378" h="346428">
                    <a:moveTo>
                      <a:pt x="269020" y="321654"/>
                    </a:moveTo>
                    <a:cubicBezTo>
                      <a:pt x="291926" y="305084"/>
                      <a:pt x="303379" y="281529"/>
                      <a:pt x="303379" y="251069"/>
                    </a:cubicBezTo>
                    <a:cubicBezTo>
                      <a:pt x="303379" y="206151"/>
                      <a:pt x="280960" y="178047"/>
                      <a:pt x="236042" y="166757"/>
                    </a:cubicBezTo>
                    <a:cubicBezTo>
                      <a:pt x="253506" y="159771"/>
                      <a:pt x="267152" y="149699"/>
                      <a:pt x="276899" y="136378"/>
                    </a:cubicBezTo>
                    <a:cubicBezTo>
                      <a:pt x="286728" y="123057"/>
                      <a:pt x="291601" y="107299"/>
                      <a:pt x="291601" y="88942"/>
                    </a:cubicBezTo>
                    <a:cubicBezTo>
                      <a:pt x="291601" y="60594"/>
                      <a:pt x="280067" y="38745"/>
                      <a:pt x="256917" y="23231"/>
                    </a:cubicBezTo>
                    <a:cubicBezTo>
                      <a:pt x="233768" y="7798"/>
                      <a:pt x="201765" y="0"/>
                      <a:pt x="160828" y="0"/>
                    </a:cubicBezTo>
                    <a:lnTo>
                      <a:pt x="0" y="0"/>
                    </a:lnTo>
                    <a:lnTo>
                      <a:pt x="0" y="346428"/>
                    </a:lnTo>
                    <a:lnTo>
                      <a:pt x="166676" y="346428"/>
                    </a:lnTo>
                    <a:cubicBezTo>
                      <a:pt x="212000" y="346428"/>
                      <a:pt x="246115" y="338143"/>
                      <a:pt x="269020" y="321573"/>
                    </a:cubicBezTo>
                    <a:close/>
                    <a:moveTo>
                      <a:pt x="61488" y="48411"/>
                    </a:moveTo>
                    <a:lnTo>
                      <a:pt x="155629" y="48411"/>
                    </a:lnTo>
                    <a:cubicBezTo>
                      <a:pt x="204446" y="48411"/>
                      <a:pt x="228814" y="64981"/>
                      <a:pt x="228814" y="98121"/>
                    </a:cubicBezTo>
                    <a:cubicBezTo>
                      <a:pt x="228814" y="114691"/>
                      <a:pt x="222559" y="127281"/>
                      <a:pt x="210132" y="136053"/>
                    </a:cubicBezTo>
                    <a:cubicBezTo>
                      <a:pt x="197704" y="144744"/>
                      <a:pt x="179509" y="149131"/>
                      <a:pt x="155548" y="149131"/>
                    </a:cubicBezTo>
                    <a:lnTo>
                      <a:pt x="61407" y="149131"/>
                    </a:lnTo>
                    <a:lnTo>
                      <a:pt x="61407" y="48411"/>
                    </a:lnTo>
                    <a:close/>
                    <a:moveTo>
                      <a:pt x="61488" y="298099"/>
                    </a:moveTo>
                    <a:lnTo>
                      <a:pt x="61488" y="194130"/>
                    </a:lnTo>
                    <a:lnTo>
                      <a:pt x="166107" y="194130"/>
                    </a:lnTo>
                    <a:cubicBezTo>
                      <a:pt x="191856" y="194130"/>
                      <a:pt x="210700" y="198516"/>
                      <a:pt x="222640" y="207207"/>
                    </a:cubicBezTo>
                    <a:cubicBezTo>
                      <a:pt x="234580" y="215898"/>
                      <a:pt x="240591" y="229219"/>
                      <a:pt x="240591" y="247089"/>
                    </a:cubicBezTo>
                    <a:cubicBezTo>
                      <a:pt x="240591" y="264959"/>
                      <a:pt x="234012" y="277386"/>
                      <a:pt x="221016" y="285671"/>
                    </a:cubicBezTo>
                    <a:cubicBezTo>
                      <a:pt x="207938" y="293956"/>
                      <a:pt x="188363" y="298099"/>
                      <a:pt x="162127" y="298099"/>
                    </a:cubicBezTo>
                    <a:lnTo>
                      <a:pt x="61488" y="298099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28" name="Полилиния: фигура 27">
                <a:extLst>
                  <a:ext uri="{FF2B5EF4-FFF2-40B4-BE49-F238E27FC236}">
                    <a16:creationId xmlns:a16="http://schemas.microsoft.com/office/drawing/2014/main" id="{5BDB55F7-B534-4BF3-8E59-CCABCDBD1378}"/>
                  </a:ext>
                </a:extLst>
              </p:cNvPr>
              <p:cNvSpPr/>
              <p:nvPr/>
            </p:nvSpPr>
            <p:spPr>
              <a:xfrm>
                <a:off x="7784522" y="2598303"/>
                <a:ext cx="360317" cy="353819"/>
              </a:xfrm>
              <a:custGeom>
                <a:avLst/>
                <a:gdLst>
                  <a:gd name="connsiteX0" fmla="*/ 87643 w 360317"/>
                  <a:gd name="connsiteY0" fmla="*/ 330914 h 353819"/>
                  <a:gd name="connsiteX1" fmla="*/ 180484 w 360317"/>
                  <a:gd name="connsiteY1" fmla="*/ 353820 h 353819"/>
                  <a:gd name="connsiteX2" fmla="*/ 273000 w 360317"/>
                  <a:gd name="connsiteY2" fmla="*/ 330914 h 353819"/>
                  <a:gd name="connsiteX3" fmla="*/ 337087 w 360317"/>
                  <a:gd name="connsiteY3" fmla="*/ 267802 h 353819"/>
                  <a:gd name="connsiteX4" fmla="*/ 360318 w 360317"/>
                  <a:gd name="connsiteY4" fmla="*/ 176585 h 353819"/>
                  <a:gd name="connsiteX5" fmla="*/ 337087 w 360317"/>
                  <a:gd name="connsiteY5" fmla="*/ 85368 h 353819"/>
                  <a:gd name="connsiteX6" fmla="*/ 273000 w 360317"/>
                  <a:gd name="connsiteY6" fmla="*/ 22581 h 353819"/>
                  <a:gd name="connsiteX7" fmla="*/ 180484 w 360317"/>
                  <a:gd name="connsiteY7" fmla="*/ 0 h 353819"/>
                  <a:gd name="connsiteX8" fmla="*/ 87643 w 360317"/>
                  <a:gd name="connsiteY8" fmla="*/ 22581 h 353819"/>
                  <a:gd name="connsiteX9" fmla="*/ 23230 w 360317"/>
                  <a:gd name="connsiteY9" fmla="*/ 85368 h 353819"/>
                  <a:gd name="connsiteX10" fmla="*/ 0 w 360317"/>
                  <a:gd name="connsiteY10" fmla="*/ 176585 h 353819"/>
                  <a:gd name="connsiteX11" fmla="*/ 23230 w 360317"/>
                  <a:gd name="connsiteY11" fmla="*/ 267802 h 353819"/>
                  <a:gd name="connsiteX12" fmla="*/ 87643 w 360317"/>
                  <a:gd name="connsiteY12" fmla="*/ 330914 h 353819"/>
                  <a:gd name="connsiteX13" fmla="*/ 78870 w 360317"/>
                  <a:gd name="connsiteY13" fmla="*/ 112904 h 353819"/>
                  <a:gd name="connsiteX14" fmla="*/ 120701 w 360317"/>
                  <a:gd name="connsiteY14" fmla="*/ 70098 h 353819"/>
                  <a:gd name="connsiteX15" fmla="*/ 180484 w 360317"/>
                  <a:gd name="connsiteY15" fmla="*/ 55071 h 353819"/>
                  <a:gd name="connsiteX16" fmla="*/ 240347 w 360317"/>
                  <a:gd name="connsiteY16" fmla="*/ 70098 h 353819"/>
                  <a:gd name="connsiteX17" fmla="*/ 281854 w 360317"/>
                  <a:gd name="connsiteY17" fmla="*/ 112904 h 353819"/>
                  <a:gd name="connsiteX18" fmla="*/ 296880 w 360317"/>
                  <a:gd name="connsiteY18" fmla="*/ 176666 h 353819"/>
                  <a:gd name="connsiteX19" fmla="*/ 281854 w 360317"/>
                  <a:gd name="connsiteY19" fmla="*/ 240429 h 353819"/>
                  <a:gd name="connsiteX20" fmla="*/ 240347 w 360317"/>
                  <a:gd name="connsiteY20" fmla="*/ 283559 h 353819"/>
                  <a:gd name="connsiteX21" fmla="*/ 180484 w 360317"/>
                  <a:gd name="connsiteY21" fmla="*/ 298911 h 353819"/>
                  <a:gd name="connsiteX22" fmla="*/ 120701 w 360317"/>
                  <a:gd name="connsiteY22" fmla="*/ 283559 h 353819"/>
                  <a:gd name="connsiteX23" fmla="*/ 78870 w 360317"/>
                  <a:gd name="connsiteY23" fmla="*/ 240429 h 353819"/>
                  <a:gd name="connsiteX24" fmla="*/ 63519 w 360317"/>
                  <a:gd name="connsiteY24" fmla="*/ 176666 h 353819"/>
                  <a:gd name="connsiteX25" fmla="*/ 78870 w 360317"/>
                  <a:gd name="connsiteY25" fmla="*/ 112904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60317" h="353819">
                    <a:moveTo>
                      <a:pt x="87643" y="330914"/>
                    </a:moveTo>
                    <a:cubicBezTo>
                      <a:pt x="115097" y="346185"/>
                      <a:pt x="146044" y="353820"/>
                      <a:pt x="180484" y="353820"/>
                    </a:cubicBezTo>
                    <a:cubicBezTo>
                      <a:pt x="214924" y="353820"/>
                      <a:pt x="245708" y="346185"/>
                      <a:pt x="273000" y="330914"/>
                    </a:cubicBezTo>
                    <a:cubicBezTo>
                      <a:pt x="300211" y="315644"/>
                      <a:pt x="321573" y="294606"/>
                      <a:pt x="337087" y="267802"/>
                    </a:cubicBezTo>
                    <a:cubicBezTo>
                      <a:pt x="352520" y="240997"/>
                      <a:pt x="360318" y="210619"/>
                      <a:pt x="360318" y="176585"/>
                    </a:cubicBezTo>
                    <a:cubicBezTo>
                      <a:pt x="360318" y="142551"/>
                      <a:pt x="352601" y="112173"/>
                      <a:pt x="337087" y="85368"/>
                    </a:cubicBezTo>
                    <a:cubicBezTo>
                      <a:pt x="321573" y="58564"/>
                      <a:pt x="300292" y="37689"/>
                      <a:pt x="273000" y="22581"/>
                    </a:cubicBezTo>
                    <a:cubicBezTo>
                      <a:pt x="245708" y="7554"/>
                      <a:pt x="214924" y="0"/>
                      <a:pt x="180484" y="0"/>
                    </a:cubicBezTo>
                    <a:cubicBezTo>
                      <a:pt x="146044" y="0"/>
                      <a:pt x="115097" y="7554"/>
                      <a:pt x="87643" y="22581"/>
                    </a:cubicBezTo>
                    <a:cubicBezTo>
                      <a:pt x="60188" y="37608"/>
                      <a:pt x="38745" y="58564"/>
                      <a:pt x="23230" y="85368"/>
                    </a:cubicBezTo>
                    <a:cubicBezTo>
                      <a:pt x="7717" y="112173"/>
                      <a:pt x="0" y="142551"/>
                      <a:pt x="0" y="176585"/>
                    </a:cubicBezTo>
                    <a:cubicBezTo>
                      <a:pt x="0" y="210619"/>
                      <a:pt x="7717" y="240997"/>
                      <a:pt x="23230" y="267802"/>
                    </a:cubicBezTo>
                    <a:cubicBezTo>
                      <a:pt x="38664" y="294606"/>
                      <a:pt x="60188" y="315644"/>
                      <a:pt x="87643" y="330914"/>
                    </a:cubicBezTo>
                    <a:close/>
                    <a:moveTo>
                      <a:pt x="78870" y="112904"/>
                    </a:moveTo>
                    <a:cubicBezTo>
                      <a:pt x="89105" y="94384"/>
                      <a:pt x="103076" y="80089"/>
                      <a:pt x="120701" y="70098"/>
                    </a:cubicBezTo>
                    <a:cubicBezTo>
                      <a:pt x="138327" y="60107"/>
                      <a:pt x="158309" y="55071"/>
                      <a:pt x="180484" y="55071"/>
                    </a:cubicBezTo>
                    <a:cubicBezTo>
                      <a:pt x="202659" y="55071"/>
                      <a:pt x="222640" y="60107"/>
                      <a:pt x="240347" y="70098"/>
                    </a:cubicBezTo>
                    <a:cubicBezTo>
                      <a:pt x="257973" y="80089"/>
                      <a:pt x="271863" y="94384"/>
                      <a:pt x="281854" y="112904"/>
                    </a:cubicBezTo>
                    <a:cubicBezTo>
                      <a:pt x="291844" y="131423"/>
                      <a:pt x="296880" y="152705"/>
                      <a:pt x="296880" y="176666"/>
                    </a:cubicBezTo>
                    <a:cubicBezTo>
                      <a:pt x="296880" y="200628"/>
                      <a:pt x="291844" y="221909"/>
                      <a:pt x="281854" y="240429"/>
                    </a:cubicBezTo>
                    <a:cubicBezTo>
                      <a:pt x="271863" y="258948"/>
                      <a:pt x="257973" y="273325"/>
                      <a:pt x="240347" y="283559"/>
                    </a:cubicBezTo>
                    <a:cubicBezTo>
                      <a:pt x="222721" y="293794"/>
                      <a:pt x="202740" y="298911"/>
                      <a:pt x="180484" y="298911"/>
                    </a:cubicBezTo>
                    <a:cubicBezTo>
                      <a:pt x="158228" y="298911"/>
                      <a:pt x="138327" y="293794"/>
                      <a:pt x="120701" y="283559"/>
                    </a:cubicBezTo>
                    <a:cubicBezTo>
                      <a:pt x="103076" y="273325"/>
                      <a:pt x="89105" y="258948"/>
                      <a:pt x="78870" y="240429"/>
                    </a:cubicBezTo>
                    <a:cubicBezTo>
                      <a:pt x="68636" y="221909"/>
                      <a:pt x="63519" y="200628"/>
                      <a:pt x="63519" y="176666"/>
                    </a:cubicBezTo>
                    <a:cubicBezTo>
                      <a:pt x="63519" y="152705"/>
                      <a:pt x="68636" y="131423"/>
                      <a:pt x="78870" y="1129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29" name="Полилиния: фигура 28">
                <a:extLst>
                  <a:ext uri="{FF2B5EF4-FFF2-40B4-BE49-F238E27FC236}">
                    <a16:creationId xmlns:a16="http://schemas.microsoft.com/office/drawing/2014/main" id="{E557C28B-73F2-46B6-8EDE-1A710FA38164}"/>
                  </a:ext>
                </a:extLst>
              </p:cNvPr>
              <p:cNvSpPr/>
              <p:nvPr/>
            </p:nvSpPr>
            <p:spPr>
              <a:xfrm>
                <a:off x="3160822" y="3382132"/>
                <a:ext cx="332132" cy="355119"/>
              </a:xfrm>
              <a:custGeom>
                <a:avLst/>
                <a:gdLst>
                  <a:gd name="connsiteX0" fmla="*/ 229463 w 332132"/>
                  <a:gd name="connsiteY0" fmla="*/ 274381 h 355119"/>
                  <a:gd name="connsiteX1" fmla="*/ 142551 w 332132"/>
                  <a:gd name="connsiteY1" fmla="*/ 303460 h 355119"/>
                  <a:gd name="connsiteX2" fmla="*/ 36633 w 332132"/>
                  <a:gd name="connsiteY2" fmla="*/ 262278 h 355119"/>
                  <a:gd name="connsiteX3" fmla="*/ 0 w 332132"/>
                  <a:gd name="connsiteY3" fmla="*/ 298911 h 355119"/>
                  <a:gd name="connsiteX4" fmla="*/ 62462 w 332132"/>
                  <a:gd name="connsiteY4" fmla="*/ 340742 h 355119"/>
                  <a:gd name="connsiteX5" fmla="*/ 145151 w 332132"/>
                  <a:gd name="connsiteY5" fmla="*/ 355119 h 355119"/>
                  <a:gd name="connsiteX6" fmla="*/ 240916 w 332132"/>
                  <a:gd name="connsiteY6" fmla="*/ 332214 h 355119"/>
                  <a:gd name="connsiteX7" fmla="*/ 307927 w 332132"/>
                  <a:gd name="connsiteY7" fmla="*/ 268776 h 355119"/>
                  <a:gd name="connsiteX8" fmla="*/ 332132 w 332132"/>
                  <a:gd name="connsiteY8" fmla="*/ 177235 h 355119"/>
                  <a:gd name="connsiteX9" fmla="*/ 307927 w 332132"/>
                  <a:gd name="connsiteY9" fmla="*/ 86343 h 355119"/>
                  <a:gd name="connsiteX10" fmla="*/ 240916 w 332132"/>
                  <a:gd name="connsiteY10" fmla="*/ 22906 h 355119"/>
                  <a:gd name="connsiteX11" fmla="*/ 145151 w 332132"/>
                  <a:gd name="connsiteY11" fmla="*/ 0 h 355119"/>
                  <a:gd name="connsiteX12" fmla="*/ 62787 w 332132"/>
                  <a:gd name="connsiteY12" fmla="*/ 14377 h 355119"/>
                  <a:gd name="connsiteX13" fmla="*/ 0 w 332132"/>
                  <a:gd name="connsiteY13" fmla="*/ 56858 h 355119"/>
                  <a:gd name="connsiteX14" fmla="*/ 36633 w 332132"/>
                  <a:gd name="connsiteY14" fmla="*/ 92841 h 355119"/>
                  <a:gd name="connsiteX15" fmla="*/ 142551 w 332132"/>
                  <a:gd name="connsiteY15" fmla="*/ 51010 h 355119"/>
                  <a:gd name="connsiteX16" fmla="*/ 227513 w 332132"/>
                  <a:gd name="connsiteY16" fmla="*/ 78789 h 355119"/>
                  <a:gd name="connsiteX17" fmla="*/ 271294 w 332132"/>
                  <a:gd name="connsiteY17" fmla="*/ 151649 h 355119"/>
                  <a:gd name="connsiteX18" fmla="*/ 98689 w 332132"/>
                  <a:gd name="connsiteY18" fmla="*/ 151649 h 355119"/>
                  <a:gd name="connsiteX19" fmla="*/ 98689 w 332132"/>
                  <a:gd name="connsiteY19" fmla="*/ 198029 h 355119"/>
                  <a:gd name="connsiteX20" fmla="*/ 272594 w 332132"/>
                  <a:gd name="connsiteY20" fmla="*/ 198029 h 355119"/>
                  <a:gd name="connsiteX21" fmla="*/ 229463 w 332132"/>
                  <a:gd name="connsiteY21" fmla="*/ 274219 h 355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2132" h="355119">
                    <a:moveTo>
                      <a:pt x="229463" y="274381"/>
                    </a:moveTo>
                    <a:cubicBezTo>
                      <a:pt x="205501" y="293794"/>
                      <a:pt x="176504" y="303460"/>
                      <a:pt x="142551" y="303460"/>
                    </a:cubicBezTo>
                    <a:cubicBezTo>
                      <a:pt x="99826" y="303460"/>
                      <a:pt x="64574" y="289733"/>
                      <a:pt x="36633" y="262278"/>
                    </a:cubicBezTo>
                    <a:lnTo>
                      <a:pt x="0" y="298911"/>
                    </a:lnTo>
                    <a:cubicBezTo>
                      <a:pt x="16976" y="317268"/>
                      <a:pt x="37851" y="331158"/>
                      <a:pt x="62462" y="340742"/>
                    </a:cubicBezTo>
                    <a:cubicBezTo>
                      <a:pt x="87074" y="350327"/>
                      <a:pt x="114610" y="355119"/>
                      <a:pt x="145151" y="355119"/>
                    </a:cubicBezTo>
                    <a:cubicBezTo>
                      <a:pt x="180484" y="355119"/>
                      <a:pt x="212406" y="347484"/>
                      <a:pt x="240916" y="332214"/>
                    </a:cubicBezTo>
                    <a:cubicBezTo>
                      <a:pt x="269426" y="316943"/>
                      <a:pt x="291763" y="295825"/>
                      <a:pt x="307927" y="268776"/>
                    </a:cubicBezTo>
                    <a:cubicBezTo>
                      <a:pt x="324010" y="241728"/>
                      <a:pt x="332132" y="211269"/>
                      <a:pt x="332132" y="177235"/>
                    </a:cubicBezTo>
                    <a:cubicBezTo>
                      <a:pt x="332132" y="143201"/>
                      <a:pt x="324091" y="113391"/>
                      <a:pt x="307927" y="86343"/>
                    </a:cubicBezTo>
                    <a:cubicBezTo>
                      <a:pt x="291763" y="59295"/>
                      <a:pt x="269426" y="38176"/>
                      <a:pt x="240916" y="22906"/>
                    </a:cubicBezTo>
                    <a:cubicBezTo>
                      <a:pt x="212406" y="7635"/>
                      <a:pt x="180484" y="0"/>
                      <a:pt x="145151" y="0"/>
                    </a:cubicBezTo>
                    <a:cubicBezTo>
                      <a:pt x="115097" y="0"/>
                      <a:pt x="87643" y="4792"/>
                      <a:pt x="62787" y="14377"/>
                    </a:cubicBezTo>
                    <a:cubicBezTo>
                      <a:pt x="37932" y="23962"/>
                      <a:pt x="17057" y="38176"/>
                      <a:pt x="0" y="56858"/>
                    </a:cubicBezTo>
                    <a:lnTo>
                      <a:pt x="36633" y="92841"/>
                    </a:lnTo>
                    <a:cubicBezTo>
                      <a:pt x="64981" y="64981"/>
                      <a:pt x="100233" y="51010"/>
                      <a:pt x="142551" y="51010"/>
                    </a:cubicBezTo>
                    <a:cubicBezTo>
                      <a:pt x="175691" y="51010"/>
                      <a:pt x="203958" y="60270"/>
                      <a:pt x="227513" y="78789"/>
                    </a:cubicBezTo>
                    <a:cubicBezTo>
                      <a:pt x="251069" y="97309"/>
                      <a:pt x="265690" y="121595"/>
                      <a:pt x="271294" y="151649"/>
                    </a:cubicBezTo>
                    <a:lnTo>
                      <a:pt x="98689" y="151649"/>
                    </a:lnTo>
                    <a:lnTo>
                      <a:pt x="98689" y="198029"/>
                    </a:lnTo>
                    <a:lnTo>
                      <a:pt x="272594" y="198029"/>
                    </a:lnTo>
                    <a:cubicBezTo>
                      <a:pt x="267801" y="229382"/>
                      <a:pt x="253425" y="254806"/>
                      <a:pt x="229463" y="2742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30" name="Полилиния: фигура 29">
                <a:extLst>
                  <a:ext uri="{FF2B5EF4-FFF2-40B4-BE49-F238E27FC236}">
                    <a16:creationId xmlns:a16="http://schemas.microsoft.com/office/drawing/2014/main" id="{6571EAE8-C9B8-49F9-820D-1B859FED9161}"/>
                  </a:ext>
                </a:extLst>
              </p:cNvPr>
              <p:cNvSpPr/>
              <p:nvPr/>
            </p:nvSpPr>
            <p:spPr>
              <a:xfrm>
                <a:off x="3581897" y="3386193"/>
                <a:ext cx="324903" cy="346428"/>
              </a:xfrm>
              <a:custGeom>
                <a:avLst/>
                <a:gdLst>
                  <a:gd name="connsiteX0" fmla="*/ 62706 w 324903"/>
                  <a:gd name="connsiteY0" fmla="*/ 0 h 346428"/>
                  <a:gd name="connsiteX1" fmla="*/ 0 w 324903"/>
                  <a:gd name="connsiteY1" fmla="*/ 0 h 346428"/>
                  <a:gd name="connsiteX2" fmla="*/ 0 w 324903"/>
                  <a:gd name="connsiteY2" fmla="*/ 346428 h 346428"/>
                  <a:gd name="connsiteX3" fmla="*/ 62706 w 324903"/>
                  <a:gd name="connsiteY3" fmla="*/ 346428 h 346428"/>
                  <a:gd name="connsiteX4" fmla="*/ 62706 w 324903"/>
                  <a:gd name="connsiteY4" fmla="*/ 200059 h 346428"/>
                  <a:gd name="connsiteX5" fmla="*/ 134672 w 324903"/>
                  <a:gd name="connsiteY5" fmla="*/ 200059 h 346428"/>
                  <a:gd name="connsiteX6" fmla="*/ 250988 w 324903"/>
                  <a:gd name="connsiteY6" fmla="*/ 346428 h 346428"/>
                  <a:gd name="connsiteX7" fmla="*/ 324903 w 324903"/>
                  <a:gd name="connsiteY7" fmla="*/ 346428 h 346428"/>
                  <a:gd name="connsiteX8" fmla="*/ 184301 w 324903"/>
                  <a:gd name="connsiteY8" fmla="*/ 166676 h 346428"/>
                  <a:gd name="connsiteX9" fmla="*/ 315725 w 324903"/>
                  <a:gd name="connsiteY9" fmla="*/ 0 h 346428"/>
                  <a:gd name="connsiteX10" fmla="*/ 248389 w 324903"/>
                  <a:gd name="connsiteY10" fmla="*/ 0 h 346428"/>
                  <a:gd name="connsiteX11" fmla="*/ 135972 w 324903"/>
                  <a:gd name="connsiteY11" fmla="*/ 146450 h 346428"/>
                  <a:gd name="connsiteX12" fmla="*/ 62706 w 324903"/>
                  <a:gd name="connsiteY12" fmla="*/ 146450 h 346428"/>
                  <a:gd name="connsiteX13" fmla="*/ 62706 w 324903"/>
                  <a:gd name="connsiteY13" fmla="*/ 0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4903" h="346428">
                    <a:moveTo>
                      <a:pt x="62706" y="0"/>
                    </a:moveTo>
                    <a:lnTo>
                      <a:pt x="0" y="0"/>
                    </a:lnTo>
                    <a:lnTo>
                      <a:pt x="0" y="346428"/>
                    </a:lnTo>
                    <a:lnTo>
                      <a:pt x="62706" y="346428"/>
                    </a:lnTo>
                    <a:lnTo>
                      <a:pt x="62706" y="200059"/>
                    </a:lnTo>
                    <a:lnTo>
                      <a:pt x="134672" y="200059"/>
                    </a:lnTo>
                    <a:lnTo>
                      <a:pt x="250988" y="346428"/>
                    </a:lnTo>
                    <a:lnTo>
                      <a:pt x="324903" y="346428"/>
                    </a:lnTo>
                    <a:lnTo>
                      <a:pt x="184301" y="166676"/>
                    </a:lnTo>
                    <a:lnTo>
                      <a:pt x="315725" y="0"/>
                    </a:lnTo>
                    <a:lnTo>
                      <a:pt x="248389" y="0"/>
                    </a:lnTo>
                    <a:lnTo>
                      <a:pt x="135972" y="146450"/>
                    </a:lnTo>
                    <a:lnTo>
                      <a:pt x="62706" y="146450"/>
                    </a:lnTo>
                    <a:lnTo>
                      <a:pt x="62706" y="0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31" name="Полилиния: фигура 30">
                <a:extLst>
                  <a:ext uri="{FF2B5EF4-FFF2-40B4-BE49-F238E27FC236}">
                    <a16:creationId xmlns:a16="http://schemas.microsoft.com/office/drawing/2014/main" id="{7B1F8E4D-E152-40B5-9105-41FD94F2199B}"/>
                  </a:ext>
                </a:extLst>
              </p:cNvPr>
              <p:cNvSpPr/>
              <p:nvPr/>
            </p:nvSpPr>
            <p:spPr>
              <a:xfrm>
                <a:off x="3928894" y="3382782"/>
                <a:ext cx="360317" cy="353819"/>
              </a:xfrm>
              <a:custGeom>
                <a:avLst/>
                <a:gdLst>
                  <a:gd name="connsiteX0" fmla="*/ 273000 w 360317"/>
                  <a:gd name="connsiteY0" fmla="*/ 330914 h 353819"/>
                  <a:gd name="connsiteX1" fmla="*/ 337087 w 360317"/>
                  <a:gd name="connsiteY1" fmla="*/ 267802 h 353819"/>
                  <a:gd name="connsiteX2" fmla="*/ 360318 w 360317"/>
                  <a:gd name="connsiteY2" fmla="*/ 176585 h 353819"/>
                  <a:gd name="connsiteX3" fmla="*/ 337087 w 360317"/>
                  <a:gd name="connsiteY3" fmla="*/ 85368 h 353819"/>
                  <a:gd name="connsiteX4" fmla="*/ 273000 w 360317"/>
                  <a:gd name="connsiteY4" fmla="*/ 22581 h 353819"/>
                  <a:gd name="connsiteX5" fmla="*/ 180484 w 360317"/>
                  <a:gd name="connsiteY5" fmla="*/ 0 h 353819"/>
                  <a:gd name="connsiteX6" fmla="*/ 87643 w 360317"/>
                  <a:gd name="connsiteY6" fmla="*/ 22581 h 353819"/>
                  <a:gd name="connsiteX7" fmla="*/ 23230 w 360317"/>
                  <a:gd name="connsiteY7" fmla="*/ 85368 h 353819"/>
                  <a:gd name="connsiteX8" fmla="*/ 0 w 360317"/>
                  <a:gd name="connsiteY8" fmla="*/ 176585 h 353819"/>
                  <a:gd name="connsiteX9" fmla="*/ 23230 w 360317"/>
                  <a:gd name="connsiteY9" fmla="*/ 267802 h 353819"/>
                  <a:gd name="connsiteX10" fmla="*/ 87643 w 360317"/>
                  <a:gd name="connsiteY10" fmla="*/ 330914 h 353819"/>
                  <a:gd name="connsiteX11" fmla="*/ 180484 w 360317"/>
                  <a:gd name="connsiteY11" fmla="*/ 353820 h 353819"/>
                  <a:gd name="connsiteX12" fmla="*/ 273000 w 360317"/>
                  <a:gd name="connsiteY12" fmla="*/ 330914 h 353819"/>
                  <a:gd name="connsiteX13" fmla="*/ 78870 w 360317"/>
                  <a:gd name="connsiteY13" fmla="*/ 240347 h 353819"/>
                  <a:gd name="connsiteX14" fmla="*/ 63518 w 360317"/>
                  <a:gd name="connsiteY14" fmla="*/ 176585 h 353819"/>
                  <a:gd name="connsiteX15" fmla="*/ 78870 w 360317"/>
                  <a:gd name="connsiteY15" fmla="*/ 112823 h 353819"/>
                  <a:gd name="connsiteX16" fmla="*/ 120701 w 360317"/>
                  <a:gd name="connsiteY16" fmla="*/ 70017 h 353819"/>
                  <a:gd name="connsiteX17" fmla="*/ 180484 w 360317"/>
                  <a:gd name="connsiteY17" fmla="*/ 54990 h 353819"/>
                  <a:gd name="connsiteX18" fmla="*/ 240266 w 360317"/>
                  <a:gd name="connsiteY18" fmla="*/ 70017 h 353819"/>
                  <a:gd name="connsiteX19" fmla="*/ 281773 w 360317"/>
                  <a:gd name="connsiteY19" fmla="*/ 112823 h 353819"/>
                  <a:gd name="connsiteX20" fmla="*/ 296799 w 360317"/>
                  <a:gd name="connsiteY20" fmla="*/ 176585 h 353819"/>
                  <a:gd name="connsiteX21" fmla="*/ 281773 w 360317"/>
                  <a:gd name="connsiteY21" fmla="*/ 240347 h 353819"/>
                  <a:gd name="connsiteX22" fmla="*/ 240266 w 360317"/>
                  <a:gd name="connsiteY22" fmla="*/ 283478 h 353819"/>
                  <a:gd name="connsiteX23" fmla="*/ 180484 w 360317"/>
                  <a:gd name="connsiteY23" fmla="*/ 298830 h 353819"/>
                  <a:gd name="connsiteX24" fmla="*/ 120701 w 360317"/>
                  <a:gd name="connsiteY24" fmla="*/ 283478 h 353819"/>
                  <a:gd name="connsiteX25" fmla="*/ 78870 w 360317"/>
                  <a:gd name="connsiteY25" fmla="*/ 240347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60317" h="353819">
                    <a:moveTo>
                      <a:pt x="273000" y="330914"/>
                    </a:moveTo>
                    <a:cubicBezTo>
                      <a:pt x="300210" y="315644"/>
                      <a:pt x="321573" y="294606"/>
                      <a:pt x="337087" y="267802"/>
                    </a:cubicBezTo>
                    <a:cubicBezTo>
                      <a:pt x="352601" y="240997"/>
                      <a:pt x="360318" y="210619"/>
                      <a:pt x="360318" y="176585"/>
                    </a:cubicBezTo>
                    <a:cubicBezTo>
                      <a:pt x="360318" y="142551"/>
                      <a:pt x="352601" y="112173"/>
                      <a:pt x="337087" y="85368"/>
                    </a:cubicBezTo>
                    <a:cubicBezTo>
                      <a:pt x="321654" y="58564"/>
                      <a:pt x="300292" y="37689"/>
                      <a:pt x="273000" y="22581"/>
                    </a:cubicBezTo>
                    <a:cubicBezTo>
                      <a:pt x="245790" y="7554"/>
                      <a:pt x="214924" y="0"/>
                      <a:pt x="180484" y="0"/>
                    </a:cubicBezTo>
                    <a:cubicBezTo>
                      <a:pt x="146044" y="0"/>
                      <a:pt x="115097" y="7554"/>
                      <a:pt x="87643" y="22581"/>
                    </a:cubicBezTo>
                    <a:cubicBezTo>
                      <a:pt x="60188" y="37608"/>
                      <a:pt x="38745" y="58564"/>
                      <a:pt x="23230" y="85368"/>
                    </a:cubicBezTo>
                    <a:cubicBezTo>
                      <a:pt x="7798" y="112173"/>
                      <a:pt x="0" y="142551"/>
                      <a:pt x="0" y="176585"/>
                    </a:cubicBezTo>
                    <a:cubicBezTo>
                      <a:pt x="0" y="210619"/>
                      <a:pt x="7716" y="240997"/>
                      <a:pt x="23230" y="267802"/>
                    </a:cubicBezTo>
                    <a:cubicBezTo>
                      <a:pt x="38745" y="294606"/>
                      <a:pt x="60188" y="315644"/>
                      <a:pt x="87643" y="330914"/>
                    </a:cubicBezTo>
                    <a:cubicBezTo>
                      <a:pt x="115097" y="346185"/>
                      <a:pt x="146044" y="353820"/>
                      <a:pt x="180484" y="353820"/>
                    </a:cubicBezTo>
                    <a:cubicBezTo>
                      <a:pt x="214924" y="353820"/>
                      <a:pt x="245708" y="346185"/>
                      <a:pt x="273000" y="330914"/>
                    </a:cubicBezTo>
                    <a:close/>
                    <a:moveTo>
                      <a:pt x="78870" y="240347"/>
                    </a:moveTo>
                    <a:cubicBezTo>
                      <a:pt x="68636" y="221828"/>
                      <a:pt x="63518" y="200547"/>
                      <a:pt x="63518" y="176585"/>
                    </a:cubicBezTo>
                    <a:cubicBezTo>
                      <a:pt x="63518" y="152623"/>
                      <a:pt x="68636" y="131342"/>
                      <a:pt x="78870" y="112823"/>
                    </a:cubicBezTo>
                    <a:cubicBezTo>
                      <a:pt x="89105" y="94303"/>
                      <a:pt x="103076" y="80008"/>
                      <a:pt x="120701" y="70017"/>
                    </a:cubicBezTo>
                    <a:cubicBezTo>
                      <a:pt x="138328" y="59945"/>
                      <a:pt x="158228" y="54990"/>
                      <a:pt x="180484" y="54990"/>
                    </a:cubicBezTo>
                    <a:cubicBezTo>
                      <a:pt x="202740" y="54990"/>
                      <a:pt x="222640" y="60026"/>
                      <a:pt x="240266" y="70017"/>
                    </a:cubicBezTo>
                    <a:cubicBezTo>
                      <a:pt x="257892" y="80008"/>
                      <a:pt x="271781" y="94303"/>
                      <a:pt x="281773" y="112823"/>
                    </a:cubicBezTo>
                    <a:cubicBezTo>
                      <a:pt x="291844" y="131342"/>
                      <a:pt x="296799" y="152623"/>
                      <a:pt x="296799" y="176585"/>
                    </a:cubicBezTo>
                    <a:cubicBezTo>
                      <a:pt x="296799" y="200547"/>
                      <a:pt x="291763" y="221828"/>
                      <a:pt x="281773" y="240347"/>
                    </a:cubicBezTo>
                    <a:cubicBezTo>
                      <a:pt x="271781" y="258867"/>
                      <a:pt x="257892" y="273244"/>
                      <a:pt x="240266" y="283478"/>
                    </a:cubicBezTo>
                    <a:cubicBezTo>
                      <a:pt x="222640" y="293713"/>
                      <a:pt x="202658" y="298830"/>
                      <a:pt x="180484" y="298830"/>
                    </a:cubicBezTo>
                    <a:cubicBezTo>
                      <a:pt x="158309" y="298830"/>
                      <a:pt x="138328" y="293713"/>
                      <a:pt x="120701" y="283478"/>
                    </a:cubicBezTo>
                    <a:cubicBezTo>
                      <a:pt x="103076" y="273244"/>
                      <a:pt x="89105" y="258867"/>
                      <a:pt x="78870" y="2403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32" name="Полилиния: фигура 31">
                <a:extLst>
                  <a:ext uri="{FF2B5EF4-FFF2-40B4-BE49-F238E27FC236}">
                    <a16:creationId xmlns:a16="http://schemas.microsoft.com/office/drawing/2014/main" id="{6ACCF885-764F-47F3-A653-69748A2673B4}"/>
                  </a:ext>
                </a:extLst>
              </p:cNvPr>
              <p:cNvSpPr/>
              <p:nvPr/>
            </p:nvSpPr>
            <p:spPr>
              <a:xfrm>
                <a:off x="4380022" y="3386193"/>
                <a:ext cx="322954" cy="346428"/>
              </a:xfrm>
              <a:custGeom>
                <a:avLst/>
                <a:gdLst>
                  <a:gd name="connsiteX0" fmla="*/ 62787 w 322954"/>
                  <a:gd name="connsiteY0" fmla="*/ 201359 h 346428"/>
                  <a:gd name="connsiteX1" fmla="*/ 260248 w 322954"/>
                  <a:gd name="connsiteY1" fmla="*/ 201359 h 346428"/>
                  <a:gd name="connsiteX2" fmla="*/ 260248 w 322954"/>
                  <a:gd name="connsiteY2" fmla="*/ 346428 h 346428"/>
                  <a:gd name="connsiteX3" fmla="*/ 322954 w 322954"/>
                  <a:gd name="connsiteY3" fmla="*/ 346428 h 346428"/>
                  <a:gd name="connsiteX4" fmla="*/ 322954 w 322954"/>
                  <a:gd name="connsiteY4" fmla="*/ 0 h 346428"/>
                  <a:gd name="connsiteX5" fmla="*/ 260248 w 322954"/>
                  <a:gd name="connsiteY5" fmla="*/ 0 h 346428"/>
                  <a:gd name="connsiteX6" fmla="*/ 260248 w 322954"/>
                  <a:gd name="connsiteY6" fmla="*/ 147100 h 346428"/>
                  <a:gd name="connsiteX7" fmla="*/ 62787 w 322954"/>
                  <a:gd name="connsiteY7" fmla="*/ 147100 h 346428"/>
                  <a:gd name="connsiteX8" fmla="*/ 62787 w 322954"/>
                  <a:gd name="connsiteY8" fmla="*/ 0 h 346428"/>
                  <a:gd name="connsiteX9" fmla="*/ 0 w 322954"/>
                  <a:gd name="connsiteY9" fmla="*/ 0 h 346428"/>
                  <a:gd name="connsiteX10" fmla="*/ 0 w 322954"/>
                  <a:gd name="connsiteY10" fmla="*/ 346428 h 346428"/>
                  <a:gd name="connsiteX11" fmla="*/ 62787 w 322954"/>
                  <a:gd name="connsiteY11" fmla="*/ 346428 h 346428"/>
                  <a:gd name="connsiteX12" fmla="*/ 62787 w 322954"/>
                  <a:gd name="connsiteY12" fmla="*/ 201359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2954" h="346428">
                    <a:moveTo>
                      <a:pt x="62787" y="201359"/>
                    </a:moveTo>
                    <a:lnTo>
                      <a:pt x="260248" y="201359"/>
                    </a:lnTo>
                    <a:lnTo>
                      <a:pt x="260248" y="346428"/>
                    </a:lnTo>
                    <a:lnTo>
                      <a:pt x="322954" y="346428"/>
                    </a:lnTo>
                    <a:lnTo>
                      <a:pt x="322954" y="0"/>
                    </a:lnTo>
                    <a:lnTo>
                      <a:pt x="260248" y="0"/>
                    </a:lnTo>
                    <a:lnTo>
                      <a:pt x="260248" y="147100"/>
                    </a:lnTo>
                    <a:lnTo>
                      <a:pt x="62787" y="147100"/>
                    </a:lnTo>
                    <a:lnTo>
                      <a:pt x="62787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62787" y="346428"/>
                    </a:lnTo>
                    <a:lnTo>
                      <a:pt x="62787" y="201359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33" name="Полилиния: фигура 32">
                <a:extLst>
                  <a:ext uri="{FF2B5EF4-FFF2-40B4-BE49-F238E27FC236}">
                    <a16:creationId xmlns:a16="http://schemas.microsoft.com/office/drawing/2014/main" id="{8451E831-9111-4D25-89E1-BA9C30CF58A3}"/>
                  </a:ext>
                </a:extLst>
              </p:cNvPr>
              <p:cNvSpPr/>
              <p:nvPr/>
            </p:nvSpPr>
            <p:spPr>
              <a:xfrm>
                <a:off x="4793137" y="3382782"/>
                <a:ext cx="360318" cy="353819"/>
              </a:xfrm>
              <a:custGeom>
                <a:avLst/>
                <a:gdLst>
                  <a:gd name="connsiteX0" fmla="*/ 87643 w 360318"/>
                  <a:gd name="connsiteY0" fmla="*/ 330914 h 353819"/>
                  <a:gd name="connsiteX1" fmla="*/ 180484 w 360318"/>
                  <a:gd name="connsiteY1" fmla="*/ 353820 h 353819"/>
                  <a:gd name="connsiteX2" fmla="*/ 273000 w 360318"/>
                  <a:gd name="connsiteY2" fmla="*/ 330914 h 353819"/>
                  <a:gd name="connsiteX3" fmla="*/ 337087 w 360318"/>
                  <a:gd name="connsiteY3" fmla="*/ 267802 h 353819"/>
                  <a:gd name="connsiteX4" fmla="*/ 360318 w 360318"/>
                  <a:gd name="connsiteY4" fmla="*/ 176585 h 353819"/>
                  <a:gd name="connsiteX5" fmla="*/ 337087 w 360318"/>
                  <a:gd name="connsiteY5" fmla="*/ 85368 h 353819"/>
                  <a:gd name="connsiteX6" fmla="*/ 273000 w 360318"/>
                  <a:gd name="connsiteY6" fmla="*/ 22581 h 353819"/>
                  <a:gd name="connsiteX7" fmla="*/ 180484 w 360318"/>
                  <a:gd name="connsiteY7" fmla="*/ 0 h 353819"/>
                  <a:gd name="connsiteX8" fmla="*/ 87643 w 360318"/>
                  <a:gd name="connsiteY8" fmla="*/ 22581 h 353819"/>
                  <a:gd name="connsiteX9" fmla="*/ 23231 w 360318"/>
                  <a:gd name="connsiteY9" fmla="*/ 85368 h 353819"/>
                  <a:gd name="connsiteX10" fmla="*/ 0 w 360318"/>
                  <a:gd name="connsiteY10" fmla="*/ 176585 h 353819"/>
                  <a:gd name="connsiteX11" fmla="*/ 23231 w 360318"/>
                  <a:gd name="connsiteY11" fmla="*/ 267802 h 353819"/>
                  <a:gd name="connsiteX12" fmla="*/ 87643 w 360318"/>
                  <a:gd name="connsiteY12" fmla="*/ 330914 h 353819"/>
                  <a:gd name="connsiteX13" fmla="*/ 78789 w 360318"/>
                  <a:gd name="connsiteY13" fmla="*/ 112904 h 353819"/>
                  <a:gd name="connsiteX14" fmla="*/ 120621 w 360318"/>
                  <a:gd name="connsiteY14" fmla="*/ 70098 h 353819"/>
                  <a:gd name="connsiteX15" fmla="*/ 180403 w 360318"/>
                  <a:gd name="connsiteY15" fmla="*/ 55071 h 353819"/>
                  <a:gd name="connsiteX16" fmla="*/ 240266 w 360318"/>
                  <a:gd name="connsiteY16" fmla="*/ 70098 h 353819"/>
                  <a:gd name="connsiteX17" fmla="*/ 281773 w 360318"/>
                  <a:gd name="connsiteY17" fmla="*/ 112904 h 353819"/>
                  <a:gd name="connsiteX18" fmla="*/ 296800 w 360318"/>
                  <a:gd name="connsiteY18" fmla="*/ 176666 h 353819"/>
                  <a:gd name="connsiteX19" fmla="*/ 281773 w 360318"/>
                  <a:gd name="connsiteY19" fmla="*/ 240429 h 353819"/>
                  <a:gd name="connsiteX20" fmla="*/ 240266 w 360318"/>
                  <a:gd name="connsiteY20" fmla="*/ 283560 h 353819"/>
                  <a:gd name="connsiteX21" fmla="*/ 180403 w 360318"/>
                  <a:gd name="connsiteY21" fmla="*/ 298911 h 353819"/>
                  <a:gd name="connsiteX22" fmla="*/ 120621 w 360318"/>
                  <a:gd name="connsiteY22" fmla="*/ 283560 h 353819"/>
                  <a:gd name="connsiteX23" fmla="*/ 78789 w 360318"/>
                  <a:gd name="connsiteY23" fmla="*/ 240429 h 353819"/>
                  <a:gd name="connsiteX24" fmla="*/ 63437 w 360318"/>
                  <a:gd name="connsiteY24" fmla="*/ 176666 h 353819"/>
                  <a:gd name="connsiteX25" fmla="*/ 78789 w 360318"/>
                  <a:gd name="connsiteY25" fmla="*/ 112904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60318" h="353819">
                    <a:moveTo>
                      <a:pt x="87643" y="330914"/>
                    </a:moveTo>
                    <a:cubicBezTo>
                      <a:pt x="115097" y="346185"/>
                      <a:pt x="146044" y="353820"/>
                      <a:pt x="180484" y="353820"/>
                    </a:cubicBezTo>
                    <a:cubicBezTo>
                      <a:pt x="214924" y="353820"/>
                      <a:pt x="245708" y="346185"/>
                      <a:pt x="273000" y="330914"/>
                    </a:cubicBezTo>
                    <a:cubicBezTo>
                      <a:pt x="300211" y="315644"/>
                      <a:pt x="321573" y="294606"/>
                      <a:pt x="337087" y="267802"/>
                    </a:cubicBezTo>
                    <a:cubicBezTo>
                      <a:pt x="352520" y="240997"/>
                      <a:pt x="360318" y="210619"/>
                      <a:pt x="360318" y="176585"/>
                    </a:cubicBezTo>
                    <a:cubicBezTo>
                      <a:pt x="360318" y="142551"/>
                      <a:pt x="352602" y="112173"/>
                      <a:pt x="337087" y="85368"/>
                    </a:cubicBezTo>
                    <a:cubicBezTo>
                      <a:pt x="321573" y="58564"/>
                      <a:pt x="300292" y="37689"/>
                      <a:pt x="273000" y="22581"/>
                    </a:cubicBezTo>
                    <a:cubicBezTo>
                      <a:pt x="245708" y="7554"/>
                      <a:pt x="214924" y="0"/>
                      <a:pt x="180484" y="0"/>
                    </a:cubicBezTo>
                    <a:cubicBezTo>
                      <a:pt x="146044" y="0"/>
                      <a:pt x="115097" y="7554"/>
                      <a:pt x="87643" y="22581"/>
                    </a:cubicBezTo>
                    <a:cubicBezTo>
                      <a:pt x="60189" y="37608"/>
                      <a:pt x="38745" y="58564"/>
                      <a:pt x="23231" y="85368"/>
                    </a:cubicBezTo>
                    <a:cubicBezTo>
                      <a:pt x="7717" y="112173"/>
                      <a:pt x="0" y="142551"/>
                      <a:pt x="0" y="176585"/>
                    </a:cubicBezTo>
                    <a:cubicBezTo>
                      <a:pt x="0" y="210619"/>
                      <a:pt x="7717" y="240997"/>
                      <a:pt x="23231" y="267802"/>
                    </a:cubicBezTo>
                    <a:cubicBezTo>
                      <a:pt x="38664" y="294606"/>
                      <a:pt x="60189" y="315644"/>
                      <a:pt x="87643" y="330914"/>
                    </a:cubicBezTo>
                    <a:close/>
                    <a:moveTo>
                      <a:pt x="78789" y="112904"/>
                    </a:moveTo>
                    <a:cubicBezTo>
                      <a:pt x="89024" y="94384"/>
                      <a:pt x="102995" y="80089"/>
                      <a:pt x="120621" y="70098"/>
                    </a:cubicBezTo>
                    <a:cubicBezTo>
                      <a:pt x="138247" y="60026"/>
                      <a:pt x="158228" y="55071"/>
                      <a:pt x="180403" y="55071"/>
                    </a:cubicBezTo>
                    <a:cubicBezTo>
                      <a:pt x="202577" y="55071"/>
                      <a:pt x="222559" y="60107"/>
                      <a:pt x="240266" y="70098"/>
                    </a:cubicBezTo>
                    <a:cubicBezTo>
                      <a:pt x="257892" y="80089"/>
                      <a:pt x="271782" y="94384"/>
                      <a:pt x="281773" y="112904"/>
                    </a:cubicBezTo>
                    <a:cubicBezTo>
                      <a:pt x="291845" y="131424"/>
                      <a:pt x="296800" y="152705"/>
                      <a:pt x="296800" y="176666"/>
                    </a:cubicBezTo>
                    <a:cubicBezTo>
                      <a:pt x="296800" y="200628"/>
                      <a:pt x="291764" y="221909"/>
                      <a:pt x="281773" y="240429"/>
                    </a:cubicBezTo>
                    <a:cubicBezTo>
                      <a:pt x="271782" y="258948"/>
                      <a:pt x="257892" y="273325"/>
                      <a:pt x="240266" y="283560"/>
                    </a:cubicBezTo>
                    <a:cubicBezTo>
                      <a:pt x="222640" y="293794"/>
                      <a:pt x="202659" y="298911"/>
                      <a:pt x="180403" y="298911"/>
                    </a:cubicBezTo>
                    <a:cubicBezTo>
                      <a:pt x="158147" y="298911"/>
                      <a:pt x="138247" y="293794"/>
                      <a:pt x="120621" y="283560"/>
                    </a:cubicBezTo>
                    <a:cubicBezTo>
                      <a:pt x="102995" y="273325"/>
                      <a:pt x="89024" y="258948"/>
                      <a:pt x="78789" y="240429"/>
                    </a:cubicBezTo>
                    <a:cubicBezTo>
                      <a:pt x="68555" y="221909"/>
                      <a:pt x="63437" y="200628"/>
                      <a:pt x="63437" y="176666"/>
                    </a:cubicBezTo>
                    <a:cubicBezTo>
                      <a:pt x="63437" y="152705"/>
                      <a:pt x="68555" y="131424"/>
                      <a:pt x="78789" y="1129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34" name="Полилиния: фигура 33">
                <a:extLst>
                  <a:ext uri="{FF2B5EF4-FFF2-40B4-BE49-F238E27FC236}">
                    <a16:creationId xmlns:a16="http://schemas.microsoft.com/office/drawing/2014/main" id="{A1C151E7-57DC-4E39-A289-420BEEB7622F}"/>
                  </a:ext>
                </a:extLst>
              </p:cNvPr>
              <p:cNvSpPr/>
              <p:nvPr/>
            </p:nvSpPr>
            <p:spPr>
              <a:xfrm>
                <a:off x="5244265" y="3386193"/>
                <a:ext cx="399387" cy="346428"/>
              </a:xfrm>
              <a:custGeom>
                <a:avLst/>
                <a:gdLst>
                  <a:gd name="connsiteX0" fmla="*/ 200709 w 399387"/>
                  <a:gd name="connsiteY0" fmla="*/ 234012 h 346428"/>
                  <a:gd name="connsiteX1" fmla="*/ 64737 w 399387"/>
                  <a:gd name="connsiteY1" fmla="*/ 0 h 346428"/>
                  <a:gd name="connsiteX2" fmla="*/ 0 w 399387"/>
                  <a:gd name="connsiteY2" fmla="*/ 0 h 346428"/>
                  <a:gd name="connsiteX3" fmla="*/ 0 w 399387"/>
                  <a:gd name="connsiteY3" fmla="*/ 346428 h 346428"/>
                  <a:gd name="connsiteX4" fmla="*/ 57508 w 399387"/>
                  <a:gd name="connsiteY4" fmla="*/ 346428 h 346428"/>
                  <a:gd name="connsiteX5" fmla="*/ 57508 w 399387"/>
                  <a:gd name="connsiteY5" fmla="*/ 92841 h 346428"/>
                  <a:gd name="connsiteX6" fmla="*/ 185601 w 399387"/>
                  <a:gd name="connsiteY6" fmla="*/ 307277 h 346428"/>
                  <a:gd name="connsiteX7" fmla="*/ 213137 w 399387"/>
                  <a:gd name="connsiteY7" fmla="*/ 307277 h 346428"/>
                  <a:gd name="connsiteX8" fmla="*/ 342529 w 399387"/>
                  <a:gd name="connsiteY8" fmla="*/ 93491 h 346428"/>
                  <a:gd name="connsiteX9" fmla="*/ 342529 w 399387"/>
                  <a:gd name="connsiteY9" fmla="*/ 346428 h 346428"/>
                  <a:gd name="connsiteX10" fmla="*/ 399387 w 399387"/>
                  <a:gd name="connsiteY10" fmla="*/ 346428 h 346428"/>
                  <a:gd name="connsiteX11" fmla="*/ 399387 w 399387"/>
                  <a:gd name="connsiteY11" fmla="*/ 0 h 346428"/>
                  <a:gd name="connsiteX12" fmla="*/ 340580 w 399387"/>
                  <a:gd name="connsiteY12" fmla="*/ 0 h 346428"/>
                  <a:gd name="connsiteX13" fmla="*/ 200709 w 399387"/>
                  <a:gd name="connsiteY13" fmla="*/ 234012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9387" h="346428">
                    <a:moveTo>
                      <a:pt x="200709" y="234012"/>
                    </a:moveTo>
                    <a:lnTo>
                      <a:pt x="64737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57508" y="346428"/>
                    </a:lnTo>
                    <a:lnTo>
                      <a:pt x="57508" y="92841"/>
                    </a:lnTo>
                    <a:lnTo>
                      <a:pt x="185601" y="307277"/>
                    </a:lnTo>
                    <a:lnTo>
                      <a:pt x="213137" y="307277"/>
                    </a:lnTo>
                    <a:lnTo>
                      <a:pt x="342529" y="93491"/>
                    </a:lnTo>
                    <a:lnTo>
                      <a:pt x="342529" y="346428"/>
                    </a:lnTo>
                    <a:lnTo>
                      <a:pt x="399387" y="346428"/>
                    </a:lnTo>
                    <a:lnTo>
                      <a:pt x="399387" y="0"/>
                    </a:lnTo>
                    <a:lnTo>
                      <a:pt x="340580" y="0"/>
                    </a:lnTo>
                    <a:lnTo>
                      <a:pt x="200709" y="234012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35" name="Полилиния: фигура 34">
                <a:extLst>
                  <a:ext uri="{FF2B5EF4-FFF2-40B4-BE49-F238E27FC236}">
                    <a16:creationId xmlns:a16="http://schemas.microsoft.com/office/drawing/2014/main" id="{F63422F0-E686-4DDE-AE61-E4B476D7D45C}"/>
                  </a:ext>
                </a:extLst>
              </p:cNvPr>
              <p:cNvSpPr/>
              <p:nvPr/>
            </p:nvSpPr>
            <p:spPr>
              <a:xfrm>
                <a:off x="5765898" y="3386193"/>
                <a:ext cx="332132" cy="346428"/>
              </a:xfrm>
              <a:custGeom>
                <a:avLst/>
                <a:gdLst>
                  <a:gd name="connsiteX0" fmla="*/ 62788 w 332132"/>
                  <a:gd name="connsiteY0" fmla="*/ 252369 h 346428"/>
                  <a:gd name="connsiteX1" fmla="*/ 62788 w 332132"/>
                  <a:gd name="connsiteY1" fmla="*/ 0 h 346428"/>
                  <a:gd name="connsiteX2" fmla="*/ 0 w 332132"/>
                  <a:gd name="connsiteY2" fmla="*/ 0 h 346428"/>
                  <a:gd name="connsiteX3" fmla="*/ 0 w 332132"/>
                  <a:gd name="connsiteY3" fmla="*/ 346428 h 346428"/>
                  <a:gd name="connsiteX4" fmla="*/ 57589 w 332132"/>
                  <a:gd name="connsiteY4" fmla="*/ 346428 h 346428"/>
                  <a:gd name="connsiteX5" fmla="*/ 269345 w 332132"/>
                  <a:gd name="connsiteY5" fmla="*/ 94141 h 346428"/>
                  <a:gd name="connsiteX6" fmla="*/ 269345 w 332132"/>
                  <a:gd name="connsiteY6" fmla="*/ 346428 h 346428"/>
                  <a:gd name="connsiteX7" fmla="*/ 332133 w 332132"/>
                  <a:gd name="connsiteY7" fmla="*/ 346428 h 346428"/>
                  <a:gd name="connsiteX8" fmla="*/ 332133 w 332132"/>
                  <a:gd name="connsiteY8" fmla="*/ 0 h 346428"/>
                  <a:gd name="connsiteX9" fmla="*/ 275275 w 332132"/>
                  <a:gd name="connsiteY9" fmla="*/ 0 h 346428"/>
                  <a:gd name="connsiteX10" fmla="*/ 62788 w 332132"/>
                  <a:gd name="connsiteY10" fmla="*/ 252369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2132" h="346428">
                    <a:moveTo>
                      <a:pt x="62788" y="252369"/>
                    </a:moveTo>
                    <a:lnTo>
                      <a:pt x="62788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57589" y="346428"/>
                    </a:lnTo>
                    <a:lnTo>
                      <a:pt x="269345" y="94141"/>
                    </a:lnTo>
                    <a:lnTo>
                      <a:pt x="269345" y="346428"/>
                    </a:lnTo>
                    <a:lnTo>
                      <a:pt x="332133" y="346428"/>
                    </a:lnTo>
                    <a:lnTo>
                      <a:pt x="332133" y="0"/>
                    </a:lnTo>
                    <a:lnTo>
                      <a:pt x="275275" y="0"/>
                    </a:lnTo>
                    <a:lnTo>
                      <a:pt x="62788" y="252369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36" name="Полилиния: фигура 35">
                <a:extLst>
                  <a:ext uri="{FF2B5EF4-FFF2-40B4-BE49-F238E27FC236}">
                    <a16:creationId xmlns:a16="http://schemas.microsoft.com/office/drawing/2014/main" id="{51B781C4-F875-43EB-A8F1-9D9B3906E28D}"/>
                  </a:ext>
                </a:extLst>
              </p:cNvPr>
              <p:cNvSpPr/>
              <p:nvPr/>
            </p:nvSpPr>
            <p:spPr>
              <a:xfrm>
                <a:off x="6186079" y="3386112"/>
                <a:ext cx="310038" cy="346509"/>
              </a:xfrm>
              <a:custGeom>
                <a:avLst/>
                <a:gdLst>
                  <a:gd name="connsiteX0" fmla="*/ 310039 w 310038"/>
                  <a:gd name="connsiteY0" fmla="*/ 346510 h 346509"/>
                  <a:gd name="connsiteX1" fmla="*/ 310039 w 310038"/>
                  <a:gd name="connsiteY1" fmla="*/ 81 h 346509"/>
                  <a:gd name="connsiteX2" fmla="*/ 247252 w 310038"/>
                  <a:gd name="connsiteY2" fmla="*/ 81 h 346509"/>
                  <a:gd name="connsiteX3" fmla="*/ 247252 w 310038"/>
                  <a:gd name="connsiteY3" fmla="*/ 158228 h 346509"/>
                  <a:gd name="connsiteX4" fmla="*/ 148481 w 310038"/>
                  <a:gd name="connsiteY4" fmla="*/ 181134 h 346509"/>
                  <a:gd name="connsiteX5" fmla="*/ 85368 w 310038"/>
                  <a:gd name="connsiteY5" fmla="*/ 162777 h 346509"/>
                  <a:gd name="connsiteX6" fmla="*/ 62787 w 310038"/>
                  <a:gd name="connsiteY6" fmla="*/ 108518 h 346509"/>
                  <a:gd name="connsiteX7" fmla="*/ 62787 w 310038"/>
                  <a:gd name="connsiteY7" fmla="*/ 0 h 346509"/>
                  <a:gd name="connsiteX8" fmla="*/ 0 w 310038"/>
                  <a:gd name="connsiteY8" fmla="*/ 0 h 346509"/>
                  <a:gd name="connsiteX9" fmla="*/ 0 w 310038"/>
                  <a:gd name="connsiteY9" fmla="*/ 112417 h 346509"/>
                  <a:gd name="connsiteX10" fmla="*/ 35333 w 310038"/>
                  <a:gd name="connsiteY10" fmla="*/ 202577 h 346509"/>
                  <a:gd name="connsiteX11" fmla="*/ 135403 w 310038"/>
                  <a:gd name="connsiteY11" fmla="*/ 232631 h 346509"/>
                  <a:gd name="connsiteX12" fmla="*/ 247170 w 310038"/>
                  <a:gd name="connsiteY12" fmla="*/ 206476 h 346509"/>
                  <a:gd name="connsiteX13" fmla="*/ 247170 w 310038"/>
                  <a:gd name="connsiteY13" fmla="*/ 346347 h 346509"/>
                  <a:gd name="connsiteX14" fmla="*/ 309958 w 310038"/>
                  <a:gd name="connsiteY14" fmla="*/ 346347 h 34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10038" h="346509">
                    <a:moveTo>
                      <a:pt x="310039" y="346510"/>
                    </a:moveTo>
                    <a:lnTo>
                      <a:pt x="310039" y="81"/>
                    </a:lnTo>
                    <a:lnTo>
                      <a:pt x="247252" y="81"/>
                    </a:lnTo>
                    <a:lnTo>
                      <a:pt x="247252" y="158228"/>
                    </a:lnTo>
                    <a:cubicBezTo>
                      <a:pt x="211918" y="173498"/>
                      <a:pt x="179022" y="181134"/>
                      <a:pt x="148481" y="181134"/>
                    </a:cubicBezTo>
                    <a:cubicBezTo>
                      <a:pt x="121432" y="181134"/>
                      <a:pt x="100476" y="175042"/>
                      <a:pt x="85368" y="162777"/>
                    </a:cubicBezTo>
                    <a:cubicBezTo>
                      <a:pt x="70341" y="150593"/>
                      <a:pt x="62787" y="132479"/>
                      <a:pt x="62787" y="108518"/>
                    </a:cubicBezTo>
                    <a:lnTo>
                      <a:pt x="62787" y="0"/>
                    </a:lnTo>
                    <a:lnTo>
                      <a:pt x="0" y="0"/>
                    </a:lnTo>
                    <a:lnTo>
                      <a:pt x="0" y="112417"/>
                    </a:lnTo>
                    <a:cubicBezTo>
                      <a:pt x="0" y="152542"/>
                      <a:pt x="11777" y="182596"/>
                      <a:pt x="35333" y="202577"/>
                    </a:cubicBezTo>
                    <a:cubicBezTo>
                      <a:pt x="58889" y="222640"/>
                      <a:pt x="92191" y="232631"/>
                      <a:pt x="135403" y="232631"/>
                    </a:cubicBezTo>
                    <a:cubicBezTo>
                      <a:pt x="172442" y="232631"/>
                      <a:pt x="209725" y="223940"/>
                      <a:pt x="247170" y="206476"/>
                    </a:cubicBezTo>
                    <a:lnTo>
                      <a:pt x="247170" y="346347"/>
                    </a:lnTo>
                    <a:lnTo>
                      <a:pt x="309958" y="346347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37" name="Полилиния: фигура 36">
                <a:extLst>
                  <a:ext uri="{FF2B5EF4-FFF2-40B4-BE49-F238E27FC236}">
                    <a16:creationId xmlns:a16="http://schemas.microsoft.com/office/drawing/2014/main" id="{22A751D5-CC1D-4E9A-83D9-4E67FF741B04}"/>
                  </a:ext>
                </a:extLst>
              </p:cNvPr>
              <p:cNvSpPr/>
              <p:nvPr/>
            </p:nvSpPr>
            <p:spPr>
              <a:xfrm>
                <a:off x="6585791" y="3382944"/>
                <a:ext cx="345128" cy="353819"/>
              </a:xfrm>
              <a:custGeom>
                <a:avLst/>
                <a:gdLst>
                  <a:gd name="connsiteX0" fmla="*/ 288190 w 345128"/>
                  <a:gd name="connsiteY0" fmla="*/ 256917 h 353819"/>
                  <a:gd name="connsiteX1" fmla="*/ 188200 w 345128"/>
                  <a:gd name="connsiteY1" fmla="*/ 298749 h 353819"/>
                  <a:gd name="connsiteX2" fmla="*/ 102913 w 345128"/>
                  <a:gd name="connsiteY2" fmla="*/ 270969 h 353819"/>
                  <a:gd name="connsiteX3" fmla="*/ 62707 w 345128"/>
                  <a:gd name="connsiteY3" fmla="*/ 197460 h 353819"/>
                  <a:gd name="connsiteX4" fmla="*/ 343829 w 345128"/>
                  <a:gd name="connsiteY4" fmla="*/ 197460 h 353819"/>
                  <a:gd name="connsiteX5" fmla="*/ 345129 w 345128"/>
                  <a:gd name="connsiteY5" fmla="*/ 178534 h 353819"/>
                  <a:gd name="connsiteX6" fmla="*/ 323279 w 345128"/>
                  <a:gd name="connsiteY6" fmla="*/ 85693 h 353819"/>
                  <a:gd name="connsiteX7" fmla="*/ 262522 w 345128"/>
                  <a:gd name="connsiteY7" fmla="*/ 22581 h 353819"/>
                  <a:gd name="connsiteX8" fmla="*/ 173905 w 345128"/>
                  <a:gd name="connsiteY8" fmla="*/ 0 h 353819"/>
                  <a:gd name="connsiteX9" fmla="*/ 84719 w 345128"/>
                  <a:gd name="connsiteY9" fmla="*/ 22581 h 353819"/>
                  <a:gd name="connsiteX10" fmla="*/ 22581 w 345128"/>
                  <a:gd name="connsiteY10" fmla="*/ 85693 h 353819"/>
                  <a:gd name="connsiteX11" fmla="*/ 0 w 345128"/>
                  <a:gd name="connsiteY11" fmla="*/ 176585 h 353819"/>
                  <a:gd name="connsiteX12" fmla="*/ 23230 w 345128"/>
                  <a:gd name="connsiteY12" fmla="*/ 268127 h 353819"/>
                  <a:gd name="connsiteX13" fmla="*/ 88942 w 345128"/>
                  <a:gd name="connsiteY13" fmla="*/ 331239 h 353819"/>
                  <a:gd name="connsiteX14" fmla="*/ 186332 w 345128"/>
                  <a:gd name="connsiteY14" fmla="*/ 353820 h 353819"/>
                  <a:gd name="connsiteX15" fmla="*/ 264390 w 345128"/>
                  <a:gd name="connsiteY15" fmla="*/ 339443 h 353819"/>
                  <a:gd name="connsiteX16" fmla="*/ 322954 w 345128"/>
                  <a:gd name="connsiteY16" fmla="*/ 297612 h 353819"/>
                  <a:gd name="connsiteX17" fmla="*/ 288270 w 345128"/>
                  <a:gd name="connsiteY17" fmla="*/ 257080 h 353819"/>
                  <a:gd name="connsiteX18" fmla="*/ 98284 w 345128"/>
                  <a:gd name="connsiteY18" fmla="*/ 80414 h 353819"/>
                  <a:gd name="connsiteX19" fmla="*/ 173824 w 345128"/>
                  <a:gd name="connsiteY19" fmla="*/ 52959 h 353819"/>
                  <a:gd name="connsiteX20" fmla="*/ 249363 w 345128"/>
                  <a:gd name="connsiteY20" fmla="*/ 80739 h 353819"/>
                  <a:gd name="connsiteX21" fmla="*/ 285022 w 345128"/>
                  <a:gd name="connsiteY21" fmla="*/ 152298 h 353819"/>
                  <a:gd name="connsiteX22" fmla="*/ 62788 w 345128"/>
                  <a:gd name="connsiteY22" fmla="*/ 152298 h 353819"/>
                  <a:gd name="connsiteX23" fmla="*/ 98446 w 345128"/>
                  <a:gd name="connsiteY23" fmla="*/ 80414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5128" h="353819">
                    <a:moveTo>
                      <a:pt x="288190" y="256917"/>
                    </a:moveTo>
                    <a:cubicBezTo>
                      <a:pt x="262928" y="284778"/>
                      <a:pt x="229544" y="298749"/>
                      <a:pt x="188200" y="298749"/>
                    </a:cubicBezTo>
                    <a:cubicBezTo>
                      <a:pt x="154248" y="298749"/>
                      <a:pt x="125738" y="289489"/>
                      <a:pt x="102913" y="270969"/>
                    </a:cubicBezTo>
                    <a:cubicBezTo>
                      <a:pt x="80008" y="252450"/>
                      <a:pt x="66605" y="227920"/>
                      <a:pt x="62707" y="197460"/>
                    </a:cubicBezTo>
                    <a:lnTo>
                      <a:pt x="343829" y="197460"/>
                    </a:lnTo>
                    <a:cubicBezTo>
                      <a:pt x="344723" y="189662"/>
                      <a:pt x="345129" y="183327"/>
                      <a:pt x="345129" y="178534"/>
                    </a:cubicBezTo>
                    <a:cubicBezTo>
                      <a:pt x="345129" y="143689"/>
                      <a:pt x="337819" y="112742"/>
                      <a:pt x="323279" y="85693"/>
                    </a:cubicBezTo>
                    <a:cubicBezTo>
                      <a:pt x="308658" y="58645"/>
                      <a:pt x="288433" y="37689"/>
                      <a:pt x="262522" y="22581"/>
                    </a:cubicBezTo>
                    <a:cubicBezTo>
                      <a:pt x="236611" y="7554"/>
                      <a:pt x="207045" y="0"/>
                      <a:pt x="173905" y="0"/>
                    </a:cubicBezTo>
                    <a:cubicBezTo>
                      <a:pt x="140765" y="0"/>
                      <a:pt x="111036" y="7554"/>
                      <a:pt x="84719" y="22581"/>
                    </a:cubicBezTo>
                    <a:cubicBezTo>
                      <a:pt x="58320" y="37608"/>
                      <a:pt x="37608" y="58645"/>
                      <a:pt x="22581" y="85693"/>
                    </a:cubicBezTo>
                    <a:cubicBezTo>
                      <a:pt x="7554" y="112742"/>
                      <a:pt x="0" y="143039"/>
                      <a:pt x="0" y="176585"/>
                    </a:cubicBezTo>
                    <a:cubicBezTo>
                      <a:pt x="0" y="210131"/>
                      <a:pt x="7717" y="241078"/>
                      <a:pt x="23230" y="268127"/>
                    </a:cubicBezTo>
                    <a:cubicBezTo>
                      <a:pt x="38745" y="295175"/>
                      <a:pt x="60595" y="316212"/>
                      <a:pt x="88942" y="331239"/>
                    </a:cubicBezTo>
                    <a:cubicBezTo>
                      <a:pt x="117290" y="346266"/>
                      <a:pt x="149780" y="353820"/>
                      <a:pt x="186332" y="353820"/>
                    </a:cubicBezTo>
                    <a:cubicBezTo>
                      <a:pt x="215086" y="353820"/>
                      <a:pt x="241160" y="349028"/>
                      <a:pt x="264390" y="339443"/>
                    </a:cubicBezTo>
                    <a:cubicBezTo>
                      <a:pt x="287702" y="329858"/>
                      <a:pt x="307196" y="315887"/>
                      <a:pt x="322954" y="297612"/>
                    </a:cubicBezTo>
                    <a:lnTo>
                      <a:pt x="288270" y="257080"/>
                    </a:lnTo>
                    <a:close/>
                    <a:moveTo>
                      <a:pt x="98284" y="80414"/>
                    </a:moveTo>
                    <a:cubicBezTo>
                      <a:pt x="118590" y="62057"/>
                      <a:pt x="143689" y="52959"/>
                      <a:pt x="173824" y="52959"/>
                    </a:cubicBezTo>
                    <a:cubicBezTo>
                      <a:pt x="203958" y="52959"/>
                      <a:pt x="229057" y="62219"/>
                      <a:pt x="249363" y="80739"/>
                    </a:cubicBezTo>
                    <a:cubicBezTo>
                      <a:pt x="269589" y="99258"/>
                      <a:pt x="281529" y="123138"/>
                      <a:pt x="285022" y="152298"/>
                    </a:cubicBezTo>
                    <a:lnTo>
                      <a:pt x="62788" y="152298"/>
                    </a:lnTo>
                    <a:cubicBezTo>
                      <a:pt x="66281" y="122651"/>
                      <a:pt x="78139" y="98689"/>
                      <a:pt x="98446" y="80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38" name="Полилиния: фигура 37">
                <a:extLst>
                  <a:ext uri="{FF2B5EF4-FFF2-40B4-BE49-F238E27FC236}">
                    <a16:creationId xmlns:a16="http://schemas.microsoft.com/office/drawing/2014/main" id="{6D783737-0E20-42E6-A382-576228BB371C}"/>
                  </a:ext>
                </a:extLst>
              </p:cNvPr>
              <p:cNvSpPr/>
              <p:nvPr/>
            </p:nvSpPr>
            <p:spPr>
              <a:xfrm>
                <a:off x="6996226" y="3383026"/>
                <a:ext cx="324253" cy="353819"/>
              </a:xfrm>
              <a:custGeom>
                <a:avLst/>
                <a:gdLst>
                  <a:gd name="connsiteX0" fmla="*/ 121270 w 324253"/>
                  <a:gd name="connsiteY0" fmla="*/ 69854 h 353819"/>
                  <a:gd name="connsiteX1" fmla="*/ 182352 w 324253"/>
                  <a:gd name="connsiteY1" fmla="*/ 54827 h 353819"/>
                  <a:gd name="connsiteX2" fmla="*/ 235961 w 324253"/>
                  <a:gd name="connsiteY2" fmla="*/ 67255 h 353819"/>
                  <a:gd name="connsiteX3" fmla="*/ 276493 w 324253"/>
                  <a:gd name="connsiteY3" fmla="*/ 104538 h 353819"/>
                  <a:gd name="connsiteX4" fmla="*/ 324253 w 324253"/>
                  <a:gd name="connsiteY4" fmla="*/ 73834 h 353819"/>
                  <a:gd name="connsiteX5" fmla="*/ 267071 w 324253"/>
                  <a:gd name="connsiteY5" fmla="*/ 18926 h 353819"/>
                  <a:gd name="connsiteX6" fmla="*/ 183083 w 324253"/>
                  <a:gd name="connsiteY6" fmla="*/ 0 h 353819"/>
                  <a:gd name="connsiteX7" fmla="*/ 88617 w 324253"/>
                  <a:gd name="connsiteY7" fmla="*/ 22581 h 353819"/>
                  <a:gd name="connsiteX8" fmla="*/ 23555 w 324253"/>
                  <a:gd name="connsiteY8" fmla="*/ 85368 h 353819"/>
                  <a:gd name="connsiteX9" fmla="*/ 0 w 324253"/>
                  <a:gd name="connsiteY9" fmla="*/ 176585 h 353819"/>
                  <a:gd name="connsiteX10" fmla="*/ 23555 w 324253"/>
                  <a:gd name="connsiteY10" fmla="*/ 267802 h 353819"/>
                  <a:gd name="connsiteX11" fmla="*/ 88617 w 324253"/>
                  <a:gd name="connsiteY11" fmla="*/ 330914 h 353819"/>
                  <a:gd name="connsiteX12" fmla="*/ 183083 w 324253"/>
                  <a:gd name="connsiteY12" fmla="*/ 353820 h 353819"/>
                  <a:gd name="connsiteX13" fmla="*/ 267071 w 324253"/>
                  <a:gd name="connsiteY13" fmla="*/ 334488 h 353819"/>
                  <a:gd name="connsiteX14" fmla="*/ 324253 w 324253"/>
                  <a:gd name="connsiteY14" fmla="*/ 279255 h 353819"/>
                  <a:gd name="connsiteX15" fmla="*/ 276493 w 324253"/>
                  <a:gd name="connsiteY15" fmla="*/ 249201 h 353819"/>
                  <a:gd name="connsiteX16" fmla="*/ 235961 w 324253"/>
                  <a:gd name="connsiteY16" fmla="*/ 286484 h 353819"/>
                  <a:gd name="connsiteX17" fmla="*/ 182352 w 324253"/>
                  <a:gd name="connsiteY17" fmla="*/ 298911 h 353819"/>
                  <a:gd name="connsiteX18" fmla="*/ 121270 w 324253"/>
                  <a:gd name="connsiteY18" fmla="*/ 283884 h 353819"/>
                  <a:gd name="connsiteX19" fmla="*/ 78789 w 324253"/>
                  <a:gd name="connsiteY19" fmla="*/ 241078 h 353819"/>
                  <a:gd name="connsiteX20" fmla="*/ 63437 w 324253"/>
                  <a:gd name="connsiteY20" fmla="*/ 176666 h 353819"/>
                  <a:gd name="connsiteX21" fmla="*/ 78789 w 324253"/>
                  <a:gd name="connsiteY21" fmla="*/ 112904 h 353819"/>
                  <a:gd name="connsiteX22" fmla="*/ 121270 w 324253"/>
                  <a:gd name="connsiteY22" fmla="*/ 70098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4253" h="353819">
                    <a:moveTo>
                      <a:pt x="121270" y="69854"/>
                    </a:moveTo>
                    <a:cubicBezTo>
                      <a:pt x="139302" y="59782"/>
                      <a:pt x="159690" y="54827"/>
                      <a:pt x="182352" y="54827"/>
                    </a:cubicBezTo>
                    <a:cubicBezTo>
                      <a:pt x="201927" y="54827"/>
                      <a:pt x="219797" y="58970"/>
                      <a:pt x="235961" y="67255"/>
                    </a:cubicBezTo>
                    <a:cubicBezTo>
                      <a:pt x="252125" y="75540"/>
                      <a:pt x="265609" y="87968"/>
                      <a:pt x="276493" y="104538"/>
                    </a:cubicBezTo>
                    <a:lnTo>
                      <a:pt x="324253" y="73834"/>
                    </a:lnTo>
                    <a:cubicBezTo>
                      <a:pt x="310770" y="49873"/>
                      <a:pt x="291682" y="31516"/>
                      <a:pt x="267071" y="18926"/>
                    </a:cubicBezTo>
                    <a:cubicBezTo>
                      <a:pt x="242459" y="6336"/>
                      <a:pt x="214436" y="0"/>
                      <a:pt x="183083" y="0"/>
                    </a:cubicBezTo>
                    <a:cubicBezTo>
                      <a:pt x="147750" y="0"/>
                      <a:pt x="116315" y="7554"/>
                      <a:pt x="88617" y="22581"/>
                    </a:cubicBezTo>
                    <a:cubicBezTo>
                      <a:pt x="60919" y="37608"/>
                      <a:pt x="39313" y="58564"/>
                      <a:pt x="23555" y="85368"/>
                    </a:cubicBezTo>
                    <a:cubicBezTo>
                      <a:pt x="7879" y="112173"/>
                      <a:pt x="0" y="142551"/>
                      <a:pt x="0" y="176585"/>
                    </a:cubicBezTo>
                    <a:cubicBezTo>
                      <a:pt x="0" y="210619"/>
                      <a:pt x="7879" y="240997"/>
                      <a:pt x="23555" y="267802"/>
                    </a:cubicBezTo>
                    <a:cubicBezTo>
                      <a:pt x="39232" y="294606"/>
                      <a:pt x="60919" y="315644"/>
                      <a:pt x="88617" y="330914"/>
                    </a:cubicBezTo>
                    <a:cubicBezTo>
                      <a:pt x="116315" y="346185"/>
                      <a:pt x="147831" y="353820"/>
                      <a:pt x="183083" y="353820"/>
                    </a:cubicBezTo>
                    <a:cubicBezTo>
                      <a:pt x="214436" y="353820"/>
                      <a:pt x="242459" y="347403"/>
                      <a:pt x="267071" y="334488"/>
                    </a:cubicBezTo>
                    <a:cubicBezTo>
                      <a:pt x="291682" y="321654"/>
                      <a:pt x="310770" y="303216"/>
                      <a:pt x="324253" y="279255"/>
                    </a:cubicBezTo>
                    <a:lnTo>
                      <a:pt x="276493" y="249201"/>
                    </a:lnTo>
                    <a:cubicBezTo>
                      <a:pt x="265609" y="265771"/>
                      <a:pt x="252125" y="278199"/>
                      <a:pt x="235961" y="286484"/>
                    </a:cubicBezTo>
                    <a:cubicBezTo>
                      <a:pt x="219878" y="294769"/>
                      <a:pt x="202009" y="298911"/>
                      <a:pt x="182352" y="298911"/>
                    </a:cubicBezTo>
                    <a:cubicBezTo>
                      <a:pt x="159690" y="298911"/>
                      <a:pt x="139302" y="293956"/>
                      <a:pt x="121270" y="283884"/>
                    </a:cubicBezTo>
                    <a:cubicBezTo>
                      <a:pt x="103157" y="273894"/>
                      <a:pt x="89023" y="259598"/>
                      <a:pt x="78789" y="241078"/>
                    </a:cubicBezTo>
                    <a:cubicBezTo>
                      <a:pt x="68555" y="222559"/>
                      <a:pt x="63437" y="201115"/>
                      <a:pt x="63437" y="176666"/>
                    </a:cubicBezTo>
                    <a:cubicBezTo>
                      <a:pt x="63437" y="152217"/>
                      <a:pt x="68555" y="131424"/>
                      <a:pt x="78789" y="112904"/>
                    </a:cubicBezTo>
                    <a:cubicBezTo>
                      <a:pt x="89023" y="94385"/>
                      <a:pt x="103157" y="80089"/>
                      <a:pt x="121270" y="700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39" name="Полилиния: фигура 38">
                <a:extLst>
                  <a:ext uri="{FF2B5EF4-FFF2-40B4-BE49-F238E27FC236}">
                    <a16:creationId xmlns:a16="http://schemas.microsoft.com/office/drawing/2014/main" id="{F27F3640-2C18-4144-BAFE-218A73AFF33C}"/>
                  </a:ext>
                </a:extLst>
              </p:cNvPr>
              <p:cNvSpPr/>
              <p:nvPr/>
            </p:nvSpPr>
            <p:spPr>
              <a:xfrm>
                <a:off x="7401542" y="3386193"/>
                <a:ext cx="324822" cy="346428"/>
              </a:xfrm>
              <a:custGeom>
                <a:avLst/>
                <a:gdLst>
                  <a:gd name="connsiteX0" fmla="*/ 250988 w 324822"/>
                  <a:gd name="connsiteY0" fmla="*/ 346428 h 346428"/>
                  <a:gd name="connsiteX1" fmla="*/ 324822 w 324822"/>
                  <a:gd name="connsiteY1" fmla="*/ 346428 h 346428"/>
                  <a:gd name="connsiteX2" fmla="*/ 184301 w 324822"/>
                  <a:gd name="connsiteY2" fmla="*/ 166676 h 346428"/>
                  <a:gd name="connsiteX3" fmla="*/ 315725 w 324822"/>
                  <a:gd name="connsiteY3" fmla="*/ 0 h 346428"/>
                  <a:gd name="connsiteX4" fmla="*/ 248389 w 324822"/>
                  <a:gd name="connsiteY4" fmla="*/ 0 h 346428"/>
                  <a:gd name="connsiteX5" fmla="*/ 135972 w 324822"/>
                  <a:gd name="connsiteY5" fmla="*/ 146450 h 346428"/>
                  <a:gd name="connsiteX6" fmla="*/ 62707 w 324822"/>
                  <a:gd name="connsiteY6" fmla="*/ 146450 h 346428"/>
                  <a:gd name="connsiteX7" fmla="*/ 62707 w 324822"/>
                  <a:gd name="connsiteY7" fmla="*/ 0 h 346428"/>
                  <a:gd name="connsiteX8" fmla="*/ 0 w 324822"/>
                  <a:gd name="connsiteY8" fmla="*/ 0 h 346428"/>
                  <a:gd name="connsiteX9" fmla="*/ 0 w 324822"/>
                  <a:gd name="connsiteY9" fmla="*/ 346428 h 346428"/>
                  <a:gd name="connsiteX10" fmla="*/ 62707 w 324822"/>
                  <a:gd name="connsiteY10" fmla="*/ 346428 h 346428"/>
                  <a:gd name="connsiteX11" fmla="*/ 62707 w 324822"/>
                  <a:gd name="connsiteY11" fmla="*/ 200059 h 346428"/>
                  <a:gd name="connsiteX12" fmla="*/ 134591 w 324822"/>
                  <a:gd name="connsiteY12" fmla="*/ 200059 h 346428"/>
                  <a:gd name="connsiteX13" fmla="*/ 250988 w 324822"/>
                  <a:gd name="connsiteY13" fmla="*/ 346428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4822" h="346428">
                    <a:moveTo>
                      <a:pt x="250988" y="346428"/>
                    </a:moveTo>
                    <a:lnTo>
                      <a:pt x="324822" y="346428"/>
                    </a:lnTo>
                    <a:lnTo>
                      <a:pt x="184301" y="166676"/>
                    </a:lnTo>
                    <a:lnTo>
                      <a:pt x="315725" y="0"/>
                    </a:lnTo>
                    <a:lnTo>
                      <a:pt x="248389" y="0"/>
                    </a:lnTo>
                    <a:lnTo>
                      <a:pt x="135972" y="146450"/>
                    </a:lnTo>
                    <a:lnTo>
                      <a:pt x="62707" y="146450"/>
                    </a:lnTo>
                    <a:lnTo>
                      <a:pt x="62707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62707" y="346428"/>
                    </a:lnTo>
                    <a:lnTo>
                      <a:pt x="62707" y="200059"/>
                    </a:lnTo>
                    <a:lnTo>
                      <a:pt x="134591" y="200059"/>
                    </a:lnTo>
                    <a:lnTo>
                      <a:pt x="250988" y="346428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40" name="Полилиния: фигура 39">
                <a:extLst>
                  <a:ext uri="{FF2B5EF4-FFF2-40B4-BE49-F238E27FC236}">
                    <a16:creationId xmlns:a16="http://schemas.microsoft.com/office/drawing/2014/main" id="{E85E5EC0-6438-45E0-98B2-6EBA095F7D16}"/>
                  </a:ext>
                </a:extLst>
              </p:cNvPr>
              <p:cNvSpPr/>
              <p:nvPr/>
            </p:nvSpPr>
            <p:spPr>
              <a:xfrm>
                <a:off x="7748540" y="3382863"/>
                <a:ext cx="360317" cy="353819"/>
              </a:xfrm>
              <a:custGeom>
                <a:avLst/>
                <a:gdLst>
                  <a:gd name="connsiteX0" fmla="*/ 337087 w 360317"/>
                  <a:gd name="connsiteY0" fmla="*/ 85368 h 353819"/>
                  <a:gd name="connsiteX1" fmla="*/ 273000 w 360317"/>
                  <a:gd name="connsiteY1" fmla="*/ 22581 h 353819"/>
                  <a:gd name="connsiteX2" fmla="*/ 180484 w 360317"/>
                  <a:gd name="connsiteY2" fmla="*/ 0 h 353819"/>
                  <a:gd name="connsiteX3" fmla="*/ 87643 w 360317"/>
                  <a:gd name="connsiteY3" fmla="*/ 22581 h 353819"/>
                  <a:gd name="connsiteX4" fmla="*/ 23230 w 360317"/>
                  <a:gd name="connsiteY4" fmla="*/ 85368 h 353819"/>
                  <a:gd name="connsiteX5" fmla="*/ 0 w 360317"/>
                  <a:gd name="connsiteY5" fmla="*/ 176585 h 353819"/>
                  <a:gd name="connsiteX6" fmla="*/ 23230 w 360317"/>
                  <a:gd name="connsiteY6" fmla="*/ 267802 h 353819"/>
                  <a:gd name="connsiteX7" fmla="*/ 87643 w 360317"/>
                  <a:gd name="connsiteY7" fmla="*/ 330914 h 353819"/>
                  <a:gd name="connsiteX8" fmla="*/ 180484 w 360317"/>
                  <a:gd name="connsiteY8" fmla="*/ 353820 h 353819"/>
                  <a:gd name="connsiteX9" fmla="*/ 273000 w 360317"/>
                  <a:gd name="connsiteY9" fmla="*/ 330914 h 353819"/>
                  <a:gd name="connsiteX10" fmla="*/ 337087 w 360317"/>
                  <a:gd name="connsiteY10" fmla="*/ 267802 h 353819"/>
                  <a:gd name="connsiteX11" fmla="*/ 360318 w 360317"/>
                  <a:gd name="connsiteY11" fmla="*/ 176585 h 353819"/>
                  <a:gd name="connsiteX12" fmla="*/ 337087 w 360317"/>
                  <a:gd name="connsiteY12" fmla="*/ 85368 h 353819"/>
                  <a:gd name="connsiteX13" fmla="*/ 281854 w 360317"/>
                  <a:gd name="connsiteY13" fmla="*/ 240266 h 353819"/>
                  <a:gd name="connsiteX14" fmla="*/ 240347 w 360317"/>
                  <a:gd name="connsiteY14" fmla="*/ 283397 h 353819"/>
                  <a:gd name="connsiteX15" fmla="*/ 180565 w 360317"/>
                  <a:gd name="connsiteY15" fmla="*/ 298749 h 353819"/>
                  <a:gd name="connsiteX16" fmla="*/ 120783 w 360317"/>
                  <a:gd name="connsiteY16" fmla="*/ 283397 h 353819"/>
                  <a:gd name="connsiteX17" fmla="*/ 78951 w 360317"/>
                  <a:gd name="connsiteY17" fmla="*/ 240266 h 353819"/>
                  <a:gd name="connsiteX18" fmla="*/ 63600 w 360317"/>
                  <a:gd name="connsiteY18" fmla="*/ 176504 h 353819"/>
                  <a:gd name="connsiteX19" fmla="*/ 78951 w 360317"/>
                  <a:gd name="connsiteY19" fmla="*/ 112741 h 353819"/>
                  <a:gd name="connsiteX20" fmla="*/ 120783 w 360317"/>
                  <a:gd name="connsiteY20" fmla="*/ 69935 h 353819"/>
                  <a:gd name="connsiteX21" fmla="*/ 180565 w 360317"/>
                  <a:gd name="connsiteY21" fmla="*/ 54909 h 353819"/>
                  <a:gd name="connsiteX22" fmla="*/ 240347 w 360317"/>
                  <a:gd name="connsiteY22" fmla="*/ 69935 h 353819"/>
                  <a:gd name="connsiteX23" fmla="*/ 281854 w 360317"/>
                  <a:gd name="connsiteY23" fmla="*/ 112741 h 353819"/>
                  <a:gd name="connsiteX24" fmla="*/ 296880 w 360317"/>
                  <a:gd name="connsiteY24" fmla="*/ 176504 h 353819"/>
                  <a:gd name="connsiteX25" fmla="*/ 281854 w 360317"/>
                  <a:gd name="connsiteY25" fmla="*/ 240266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60317" h="353819">
                    <a:moveTo>
                      <a:pt x="337087" y="85368"/>
                    </a:moveTo>
                    <a:cubicBezTo>
                      <a:pt x="321654" y="58564"/>
                      <a:pt x="300292" y="37689"/>
                      <a:pt x="273000" y="22581"/>
                    </a:cubicBezTo>
                    <a:cubicBezTo>
                      <a:pt x="245790" y="7554"/>
                      <a:pt x="214923" y="0"/>
                      <a:pt x="180484" y="0"/>
                    </a:cubicBezTo>
                    <a:cubicBezTo>
                      <a:pt x="146044" y="0"/>
                      <a:pt x="115097" y="7554"/>
                      <a:pt x="87643" y="22581"/>
                    </a:cubicBezTo>
                    <a:cubicBezTo>
                      <a:pt x="60188" y="37607"/>
                      <a:pt x="38744" y="58564"/>
                      <a:pt x="23230" y="85368"/>
                    </a:cubicBezTo>
                    <a:cubicBezTo>
                      <a:pt x="7797" y="112173"/>
                      <a:pt x="0" y="142551"/>
                      <a:pt x="0" y="176585"/>
                    </a:cubicBezTo>
                    <a:cubicBezTo>
                      <a:pt x="0" y="210619"/>
                      <a:pt x="7717" y="240997"/>
                      <a:pt x="23230" y="267802"/>
                    </a:cubicBezTo>
                    <a:cubicBezTo>
                      <a:pt x="38744" y="294606"/>
                      <a:pt x="60188" y="315644"/>
                      <a:pt x="87643" y="330914"/>
                    </a:cubicBezTo>
                    <a:cubicBezTo>
                      <a:pt x="115097" y="346185"/>
                      <a:pt x="146044" y="353820"/>
                      <a:pt x="180484" y="353820"/>
                    </a:cubicBezTo>
                    <a:cubicBezTo>
                      <a:pt x="214923" y="353820"/>
                      <a:pt x="245708" y="346185"/>
                      <a:pt x="273000" y="330914"/>
                    </a:cubicBezTo>
                    <a:cubicBezTo>
                      <a:pt x="300210" y="315644"/>
                      <a:pt x="321573" y="294606"/>
                      <a:pt x="337087" y="267802"/>
                    </a:cubicBezTo>
                    <a:cubicBezTo>
                      <a:pt x="352601" y="240997"/>
                      <a:pt x="360318" y="210619"/>
                      <a:pt x="360318" y="176585"/>
                    </a:cubicBezTo>
                    <a:cubicBezTo>
                      <a:pt x="360318" y="142551"/>
                      <a:pt x="352601" y="112173"/>
                      <a:pt x="337087" y="85368"/>
                    </a:cubicBezTo>
                    <a:close/>
                    <a:moveTo>
                      <a:pt x="281854" y="240266"/>
                    </a:moveTo>
                    <a:cubicBezTo>
                      <a:pt x="271863" y="258785"/>
                      <a:pt x="257973" y="273163"/>
                      <a:pt x="240347" y="283397"/>
                    </a:cubicBezTo>
                    <a:cubicBezTo>
                      <a:pt x="222721" y="293631"/>
                      <a:pt x="202739" y="298749"/>
                      <a:pt x="180565" y="298749"/>
                    </a:cubicBezTo>
                    <a:cubicBezTo>
                      <a:pt x="158390" y="298749"/>
                      <a:pt x="138409" y="293631"/>
                      <a:pt x="120783" y="283397"/>
                    </a:cubicBezTo>
                    <a:cubicBezTo>
                      <a:pt x="103157" y="273163"/>
                      <a:pt x="89186" y="258785"/>
                      <a:pt x="78951" y="240266"/>
                    </a:cubicBezTo>
                    <a:cubicBezTo>
                      <a:pt x="68717" y="221747"/>
                      <a:pt x="63600" y="200465"/>
                      <a:pt x="63600" y="176504"/>
                    </a:cubicBezTo>
                    <a:cubicBezTo>
                      <a:pt x="63600" y="152542"/>
                      <a:pt x="68717" y="131261"/>
                      <a:pt x="78951" y="112741"/>
                    </a:cubicBezTo>
                    <a:cubicBezTo>
                      <a:pt x="89186" y="94222"/>
                      <a:pt x="103157" y="79926"/>
                      <a:pt x="120783" y="69935"/>
                    </a:cubicBezTo>
                    <a:cubicBezTo>
                      <a:pt x="138409" y="59863"/>
                      <a:pt x="158309" y="54909"/>
                      <a:pt x="180565" y="54909"/>
                    </a:cubicBezTo>
                    <a:cubicBezTo>
                      <a:pt x="202821" y="54909"/>
                      <a:pt x="222721" y="59945"/>
                      <a:pt x="240347" y="69935"/>
                    </a:cubicBezTo>
                    <a:cubicBezTo>
                      <a:pt x="257973" y="79926"/>
                      <a:pt x="271863" y="94222"/>
                      <a:pt x="281854" y="112741"/>
                    </a:cubicBezTo>
                    <a:cubicBezTo>
                      <a:pt x="291926" y="131261"/>
                      <a:pt x="296880" y="152542"/>
                      <a:pt x="296880" y="176504"/>
                    </a:cubicBezTo>
                    <a:cubicBezTo>
                      <a:pt x="296880" y="200465"/>
                      <a:pt x="291844" y="221747"/>
                      <a:pt x="281854" y="2402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41" name="Полилиния: фигура 40">
                <a:extLst>
                  <a:ext uri="{FF2B5EF4-FFF2-40B4-BE49-F238E27FC236}">
                    <a16:creationId xmlns:a16="http://schemas.microsoft.com/office/drawing/2014/main" id="{319C3576-68F8-40AE-8E2C-16FC32321FA0}"/>
                  </a:ext>
                </a:extLst>
              </p:cNvPr>
              <p:cNvSpPr/>
              <p:nvPr/>
            </p:nvSpPr>
            <p:spPr>
              <a:xfrm>
                <a:off x="8199668" y="3386193"/>
                <a:ext cx="254968" cy="346428"/>
              </a:xfrm>
              <a:custGeom>
                <a:avLst/>
                <a:gdLst>
                  <a:gd name="connsiteX0" fmla="*/ 0 w 254968"/>
                  <a:gd name="connsiteY0" fmla="*/ 346428 h 346428"/>
                  <a:gd name="connsiteX1" fmla="*/ 62787 w 254968"/>
                  <a:gd name="connsiteY1" fmla="*/ 346428 h 346428"/>
                  <a:gd name="connsiteX2" fmla="*/ 62787 w 254968"/>
                  <a:gd name="connsiteY2" fmla="*/ 54909 h 346428"/>
                  <a:gd name="connsiteX3" fmla="*/ 254968 w 254968"/>
                  <a:gd name="connsiteY3" fmla="*/ 54909 h 346428"/>
                  <a:gd name="connsiteX4" fmla="*/ 254968 w 254968"/>
                  <a:gd name="connsiteY4" fmla="*/ 0 h 346428"/>
                  <a:gd name="connsiteX5" fmla="*/ 0 w 254968"/>
                  <a:gd name="connsiteY5" fmla="*/ 0 h 346428"/>
                  <a:gd name="connsiteX6" fmla="*/ 0 w 254968"/>
                  <a:gd name="connsiteY6" fmla="*/ 346428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4968" h="346428">
                    <a:moveTo>
                      <a:pt x="0" y="346428"/>
                    </a:moveTo>
                    <a:lnTo>
                      <a:pt x="62787" y="346428"/>
                    </a:lnTo>
                    <a:lnTo>
                      <a:pt x="62787" y="54909"/>
                    </a:lnTo>
                    <a:lnTo>
                      <a:pt x="254968" y="54909"/>
                    </a:lnTo>
                    <a:lnTo>
                      <a:pt x="254968" y="0"/>
                    </a:lnTo>
                    <a:lnTo>
                      <a:pt x="0" y="0"/>
                    </a:lnTo>
                    <a:lnTo>
                      <a:pt x="0" y="346428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42" name="Полилиния: фигура 41">
                <a:extLst>
                  <a:ext uri="{FF2B5EF4-FFF2-40B4-BE49-F238E27FC236}">
                    <a16:creationId xmlns:a16="http://schemas.microsoft.com/office/drawing/2014/main" id="{4B360CBB-B216-4F49-B907-3D78EA02EDB9}"/>
                  </a:ext>
                </a:extLst>
              </p:cNvPr>
              <p:cNvSpPr/>
              <p:nvPr/>
            </p:nvSpPr>
            <p:spPr>
              <a:xfrm>
                <a:off x="8471612" y="3382782"/>
                <a:ext cx="360317" cy="353819"/>
              </a:xfrm>
              <a:custGeom>
                <a:avLst/>
                <a:gdLst>
                  <a:gd name="connsiteX0" fmla="*/ 87643 w 360317"/>
                  <a:gd name="connsiteY0" fmla="*/ 330914 h 353819"/>
                  <a:gd name="connsiteX1" fmla="*/ 180484 w 360317"/>
                  <a:gd name="connsiteY1" fmla="*/ 353820 h 353819"/>
                  <a:gd name="connsiteX2" fmla="*/ 273000 w 360317"/>
                  <a:gd name="connsiteY2" fmla="*/ 330914 h 353819"/>
                  <a:gd name="connsiteX3" fmla="*/ 337087 w 360317"/>
                  <a:gd name="connsiteY3" fmla="*/ 267802 h 353819"/>
                  <a:gd name="connsiteX4" fmla="*/ 360318 w 360317"/>
                  <a:gd name="connsiteY4" fmla="*/ 176585 h 353819"/>
                  <a:gd name="connsiteX5" fmla="*/ 337087 w 360317"/>
                  <a:gd name="connsiteY5" fmla="*/ 85368 h 353819"/>
                  <a:gd name="connsiteX6" fmla="*/ 273000 w 360317"/>
                  <a:gd name="connsiteY6" fmla="*/ 22581 h 353819"/>
                  <a:gd name="connsiteX7" fmla="*/ 180484 w 360317"/>
                  <a:gd name="connsiteY7" fmla="*/ 0 h 353819"/>
                  <a:gd name="connsiteX8" fmla="*/ 87643 w 360317"/>
                  <a:gd name="connsiteY8" fmla="*/ 22581 h 353819"/>
                  <a:gd name="connsiteX9" fmla="*/ 23230 w 360317"/>
                  <a:gd name="connsiteY9" fmla="*/ 85368 h 353819"/>
                  <a:gd name="connsiteX10" fmla="*/ 0 w 360317"/>
                  <a:gd name="connsiteY10" fmla="*/ 176585 h 353819"/>
                  <a:gd name="connsiteX11" fmla="*/ 23230 w 360317"/>
                  <a:gd name="connsiteY11" fmla="*/ 267802 h 353819"/>
                  <a:gd name="connsiteX12" fmla="*/ 87643 w 360317"/>
                  <a:gd name="connsiteY12" fmla="*/ 330914 h 353819"/>
                  <a:gd name="connsiteX13" fmla="*/ 78790 w 360317"/>
                  <a:gd name="connsiteY13" fmla="*/ 112904 h 353819"/>
                  <a:gd name="connsiteX14" fmla="*/ 120620 w 360317"/>
                  <a:gd name="connsiteY14" fmla="*/ 70098 h 353819"/>
                  <a:gd name="connsiteX15" fmla="*/ 180403 w 360317"/>
                  <a:gd name="connsiteY15" fmla="*/ 55071 h 353819"/>
                  <a:gd name="connsiteX16" fmla="*/ 240267 w 360317"/>
                  <a:gd name="connsiteY16" fmla="*/ 70098 h 353819"/>
                  <a:gd name="connsiteX17" fmla="*/ 281773 w 360317"/>
                  <a:gd name="connsiteY17" fmla="*/ 112904 h 353819"/>
                  <a:gd name="connsiteX18" fmla="*/ 296800 w 360317"/>
                  <a:gd name="connsiteY18" fmla="*/ 176666 h 353819"/>
                  <a:gd name="connsiteX19" fmla="*/ 281773 w 360317"/>
                  <a:gd name="connsiteY19" fmla="*/ 240429 h 353819"/>
                  <a:gd name="connsiteX20" fmla="*/ 240267 w 360317"/>
                  <a:gd name="connsiteY20" fmla="*/ 283560 h 353819"/>
                  <a:gd name="connsiteX21" fmla="*/ 180403 w 360317"/>
                  <a:gd name="connsiteY21" fmla="*/ 298911 h 353819"/>
                  <a:gd name="connsiteX22" fmla="*/ 120620 w 360317"/>
                  <a:gd name="connsiteY22" fmla="*/ 283560 h 353819"/>
                  <a:gd name="connsiteX23" fmla="*/ 78790 w 360317"/>
                  <a:gd name="connsiteY23" fmla="*/ 240429 h 353819"/>
                  <a:gd name="connsiteX24" fmla="*/ 63438 w 360317"/>
                  <a:gd name="connsiteY24" fmla="*/ 176666 h 353819"/>
                  <a:gd name="connsiteX25" fmla="*/ 78790 w 360317"/>
                  <a:gd name="connsiteY25" fmla="*/ 112904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60317" h="353819">
                    <a:moveTo>
                      <a:pt x="87643" y="330914"/>
                    </a:moveTo>
                    <a:cubicBezTo>
                      <a:pt x="115097" y="346185"/>
                      <a:pt x="146044" y="353820"/>
                      <a:pt x="180484" y="353820"/>
                    </a:cubicBezTo>
                    <a:cubicBezTo>
                      <a:pt x="214924" y="353820"/>
                      <a:pt x="245708" y="346185"/>
                      <a:pt x="273000" y="330914"/>
                    </a:cubicBezTo>
                    <a:cubicBezTo>
                      <a:pt x="300211" y="315644"/>
                      <a:pt x="321574" y="294606"/>
                      <a:pt x="337087" y="267802"/>
                    </a:cubicBezTo>
                    <a:cubicBezTo>
                      <a:pt x="352520" y="240997"/>
                      <a:pt x="360318" y="210619"/>
                      <a:pt x="360318" y="176585"/>
                    </a:cubicBezTo>
                    <a:cubicBezTo>
                      <a:pt x="360318" y="142551"/>
                      <a:pt x="352602" y="112173"/>
                      <a:pt x="337087" y="85368"/>
                    </a:cubicBezTo>
                    <a:cubicBezTo>
                      <a:pt x="321574" y="58564"/>
                      <a:pt x="300292" y="37689"/>
                      <a:pt x="273000" y="22581"/>
                    </a:cubicBezTo>
                    <a:cubicBezTo>
                      <a:pt x="245708" y="7554"/>
                      <a:pt x="214924" y="0"/>
                      <a:pt x="180484" y="0"/>
                    </a:cubicBezTo>
                    <a:cubicBezTo>
                      <a:pt x="146044" y="0"/>
                      <a:pt x="115097" y="7554"/>
                      <a:pt x="87643" y="22581"/>
                    </a:cubicBezTo>
                    <a:cubicBezTo>
                      <a:pt x="60189" y="37608"/>
                      <a:pt x="38745" y="58564"/>
                      <a:pt x="23230" y="85368"/>
                    </a:cubicBezTo>
                    <a:cubicBezTo>
                      <a:pt x="7717" y="112173"/>
                      <a:pt x="0" y="142551"/>
                      <a:pt x="0" y="176585"/>
                    </a:cubicBezTo>
                    <a:cubicBezTo>
                      <a:pt x="0" y="210619"/>
                      <a:pt x="7717" y="240997"/>
                      <a:pt x="23230" y="267802"/>
                    </a:cubicBezTo>
                    <a:cubicBezTo>
                      <a:pt x="38664" y="294606"/>
                      <a:pt x="60189" y="315644"/>
                      <a:pt x="87643" y="330914"/>
                    </a:cubicBezTo>
                    <a:close/>
                    <a:moveTo>
                      <a:pt x="78790" y="112904"/>
                    </a:moveTo>
                    <a:cubicBezTo>
                      <a:pt x="89024" y="94384"/>
                      <a:pt x="102995" y="80089"/>
                      <a:pt x="120620" y="70098"/>
                    </a:cubicBezTo>
                    <a:cubicBezTo>
                      <a:pt x="138247" y="60026"/>
                      <a:pt x="158228" y="55071"/>
                      <a:pt x="180403" y="55071"/>
                    </a:cubicBezTo>
                    <a:cubicBezTo>
                      <a:pt x="202578" y="55071"/>
                      <a:pt x="222559" y="60107"/>
                      <a:pt x="240267" y="70098"/>
                    </a:cubicBezTo>
                    <a:cubicBezTo>
                      <a:pt x="257892" y="80089"/>
                      <a:pt x="271782" y="94384"/>
                      <a:pt x="281773" y="112904"/>
                    </a:cubicBezTo>
                    <a:cubicBezTo>
                      <a:pt x="291764" y="131424"/>
                      <a:pt x="296800" y="152705"/>
                      <a:pt x="296800" y="176666"/>
                    </a:cubicBezTo>
                    <a:cubicBezTo>
                      <a:pt x="296800" y="200628"/>
                      <a:pt x="291764" y="221909"/>
                      <a:pt x="281773" y="240429"/>
                    </a:cubicBezTo>
                    <a:cubicBezTo>
                      <a:pt x="271782" y="258948"/>
                      <a:pt x="257892" y="273325"/>
                      <a:pt x="240267" y="283560"/>
                    </a:cubicBezTo>
                    <a:cubicBezTo>
                      <a:pt x="222640" y="293794"/>
                      <a:pt x="202659" y="298911"/>
                      <a:pt x="180403" y="298911"/>
                    </a:cubicBezTo>
                    <a:cubicBezTo>
                      <a:pt x="158146" y="298911"/>
                      <a:pt x="138247" y="293794"/>
                      <a:pt x="120620" y="283560"/>
                    </a:cubicBezTo>
                    <a:cubicBezTo>
                      <a:pt x="102995" y="273325"/>
                      <a:pt x="89024" y="258948"/>
                      <a:pt x="78790" y="240429"/>
                    </a:cubicBezTo>
                    <a:cubicBezTo>
                      <a:pt x="68555" y="221909"/>
                      <a:pt x="63438" y="200628"/>
                      <a:pt x="63438" y="176666"/>
                    </a:cubicBezTo>
                    <a:cubicBezTo>
                      <a:pt x="63438" y="152705"/>
                      <a:pt x="68555" y="131424"/>
                      <a:pt x="78790" y="1129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43" name="Полилиния: фигура 42">
                <a:extLst>
                  <a:ext uri="{FF2B5EF4-FFF2-40B4-BE49-F238E27FC236}">
                    <a16:creationId xmlns:a16="http://schemas.microsoft.com/office/drawing/2014/main" id="{4D1168D5-3527-4BCE-8F33-41E8E25E937B}"/>
                  </a:ext>
                </a:extLst>
              </p:cNvPr>
              <p:cNvSpPr/>
              <p:nvPr/>
            </p:nvSpPr>
            <p:spPr>
              <a:xfrm>
                <a:off x="9098595" y="3382863"/>
                <a:ext cx="358855" cy="476552"/>
              </a:xfrm>
              <a:custGeom>
                <a:avLst/>
                <a:gdLst>
                  <a:gd name="connsiteX0" fmla="*/ 336275 w 358855"/>
                  <a:gd name="connsiteY0" fmla="*/ 269020 h 476552"/>
                  <a:gd name="connsiteX1" fmla="*/ 358855 w 358855"/>
                  <a:gd name="connsiteY1" fmla="*/ 176504 h 476552"/>
                  <a:gd name="connsiteX2" fmla="*/ 336275 w 358855"/>
                  <a:gd name="connsiteY2" fmla="*/ 84312 h 476552"/>
                  <a:gd name="connsiteX3" fmla="*/ 273812 w 358855"/>
                  <a:gd name="connsiteY3" fmla="*/ 22256 h 476552"/>
                  <a:gd name="connsiteX4" fmla="*/ 183652 w 358855"/>
                  <a:gd name="connsiteY4" fmla="*/ 0 h 476552"/>
                  <a:gd name="connsiteX5" fmla="*/ 113066 w 358855"/>
                  <a:gd name="connsiteY5" fmla="*/ 14702 h 476552"/>
                  <a:gd name="connsiteX6" fmla="*/ 60107 w 358855"/>
                  <a:gd name="connsiteY6" fmla="*/ 58158 h 476552"/>
                  <a:gd name="connsiteX7" fmla="*/ 60107 w 358855"/>
                  <a:gd name="connsiteY7" fmla="*/ 3249 h 476552"/>
                  <a:gd name="connsiteX8" fmla="*/ 0 w 358855"/>
                  <a:gd name="connsiteY8" fmla="*/ 3249 h 476552"/>
                  <a:gd name="connsiteX9" fmla="*/ 0 w 358855"/>
                  <a:gd name="connsiteY9" fmla="*/ 476552 h 476552"/>
                  <a:gd name="connsiteX10" fmla="*/ 62787 w 358855"/>
                  <a:gd name="connsiteY10" fmla="*/ 476552 h 476552"/>
                  <a:gd name="connsiteX11" fmla="*/ 62787 w 358855"/>
                  <a:gd name="connsiteY11" fmla="*/ 297449 h 476552"/>
                  <a:gd name="connsiteX12" fmla="*/ 115422 w 358855"/>
                  <a:gd name="connsiteY12" fmla="*/ 339280 h 476552"/>
                  <a:gd name="connsiteX13" fmla="*/ 183733 w 358855"/>
                  <a:gd name="connsiteY13" fmla="*/ 353657 h 476552"/>
                  <a:gd name="connsiteX14" fmla="*/ 273893 w 358855"/>
                  <a:gd name="connsiteY14" fmla="*/ 331401 h 476552"/>
                  <a:gd name="connsiteX15" fmla="*/ 336356 w 358855"/>
                  <a:gd name="connsiteY15" fmla="*/ 268939 h 476552"/>
                  <a:gd name="connsiteX16" fmla="*/ 280067 w 358855"/>
                  <a:gd name="connsiteY16" fmla="*/ 240266 h 476552"/>
                  <a:gd name="connsiteX17" fmla="*/ 238235 w 358855"/>
                  <a:gd name="connsiteY17" fmla="*/ 283397 h 476552"/>
                  <a:gd name="connsiteX18" fmla="*/ 178453 w 358855"/>
                  <a:gd name="connsiteY18" fmla="*/ 298749 h 476552"/>
                  <a:gd name="connsiteX19" fmla="*/ 118996 w 358855"/>
                  <a:gd name="connsiteY19" fmla="*/ 283397 h 476552"/>
                  <a:gd name="connsiteX20" fmla="*/ 77165 w 358855"/>
                  <a:gd name="connsiteY20" fmla="*/ 240266 h 476552"/>
                  <a:gd name="connsiteX21" fmla="*/ 62138 w 358855"/>
                  <a:gd name="connsiteY21" fmla="*/ 176504 h 476552"/>
                  <a:gd name="connsiteX22" fmla="*/ 77489 w 358855"/>
                  <a:gd name="connsiteY22" fmla="*/ 113066 h 476552"/>
                  <a:gd name="connsiteX23" fmla="*/ 119320 w 358855"/>
                  <a:gd name="connsiteY23" fmla="*/ 70260 h 476552"/>
                  <a:gd name="connsiteX24" fmla="*/ 178453 w 358855"/>
                  <a:gd name="connsiteY24" fmla="*/ 54909 h 476552"/>
                  <a:gd name="connsiteX25" fmla="*/ 238235 w 358855"/>
                  <a:gd name="connsiteY25" fmla="*/ 69935 h 476552"/>
                  <a:gd name="connsiteX26" fmla="*/ 280067 w 358855"/>
                  <a:gd name="connsiteY26" fmla="*/ 112741 h 476552"/>
                  <a:gd name="connsiteX27" fmla="*/ 295418 w 358855"/>
                  <a:gd name="connsiteY27" fmla="*/ 176504 h 476552"/>
                  <a:gd name="connsiteX28" fmla="*/ 280067 w 358855"/>
                  <a:gd name="connsiteY28" fmla="*/ 240266 h 476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58855" h="476552">
                    <a:moveTo>
                      <a:pt x="336275" y="269020"/>
                    </a:moveTo>
                    <a:cubicBezTo>
                      <a:pt x="351302" y="242215"/>
                      <a:pt x="358855" y="211431"/>
                      <a:pt x="358855" y="176504"/>
                    </a:cubicBezTo>
                    <a:cubicBezTo>
                      <a:pt x="358855" y="141577"/>
                      <a:pt x="351302" y="110954"/>
                      <a:pt x="336275" y="84312"/>
                    </a:cubicBezTo>
                    <a:cubicBezTo>
                      <a:pt x="321248" y="57751"/>
                      <a:pt x="300373" y="37039"/>
                      <a:pt x="273812" y="22256"/>
                    </a:cubicBezTo>
                    <a:cubicBezTo>
                      <a:pt x="247251" y="7473"/>
                      <a:pt x="217198" y="0"/>
                      <a:pt x="183652" y="0"/>
                    </a:cubicBezTo>
                    <a:cubicBezTo>
                      <a:pt x="157903" y="0"/>
                      <a:pt x="134428" y="4873"/>
                      <a:pt x="113066" y="14702"/>
                    </a:cubicBezTo>
                    <a:cubicBezTo>
                      <a:pt x="91703" y="24530"/>
                      <a:pt x="74078" y="38988"/>
                      <a:pt x="60107" y="58158"/>
                    </a:cubicBezTo>
                    <a:lnTo>
                      <a:pt x="60107" y="3249"/>
                    </a:lnTo>
                    <a:lnTo>
                      <a:pt x="0" y="3249"/>
                    </a:lnTo>
                    <a:lnTo>
                      <a:pt x="0" y="476552"/>
                    </a:lnTo>
                    <a:lnTo>
                      <a:pt x="62787" y="476552"/>
                    </a:lnTo>
                    <a:lnTo>
                      <a:pt x="62787" y="297449"/>
                    </a:lnTo>
                    <a:cubicBezTo>
                      <a:pt x="77165" y="315806"/>
                      <a:pt x="94709" y="329696"/>
                      <a:pt x="115422" y="339280"/>
                    </a:cubicBezTo>
                    <a:cubicBezTo>
                      <a:pt x="136135" y="348865"/>
                      <a:pt x="158877" y="353657"/>
                      <a:pt x="183733" y="353657"/>
                    </a:cubicBezTo>
                    <a:cubicBezTo>
                      <a:pt x="217279" y="353657"/>
                      <a:pt x="247332" y="346266"/>
                      <a:pt x="273893" y="331401"/>
                    </a:cubicBezTo>
                    <a:cubicBezTo>
                      <a:pt x="300454" y="316537"/>
                      <a:pt x="321329" y="295743"/>
                      <a:pt x="336356" y="268939"/>
                    </a:cubicBezTo>
                    <a:close/>
                    <a:moveTo>
                      <a:pt x="280067" y="240266"/>
                    </a:moveTo>
                    <a:cubicBezTo>
                      <a:pt x="269832" y="258785"/>
                      <a:pt x="255861" y="273163"/>
                      <a:pt x="238235" y="283397"/>
                    </a:cubicBezTo>
                    <a:cubicBezTo>
                      <a:pt x="220609" y="293631"/>
                      <a:pt x="200627" y="298749"/>
                      <a:pt x="178453" y="298749"/>
                    </a:cubicBezTo>
                    <a:cubicBezTo>
                      <a:pt x="156278" y="298749"/>
                      <a:pt x="136865" y="293631"/>
                      <a:pt x="118996" y="283397"/>
                    </a:cubicBezTo>
                    <a:cubicBezTo>
                      <a:pt x="101126" y="273163"/>
                      <a:pt x="87155" y="258785"/>
                      <a:pt x="77165" y="240266"/>
                    </a:cubicBezTo>
                    <a:cubicBezTo>
                      <a:pt x="67093" y="221747"/>
                      <a:pt x="62138" y="200465"/>
                      <a:pt x="62138" y="176504"/>
                    </a:cubicBezTo>
                    <a:cubicBezTo>
                      <a:pt x="62138" y="152542"/>
                      <a:pt x="67254" y="131423"/>
                      <a:pt x="77489" y="113066"/>
                    </a:cubicBezTo>
                    <a:cubicBezTo>
                      <a:pt x="87723" y="94709"/>
                      <a:pt x="101695" y="80495"/>
                      <a:pt x="119320" y="70260"/>
                    </a:cubicBezTo>
                    <a:cubicBezTo>
                      <a:pt x="136947" y="60026"/>
                      <a:pt x="156684" y="54909"/>
                      <a:pt x="178453" y="54909"/>
                    </a:cubicBezTo>
                    <a:cubicBezTo>
                      <a:pt x="200222" y="54909"/>
                      <a:pt x="220609" y="59945"/>
                      <a:pt x="238235" y="69935"/>
                    </a:cubicBezTo>
                    <a:cubicBezTo>
                      <a:pt x="255861" y="79926"/>
                      <a:pt x="269832" y="94222"/>
                      <a:pt x="280067" y="112741"/>
                    </a:cubicBezTo>
                    <a:cubicBezTo>
                      <a:pt x="290301" y="131261"/>
                      <a:pt x="295418" y="152542"/>
                      <a:pt x="295418" y="176504"/>
                    </a:cubicBezTo>
                    <a:cubicBezTo>
                      <a:pt x="295418" y="200465"/>
                      <a:pt x="290301" y="221747"/>
                      <a:pt x="280067" y="2402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44" name="Полилиния: фигура 43">
                <a:extLst>
                  <a:ext uri="{FF2B5EF4-FFF2-40B4-BE49-F238E27FC236}">
                    <a16:creationId xmlns:a16="http://schemas.microsoft.com/office/drawing/2014/main" id="{FB74FC17-D448-49E3-945F-1A3968B2712C}"/>
                  </a:ext>
                </a:extLst>
              </p:cNvPr>
              <p:cNvSpPr/>
              <p:nvPr/>
            </p:nvSpPr>
            <p:spPr>
              <a:xfrm>
                <a:off x="9515526" y="3382863"/>
                <a:ext cx="301429" cy="353494"/>
              </a:xfrm>
              <a:custGeom>
                <a:avLst/>
                <a:gdLst>
                  <a:gd name="connsiteX0" fmla="*/ 301429 w 301429"/>
                  <a:gd name="connsiteY0" fmla="*/ 349759 h 353494"/>
                  <a:gd name="connsiteX1" fmla="*/ 301429 w 301429"/>
                  <a:gd name="connsiteY1" fmla="*/ 140602 h 353494"/>
                  <a:gd name="connsiteX2" fmla="*/ 263172 w 301429"/>
                  <a:gd name="connsiteY2" fmla="*/ 35333 h 353494"/>
                  <a:gd name="connsiteX3" fmla="*/ 153029 w 301429"/>
                  <a:gd name="connsiteY3" fmla="*/ 0 h 353494"/>
                  <a:gd name="connsiteX4" fmla="*/ 73915 w 301429"/>
                  <a:gd name="connsiteY4" fmla="*/ 11453 h 353494"/>
                  <a:gd name="connsiteX5" fmla="*/ 9828 w 301429"/>
                  <a:gd name="connsiteY5" fmla="*/ 44430 h 353494"/>
                  <a:gd name="connsiteX6" fmla="*/ 35983 w 301429"/>
                  <a:gd name="connsiteY6" fmla="*/ 91460 h 353494"/>
                  <a:gd name="connsiteX7" fmla="*/ 85694 w 301429"/>
                  <a:gd name="connsiteY7" fmla="*/ 64331 h 353494"/>
                  <a:gd name="connsiteX8" fmla="*/ 145800 w 301429"/>
                  <a:gd name="connsiteY8" fmla="*/ 54178 h 353494"/>
                  <a:gd name="connsiteX9" fmla="*/ 215086 w 301429"/>
                  <a:gd name="connsiteY9" fmla="*/ 75784 h 353494"/>
                  <a:gd name="connsiteX10" fmla="*/ 238642 w 301429"/>
                  <a:gd name="connsiteY10" fmla="*/ 137840 h 353494"/>
                  <a:gd name="connsiteX11" fmla="*/ 238642 w 301429"/>
                  <a:gd name="connsiteY11" fmla="*/ 150268 h 353494"/>
                  <a:gd name="connsiteX12" fmla="*/ 139221 w 301429"/>
                  <a:gd name="connsiteY12" fmla="*/ 150268 h 353494"/>
                  <a:gd name="connsiteX13" fmla="*/ 33302 w 301429"/>
                  <a:gd name="connsiteY13" fmla="*/ 178047 h 353494"/>
                  <a:gd name="connsiteX14" fmla="*/ 0 w 301429"/>
                  <a:gd name="connsiteY14" fmla="*/ 251556 h 353494"/>
                  <a:gd name="connsiteX15" fmla="*/ 35009 w 301429"/>
                  <a:gd name="connsiteY15" fmla="*/ 325391 h 353494"/>
                  <a:gd name="connsiteX16" fmla="*/ 128175 w 301429"/>
                  <a:gd name="connsiteY16" fmla="*/ 353495 h 353494"/>
                  <a:gd name="connsiteX17" fmla="*/ 197135 w 301429"/>
                  <a:gd name="connsiteY17" fmla="*/ 340742 h 353494"/>
                  <a:gd name="connsiteX18" fmla="*/ 241891 w 301429"/>
                  <a:gd name="connsiteY18" fmla="*/ 303785 h 353494"/>
                  <a:gd name="connsiteX19" fmla="*/ 241891 w 301429"/>
                  <a:gd name="connsiteY19" fmla="*/ 349515 h 353494"/>
                  <a:gd name="connsiteX20" fmla="*/ 301348 w 301429"/>
                  <a:gd name="connsiteY20" fmla="*/ 349515 h 353494"/>
                  <a:gd name="connsiteX21" fmla="*/ 238723 w 301429"/>
                  <a:gd name="connsiteY21" fmla="*/ 243921 h 353494"/>
                  <a:gd name="connsiteX22" fmla="*/ 200790 w 301429"/>
                  <a:gd name="connsiteY22" fmla="*/ 289326 h 353494"/>
                  <a:gd name="connsiteX23" fmla="*/ 138653 w 301429"/>
                  <a:gd name="connsiteY23" fmla="*/ 305328 h 353494"/>
                  <a:gd name="connsiteX24" fmla="*/ 82444 w 301429"/>
                  <a:gd name="connsiteY24" fmla="*/ 290301 h 353494"/>
                  <a:gd name="connsiteX25" fmla="*/ 62219 w 301429"/>
                  <a:gd name="connsiteY25" fmla="*/ 249120 h 353494"/>
                  <a:gd name="connsiteX26" fmla="*/ 141983 w 301429"/>
                  <a:gd name="connsiteY26" fmla="*/ 195511 h 353494"/>
                  <a:gd name="connsiteX27" fmla="*/ 238723 w 301429"/>
                  <a:gd name="connsiteY27" fmla="*/ 195511 h 353494"/>
                  <a:gd name="connsiteX28" fmla="*/ 238723 w 301429"/>
                  <a:gd name="connsiteY28" fmla="*/ 243921 h 35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01429" h="353494">
                    <a:moveTo>
                      <a:pt x="301429" y="349759"/>
                    </a:moveTo>
                    <a:lnTo>
                      <a:pt x="301429" y="140602"/>
                    </a:lnTo>
                    <a:cubicBezTo>
                      <a:pt x="301429" y="93978"/>
                      <a:pt x="288677" y="58889"/>
                      <a:pt x="263172" y="35333"/>
                    </a:cubicBezTo>
                    <a:cubicBezTo>
                      <a:pt x="237667" y="11778"/>
                      <a:pt x="200953" y="0"/>
                      <a:pt x="153029" y="0"/>
                    </a:cubicBezTo>
                    <a:cubicBezTo>
                      <a:pt x="125169" y="0"/>
                      <a:pt x="98771" y="3818"/>
                      <a:pt x="73915" y="11453"/>
                    </a:cubicBezTo>
                    <a:cubicBezTo>
                      <a:pt x="49061" y="19088"/>
                      <a:pt x="27698" y="30054"/>
                      <a:pt x="9828" y="44430"/>
                    </a:cubicBezTo>
                    <a:lnTo>
                      <a:pt x="35983" y="91460"/>
                    </a:lnTo>
                    <a:cubicBezTo>
                      <a:pt x="49466" y="80170"/>
                      <a:pt x="66118" y="71073"/>
                      <a:pt x="85694" y="64331"/>
                    </a:cubicBezTo>
                    <a:cubicBezTo>
                      <a:pt x="105268" y="57589"/>
                      <a:pt x="125332" y="54178"/>
                      <a:pt x="145800" y="54178"/>
                    </a:cubicBezTo>
                    <a:cubicBezTo>
                      <a:pt x="176341" y="54178"/>
                      <a:pt x="199410" y="61407"/>
                      <a:pt x="215086" y="75784"/>
                    </a:cubicBezTo>
                    <a:cubicBezTo>
                      <a:pt x="230763" y="90161"/>
                      <a:pt x="238642" y="110873"/>
                      <a:pt x="238642" y="137840"/>
                    </a:cubicBezTo>
                    <a:lnTo>
                      <a:pt x="238642" y="150268"/>
                    </a:lnTo>
                    <a:lnTo>
                      <a:pt x="139221" y="150268"/>
                    </a:lnTo>
                    <a:cubicBezTo>
                      <a:pt x="90892" y="150268"/>
                      <a:pt x="55558" y="159528"/>
                      <a:pt x="33302" y="178047"/>
                    </a:cubicBezTo>
                    <a:cubicBezTo>
                      <a:pt x="11047" y="196567"/>
                      <a:pt x="0" y="221097"/>
                      <a:pt x="0" y="251556"/>
                    </a:cubicBezTo>
                    <a:cubicBezTo>
                      <a:pt x="0" y="282016"/>
                      <a:pt x="11697" y="306709"/>
                      <a:pt x="35009" y="325391"/>
                    </a:cubicBezTo>
                    <a:cubicBezTo>
                      <a:pt x="58321" y="344154"/>
                      <a:pt x="89430" y="353495"/>
                      <a:pt x="128175" y="353495"/>
                    </a:cubicBezTo>
                    <a:cubicBezTo>
                      <a:pt x="154736" y="353495"/>
                      <a:pt x="177722" y="349271"/>
                      <a:pt x="197135" y="340742"/>
                    </a:cubicBezTo>
                    <a:cubicBezTo>
                      <a:pt x="216548" y="332214"/>
                      <a:pt x="231494" y="319949"/>
                      <a:pt x="241891" y="303785"/>
                    </a:cubicBezTo>
                    <a:lnTo>
                      <a:pt x="241891" y="349515"/>
                    </a:lnTo>
                    <a:lnTo>
                      <a:pt x="301348" y="349515"/>
                    </a:lnTo>
                    <a:close/>
                    <a:moveTo>
                      <a:pt x="238723" y="243921"/>
                    </a:moveTo>
                    <a:cubicBezTo>
                      <a:pt x="230844" y="263497"/>
                      <a:pt x="218254" y="278686"/>
                      <a:pt x="200790" y="289326"/>
                    </a:cubicBezTo>
                    <a:cubicBezTo>
                      <a:pt x="183327" y="300048"/>
                      <a:pt x="162696" y="305328"/>
                      <a:pt x="138653" y="305328"/>
                    </a:cubicBezTo>
                    <a:cubicBezTo>
                      <a:pt x="114610" y="305328"/>
                      <a:pt x="95928" y="300373"/>
                      <a:pt x="82444" y="290301"/>
                    </a:cubicBezTo>
                    <a:cubicBezTo>
                      <a:pt x="68961" y="280310"/>
                      <a:pt x="62219" y="266502"/>
                      <a:pt x="62219" y="249120"/>
                    </a:cubicBezTo>
                    <a:cubicBezTo>
                      <a:pt x="62219" y="213380"/>
                      <a:pt x="88780" y="195511"/>
                      <a:pt x="141983" y="195511"/>
                    </a:cubicBezTo>
                    <a:lnTo>
                      <a:pt x="238723" y="195511"/>
                    </a:lnTo>
                    <a:lnTo>
                      <a:pt x="238723" y="243921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45" name="Полилиния: фигура 44">
                <a:extLst>
                  <a:ext uri="{FF2B5EF4-FFF2-40B4-BE49-F238E27FC236}">
                    <a16:creationId xmlns:a16="http://schemas.microsoft.com/office/drawing/2014/main" id="{D4F31667-C4A5-4EA7-936E-AEED49840DDC}"/>
                  </a:ext>
                </a:extLst>
              </p:cNvPr>
              <p:cNvSpPr/>
              <p:nvPr/>
            </p:nvSpPr>
            <p:spPr>
              <a:xfrm>
                <a:off x="9881612" y="3381726"/>
                <a:ext cx="302727" cy="355688"/>
              </a:xfrm>
              <a:custGeom>
                <a:avLst/>
                <a:gdLst>
                  <a:gd name="connsiteX0" fmla="*/ 230194 w 302727"/>
                  <a:gd name="connsiteY0" fmla="*/ 170493 h 355688"/>
                  <a:gd name="connsiteX1" fmla="*/ 275924 w 302727"/>
                  <a:gd name="connsiteY1" fmla="*/ 139790 h 355688"/>
                  <a:gd name="connsiteX2" fmla="*/ 292900 w 302727"/>
                  <a:gd name="connsiteY2" fmla="*/ 94060 h 355688"/>
                  <a:gd name="connsiteX3" fmla="*/ 273975 w 302727"/>
                  <a:gd name="connsiteY3" fmla="*/ 45080 h 355688"/>
                  <a:gd name="connsiteX4" fmla="*/ 221665 w 302727"/>
                  <a:gd name="connsiteY4" fmla="*/ 11778 h 355688"/>
                  <a:gd name="connsiteX5" fmla="*/ 146449 w 302727"/>
                  <a:gd name="connsiteY5" fmla="*/ 0 h 355688"/>
                  <a:gd name="connsiteX6" fmla="*/ 13727 w 302727"/>
                  <a:gd name="connsiteY6" fmla="*/ 32003 h 355688"/>
                  <a:gd name="connsiteX7" fmla="*/ 30703 w 302727"/>
                  <a:gd name="connsiteY7" fmla="*/ 80414 h 355688"/>
                  <a:gd name="connsiteX8" fmla="*/ 139871 w 302727"/>
                  <a:gd name="connsiteY8" fmla="*/ 53609 h 355688"/>
                  <a:gd name="connsiteX9" fmla="*/ 204282 w 302727"/>
                  <a:gd name="connsiteY9" fmla="*/ 66686 h 355688"/>
                  <a:gd name="connsiteX10" fmla="*/ 228163 w 302727"/>
                  <a:gd name="connsiteY10" fmla="*/ 103319 h 355688"/>
                  <a:gd name="connsiteX11" fmla="*/ 207857 w 302727"/>
                  <a:gd name="connsiteY11" fmla="*/ 137272 h 355688"/>
                  <a:gd name="connsiteX12" fmla="*/ 152298 w 302727"/>
                  <a:gd name="connsiteY12" fmla="*/ 149699 h 355688"/>
                  <a:gd name="connsiteX13" fmla="*/ 93490 w 302727"/>
                  <a:gd name="connsiteY13" fmla="*/ 149699 h 355688"/>
                  <a:gd name="connsiteX14" fmla="*/ 93490 w 302727"/>
                  <a:gd name="connsiteY14" fmla="*/ 194780 h 355688"/>
                  <a:gd name="connsiteX15" fmla="*/ 156928 w 302727"/>
                  <a:gd name="connsiteY15" fmla="*/ 194780 h 355688"/>
                  <a:gd name="connsiteX16" fmla="*/ 216710 w 302727"/>
                  <a:gd name="connsiteY16" fmla="*/ 207857 h 355688"/>
                  <a:gd name="connsiteX17" fmla="*/ 237991 w 302727"/>
                  <a:gd name="connsiteY17" fmla="*/ 245140 h 355688"/>
                  <a:gd name="connsiteX18" fmla="*/ 211511 w 302727"/>
                  <a:gd name="connsiteY18" fmla="*/ 286646 h 355688"/>
                  <a:gd name="connsiteX19" fmla="*/ 140601 w 302727"/>
                  <a:gd name="connsiteY19" fmla="*/ 301998 h 355688"/>
                  <a:gd name="connsiteX20" fmla="*/ 75865 w 302727"/>
                  <a:gd name="connsiteY20" fmla="*/ 293225 h 355688"/>
                  <a:gd name="connsiteX21" fmla="*/ 19007 w 302727"/>
                  <a:gd name="connsiteY21" fmla="*/ 268695 h 355688"/>
                  <a:gd name="connsiteX22" fmla="*/ 0 w 302727"/>
                  <a:gd name="connsiteY22" fmla="*/ 316456 h 355688"/>
                  <a:gd name="connsiteX23" fmla="*/ 65711 w 302727"/>
                  <a:gd name="connsiteY23" fmla="*/ 345535 h 355688"/>
                  <a:gd name="connsiteX24" fmla="*/ 141251 w 302727"/>
                  <a:gd name="connsiteY24" fmla="*/ 355688 h 355688"/>
                  <a:gd name="connsiteX25" fmla="*/ 223939 w 302727"/>
                  <a:gd name="connsiteY25" fmla="*/ 342286 h 355688"/>
                  <a:gd name="connsiteX26" fmla="*/ 281772 w 302727"/>
                  <a:gd name="connsiteY26" fmla="*/ 305003 h 355688"/>
                  <a:gd name="connsiteX27" fmla="*/ 302728 w 302727"/>
                  <a:gd name="connsiteY27" fmla="*/ 250419 h 355688"/>
                  <a:gd name="connsiteX28" fmla="*/ 283721 w 302727"/>
                  <a:gd name="connsiteY28" fmla="*/ 200059 h 355688"/>
                  <a:gd name="connsiteX29" fmla="*/ 230112 w 302727"/>
                  <a:gd name="connsiteY29" fmla="*/ 170656 h 35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02727" h="355688">
                    <a:moveTo>
                      <a:pt x="230194" y="170493"/>
                    </a:moveTo>
                    <a:cubicBezTo>
                      <a:pt x="249363" y="163508"/>
                      <a:pt x="264633" y="153273"/>
                      <a:pt x="275924" y="139790"/>
                    </a:cubicBezTo>
                    <a:cubicBezTo>
                      <a:pt x="287296" y="126306"/>
                      <a:pt x="292900" y="111036"/>
                      <a:pt x="292900" y="94060"/>
                    </a:cubicBezTo>
                    <a:cubicBezTo>
                      <a:pt x="292900" y="75784"/>
                      <a:pt x="286564" y="59376"/>
                      <a:pt x="273975" y="45080"/>
                    </a:cubicBezTo>
                    <a:cubicBezTo>
                      <a:pt x="261303" y="30703"/>
                      <a:pt x="243920" y="19575"/>
                      <a:pt x="221665" y="11778"/>
                    </a:cubicBezTo>
                    <a:cubicBezTo>
                      <a:pt x="199409" y="3899"/>
                      <a:pt x="174392" y="0"/>
                      <a:pt x="146449" y="0"/>
                    </a:cubicBezTo>
                    <a:cubicBezTo>
                      <a:pt x="100232" y="0"/>
                      <a:pt x="55964" y="10722"/>
                      <a:pt x="13727" y="32003"/>
                    </a:cubicBezTo>
                    <a:lnTo>
                      <a:pt x="30703" y="80414"/>
                    </a:lnTo>
                    <a:cubicBezTo>
                      <a:pt x="69042" y="62544"/>
                      <a:pt x="105431" y="53609"/>
                      <a:pt x="139871" y="53609"/>
                    </a:cubicBezTo>
                    <a:cubicBezTo>
                      <a:pt x="166919" y="53609"/>
                      <a:pt x="188362" y="57995"/>
                      <a:pt x="204282" y="66686"/>
                    </a:cubicBezTo>
                    <a:cubicBezTo>
                      <a:pt x="220203" y="75378"/>
                      <a:pt x="228163" y="87562"/>
                      <a:pt x="228163" y="103319"/>
                    </a:cubicBezTo>
                    <a:cubicBezTo>
                      <a:pt x="228163" y="117696"/>
                      <a:pt x="221421" y="129068"/>
                      <a:pt x="207857" y="137272"/>
                    </a:cubicBezTo>
                    <a:cubicBezTo>
                      <a:pt x="194373" y="145557"/>
                      <a:pt x="175853" y="149699"/>
                      <a:pt x="152298" y="149699"/>
                    </a:cubicBezTo>
                    <a:lnTo>
                      <a:pt x="93490" y="149699"/>
                    </a:lnTo>
                    <a:lnTo>
                      <a:pt x="93490" y="194780"/>
                    </a:lnTo>
                    <a:lnTo>
                      <a:pt x="156928" y="194780"/>
                    </a:lnTo>
                    <a:cubicBezTo>
                      <a:pt x="182596" y="194780"/>
                      <a:pt x="202577" y="199166"/>
                      <a:pt x="216710" y="207857"/>
                    </a:cubicBezTo>
                    <a:cubicBezTo>
                      <a:pt x="230843" y="216548"/>
                      <a:pt x="237991" y="228976"/>
                      <a:pt x="237991" y="245140"/>
                    </a:cubicBezTo>
                    <a:cubicBezTo>
                      <a:pt x="237991" y="262603"/>
                      <a:pt x="229138" y="276412"/>
                      <a:pt x="211511" y="286646"/>
                    </a:cubicBezTo>
                    <a:cubicBezTo>
                      <a:pt x="193886" y="296881"/>
                      <a:pt x="170249" y="301998"/>
                      <a:pt x="140601" y="301998"/>
                    </a:cubicBezTo>
                    <a:cubicBezTo>
                      <a:pt x="118832" y="301998"/>
                      <a:pt x="97227" y="299074"/>
                      <a:pt x="75865" y="293225"/>
                    </a:cubicBezTo>
                    <a:cubicBezTo>
                      <a:pt x="54502" y="287377"/>
                      <a:pt x="35576" y="279173"/>
                      <a:pt x="19007" y="268695"/>
                    </a:cubicBezTo>
                    <a:lnTo>
                      <a:pt x="0" y="316456"/>
                    </a:lnTo>
                    <a:cubicBezTo>
                      <a:pt x="19169" y="329127"/>
                      <a:pt x="41100" y="338793"/>
                      <a:pt x="65711" y="345535"/>
                    </a:cubicBezTo>
                    <a:cubicBezTo>
                      <a:pt x="90323" y="352277"/>
                      <a:pt x="115503" y="355688"/>
                      <a:pt x="141251" y="355688"/>
                    </a:cubicBezTo>
                    <a:cubicBezTo>
                      <a:pt x="171792" y="355688"/>
                      <a:pt x="199328" y="351221"/>
                      <a:pt x="223939" y="342286"/>
                    </a:cubicBezTo>
                    <a:cubicBezTo>
                      <a:pt x="248551" y="333351"/>
                      <a:pt x="267801" y="320923"/>
                      <a:pt x="281772" y="305003"/>
                    </a:cubicBezTo>
                    <a:cubicBezTo>
                      <a:pt x="295743" y="289083"/>
                      <a:pt x="302728" y="270969"/>
                      <a:pt x="302728" y="250419"/>
                    </a:cubicBezTo>
                    <a:cubicBezTo>
                      <a:pt x="302728" y="229869"/>
                      <a:pt x="296393" y="213624"/>
                      <a:pt x="283721" y="200059"/>
                    </a:cubicBezTo>
                    <a:cubicBezTo>
                      <a:pt x="271051" y="186576"/>
                      <a:pt x="253180" y="176748"/>
                      <a:pt x="230112" y="1706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46" name="Полилиния: фигура 45">
                <a:extLst>
                  <a:ext uri="{FF2B5EF4-FFF2-40B4-BE49-F238E27FC236}">
                    <a16:creationId xmlns:a16="http://schemas.microsoft.com/office/drawing/2014/main" id="{8A836E29-6328-4AE3-9782-886BC96F6ED8}"/>
                  </a:ext>
                </a:extLst>
              </p:cNvPr>
              <p:cNvSpPr/>
              <p:nvPr/>
            </p:nvSpPr>
            <p:spPr>
              <a:xfrm>
                <a:off x="10279780" y="3386193"/>
                <a:ext cx="303379" cy="346428"/>
              </a:xfrm>
              <a:custGeom>
                <a:avLst/>
                <a:gdLst>
                  <a:gd name="connsiteX0" fmla="*/ 269020 w 303379"/>
                  <a:gd name="connsiteY0" fmla="*/ 321654 h 346428"/>
                  <a:gd name="connsiteX1" fmla="*/ 303379 w 303379"/>
                  <a:gd name="connsiteY1" fmla="*/ 251069 h 346428"/>
                  <a:gd name="connsiteX2" fmla="*/ 236043 w 303379"/>
                  <a:gd name="connsiteY2" fmla="*/ 166757 h 346428"/>
                  <a:gd name="connsiteX3" fmla="*/ 276900 w 303379"/>
                  <a:gd name="connsiteY3" fmla="*/ 136378 h 346428"/>
                  <a:gd name="connsiteX4" fmla="*/ 291601 w 303379"/>
                  <a:gd name="connsiteY4" fmla="*/ 88942 h 346428"/>
                  <a:gd name="connsiteX5" fmla="*/ 256917 w 303379"/>
                  <a:gd name="connsiteY5" fmla="*/ 23231 h 346428"/>
                  <a:gd name="connsiteX6" fmla="*/ 160828 w 303379"/>
                  <a:gd name="connsiteY6" fmla="*/ 0 h 346428"/>
                  <a:gd name="connsiteX7" fmla="*/ 0 w 303379"/>
                  <a:gd name="connsiteY7" fmla="*/ 0 h 346428"/>
                  <a:gd name="connsiteX8" fmla="*/ 0 w 303379"/>
                  <a:gd name="connsiteY8" fmla="*/ 346428 h 346428"/>
                  <a:gd name="connsiteX9" fmla="*/ 166676 w 303379"/>
                  <a:gd name="connsiteY9" fmla="*/ 346428 h 346428"/>
                  <a:gd name="connsiteX10" fmla="*/ 268939 w 303379"/>
                  <a:gd name="connsiteY10" fmla="*/ 321573 h 346428"/>
                  <a:gd name="connsiteX11" fmla="*/ 61489 w 303379"/>
                  <a:gd name="connsiteY11" fmla="*/ 48329 h 346428"/>
                  <a:gd name="connsiteX12" fmla="*/ 155629 w 303379"/>
                  <a:gd name="connsiteY12" fmla="*/ 48329 h 346428"/>
                  <a:gd name="connsiteX13" fmla="*/ 228814 w 303379"/>
                  <a:gd name="connsiteY13" fmla="*/ 98040 h 346428"/>
                  <a:gd name="connsiteX14" fmla="*/ 210213 w 303379"/>
                  <a:gd name="connsiteY14" fmla="*/ 135972 h 346428"/>
                  <a:gd name="connsiteX15" fmla="*/ 155629 w 303379"/>
                  <a:gd name="connsiteY15" fmla="*/ 149050 h 346428"/>
                  <a:gd name="connsiteX16" fmla="*/ 61489 w 303379"/>
                  <a:gd name="connsiteY16" fmla="*/ 149050 h 346428"/>
                  <a:gd name="connsiteX17" fmla="*/ 61489 w 303379"/>
                  <a:gd name="connsiteY17" fmla="*/ 48329 h 346428"/>
                  <a:gd name="connsiteX18" fmla="*/ 61489 w 303379"/>
                  <a:gd name="connsiteY18" fmla="*/ 298099 h 346428"/>
                  <a:gd name="connsiteX19" fmla="*/ 61489 w 303379"/>
                  <a:gd name="connsiteY19" fmla="*/ 194130 h 346428"/>
                  <a:gd name="connsiteX20" fmla="*/ 166107 w 303379"/>
                  <a:gd name="connsiteY20" fmla="*/ 194130 h 346428"/>
                  <a:gd name="connsiteX21" fmla="*/ 222640 w 303379"/>
                  <a:gd name="connsiteY21" fmla="*/ 207207 h 346428"/>
                  <a:gd name="connsiteX22" fmla="*/ 240591 w 303379"/>
                  <a:gd name="connsiteY22" fmla="*/ 247089 h 346428"/>
                  <a:gd name="connsiteX23" fmla="*/ 220935 w 303379"/>
                  <a:gd name="connsiteY23" fmla="*/ 285671 h 346428"/>
                  <a:gd name="connsiteX24" fmla="*/ 162127 w 303379"/>
                  <a:gd name="connsiteY24" fmla="*/ 298099 h 346428"/>
                  <a:gd name="connsiteX25" fmla="*/ 61489 w 303379"/>
                  <a:gd name="connsiteY25" fmla="*/ 298099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03379" h="346428">
                    <a:moveTo>
                      <a:pt x="269020" y="321654"/>
                    </a:moveTo>
                    <a:cubicBezTo>
                      <a:pt x="291926" y="305084"/>
                      <a:pt x="303379" y="281529"/>
                      <a:pt x="303379" y="251069"/>
                    </a:cubicBezTo>
                    <a:cubicBezTo>
                      <a:pt x="303379" y="206151"/>
                      <a:pt x="280880" y="178047"/>
                      <a:pt x="236043" y="166757"/>
                    </a:cubicBezTo>
                    <a:cubicBezTo>
                      <a:pt x="253425" y="159771"/>
                      <a:pt x="267071" y="149699"/>
                      <a:pt x="276900" y="136378"/>
                    </a:cubicBezTo>
                    <a:cubicBezTo>
                      <a:pt x="286646" y="123057"/>
                      <a:pt x="291601" y="107299"/>
                      <a:pt x="291601" y="88942"/>
                    </a:cubicBezTo>
                    <a:cubicBezTo>
                      <a:pt x="291601" y="60595"/>
                      <a:pt x="280068" y="38745"/>
                      <a:pt x="256917" y="23231"/>
                    </a:cubicBezTo>
                    <a:cubicBezTo>
                      <a:pt x="233850" y="7798"/>
                      <a:pt x="201766" y="0"/>
                      <a:pt x="160828" y="0"/>
                    </a:cubicBezTo>
                    <a:lnTo>
                      <a:pt x="0" y="0"/>
                    </a:lnTo>
                    <a:lnTo>
                      <a:pt x="0" y="346428"/>
                    </a:lnTo>
                    <a:lnTo>
                      <a:pt x="166676" y="346428"/>
                    </a:lnTo>
                    <a:cubicBezTo>
                      <a:pt x="212000" y="346428"/>
                      <a:pt x="246115" y="338143"/>
                      <a:pt x="268939" y="321573"/>
                    </a:cubicBezTo>
                    <a:close/>
                    <a:moveTo>
                      <a:pt x="61489" y="48329"/>
                    </a:moveTo>
                    <a:lnTo>
                      <a:pt x="155629" y="48329"/>
                    </a:lnTo>
                    <a:cubicBezTo>
                      <a:pt x="204446" y="48329"/>
                      <a:pt x="228814" y="64900"/>
                      <a:pt x="228814" y="98040"/>
                    </a:cubicBezTo>
                    <a:cubicBezTo>
                      <a:pt x="228814" y="114610"/>
                      <a:pt x="222559" y="127200"/>
                      <a:pt x="210213" y="135972"/>
                    </a:cubicBezTo>
                    <a:cubicBezTo>
                      <a:pt x="197786" y="144663"/>
                      <a:pt x="179590" y="149050"/>
                      <a:pt x="155629" y="149050"/>
                    </a:cubicBezTo>
                    <a:lnTo>
                      <a:pt x="61489" y="149050"/>
                    </a:lnTo>
                    <a:lnTo>
                      <a:pt x="61489" y="48329"/>
                    </a:lnTo>
                    <a:close/>
                    <a:moveTo>
                      <a:pt x="61489" y="298099"/>
                    </a:moveTo>
                    <a:lnTo>
                      <a:pt x="61489" y="194130"/>
                    </a:lnTo>
                    <a:lnTo>
                      <a:pt x="166107" y="194130"/>
                    </a:lnTo>
                    <a:cubicBezTo>
                      <a:pt x="191774" y="194130"/>
                      <a:pt x="210619" y="198516"/>
                      <a:pt x="222640" y="207207"/>
                    </a:cubicBezTo>
                    <a:cubicBezTo>
                      <a:pt x="234662" y="215898"/>
                      <a:pt x="240591" y="229219"/>
                      <a:pt x="240591" y="247089"/>
                    </a:cubicBezTo>
                    <a:cubicBezTo>
                      <a:pt x="240591" y="264959"/>
                      <a:pt x="234012" y="277386"/>
                      <a:pt x="220935" y="285671"/>
                    </a:cubicBezTo>
                    <a:cubicBezTo>
                      <a:pt x="207858" y="293956"/>
                      <a:pt x="188282" y="298099"/>
                      <a:pt x="162127" y="298099"/>
                    </a:cubicBezTo>
                    <a:lnTo>
                      <a:pt x="61489" y="298099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47" name="Полилиния: фигура 46">
                <a:extLst>
                  <a:ext uri="{FF2B5EF4-FFF2-40B4-BE49-F238E27FC236}">
                    <a16:creationId xmlns:a16="http://schemas.microsoft.com/office/drawing/2014/main" id="{B89DD4F4-CB01-415B-9927-75F79B725A1A}"/>
                  </a:ext>
                </a:extLst>
              </p:cNvPr>
              <p:cNvSpPr/>
              <p:nvPr/>
            </p:nvSpPr>
            <p:spPr>
              <a:xfrm>
                <a:off x="10681199" y="3386193"/>
                <a:ext cx="332051" cy="346428"/>
              </a:xfrm>
              <a:custGeom>
                <a:avLst/>
                <a:gdLst>
                  <a:gd name="connsiteX0" fmla="*/ 62787 w 332051"/>
                  <a:gd name="connsiteY0" fmla="*/ 252369 h 346428"/>
                  <a:gd name="connsiteX1" fmla="*/ 62787 w 332051"/>
                  <a:gd name="connsiteY1" fmla="*/ 0 h 346428"/>
                  <a:gd name="connsiteX2" fmla="*/ 0 w 332051"/>
                  <a:gd name="connsiteY2" fmla="*/ 0 h 346428"/>
                  <a:gd name="connsiteX3" fmla="*/ 0 w 332051"/>
                  <a:gd name="connsiteY3" fmla="*/ 346428 h 346428"/>
                  <a:gd name="connsiteX4" fmla="*/ 57508 w 332051"/>
                  <a:gd name="connsiteY4" fmla="*/ 346428 h 346428"/>
                  <a:gd name="connsiteX5" fmla="*/ 269345 w 332051"/>
                  <a:gd name="connsiteY5" fmla="*/ 94141 h 346428"/>
                  <a:gd name="connsiteX6" fmla="*/ 269345 w 332051"/>
                  <a:gd name="connsiteY6" fmla="*/ 346428 h 346428"/>
                  <a:gd name="connsiteX7" fmla="*/ 332051 w 332051"/>
                  <a:gd name="connsiteY7" fmla="*/ 346428 h 346428"/>
                  <a:gd name="connsiteX8" fmla="*/ 332051 w 332051"/>
                  <a:gd name="connsiteY8" fmla="*/ 0 h 346428"/>
                  <a:gd name="connsiteX9" fmla="*/ 275193 w 332051"/>
                  <a:gd name="connsiteY9" fmla="*/ 0 h 346428"/>
                  <a:gd name="connsiteX10" fmla="*/ 62787 w 332051"/>
                  <a:gd name="connsiteY10" fmla="*/ 252369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2051" h="346428">
                    <a:moveTo>
                      <a:pt x="62787" y="252369"/>
                    </a:moveTo>
                    <a:lnTo>
                      <a:pt x="62787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57508" y="346428"/>
                    </a:lnTo>
                    <a:lnTo>
                      <a:pt x="269345" y="94141"/>
                    </a:lnTo>
                    <a:lnTo>
                      <a:pt x="269345" y="346428"/>
                    </a:lnTo>
                    <a:lnTo>
                      <a:pt x="332051" y="346428"/>
                    </a:lnTo>
                    <a:lnTo>
                      <a:pt x="332051" y="0"/>
                    </a:lnTo>
                    <a:lnTo>
                      <a:pt x="275193" y="0"/>
                    </a:lnTo>
                    <a:lnTo>
                      <a:pt x="62787" y="252369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48" name="Полилиния: фигура 47">
                <a:extLst>
                  <a:ext uri="{FF2B5EF4-FFF2-40B4-BE49-F238E27FC236}">
                    <a16:creationId xmlns:a16="http://schemas.microsoft.com/office/drawing/2014/main" id="{472B21FB-16C0-4C45-8111-C9AE98DE670F}"/>
                  </a:ext>
                </a:extLst>
              </p:cNvPr>
              <p:cNvSpPr/>
              <p:nvPr/>
            </p:nvSpPr>
            <p:spPr>
              <a:xfrm>
                <a:off x="11076687" y="3386193"/>
                <a:ext cx="316375" cy="346428"/>
              </a:xfrm>
              <a:custGeom>
                <a:avLst/>
                <a:gdLst>
                  <a:gd name="connsiteX0" fmla="*/ 126794 w 316375"/>
                  <a:gd name="connsiteY0" fmla="*/ 346428 h 346428"/>
                  <a:gd name="connsiteX1" fmla="*/ 189582 w 316375"/>
                  <a:gd name="connsiteY1" fmla="*/ 346428 h 346428"/>
                  <a:gd name="connsiteX2" fmla="*/ 189582 w 316375"/>
                  <a:gd name="connsiteY2" fmla="*/ 54909 h 346428"/>
                  <a:gd name="connsiteX3" fmla="*/ 316375 w 316375"/>
                  <a:gd name="connsiteY3" fmla="*/ 54909 h 346428"/>
                  <a:gd name="connsiteX4" fmla="*/ 316375 w 316375"/>
                  <a:gd name="connsiteY4" fmla="*/ 0 h 346428"/>
                  <a:gd name="connsiteX5" fmla="*/ 0 w 316375"/>
                  <a:gd name="connsiteY5" fmla="*/ 0 h 346428"/>
                  <a:gd name="connsiteX6" fmla="*/ 0 w 316375"/>
                  <a:gd name="connsiteY6" fmla="*/ 54909 h 346428"/>
                  <a:gd name="connsiteX7" fmla="*/ 126794 w 316375"/>
                  <a:gd name="connsiteY7" fmla="*/ 54909 h 346428"/>
                  <a:gd name="connsiteX8" fmla="*/ 126794 w 316375"/>
                  <a:gd name="connsiteY8" fmla="*/ 346428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6375" h="346428">
                    <a:moveTo>
                      <a:pt x="126794" y="346428"/>
                    </a:moveTo>
                    <a:lnTo>
                      <a:pt x="189582" y="346428"/>
                    </a:lnTo>
                    <a:lnTo>
                      <a:pt x="189582" y="54909"/>
                    </a:lnTo>
                    <a:lnTo>
                      <a:pt x="316375" y="54909"/>
                    </a:lnTo>
                    <a:lnTo>
                      <a:pt x="316375" y="0"/>
                    </a:lnTo>
                    <a:lnTo>
                      <a:pt x="0" y="0"/>
                    </a:lnTo>
                    <a:lnTo>
                      <a:pt x="0" y="54909"/>
                    </a:lnTo>
                    <a:lnTo>
                      <a:pt x="126794" y="54909"/>
                    </a:lnTo>
                    <a:lnTo>
                      <a:pt x="126794" y="346428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49" name="Полилиния: фигура 48">
                <a:extLst>
                  <a:ext uri="{FF2B5EF4-FFF2-40B4-BE49-F238E27FC236}">
                    <a16:creationId xmlns:a16="http://schemas.microsoft.com/office/drawing/2014/main" id="{44613AED-86D6-4E24-86F7-952ACCA7CBC6}"/>
                  </a:ext>
                </a:extLst>
              </p:cNvPr>
              <p:cNvSpPr/>
              <p:nvPr/>
            </p:nvSpPr>
            <p:spPr>
              <a:xfrm>
                <a:off x="11457149" y="3386193"/>
                <a:ext cx="332051" cy="346428"/>
              </a:xfrm>
              <a:custGeom>
                <a:avLst/>
                <a:gdLst>
                  <a:gd name="connsiteX0" fmla="*/ 62706 w 332051"/>
                  <a:gd name="connsiteY0" fmla="*/ 252369 h 346428"/>
                  <a:gd name="connsiteX1" fmla="*/ 62706 w 332051"/>
                  <a:gd name="connsiteY1" fmla="*/ 0 h 346428"/>
                  <a:gd name="connsiteX2" fmla="*/ 0 w 332051"/>
                  <a:gd name="connsiteY2" fmla="*/ 0 h 346428"/>
                  <a:gd name="connsiteX3" fmla="*/ 0 w 332051"/>
                  <a:gd name="connsiteY3" fmla="*/ 346428 h 346428"/>
                  <a:gd name="connsiteX4" fmla="*/ 57508 w 332051"/>
                  <a:gd name="connsiteY4" fmla="*/ 346428 h 346428"/>
                  <a:gd name="connsiteX5" fmla="*/ 269264 w 332051"/>
                  <a:gd name="connsiteY5" fmla="*/ 94141 h 346428"/>
                  <a:gd name="connsiteX6" fmla="*/ 269264 w 332051"/>
                  <a:gd name="connsiteY6" fmla="*/ 346428 h 346428"/>
                  <a:gd name="connsiteX7" fmla="*/ 332051 w 332051"/>
                  <a:gd name="connsiteY7" fmla="*/ 346428 h 346428"/>
                  <a:gd name="connsiteX8" fmla="*/ 332051 w 332051"/>
                  <a:gd name="connsiteY8" fmla="*/ 0 h 346428"/>
                  <a:gd name="connsiteX9" fmla="*/ 275193 w 332051"/>
                  <a:gd name="connsiteY9" fmla="*/ 0 h 346428"/>
                  <a:gd name="connsiteX10" fmla="*/ 62706 w 332051"/>
                  <a:gd name="connsiteY10" fmla="*/ 252369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2051" h="346428">
                    <a:moveTo>
                      <a:pt x="62706" y="252369"/>
                    </a:moveTo>
                    <a:lnTo>
                      <a:pt x="62706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57508" y="346428"/>
                    </a:lnTo>
                    <a:lnTo>
                      <a:pt x="269264" y="94141"/>
                    </a:lnTo>
                    <a:lnTo>
                      <a:pt x="269264" y="346428"/>
                    </a:lnTo>
                    <a:lnTo>
                      <a:pt x="332051" y="346428"/>
                    </a:lnTo>
                    <a:lnTo>
                      <a:pt x="332051" y="0"/>
                    </a:lnTo>
                    <a:lnTo>
                      <a:pt x="275193" y="0"/>
                    </a:lnTo>
                    <a:lnTo>
                      <a:pt x="62706" y="252369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50" name="Полилиния: фигура 49">
                <a:extLst>
                  <a:ext uri="{FF2B5EF4-FFF2-40B4-BE49-F238E27FC236}">
                    <a16:creationId xmlns:a16="http://schemas.microsoft.com/office/drawing/2014/main" id="{6222E261-6113-4372-97AE-ABFD18106FD0}"/>
                  </a:ext>
                </a:extLst>
              </p:cNvPr>
              <p:cNvSpPr/>
              <p:nvPr/>
            </p:nvSpPr>
            <p:spPr>
              <a:xfrm>
                <a:off x="11881311" y="3386193"/>
                <a:ext cx="307277" cy="346509"/>
              </a:xfrm>
              <a:custGeom>
                <a:avLst/>
                <a:gdLst>
                  <a:gd name="connsiteX0" fmla="*/ 155629 w 307277"/>
                  <a:gd name="connsiteY0" fmla="*/ 0 h 346509"/>
                  <a:gd name="connsiteX1" fmla="*/ 43862 w 307277"/>
                  <a:gd name="connsiteY1" fmla="*/ 31028 h 346509"/>
                  <a:gd name="connsiteX2" fmla="*/ 3331 w 307277"/>
                  <a:gd name="connsiteY2" fmla="*/ 121595 h 346509"/>
                  <a:gd name="connsiteX3" fmla="*/ 24205 w 307277"/>
                  <a:gd name="connsiteY3" fmla="*/ 189256 h 346509"/>
                  <a:gd name="connsiteX4" fmla="*/ 84312 w 307277"/>
                  <a:gd name="connsiteY4" fmla="*/ 228164 h 346509"/>
                  <a:gd name="connsiteX5" fmla="*/ 0 w 307277"/>
                  <a:gd name="connsiteY5" fmla="*/ 346510 h 346509"/>
                  <a:gd name="connsiteX6" fmla="*/ 67337 w 307277"/>
                  <a:gd name="connsiteY6" fmla="*/ 346510 h 346509"/>
                  <a:gd name="connsiteX7" fmla="*/ 143201 w 307277"/>
                  <a:gd name="connsiteY7" fmla="*/ 236692 h 346509"/>
                  <a:gd name="connsiteX8" fmla="*/ 251069 w 307277"/>
                  <a:gd name="connsiteY8" fmla="*/ 236692 h 346509"/>
                  <a:gd name="connsiteX9" fmla="*/ 251069 w 307277"/>
                  <a:gd name="connsiteY9" fmla="*/ 346510 h 346509"/>
                  <a:gd name="connsiteX10" fmla="*/ 307277 w 307277"/>
                  <a:gd name="connsiteY10" fmla="*/ 346510 h 346509"/>
                  <a:gd name="connsiteX11" fmla="*/ 307277 w 307277"/>
                  <a:gd name="connsiteY11" fmla="*/ 81 h 346509"/>
                  <a:gd name="connsiteX12" fmla="*/ 155629 w 307277"/>
                  <a:gd name="connsiteY12" fmla="*/ 81 h 346509"/>
                  <a:gd name="connsiteX13" fmla="*/ 251151 w 307277"/>
                  <a:gd name="connsiteY13" fmla="*/ 191531 h 346509"/>
                  <a:gd name="connsiteX14" fmla="*/ 155060 w 307277"/>
                  <a:gd name="connsiteY14" fmla="*/ 191531 h 346509"/>
                  <a:gd name="connsiteX15" fmla="*/ 89348 w 307277"/>
                  <a:gd name="connsiteY15" fmla="*/ 174879 h 346509"/>
                  <a:gd name="connsiteX16" fmla="*/ 67499 w 307277"/>
                  <a:gd name="connsiteY16" fmla="*/ 123545 h 346509"/>
                  <a:gd name="connsiteX17" fmla="*/ 157660 w 307277"/>
                  <a:gd name="connsiteY17" fmla="*/ 54909 h 346509"/>
                  <a:gd name="connsiteX18" fmla="*/ 251151 w 307277"/>
                  <a:gd name="connsiteY18" fmla="*/ 54909 h 346509"/>
                  <a:gd name="connsiteX19" fmla="*/ 251151 w 307277"/>
                  <a:gd name="connsiteY19" fmla="*/ 191531 h 34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07277" h="346509">
                    <a:moveTo>
                      <a:pt x="155629" y="0"/>
                    </a:moveTo>
                    <a:cubicBezTo>
                      <a:pt x="108112" y="0"/>
                      <a:pt x="70910" y="10397"/>
                      <a:pt x="43862" y="31028"/>
                    </a:cubicBezTo>
                    <a:cubicBezTo>
                      <a:pt x="16813" y="51741"/>
                      <a:pt x="3331" y="81957"/>
                      <a:pt x="3331" y="121595"/>
                    </a:cubicBezTo>
                    <a:cubicBezTo>
                      <a:pt x="3331" y="148643"/>
                      <a:pt x="10316" y="171143"/>
                      <a:pt x="24205" y="189256"/>
                    </a:cubicBezTo>
                    <a:cubicBezTo>
                      <a:pt x="38176" y="207370"/>
                      <a:pt x="58239" y="220366"/>
                      <a:pt x="84312" y="228164"/>
                    </a:cubicBezTo>
                    <a:lnTo>
                      <a:pt x="0" y="346510"/>
                    </a:lnTo>
                    <a:lnTo>
                      <a:pt x="67337" y="346510"/>
                    </a:lnTo>
                    <a:lnTo>
                      <a:pt x="143201" y="236692"/>
                    </a:lnTo>
                    <a:lnTo>
                      <a:pt x="251069" y="236692"/>
                    </a:lnTo>
                    <a:lnTo>
                      <a:pt x="251069" y="346510"/>
                    </a:lnTo>
                    <a:lnTo>
                      <a:pt x="307277" y="346510"/>
                    </a:lnTo>
                    <a:lnTo>
                      <a:pt x="307277" y="81"/>
                    </a:lnTo>
                    <a:lnTo>
                      <a:pt x="155629" y="81"/>
                    </a:lnTo>
                    <a:close/>
                    <a:moveTo>
                      <a:pt x="251151" y="191531"/>
                    </a:moveTo>
                    <a:lnTo>
                      <a:pt x="155060" y="191531"/>
                    </a:lnTo>
                    <a:cubicBezTo>
                      <a:pt x="125900" y="191531"/>
                      <a:pt x="103969" y="186007"/>
                      <a:pt x="89348" y="174879"/>
                    </a:cubicBezTo>
                    <a:cubicBezTo>
                      <a:pt x="74727" y="163751"/>
                      <a:pt x="67499" y="146694"/>
                      <a:pt x="67499" y="123545"/>
                    </a:cubicBezTo>
                    <a:cubicBezTo>
                      <a:pt x="67499" y="77814"/>
                      <a:pt x="97552" y="54909"/>
                      <a:pt x="157660" y="54909"/>
                    </a:cubicBezTo>
                    <a:lnTo>
                      <a:pt x="251151" y="54909"/>
                    </a:lnTo>
                    <a:lnTo>
                      <a:pt x="251151" y="191531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51" name="Полилиния: фигура 50">
                <a:extLst>
                  <a:ext uri="{FF2B5EF4-FFF2-40B4-BE49-F238E27FC236}">
                    <a16:creationId xmlns:a16="http://schemas.microsoft.com/office/drawing/2014/main" id="{8F435750-B70B-4151-BD86-14BE2B6CE7ED}"/>
                  </a:ext>
                </a:extLst>
              </p:cNvPr>
              <p:cNvSpPr/>
              <p:nvPr/>
            </p:nvSpPr>
            <p:spPr>
              <a:xfrm>
                <a:off x="3216462" y="4059556"/>
                <a:ext cx="369333" cy="457626"/>
              </a:xfrm>
              <a:custGeom>
                <a:avLst/>
                <a:gdLst>
                  <a:gd name="connsiteX0" fmla="*/ 318324 w 369333"/>
                  <a:gd name="connsiteY0" fmla="*/ 42481 h 457626"/>
                  <a:gd name="connsiteX1" fmla="*/ 178453 w 369333"/>
                  <a:gd name="connsiteY1" fmla="*/ 0 h 457626"/>
                  <a:gd name="connsiteX2" fmla="*/ 0 w 369333"/>
                  <a:gd name="connsiteY2" fmla="*/ 0 h 457626"/>
                  <a:gd name="connsiteX3" fmla="*/ 0 w 369333"/>
                  <a:gd name="connsiteY3" fmla="*/ 457626 h 457626"/>
                  <a:gd name="connsiteX4" fmla="*/ 65387 w 369333"/>
                  <a:gd name="connsiteY4" fmla="*/ 457626 h 457626"/>
                  <a:gd name="connsiteX5" fmla="*/ 65387 w 369333"/>
                  <a:gd name="connsiteY5" fmla="*/ 319055 h 457626"/>
                  <a:gd name="connsiteX6" fmla="*/ 178453 w 369333"/>
                  <a:gd name="connsiteY6" fmla="*/ 319055 h 457626"/>
                  <a:gd name="connsiteX7" fmla="*/ 318324 w 369333"/>
                  <a:gd name="connsiteY7" fmla="*/ 276574 h 457626"/>
                  <a:gd name="connsiteX8" fmla="*/ 369334 w 369333"/>
                  <a:gd name="connsiteY8" fmla="*/ 159527 h 457626"/>
                  <a:gd name="connsiteX9" fmla="*/ 318324 w 369333"/>
                  <a:gd name="connsiteY9" fmla="*/ 42562 h 457626"/>
                  <a:gd name="connsiteX10" fmla="*/ 271295 w 369333"/>
                  <a:gd name="connsiteY10" fmla="*/ 235636 h 457626"/>
                  <a:gd name="connsiteX11" fmla="*/ 176504 w 369333"/>
                  <a:gd name="connsiteY11" fmla="*/ 262116 h 457626"/>
                  <a:gd name="connsiteX12" fmla="*/ 65387 w 369333"/>
                  <a:gd name="connsiteY12" fmla="*/ 262116 h 457626"/>
                  <a:gd name="connsiteX13" fmla="*/ 65387 w 369333"/>
                  <a:gd name="connsiteY13" fmla="*/ 56858 h 457626"/>
                  <a:gd name="connsiteX14" fmla="*/ 176504 w 369333"/>
                  <a:gd name="connsiteY14" fmla="*/ 56858 h 457626"/>
                  <a:gd name="connsiteX15" fmla="*/ 271295 w 369333"/>
                  <a:gd name="connsiteY15" fmla="*/ 83338 h 457626"/>
                  <a:gd name="connsiteX16" fmla="*/ 303947 w 369333"/>
                  <a:gd name="connsiteY16" fmla="*/ 159446 h 457626"/>
                  <a:gd name="connsiteX17" fmla="*/ 271295 w 369333"/>
                  <a:gd name="connsiteY17" fmla="*/ 235636 h 457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69333" h="457626">
                    <a:moveTo>
                      <a:pt x="318324" y="42481"/>
                    </a:moveTo>
                    <a:cubicBezTo>
                      <a:pt x="284372" y="14133"/>
                      <a:pt x="237667" y="0"/>
                      <a:pt x="178453" y="0"/>
                    </a:cubicBezTo>
                    <a:lnTo>
                      <a:pt x="0" y="0"/>
                    </a:lnTo>
                    <a:lnTo>
                      <a:pt x="0" y="457626"/>
                    </a:lnTo>
                    <a:lnTo>
                      <a:pt x="65387" y="457626"/>
                    </a:lnTo>
                    <a:lnTo>
                      <a:pt x="65387" y="319055"/>
                    </a:lnTo>
                    <a:lnTo>
                      <a:pt x="178453" y="319055"/>
                    </a:lnTo>
                    <a:cubicBezTo>
                      <a:pt x="237748" y="319055"/>
                      <a:pt x="284372" y="304922"/>
                      <a:pt x="318324" y="276574"/>
                    </a:cubicBezTo>
                    <a:cubicBezTo>
                      <a:pt x="352276" y="248226"/>
                      <a:pt x="369334" y="209238"/>
                      <a:pt x="369334" y="159527"/>
                    </a:cubicBezTo>
                    <a:cubicBezTo>
                      <a:pt x="369334" y="109817"/>
                      <a:pt x="352358" y="70829"/>
                      <a:pt x="318324" y="42562"/>
                    </a:cubicBezTo>
                    <a:close/>
                    <a:moveTo>
                      <a:pt x="271295" y="235636"/>
                    </a:moveTo>
                    <a:cubicBezTo>
                      <a:pt x="249526" y="253262"/>
                      <a:pt x="217929" y="262116"/>
                      <a:pt x="176504" y="262116"/>
                    </a:cubicBezTo>
                    <a:lnTo>
                      <a:pt x="65387" y="262116"/>
                    </a:lnTo>
                    <a:lnTo>
                      <a:pt x="65387" y="56858"/>
                    </a:lnTo>
                    <a:lnTo>
                      <a:pt x="176504" y="56858"/>
                    </a:lnTo>
                    <a:cubicBezTo>
                      <a:pt x="217929" y="56858"/>
                      <a:pt x="249526" y="65712"/>
                      <a:pt x="271295" y="83338"/>
                    </a:cubicBezTo>
                    <a:cubicBezTo>
                      <a:pt x="293063" y="100964"/>
                      <a:pt x="303947" y="126387"/>
                      <a:pt x="303947" y="159446"/>
                    </a:cubicBezTo>
                    <a:cubicBezTo>
                      <a:pt x="303947" y="192505"/>
                      <a:pt x="293063" y="218010"/>
                      <a:pt x="271295" y="2356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52" name="Полилиния: фигура 51">
                <a:extLst>
                  <a:ext uri="{FF2B5EF4-FFF2-40B4-BE49-F238E27FC236}">
                    <a16:creationId xmlns:a16="http://schemas.microsoft.com/office/drawing/2014/main" id="{46744DD3-C144-4548-884C-30D71C0AB76C}"/>
                  </a:ext>
                </a:extLst>
              </p:cNvPr>
              <p:cNvSpPr/>
              <p:nvPr/>
            </p:nvSpPr>
            <p:spPr>
              <a:xfrm>
                <a:off x="3632826" y="4167343"/>
                <a:ext cx="360317" cy="353819"/>
              </a:xfrm>
              <a:custGeom>
                <a:avLst/>
                <a:gdLst>
                  <a:gd name="connsiteX0" fmla="*/ 273000 w 360317"/>
                  <a:gd name="connsiteY0" fmla="*/ 22581 h 353819"/>
                  <a:gd name="connsiteX1" fmla="*/ 180484 w 360317"/>
                  <a:gd name="connsiteY1" fmla="*/ 0 h 353819"/>
                  <a:gd name="connsiteX2" fmla="*/ 87643 w 360317"/>
                  <a:gd name="connsiteY2" fmla="*/ 22581 h 353819"/>
                  <a:gd name="connsiteX3" fmla="*/ 23230 w 360317"/>
                  <a:gd name="connsiteY3" fmla="*/ 85368 h 353819"/>
                  <a:gd name="connsiteX4" fmla="*/ 0 w 360317"/>
                  <a:gd name="connsiteY4" fmla="*/ 176585 h 353819"/>
                  <a:gd name="connsiteX5" fmla="*/ 23230 w 360317"/>
                  <a:gd name="connsiteY5" fmla="*/ 267802 h 353819"/>
                  <a:gd name="connsiteX6" fmla="*/ 87643 w 360317"/>
                  <a:gd name="connsiteY6" fmla="*/ 330914 h 353819"/>
                  <a:gd name="connsiteX7" fmla="*/ 180484 w 360317"/>
                  <a:gd name="connsiteY7" fmla="*/ 353820 h 353819"/>
                  <a:gd name="connsiteX8" fmla="*/ 273000 w 360317"/>
                  <a:gd name="connsiteY8" fmla="*/ 330914 h 353819"/>
                  <a:gd name="connsiteX9" fmla="*/ 337087 w 360317"/>
                  <a:gd name="connsiteY9" fmla="*/ 267802 h 353819"/>
                  <a:gd name="connsiteX10" fmla="*/ 360318 w 360317"/>
                  <a:gd name="connsiteY10" fmla="*/ 176585 h 353819"/>
                  <a:gd name="connsiteX11" fmla="*/ 337087 w 360317"/>
                  <a:gd name="connsiteY11" fmla="*/ 85368 h 353819"/>
                  <a:gd name="connsiteX12" fmla="*/ 273000 w 360317"/>
                  <a:gd name="connsiteY12" fmla="*/ 22581 h 353819"/>
                  <a:gd name="connsiteX13" fmla="*/ 281773 w 360317"/>
                  <a:gd name="connsiteY13" fmla="*/ 240266 h 353819"/>
                  <a:gd name="connsiteX14" fmla="*/ 240266 w 360317"/>
                  <a:gd name="connsiteY14" fmla="*/ 283397 h 353819"/>
                  <a:gd name="connsiteX15" fmla="*/ 180403 w 360317"/>
                  <a:gd name="connsiteY15" fmla="*/ 298749 h 353819"/>
                  <a:gd name="connsiteX16" fmla="*/ 120620 w 360317"/>
                  <a:gd name="connsiteY16" fmla="*/ 283397 h 353819"/>
                  <a:gd name="connsiteX17" fmla="*/ 78789 w 360317"/>
                  <a:gd name="connsiteY17" fmla="*/ 240266 h 353819"/>
                  <a:gd name="connsiteX18" fmla="*/ 63437 w 360317"/>
                  <a:gd name="connsiteY18" fmla="*/ 176504 h 353819"/>
                  <a:gd name="connsiteX19" fmla="*/ 78789 w 360317"/>
                  <a:gd name="connsiteY19" fmla="*/ 112742 h 353819"/>
                  <a:gd name="connsiteX20" fmla="*/ 120620 w 360317"/>
                  <a:gd name="connsiteY20" fmla="*/ 69936 h 353819"/>
                  <a:gd name="connsiteX21" fmla="*/ 180403 w 360317"/>
                  <a:gd name="connsiteY21" fmla="*/ 54909 h 353819"/>
                  <a:gd name="connsiteX22" fmla="*/ 240266 w 360317"/>
                  <a:gd name="connsiteY22" fmla="*/ 69936 h 353819"/>
                  <a:gd name="connsiteX23" fmla="*/ 281773 w 360317"/>
                  <a:gd name="connsiteY23" fmla="*/ 112742 h 353819"/>
                  <a:gd name="connsiteX24" fmla="*/ 296799 w 360317"/>
                  <a:gd name="connsiteY24" fmla="*/ 176504 h 353819"/>
                  <a:gd name="connsiteX25" fmla="*/ 281773 w 360317"/>
                  <a:gd name="connsiteY25" fmla="*/ 240266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60317" h="353819">
                    <a:moveTo>
                      <a:pt x="273000" y="22581"/>
                    </a:moveTo>
                    <a:cubicBezTo>
                      <a:pt x="245708" y="7554"/>
                      <a:pt x="214924" y="0"/>
                      <a:pt x="180484" y="0"/>
                    </a:cubicBezTo>
                    <a:cubicBezTo>
                      <a:pt x="146044" y="0"/>
                      <a:pt x="115097" y="7554"/>
                      <a:pt x="87643" y="22581"/>
                    </a:cubicBezTo>
                    <a:cubicBezTo>
                      <a:pt x="60188" y="37608"/>
                      <a:pt x="38745" y="58564"/>
                      <a:pt x="23230" y="85368"/>
                    </a:cubicBezTo>
                    <a:cubicBezTo>
                      <a:pt x="7717" y="112173"/>
                      <a:pt x="0" y="142552"/>
                      <a:pt x="0" y="176585"/>
                    </a:cubicBezTo>
                    <a:cubicBezTo>
                      <a:pt x="0" y="210619"/>
                      <a:pt x="7717" y="240997"/>
                      <a:pt x="23230" y="267802"/>
                    </a:cubicBezTo>
                    <a:cubicBezTo>
                      <a:pt x="38664" y="294606"/>
                      <a:pt x="60188" y="315644"/>
                      <a:pt x="87643" y="330914"/>
                    </a:cubicBezTo>
                    <a:cubicBezTo>
                      <a:pt x="115097" y="346185"/>
                      <a:pt x="146044" y="353820"/>
                      <a:pt x="180484" y="353820"/>
                    </a:cubicBezTo>
                    <a:cubicBezTo>
                      <a:pt x="214924" y="353820"/>
                      <a:pt x="245708" y="346185"/>
                      <a:pt x="273000" y="330914"/>
                    </a:cubicBezTo>
                    <a:cubicBezTo>
                      <a:pt x="300211" y="315644"/>
                      <a:pt x="321573" y="294606"/>
                      <a:pt x="337087" y="267802"/>
                    </a:cubicBezTo>
                    <a:cubicBezTo>
                      <a:pt x="352520" y="240997"/>
                      <a:pt x="360318" y="210619"/>
                      <a:pt x="360318" y="176585"/>
                    </a:cubicBezTo>
                    <a:cubicBezTo>
                      <a:pt x="360318" y="142552"/>
                      <a:pt x="352601" y="112173"/>
                      <a:pt x="337087" y="85368"/>
                    </a:cubicBezTo>
                    <a:cubicBezTo>
                      <a:pt x="321573" y="58564"/>
                      <a:pt x="300292" y="37689"/>
                      <a:pt x="273000" y="22581"/>
                    </a:cubicBezTo>
                    <a:close/>
                    <a:moveTo>
                      <a:pt x="281773" y="240266"/>
                    </a:moveTo>
                    <a:cubicBezTo>
                      <a:pt x="271782" y="258786"/>
                      <a:pt x="257892" y="273163"/>
                      <a:pt x="240266" y="283397"/>
                    </a:cubicBezTo>
                    <a:cubicBezTo>
                      <a:pt x="222640" y="293631"/>
                      <a:pt x="202659" y="298749"/>
                      <a:pt x="180403" y="298749"/>
                    </a:cubicBezTo>
                    <a:cubicBezTo>
                      <a:pt x="158147" y="298749"/>
                      <a:pt x="138246" y="293631"/>
                      <a:pt x="120620" y="283397"/>
                    </a:cubicBezTo>
                    <a:cubicBezTo>
                      <a:pt x="102994" y="273163"/>
                      <a:pt x="89023" y="258786"/>
                      <a:pt x="78789" y="240266"/>
                    </a:cubicBezTo>
                    <a:cubicBezTo>
                      <a:pt x="68555" y="221747"/>
                      <a:pt x="63437" y="200465"/>
                      <a:pt x="63437" y="176504"/>
                    </a:cubicBezTo>
                    <a:cubicBezTo>
                      <a:pt x="63437" y="152542"/>
                      <a:pt x="68555" y="131261"/>
                      <a:pt x="78789" y="112742"/>
                    </a:cubicBezTo>
                    <a:cubicBezTo>
                      <a:pt x="89023" y="94222"/>
                      <a:pt x="102994" y="79926"/>
                      <a:pt x="120620" y="69936"/>
                    </a:cubicBezTo>
                    <a:cubicBezTo>
                      <a:pt x="138246" y="59945"/>
                      <a:pt x="158228" y="54909"/>
                      <a:pt x="180403" y="54909"/>
                    </a:cubicBezTo>
                    <a:cubicBezTo>
                      <a:pt x="202577" y="54909"/>
                      <a:pt x="222559" y="59945"/>
                      <a:pt x="240266" y="69936"/>
                    </a:cubicBezTo>
                    <a:cubicBezTo>
                      <a:pt x="257892" y="79926"/>
                      <a:pt x="271782" y="94222"/>
                      <a:pt x="281773" y="112742"/>
                    </a:cubicBezTo>
                    <a:cubicBezTo>
                      <a:pt x="291844" y="131261"/>
                      <a:pt x="296799" y="152542"/>
                      <a:pt x="296799" y="176504"/>
                    </a:cubicBezTo>
                    <a:cubicBezTo>
                      <a:pt x="296799" y="200465"/>
                      <a:pt x="291763" y="221747"/>
                      <a:pt x="281773" y="2402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53" name="Полилиния: фигура 52">
                <a:extLst>
                  <a:ext uri="{FF2B5EF4-FFF2-40B4-BE49-F238E27FC236}">
                    <a16:creationId xmlns:a16="http://schemas.microsoft.com/office/drawing/2014/main" id="{9AA95E1B-3CB3-45B9-BFAC-11B69E6724F5}"/>
                  </a:ext>
                </a:extLst>
              </p:cNvPr>
              <p:cNvSpPr/>
              <p:nvPr/>
            </p:nvSpPr>
            <p:spPr>
              <a:xfrm>
                <a:off x="4051788" y="4167505"/>
                <a:ext cx="324253" cy="353819"/>
              </a:xfrm>
              <a:custGeom>
                <a:avLst/>
                <a:gdLst>
                  <a:gd name="connsiteX0" fmla="*/ 121352 w 324253"/>
                  <a:gd name="connsiteY0" fmla="*/ 69854 h 353819"/>
                  <a:gd name="connsiteX1" fmla="*/ 182433 w 324253"/>
                  <a:gd name="connsiteY1" fmla="*/ 54827 h 353819"/>
                  <a:gd name="connsiteX2" fmla="*/ 236043 w 324253"/>
                  <a:gd name="connsiteY2" fmla="*/ 67255 h 353819"/>
                  <a:gd name="connsiteX3" fmla="*/ 276574 w 324253"/>
                  <a:gd name="connsiteY3" fmla="*/ 104538 h 353819"/>
                  <a:gd name="connsiteX4" fmla="*/ 324254 w 324253"/>
                  <a:gd name="connsiteY4" fmla="*/ 73834 h 353819"/>
                  <a:gd name="connsiteX5" fmla="*/ 267071 w 324253"/>
                  <a:gd name="connsiteY5" fmla="*/ 18926 h 353819"/>
                  <a:gd name="connsiteX6" fmla="*/ 183083 w 324253"/>
                  <a:gd name="connsiteY6" fmla="*/ 0 h 353819"/>
                  <a:gd name="connsiteX7" fmla="*/ 88617 w 324253"/>
                  <a:gd name="connsiteY7" fmla="*/ 22581 h 353819"/>
                  <a:gd name="connsiteX8" fmla="*/ 23556 w 324253"/>
                  <a:gd name="connsiteY8" fmla="*/ 85368 h 353819"/>
                  <a:gd name="connsiteX9" fmla="*/ 0 w 324253"/>
                  <a:gd name="connsiteY9" fmla="*/ 176585 h 353819"/>
                  <a:gd name="connsiteX10" fmla="*/ 23556 w 324253"/>
                  <a:gd name="connsiteY10" fmla="*/ 267802 h 353819"/>
                  <a:gd name="connsiteX11" fmla="*/ 88617 w 324253"/>
                  <a:gd name="connsiteY11" fmla="*/ 330914 h 353819"/>
                  <a:gd name="connsiteX12" fmla="*/ 183083 w 324253"/>
                  <a:gd name="connsiteY12" fmla="*/ 353820 h 353819"/>
                  <a:gd name="connsiteX13" fmla="*/ 267071 w 324253"/>
                  <a:gd name="connsiteY13" fmla="*/ 334488 h 353819"/>
                  <a:gd name="connsiteX14" fmla="*/ 324254 w 324253"/>
                  <a:gd name="connsiteY14" fmla="*/ 279254 h 353819"/>
                  <a:gd name="connsiteX15" fmla="*/ 276574 w 324253"/>
                  <a:gd name="connsiteY15" fmla="*/ 249201 h 353819"/>
                  <a:gd name="connsiteX16" fmla="*/ 236043 w 324253"/>
                  <a:gd name="connsiteY16" fmla="*/ 286484 h 353819"/>
                  <a:gd name="connsiteX17" fmla="*/ 182433 w 324253"/>
                  <a:gd name="connsiteY17" fmla="*/ 298911 h 353819"/>
                  <a:gd name="connsiteX18" fmla="*/ 121352 w 324253"/>
                  <a:gd name="connsiteY18" fmla="*/ 283884 h 353819"/>
                  <a:gd name="connsiteX19" fmla="*/ 78870 w 324253"/>
                  <a:gd name="connsiteY19" fmla="*/ 241078 h 353819"/>
                  <a:gd name="connsiteX20" fmla="*/ 63519 w 324253"/>
                  <a:gd name="connsiteY20" fmla="*/ 176666 h 353819"/>
                  <a:gd name="connsiteX21" fmla="*/ 78870 w 324253"/>
                  <a:gd name="connsiteY21" fmla="*/ 112904 h 353819"/>
                  <a:gd name="connsiteX22" fmla="*/ 121352 w 324253"/>
                  <a:gd name="connsiteY22" fmla="*/ 70098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4253" h="353819">
                    <a:moveTo>
                      <a:pt x="121352" y="69854"/>
                    </a:moveTo>
                    <a:cubicBezTo>
                      <a:pt x="139384" y="59863"/>
                      <a:pt x="159853" y="54827"/>
                      <a:pt x="182433" y="54827"/>
                    </a:cubicBezTo>
                    <a:cubicBezTo>
                      <a:pt x="202090" y="54827"/>
                      <a:pt x="219879" y="58970"/>
                      <a:pt x="236043" y="67255"/>
                    </a:cubicBezTo>
                    <a:cubicBezTo>
                      <a:pt x="252125" y="75540"/>
                      <a:pt x="265690" y="87968"/>
                      <a:pt x="276574" y="104538"/>
                    </a:cubicBezTo>
                    <a:lnTo>
                      <a:pt x="324254" y="73834"/>
                    </a:lnTo>
                    <a:cubicBezTo>
                      <a:pt x="310770" y="49873"/>
                      <a:pt x="291682" y="31515"/>
                      <a:pt x="267071" y="18926"/>
                    </a:cubicBezTo>
                    <a:cubicBezTo>
                      <a:pt x="242459" y="6336"/>
                      <a:pt x="214436" y="0"/>
                      <a:pt x="183083" y="0"/>
                    </a:cubicBezTo>
                    <a:cubicBezTo>
                      <a:pt x="147750" y="0"/>
                      <a:pt x="116316" y="7554"/>
                      <a:pt x="88617" y="22581"/>
                    </a:cubicBezTo>
                    <a:cubicBezTo>
                      <a:pt x="60919" y="37607"/>
                      <a:pt x="39232" y="58564"/>
                      <a:pt x="23556" y="85368"/>
                    </a:cubicBezTo>
                    <a:cubicBezTo>
                      <a:pt x="7879" y="112173"/>
                      <a:pt x="0" y="142551"/>
                      <a:pt x="0" y="176585"/>
                    </a:cubicBezTo>
                    <a:cubicBezTo>
                      <a:pt x="0" y="210619"/>
                      <a:pt x="7879" y="240997"/>
                      <a:pt x="23556" y="267802"/>
                    </a:cubicBezTo>
                    <a:cubicBezTo>
                      <a:pt x="39232" y="294606"/>
                      <a:pt x="60919" y="315644"/>
                      <a:pt x="88617" y="330914"/>
                    </a:cubicBezTo>
                    <a:cubicBezTo>
                      <a:pt x="116316" y="346185"/>
                      <a:pt x="147750" y="353820"/>
                      <a:pt x="183083" y="353820"/>
                    </a:cubicBezTo>
                    <a:cubicBezTo>
                      <a:pt x="214436" y="353820"/>
                      <a:pt x="242459" y="347403"/>
                      <a:pt x="267071" y="334488"/>
                    </a:cubicBezTo>
                    <a:cubicBezTo>
                      <a:pt x="291682" y="321654"/>
                      <a:pt x="310770" y="303216"/>
                      <a:pt x="324254" y="279254"/>
                    </a:cubicBezTo>
                    <a:lnTo>
                      <a:pt x="276574" y="249201"/>
                    </a:lnTo>
                    <a:cubicBezTo>
                      <a:pt x="265690" y="265771"/>
                      <a:pt x="252125" y="278199"/>
                      <a:pt x="236043" y="286484"/>
                    </a:cubicBezTo>
                    <a:cubicBezTo>
                      <a:pt x="219879" y="294768"/>
                      <a:pt x="202009" y="298911"/>
                      <a:pt x="182433" y="298911"/>
                    </a:cubicBezTo>
                    <a:cubicBezTo>
                      <a:pt x="159771" y="298911"/>
                      <a:pt x="139384" y="293956"/>
                      <a:pt x="121352" y="283884"/>
                    </a:cubicBezTo>
                    <a:cubicBezTo>
                      <a:pt x="103238" y="273894"/>
                      <a:pt x="89105" y="259598"/>
                      <a:pt x="78870" y="241078"/>
                    </a:cubicBezTo>
                    <a:cubicBezTo>
                      <a:pt x="68636" y="222559"/>
                      <a:pt x="63519" y="201115"/>
                      <a:pt x="63519" y="176666"/>
                    </a:cubicBezTo>
                    <a:cubicBezTo>
                      <a:pt x="63519" y="152217"/>
                      <a:pt x="68636" y="131423"/>
                      <a:pt x="78870" y="112904"/>
                    </a:cubicBezTo>
                    <a:cubicBezTo>
                      <a:pt x="89105" y="94384"/>
                      <a:pt x="103238" y="80089"/>
                      <a:pt x="121352" y="700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54" name="Полилиния: фигура 53">
                <a:extLst>
                  <a:ext uri="{FF2B5EF4-FFF2-40B4-BE49-F238E27FC236}">
                    <a16:creationId xmlns:a16="http://schemas.microsoft.com/office/drawing/2014/main" id="{DC225AD3-32FC-48A0-B687-302B537767FE}"/>
                  </a:ext>
                </a:extLst>
              </p:cNvPr>
              <p:cNvSpPr/>
              <p:nvPr/>
            </p:nvSpPr>
            <p:spPr>
              <a:xfrm>
                <a:off x="4419904" y="4167505"/>
                <a:ext cx="324253" cy="353819"/>
              </a:xfrm>
              <a:custGeom>
                <a:avLst/>
                <a:gdLst>
                  <a:gd name="connsiteX0" fmla="*/ 121270 w 324253"/>
                  <a:gd name="connsiteY0" fmla="*/ 69854 h 353819"/>
                  <a:gd name="connsiteX1" fmla="*/ 182352 w 324253"/>
                  <a:gd name="connsiteY1" fmla="*/ 54827 h 353819"/>
                  <a:gd name="connsiteX2" fmla="*/ 235961 w 324253"/>
                  <a:gd name="connsiteY2" fmla="*/ 67255 h 353819"/>
                  <a:gd name="connsiteX3" fmla="*/ 276493 w 324253"/>
                  <a:gd name="connsiteY3" fmla="*/ 104538 h 353819"/>
                  <a:gd name="connsiteX4" fmla="*/ 324253 w 324253"/>
                  <a:gd name="connsiteY4" fmla="*/ 73834 h 353819"/>
                  <a:gd name="connsiteX5" fmla="*/ 267071 w 324253"/>
                  <a:gd name="connsiteY5" fmla="*/ 18926 h 353819"/>
                  <a:gd name="connsiteX6" fmla="*/ 183083 w 324253"/>
                  <a:gd name="connsiteY6" fmla="*/ 0 h 353819"/>
                  <a:gd name="connsiteX7" fmla="*/ 88617 w 324253"/>
                  <a:gd name="connsiteY7" fmla="*/ 22581 h 353819"/>
                  <a:gd name="connsiteX8" fmla="*/ 23555 w 324253"/>
                  <a:gd name="connsiteY8" fmla="*/ 85368 h 353819"/>
                  <a:gd name="connsiteX9" fmla="*/ 0 w 324253"/>
                  <a:gd name="connsiteY9" fmla="*/ 176585 h 353819"/>
                  <a:gd name="connsiteX10" fmla="*/ 23555 w 324253"/>
                  <a:gd name="connsiteY10" fmla="*/ 267802 h 353819"/>
                  <a:gd name="connsiteX11" fmla="*/ 88617 w 324253"/>
                  <a:gd name="connsiteY11" fmla="*/ 330914 h 353819"/>
                  <a:gd name="connsiteX12" fmla="*/ 183083 w 324253"/>
                  <a:gd name="connsiteY12" fmla="*/ 353820 h 353819"/>
                  <a:gd name="connsiteX13" fmla="*/ 267071 w 324253"/>
                  <a:gd name="connsiteY13" fmla="*/ 334488 h 353819"/>
                  <a:gd name="connsiteX14" fmla="*/ 324253 w 324253"/>
                  <a:gd name="connsiteY14" fmla="*/ 279254 h 353819"/>
                  <a:gd name="connsiteX15" fmla="*/ 276493 w 324253"/>
                  <a:gd name="connsiteY15" fmla="*/ 249201 h 353819"/>
                  <a:gd name="connsiteX16" fmla="*/ 235961 w 324253"/>
                  <a:gd name="connsiteY16" fmla="*/ 286484 h 353819"/>
                  <a:gd name="connsiteX17" fmla="*/ 182352 w 324253"/>
                  <a:gd name="connsiteY17" fmla="*/ 298911 h 353819"/>
                  <a:gd name="connsiteX18" fmla="*/ 121270 w 324253"/>
                  <a:gd name="connsiteY18" fmla="*/ 283884 h 353819"/>
                  <a:gd name="connsiteX19" fmla="*/ 78789 w 324253"/>
                  <a:gd name="connsiteY19" fmla="*/ 241078 h 353819"/>
                  <a:gd name="connsiteX20" fmla="*/ 63437 w 324253"/>
                  <a:gd name="connsiteY20" fmla="*/ 176666 h 353819"/>
                  <a:gd name="connsiteX21" fmla="*/ 78789 w 324253"/>
                  <a:gd name="connsiteY21" fmla="*/ 112904 h 353819"/>
                  <a:gd name="connsiteX22" fmla="*/ 121270 w 324253"/>
                  <a:gd name="connsiteY22" fmla="*/ 70098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4253" h="353819">
                    <a:moveTo>
                      <a:pt x="121270" y="69854"/>
                    </a:moveTo>
                    <a:cubicBezTo>
                      <a:pt x="139383" y="59863"/>
                      <a:pt x="159690" y="54827"/>
                      <a:pt x="182352" y="54827"/>
                    </a:cubicBezTo>
                    <a:cubicBezTo>
                      <a:pt x="201927" y="54827"/>
                      <a:pt x="219797" y="58970"/>
                      <a:pt x="235961" y="67255"/>
                    </a:cubicBezTo>
                    <a:cubicBezTo>
                      <a:pt x="252125" y="75540"/>
                      <a:pt x="265608" y="87968"/>
                      <a:pt x="276493" y="104538"/>
                    </a:cubicBezTo>
                    <a:lnTo>
                      <a:pt x="324253" y="73834"/>
                    </a:lnTo>
                    <a:cubicBezTo>
                      <a:pt x="310770" y="49873"/>
                      <a:pt x="291682" y="31515"/>
                      <a:pt x="267071" y="18926"/>
                    </a:cubicBezTo>
                    <a:cubicBezTo>
                      <a:pt x="242459" y="6336"/>
                      <a:pt x="214436" y="0"/>
                      <a:pt x="183083" y="0"/>
                    </a:cubicBezTo>
                    <a:cubicBezTo>
                      <a:pt x="147750" y="0"/>
                      <a:pt x="116315" y="7554"/>
                      <a:pt x="88617" y="22581"/>
                    </a:cubicBezTo>
                    <a:cubicBezTo>
                      <a:pt x="60919" y="37607"/>
                      <a:pt x="39313" y="58564"/>
                      <a:pt x="23555" y="85368"/>
                    </a:cubicBezTo>
                    <a:cubicBezTo>
                      <a:pt x="7879" y="112173"/>
                      <a:pt x="0" y="142551"/>
                      <a:pt x="0" y="176585"/>
                    </a:cubicBezTo>
                    <a:cubicBezTo>
                      <a:pt x="0" y="210619"/>
                      <a:pt x="7879" y="240997"/>
                      <a:pt x="23555" y="267802"/>
                    </a:cubicBezTo>
                    <a:cubicBezTo>
                      <a:pt x="39232" y="294606"/>
                      <a:pt x="60919" y="315644"/>
                      <a:pt x="88617" y="330914"/>
                    </a:cubicBezTo>
                    <a:cubicBezTo>
                      <a:pt x="116315" y="346185"/>
                      <a:pt x="147831" y="353820"/>
                      <a:pt x="183083" y="353820"/>
                    </a:cubicBezTo>
                    <a:cubicBezTo>
                      <a:pt x="214436" y="353820"/>
                      <a:pt x="242459" y="347403"/>
                      <a:pt x="267071" y="334488"/>
                    </a:cubicBezTo>
                    <a:cubicBezTo>
                      <a:pt x="291682" y="321654"/>
                      <a:pt x="310770" y="303216"/>
                      <a:pt x="324253" y="279254"/>
                    </a:cubicBezTo>
                    <a:lnTo>
                      <a:pt x="276493" y="249201"/>
                    </a:lnTo>
                    <a:cubicBezTo>
                      <a:pt x="265608" y="265771"/>
                      <a:pt x="252125" y="278199"/>
                      <a:pt x="235961" y="286484"/>
                    </a:cubicBezTo>
                    <a:cubicBezTo>
                      <a:pt x="219878" y="294768"/>
                      <a:pt x="201927" y="298911"/>
                      <a:pt x="182352" y="298911"/>
                    </a:cubicBezTo>
                    <a:cubicBezTo>
                      <a:pt x="159690" y="298911"/>
                      <a:pt x="139302" y="293956"/>
                      <a:pt x="121270" y="283884"/>
                    </a:cubicBezTo>
                    <a:cubicBezTo>
                      <a:pt x="103156" y="273894"/>
                      <a:pt x="89023" y="259598"/>
                      <a:pt x="78789" y="241078"/>
                    </a:cubicBezTo>
                    <a:cubicBezTo>
                      <a:pt x="68555" y="222559"/>
                      <a:pt x="63437" y="201115"/>
                      <a:pt x="63437" y="176666"/>
                    </a:cubicBezTo>
                    <a:cubicBezTo>
                      <a:pt x="63437" y="152217"/>
                      <a:pt x="68555" y="131423"/>
                      <a:pt x="78789" y="112904"/>
                    </a:cubicBezTo>
                    <a:cubicBezTo>
                      <a:pt x="89023" y="94384"/>
                      <a:pt x="103156" y="80089"/>
                      <a:pt x="121270" y="700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55" name="Полилиния: фигура 54">
                <a:extLst>
                  <a:ext uri="{FF2B5EF4-FFF2-40B4-BE49-F238E27FC236}">
                    <a16:creationId xmlns:a16="http://schemas.microsoft.com/office/drawing/2014/main" id="{9EFB97FC-2291-47DB-BE34-1F177D5DCFC2}"/>
                  </a:ext>
                </a:extLst>
              </p:cNvPr>
              <p:cNvSpPr/>
              <p:nvPr/>
            </p:nvSpPr>
            <p:spPr>
              <a:xfrm>
                <a:off x="4825221" y="4170673"/>
                <a:ext cx="332132" cy="346428"/>
              </a:xfrm>
              <a:custGeom>
                <a:avLst/>
                <a:gdLst>
                  <a:gd name="connsiteX0" fmla="*/ 62788 w 332132"/>
                  <a:gd name="connsiteY0" fmla="*/ 252288 h 346428"/>
                  <a:gd name="connsiteX1" fmla="*/ 62788 w 332132"/>
                  <a:gd name="connsiteY1" fmla="*/ 0 h 346428"/>
                  <a:gd name="connsiteX2" fmla="*/ 0 w 332132"/>
                  <a:gd name="connsiteY2" fmla="*/ 0 h 346428"/>
                  <a:gd name="connsiteX3" fmla="*/ 0 w 332132"/>
                  <a:gd name="connsiteY3" fmla="*/ 346428 h 346428"/>
                  <a:gd name="connsiteX4" fmla="*/ 57508 w 332132"/>
                  <a:gd name="connsiteY4" fmla="*/ 346428 h 346428"/>
                  <a:gd name="connsiteX5" fmla="*/ 269345 w 332132"/>
                  <a:gd name="connsiteY5" fmla="*/ 94141 h 346428"/>
                  <a:gd name="connsiteX6" fmla="*/ 269345 w 332132"/>
                  <a:gd name="connsiteY6" fmla="*/ 346428 h 346428"/>
                  <a:gd name="connsiteX7" fmla="*/ 332133 w 332132"/>
                  <a:gd name="connsiteY7" fmla="*/ 346428 h 346428"/>
                  <a:gd name="connsiteX8" fmla="*/ 332133 w 332132"/>
                  <a:gd name="connsiteY8" fmla="*/ 0 h 346428"/>
                  <a:gd name="connsiteX9" fmla="*/ 275193 w 332132"/>
                  <a:gd name="connsiteY9" fmla="*/ 0 h 346428"/>
                  <a:gd name="connsiteX10" fmla="*/ 62788 w 332132"/>
                  <a:gd name="connsiteY10" fmla="*/ 252288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2132" h="346428">
                    <a:moveTo>
                      <a:pt x="62788" y="252288"/>
                    </a:moveTo>
                    <a:lnTo>
                      <a:pt x="62788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57508" y="346428"/>
                    </a:lnTo>
                    <a:lnTo>
                      <a:pt x="269345" y="94141"/>
                    </a:lnTo>
                    <a:lnTo>
                      <a:pt x="269345" y="346428"/>
                    </a:lnTo>
                    <a:lnTo>
                      <a:pt x="332133" y="346428"/>
                    </a:lnTo>
                    <a:lnTo>
                      <a:pt x="332133" y="0"/>
                    </a:lnTo>
                    <a:lnTo>
                      <a:pt x="275193" y="0"/>
                    </a:lnTo>
                    <a:lnTo>
                      <a:pt x="62788" y="252288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56" name="Полилиния: фигура 55">
                <a:extLst>
                  <a:ext uri="{FF2B5EF4-FFF2-40B4-BE49-F238E27FC236}">
                    <a16:creationId xmlns:a16="http://schemas.microsoft.com/office/drawing/2014/main" id="{883AF2F0-9BA1-4B35-8C1E-156F64F5BD1D}"/>
                  </a:ext>
                </a:extLst>
              </p:cNvPr>
              <p:cNvSpPr/>
              <p:nvPr/>
            </p:nvSpPr>
            <p:spPr>
              <a:xfrm>
                <a:off x="5338568" y="4035351"/>
                <a:ext cx="205826" cy="90241"/>
              </a:xfrm>
              <a:custGeom>
                <a:avLst/>
                <a:gdLst>
                  <a:gd name="connsiteX0" fmla="*/ 27292 w 205826"/>
                  <a:gd name="connsiteY0" fmla="*/ 67011 h 90241"/>
                  <a:gd name="connsiteX1" fmla="*/ 102507 w 205826"/>
                  <a:gd name="connsiteY1" fmla="*/ 90242 h 90241"/>
                  <a:gd name="connsiteX2" fmla="*/ 177722 w 205826"/>
                  <a:gd name="connsiteY2" fmla="*/ 67011 h 90241"/>
                  <a:gd name="connsiteX3" fmla="*/ 205827 w 205826"/>
                  <a:gd name="connsiteY3" fmla="*/ 0 h 90241"/>
                  <a:gd name="connsiteX4" fmla="*/ 162046 w 205826"/>
                  <a:gd name="connsiteY4" fmla="*/ 0 h 90241"/>
                  <a:gd name="connsiteX5" fmla="*/ 145069 w 205826"/>
                  <a:gd name="connsiteY5" fmla="*/ 38907 h 90241"/>
                  <a:gd name="connsiteX6" fmla="*/ 101938 w 205826"/>
                  <a:gd name="connsiteY6" fmla="*/ 53609 h 90241"/>
                  <a:gd name="connsiteX7" fmla="*/ 59133 w 205826"/>
                  <a:gd name="connsiteY7" fmla="*/ 38907 h 90241"/>
                  <a:gd name="connsiteX8" fmla="*/ 42481 w 205826"/>
                  <a:gd name="connsiteY8" fmla="*/ 0 h 90241"/>
                  <a:gd name="connsiteX9" fmla="*/ 0 w 205826"/>
                  <a:gd name="connsiteY9" fmla="*/ 0 h 90241"/>
                  <a:gd name="connsiteX10" fmla="*/ 27454 w 205826"/>
                  <a:gd name="connsiteY10" fmla="*/ 67011 h 90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5826" h="90241">
                    <a:moveTo>
                      <a:pt x="27292" y="67011"/>
                    </a:moveTo>
                    <a:cubicBezTo>
                      <a:pt x="45162" y="82444"/>
                      <a:pt x="70261" y="90242"/>
                      <a:pt x="102507" y="90242"/>
                    </a:cubicBezTo>
                    <a:cubicBezTo>
                      <a:pt x="134754" y="90242"/>
                      <a:pt x="159365" y="82526"/>
                      <a:pt x="177722" y="67011"/>
                    </a:cubicBezTo>
                    <a:cubicBezTo>
                      <a:pt x="195998" y="51497"/>
                      <a:pt x="205420" y="29241"/>
                      <a:pt x="205827" y="0"/>
                    </a:cubicBezTo>
                    <a:lnTo>
                      <a:pt x="162046" y="0"/>
                    </a:lnTo>
                    <a:cubicBezTo>
                      <a:pt x="161640" y="16083"/>
                      <a:pt x="155954" y="29079"/>
                      <a:pt x="145069" y="38907"/>
                    </a:cubicBezTo>
                    <a:cubicBezTo>
                      <a:pt x="134185" y="48736"/>
                      <a:pt x="119808" y="53609"/>
                      <a:pt x="101938" y="53609"/>
                    </a:cubicBezTo>
                    <a:cubicBezTo>
                      <a:pt x="84069" y="53609"/>
                      <a:pt x="69773" y="48736"/>
                      <a:pt x="59133" y="38907"/>
                    </a:cubicBezTo>
                    <a:cubicBezTo>
                      <a:pt x="48411" y="29160"/>
                      <a:pt x="42887" y="16164"/>
                      <a:pt x="42481" y="0"/>
                    </a:cubicBezTo>
                    <a:lnTo>
                      <a:pt x="0" y="0"/>
                    </a:lnTo>
                    <a:cubicBezTo>
                      <a:pt x="406" y="29160"/>
                      <a:pt x="9585" y="51497"/>
                      <a:pt x="27454" y="670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57" name="Полилиния: фигура 56">
                <a:extLst>
                  <a:ext uri="{FF2B5EF4-FFF2-40B4-BE49-F238E27FC236}">
                    <a16:creationId xmlns:a16="http://schemas.microsoft.com/office/drawing/2014/main" id="{B609159F-8B66-4FB0-A91F-6F8B92EE87DF}"/>
                  </a:ext>
                </a:extLst>
              </p:cNvPr>
              <p:cNvSpPr/>
              <p:nvPr/>
            </p:nvSpPr>
            <p:spPr>
              <a:xfrm>
                <a:off x="5278948" y="4170673"/>
                <a:ext cx="332051" cy="346428"/>
              </a:xfrm>
              <a:custGeom>
                <a:avLst/>
                <a:gdLst>
                  <a:gd name="connsiteX0" fmla="*/ 62707 w 332051"/>
                  <a:gd name="connsiteY0" fmla="*/ 252288 h 346428"/>
                  <a:gd name="connsiteX1" fmla="*/ 62707 w 332051"/>
                  <a:gd name="connsiteY1" fmla="*/ 0 h 346428"/>
                  <a:gd name="connsiteX2" fmla="*/ 0 w 332051"/>
                  <a:gd name="connsiteY2" fmla="*/ 0 h 346428"/>
                  <a:gd name="connsiteX3" fmla="*/ 0 w 332051"/>
                  <a:gd name="connsiteY3" fmla="*/ 346428 h 346428"/>
                  <a:gd name="connsiteX4" fmla="*/ 57508 w 332051"/>
                  <a:gd name="connsiteY4" fmla="*/ 346428 h 346428"/>
                  <a:gd name="connsiteX5" fmla="*/ 269264 w 332051"/>
                  <a:gd name="connsiteY5" fmla="*/ 94141 h 346428"/>
                  <a:gd name="connsiteX6" fmla="*/ 269264 w 332051"/>
                  <a:gd name="connsiteY6" fmla="*/ 346428 h 346428"/>
                  <a:gd name="connsiteX7" fmla="*/ 332051 w 332051"/>
                  <a:gd name="connsiteY7" fmla="*/ 346428 h 346428"/>
                  <a:gd name="connsiteX8" fmla="*/ 332051 w 332051"/>
                  <a:gd name="connsiteY8" fmla="*/ 0 h 346428"/>
                  <a:gd name="connsiteX9" fmla="*/ 275193 w 332051"/>
                  <a:gd name="connsiteY9" fmla="*/ 0 h 346428"/>
                  <a:gd name="connsiteX10" fmla="*/ 62707 w 332051"/>
                  <a:gd name="connsiteY10" fmla="*/ 252288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2051" h="346428">
                    <a:moveTo>
                      <a:pt x="62707" y="252288"/>
                    </a:moveTo>
                    <a:lnTo>
                      <a:pt x="62707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57508" y="346428"/>
                    </a:lnTo>
                    <a:lnTo>
                      <a:pt x="269264" y="94141"/>
                    </a:lnTo>
                    <a:lnTo>
                      <a:pt x="269264" y="346428"/>
                    </a:lnTo>
                    <a:lnTo>
                      <a:pt x="332051" y="346428"/>
                    </a:lnTo>
                    <a:lnTo>
                      <a:pt x="332051" y="0"/>
                    </a:lnTo>
                    <a:lnTo>
                      <a:pt x="275193" y="0"/>
                    </a:lnTo>
                    <a:lnTo>
                      <a:pt x="62707" y="252288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58" name="Полилиния: фигура 57">
                <a:extLst>
                  <a:ext uri="{FF2B5EF4-FFF2-40B4-BE49-F238E27FC236}">
                    <a16:creationId xmlns:a16="http://schemas.microsoft.com/office/drawing/2014/main" id="{62FCBC10-2A38-476E-8987-EEBE40774DCC}"/>
                  </a:ext>
                </a:extLst>
              </p:cNvPr>
              <p:cNvSpPr/>
              <p:nvPr/>
            </p:nvSpPr>
            <p:spPr>
              <a:xfrm>
                <a:off x="5700430" y="4167505"/>
                <a:ext cx="324253" cy="353819"/>
              </a:xfrm>
              <a:custGeom>
                <a:avLst/>
                <a:gdLst>
                  <a:gd name="connsiteX0" fmla="*/ 121351 w 324253"/>
                  <a:gd name="connsiteY0" fmla="*/ 69854 h 353819"/>
                  <a:gd name="connsiteX1" fmla="*/ 182433 w 324253"/>
                  <a:gd name="connsiteY1" fmla="*/ 54827 h 353819"/>
                  <a:gd name="connsiteX2" fmla="*/ 236042 w 324253"/>
                  <a:gd name="connsiteY2" fmla="*/ 67255 h 353819"/>
                  <a:gd name="connsiteX3" fmla="*/ 276574 w 324253"/>
                  <a:gd name="connsiteY3" fmla="*/ 104538 h 353819"/>
                  <a:gd name="connsiteX4" fmla="*/ 324253 w 324253"/>
                  <a:gd name="connsiteY4" fmla="*/ 73834 h 353819"/>
                  <a:gd name="connsiteX5" fmla="*/ 267071 w 324253"/>
                  <a:gd name="connsiteY5" fmla="*/ 18926 h 353819"/>
                  <a:gd name="connsiteX6" fmla="*/ 183083 w 324253"/>
                  <a:gd name="connsiteY6" fmla="*/ 0 h 353819"/>
                  <a:gd name="connsiteX7" fmla="*/ 88618 w 324253"/>
                  <a:gd name="connsiteY7" fmla="*/ 22581 h 353819"/>
                  <a:gd name="connsiteX8" fmla="*/ 23556 w 324253"/>
                  <a:gd name="connsiteY8" fmla="*/ 85368 h 353819"/>
                  <a:gd name="connsiteX9" fmla="*/ 0 w 324253"/>
                  <a:gd name="connsiteY9" fmla="*/ 176585 h 353819"/>
                  <a:gd name="connsiteX10" fmla="*/ 23556 w 324253"/>
                  <a:gd name="connsiteY10" fmla="*/ 267802 h 353819"/>
                  <a:gd name="connsiteX11" fmla="*/ 88618 w 324253"/>
                  <a:gd name="connsiteY11" fmla="*/ 330914 h 353819"/>
                  <a:gd name="connsiteX12" fmla="*/ 183083 w 324253"/>
                  <a:gd name="connsiteY12" fmla="*/ 353820 h 353819"/>
                  <a:gd name="connsiteX13" fmla="*/ 267071 w 324253"/>
                  <a:gd name="connsiteY13" fmla="*/ 334488 h 353819"/>
                  <a:gd name="connsiteX14" fmla="*/ 324253 w 324253"/>
                  <a:gd name="connsiteY14" fmla="*/ 279254 h 353819"/>
                  <a:gd name="connsiteX15" fmla="*/ 276574 w 324253"/>
                  <a:gd name="connsiteY15" fmla="*/ 249201 h 353819"/>
                  <a:gd name="connsiteX16" fmla="*/ 236042 w 324253"/>
                  <a:gd name="connsiteY16" fmla="*/ 286484 h 353819"/>
                  <a:gd name="connsiteX17" fmla="*/ 182433 w 324253"/>
                  <a:gd name="connsiteY17" fmla="*/ 298911 h 353819"/>
                  <a:gd name="connsiteX18" fmla="*/ 121351 w 324253"/>
                  <a:gd name="connsiteY18" fmla="*/ 283884 h 353819"/>
                  <a:gd name="connsiteX19" fmla="*/ 78870 w 324253"/>
                  <a:gd name="connsiteY19" fmla="*/ 241078 h 353819"/>
                  <a:gd name="connsiteX20" fmla="*/ 63519 w 324253"/>
                  <a:gd name="connsiteY20" fmla="*/ 176666 h 353819"/>
                  <a:gd name="connsiteX21" fmla="*/ 78870 w 324253"/>
                  <a:gd name="connsiteY21" fmla="*/ 112904 h 353819"/>
                  <a:gd name="connsiteX22" fmla="*/ 121351 w 324253"/>
                  <a:gd name="connsiteY22" fmla="*/ 70098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4253" h="353819">
                    <a:moveTo>
                      <a:pt x="121351" y="69854"/>
                    </a:moveTo>
                    <a:cubicBezTo>
                      <a:pt x="139465" y="59863"/>
                      <a:pt x="159852" y="54827"/>
                      <a:pt x="182433" y="54827"/>
                    </a:cubicBezTo>
                    <a:cubicBezTo>
                      <a:pt x="202090" y="54827"/>
                      <a:pt x="219878" y="58970"/>
                      <a:pt x="236042" y="67255"/>
                    </a:cubicBezTo>
                    <a:cubicBezTo>
                      <a:pt x="252125" y="75540"/>
                      <a:pt x="265690" y="87968"/>
                      <a:pt x="276574" y="104538"/>
                    </a:cubicBezTo>
                    <a:lnTo>
                      <a:pt x="324253" y="73834"/>
                    </a:lnTo>
                    <a:cubicBezTo>
                      <a:pt x="310770" y="49873"/>
                      <a:pt x="291682" y="31515"/>
                      <a:pt x="267071" y="18926"/>
                    </a:cubicBezTo>
                    <a:cubicBezTo>
                      <a:pt x="242459" y="6336"/>
                      <a:pt x="214436" y="0"/>
                      <a:pt x="183083" y="0"/>
                    </a:cubicBezTo>
                    <a:cubicBezTo>
                      <a:pt x="147750" y="0"/>
                      <a:pt x="116315" y="7554"/>
                      <a:pt x="88618" y="22581"/>
                    </a:cubicBezTo>
                    <a:cubicBezTo>
                      <a:pt x="60919" y="37607"/>
                      <a:pt x="39232" y="58564"/>
                      <a:pt x="23556" y="85368"/>
                    </a:cubicBezTo>
                    <a:cubicBezTo>
                      <a:pt x="7879" y="112173"/>
                      <a:pt x="0" y="142551"/>
                      <a:pt x="0" y="176585"/>
                    </a:cubicBezTo>
                    <a:cubicBezTo>
                      <a:pt x="0" y="210619"/>
                      <a:pt x="7879" y="240997"/>
                      <a:pt x="23556" y="267802"/>
                    </a:cubicBezTo>
                    <a:cubicBezTo>
                      <a:pt x="39232" y="294606"/>
                      <a:pt x="60919" y="315644"/>
                      <a:pt x="88618" y="330914"/>
                    </a:cubicBezTo>
                    <a:cubicBezTo>
                      <a:pt x="116315" y="346185"/>
                      <a:pt x="147750" y="353820"/>
                      <a:pt x="183083" y="353820"/>
                    </a:cubicBezTo>
                    <a:cubicBezTo>
                      <a:pt x="214436" y="353820"/>
                      <a:pt x="242459" y="347403"/>
                      <a:pt x="267071" y="334488"/>
                    </a:cubicBezTo>
                    <a:cubicBezTo>
                      <a:pt x="291682" y="321654"/>
                      <a:pt x="310770" y="303216"/>
                      <a:pt x="324253" y="279254"/>
                    </a:cubicBezTo>
                    <a:lnTo>
                      <a:pt x="276574" y="249201"/>
                    </a:lnTo>
                    <a:cubicBezTo>
                      <a:pt x="265690" y="265771"/>
                      <a:pt x="252125" y="278199"/>
                      <a:pt x="236042" y="286484"/>
                    </a:cubicBezTo>
                    <a:cubicBezTo>
                      <a:pt x="219878" y="294768"/>
                      <a:pt x="202009" y="298911"/>
                      <a:pt x="182433" y="298911"/>
                    </a:cubicBezTo>
                    <a:cubicBezTo>
                      <a:pt x="159771" y="298911"/>
                      <a:pt x="139384" y="293956"/>
                      <a:pt x="121351" y="283884"/>
                    </a:cubicBezTo>
                    <a:cubicBezTo>
                      <a:pt x="103238" y="273894"/>
                      <a:pt x="89105" y="259598"/>
                      <a:pt x="78870" y="241078"/>
                    </a:cubicBezTo>
                    <a:cubicBezTo>
                      <a:pt x="68636" y="222559"/>
                      <a:pt x="63519" y="201115"/>
                      <a:pt x="63519" y="176666"/>
                    </a:cubicBezTo>
                    <a:cubicBezTo>
                      <a:pt x="63519" y="152217"/>
                      <a:pt x="68636" y="131423"/>
                      <a:pt x="78870" y="112904"/>
                    </a:cubicBezTo>
                    <a:cubicBezTo>
                      <a:pt x="89105" y="94384"/>
                      <a:pt x="103238" y="80089"/>
                      <a:pt x="121351" y="700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59" name="Полилиния: фигура 58">
                <a:extLst>
                  <a:ext uri="{FF2B5EF4-FFF2-40B4-BE49-F238E27FC236}">
                    <a16:creationId xmlns:a16="http://schemas.microsoft.com/office/drawing/2014/main" id="{9B3E5068-969F-44B0-8C8A-5DF5AFD40BC3}"/>
                  </a:ext>
                </a:extLst>
              </p:cNvPr>
              <p:cNvSpPr/>
              <p:nvPr/>
            </p:nvSpPr>
            <p:spPr>
              <a:xfrm>
                <a:off x="6105828" y="4170673"/>
                <a:ext cx="324903" cy="346428"/>
              </a:xfrm>
              <a:custGeom>
                <a:avLst/>
                <a:gdLst>
                  <a:gd name="connsiteX0" fmla="*/ 315806 w 324903"/>
                  <a:gd name="connsiteY0" fmla="*/ 0 h 346428"/>
                  <a:gd name="connsiteX1" fmla="*/ 248470 w 324903"/>
                  <a:gd name="connsiteY1" fmla="*/ 0 h 346428"/>
                  <a:gd name="connsiteX2" fmla="*/ 135972 w 324903"/>
                  <a:gd name="connsiteY2" fmla="*/ 146450 h 346428"/>
                  <a:gd name="connsiteX3" fmla="*/ 62787 w 324903"/>
                  <a:gd name="connsiteY3" fmla="*/ 146450 h 346428"/>
                  <a:gd name="connsiteX4" fmla="*/ 62787 w 324903"/>
                  <a:gd name="connsiteY4" fmla="*/ 0 h 346428"/>
                  <a:gd name="connsiteX5" fmla="*/ 0 w 324903"/>
                  <a:gd name="connsiteY5" fmla="*/ 0 h 346428"/>
                  <a:gd name="connsiteX6" fmla="*/ 0 w 324903"/>
                  <a:gd name="connsiteY6" fmla="*/ 346428 h 346428"/>
                  <a:gd name="connsiteX7" fmla="*/ 62787 w 324903"/>
                  <a:gd name="connsiteY7" fmla="*/ 346428 h 346428"/>
                  <a:gd name="connsiteX8" fmla="*/ 62787 w 324903"/>
                  <a:gd name="connsiteY8" fmla="*/ 199978 h 346428"/>
                  <a:gd name="connsiteX9" fmla="*/ 134672 w 324903"/>
                  <a:gd name="connsiteY9" fmla="*/ 199978 h 346428"/>
                  <a:gd name="connsiteX10" fmla="*/ 250988 w 324903"/>
                  <a:gd name="connsiteY10" fmla="*/ 346428 h 346428"/>
                  <a:gd name="connsiteX11" fmla="*/ 324903 w 324903"/>
                  <a:gd name="connsiteY11" fmla="*/ 346428 h 346428"/>
                  <a:gd name="connsiteX12" fmla="*/ 184382 w 324903"/>
                  <a:gd name="connsiteY12" fmla="*/ 166675 h 346428"/>
                  <a:gd name="connsiteX13" fmla="*/ 315806 w 324903"/>
                  <a:gd name="connsiteY13" fmla="*/ 0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4903" h="346428">
                    <a:moveTo>
                      <a:pt x="315806" y="0"/>
                    </a:moveTo>
                    <a:lnTo>
                      <a:pt x="248470" y="0"/>
                    </a:lnTo>
                    <a:lnTo>
                      <a:pt x="135972" y="146450"/>
                    </a:lnTo>
                    <a:lnTo>
                      <a:pt x="62787" y="146450"/>
                    </a:lnTo>
                    <a:lnTo>
                      <a:pt x="62787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62787" y="346428"/>
                    </a:lnTo>
                    <a:lnTo>
                      <a:pt x="62787" y="199978"/>
                    </a:lnTo>
                    <a:lnTo>
                      <a:pt x="134672" y="199978"/>
                    </a:lnTo>
                    <a:lnTo>
                      <a:pt x="250988" y="346428"/>
                    </a:lnTo>
                    <a:lnTo>
                      <a:pt x="324903" y="346428"/>
                    </a:lnTo>
                    <a:lnTo>
                      <a:pt x="184382" y="166675"/>
                    </a:lnTo>
                    <a:lnTo>
                      <a:pt x="315806" y="0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60" name="Полилиния: фигура 59">
                <a:extLst>
                  <a:ext uri="{FF2B5EF4-FFF2-40B4-BE49-F238E27FC236}">
                    <a16:creationId xmlns:a16="http://schemas.microsoft.com/office/drawing/2014/main" id="{790ECBDE-893C-4F5C-AC8F-527F7CAFBC56}"/>
                  </a:ext>
                </a:extLst>
              </p:cNvPr>
              <p:cNvSpPr/>
              <p:nvPr/>
            </p:nvSpPr>
            <p:spPr>
              <a:xfrm>
                <a:off x="6452906" y="4167343"/>
                <a:ext cx="360317" cy="353819"/>
              </a:xfrm>
              <a:custGeom>
                <a:avLst/>
                <a:gdLst>
                  <a:gd name="connsiteX0" fmla="*/ 273000 w 360317"/>
                  <a:gd name="connsiteY0" fmla="*/ 22581 h 353819"/>
                  <a:gd name="connsiteX1" fmla="*/ 180484 w 360317"/>
                  <a:gd name="connsiteY1" fmla="*/ 0 h 353819"/>
                  <a:gd name="connsiteX2" fmla="*/ 87643 w 360317"/>
                  <a:gd name="connsiteY2" fmla="*/ 22581 h 353819"/>
                  <a:gd name="connsiteX3" fmla="*/ 23230 w 360317"/>
                  <a:gd name="connsiteY3" fmla="*/ 85368 h 353819"/>
                  <a:gd name="connsiteX4" fmla="*/ 0 w 360317"/>
                  <a:gd name="connsiteY4" fmla="*/ 176585 h 353819"/>
                  <a:gd name="connsiteX5" fmla="*/ 23230 w 360317"/>
                  <a:gd name="connsiteY5" fmla="*/ 267802 h 353819"/>
                  <a:gd name="connsiteX6" fmla="*/ 87643 w 360317"/>
                  <a:gd name="connsiteY6" fmla="*/ 330914 h 353819"/>
                  <a:gd name="connsiteX7" fmla="*/ 180484 w 360317"/>
                  <a:gd name="connsiteY7" fmla="*/ 353820 h 353819"/>
                  <a:gd name="connsiteX8" fmla="*/ 273000 w 360317"/>
                  <a:gd name="connsiteY8" fmla="*/ 330914 h 353819"/>
                  <a:gd name="connsiteX9" fmla="*/ 337087 w 360317"/>
                  <a:gd name="connsiteY9" fmla="*/ 267802 h 353819"/>
                  <a:gd name="connsiteX10" fmla="*/ 360318 w 360317"/>
                  <a:gd name="connsiteY10" fmla="*/ 176585 h 353819"/>
                  <a:gd name="connsiteX11" fmla="*/ 337087 w 360317"/>
                  <a:gd name="connsiteY11" fmla="*/ 85368 h 353819"/>
                  <a:gd name="connsiteX12" fmla="*/ 273000 w 360317"/>
                  <a:gd name="connsiteY12" fmla="*/ 22581 h 353819"/>
                  <a:gd name="connsiteX13" fmla="*/ 281854 w 360317"/>
                  <a:gd name="connsiteY13" fmla="*/ 240266 h 353819"/>
                  <a:gd name="connsiteX14" fmla="*/ 240348 w 360317"/>
                  <a:gd name="connsiteY14" fmla="*/ 283397 h 353819"/>
                  <a:gd name="connsiteX15" fmla="*/ 180565 w 360317"/>
                  <a:gd name="connsiteY15" fmla="*/ 298749 h 353819"/>
                  <a:gd name="connsiteX16" fmla="*/ 120783 w 360317"/>
                  <a:gd name="connsiteY16" fmla="*/ 283397 h 353819"/>
                  <a:gd name="connsiteX17" fmla="*/ 78951 w 360317"/>
                  <a:gd name="connsiteY17" fmla="*/ 240266 h 353819"/>
                  <a:gd name="connsiteX18" fmla="*/ 63600 w 360317"/>
                  <a:gd name="connsiteY18" fmla="*/ 176504 h 353819"/>
                  <a:gd name="connsiteX19" fmla="*/ 78951 w 360317"/>
                  <a:gd name="connsiteY19" fmla="*/ 112742 h 353819"/>
                  <a:gd name="connsiteX20" fmla="*/ 120783 w 360317"/>
                  <a:gd name="connsiteY20" fmla="*/ 69936 h 353819"/>
                  <a:gd name="connsiteX21" fmla="*/ 180565 w 360317"/>
                  <a:gd name="connsiteY21" fmla="*/ 54909 h 353819"/>
                  <a:gd name="connsiteX22" fmla="*/ 240348 w 360317"/>
                  <a:gd name="connsiteY22" fmla="*/ 69936 h 353819"/>
                  <a:gd name="connsiteX23" fmla="*/ 281854 w 360317"/>
                  <a:gd name="connsiteY23" fmla="*/ 112742 h 353819"/>
                  <a:gd name="connsiteX24" fmla="*/ 296880 w 360317"/>
                  <a:gd name="connsiteY24" fmla="*/ 176504 h 353819"/>
                  <a:gd name="connsiteX25" fmla="*/ 281854 w 360317"/>
                  <a:gd name="connsiteY25" fmla="*/ 240266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60317" h="353819">
                    <a:moveTo>
                      <a:pt x="273000" y="22581"/>
                    </a:moveTo>
                    <a:cubicBezTo>
                      <a:pt x="245790" y="7554"/>
                      <a:pt x="214924" y="0"/>
                      <a:pt x="180484" y="0"/>
                    </a:cubicBezTo>
                    <a:cubicBezTo>
                      <a:pt x="146044" y="0"/>
                      <a:pt x="115097" y="7554"/>
                      <a:pt x="87643" y="22581"/>
                    </a:cubicBezTo>
                    <a:cubicBezTo>
                      <a:pt x="60188" y="37608"/>
                      <a:pt x="38745" y="58564"/>
                      <a:pt x="23230" y="85368"/>
                    </a:cubicBezTo>
                    <a:cubicBezTo>
                      <a:pt x="7798" y="112173"/>
                      <a:pt x="0" y="142552"/>
                      <a:pt x="0" y="176585"/>
                    </a:cubicBezTo>
                    <a:cubicBezTo>
                      <a:pt x="0" y="210619"/>
                      <a:pt x="7717" y="240997"/>
                      <a:pt x="23230" y="267802"/>
                    </a:cubicBezTo>
                    <a:cubicBezTo>
                      <a:pt x="38745" y="294606"/>
                      <a:pt x="60188" y="315644"/>
                      <a:pt x="87643" y="330914"/>
                    </a:cubicBezTo>
                    <a:cubicBezTo>
                      <a:pt x="115097" y="346185"/>
                      <a:pt x="146044" y="353820"/>
                      <a:pt x="180484" y="353820"/>
                    </a:cubicBezTo>
                    <a:cubicBezTo>
                      <a:pt x="214924" y="353820"/>
                      <a:pt x="245708" y="346185"/>
                      <a:pt x="273000" y="330914"/>
                    </a:cubicBezTo>
                    <a:cubicBezTo>
                      <a:pt x="300211" y="315644"/>
                      <a:pt x="321573" y="294606"/>
                      <a:pt x="337087" y="267802"/>
                    </a:cubicBezTo>
                    <a:cubicBezTo>
                      <a:pt x="352601" y="240997"/>
                      <a:pt x="360318" y="210619"/>
                      <a:pt x="360318" y="176585"/>
                    </a:cubicBezTo>
                    <a:cubicBezTo>
                      <a:pt x="360318" y="142552"/>
                      <a:pt x="352601" y="112173"/>
                      <a:pt x="337087" y="85368"/>
                    </a:cubicBezTo>
                    <a:cubicBezTo>
                      <a:pt x="321654" y="58564"/>
                      <a:pt x="300292" y="37689"/>
                      <a:pt x="273000" y="22581"/>
                    </a:cubicBezTo>
                    <a:close/>
                    <a:moveTo>
                      <a:pt x="281854" y="240266"/>
                    </a:moveTo>
                    <a:cubicBezTo>
                      <a:pt x="271782" y="258786"/>
                      <a:pt x="257973" y="273163"/>
                      <a:pt x="240348" y="283397"/>
                    </a:cubicBezTo>
                    <a:cubicBezTo>
                      <a:pt x="222721" y="293631"/>
                      <a:pt x="202740" y="298749"/>
                      <a:pt x="180565" y="298749"/>
                    </a:cubicBezTo>
                    <a:cubicBezTo>
                      <a:pt x="158390" y="298749"/>
                      <a:pt x="138409" y="293631"/>
                      <a:pt x="120783" y="283397"/>
                    </a:cubicBezTo>
                    <a:cubicBezTo>
                      <a:pt x="103157" y="273163"/>
                      <a:pt x="89186" y="258786"/>
                      <a:pt x="78951" y="240266"/>
                    </a:cubicBezTo>
                    <a:cubicBezTo>
                      <a:pt x="68717" y="221747"/>
                      <a:pt x="63600" y="200465"/>
                      <a:pt x="63600" y="176504"/>
                    </a:cubicBezTo>
                    <a:cubicBezTo>
                      <a:pt x="63600" y="152542"/>
                      <a:pt x="68717" y="131261"/>
                      <a:pt x="78951" y="112742"/>
                    </a:cubicBezTo>
                    <a:cubicBezTo>
                      <a:pt x="89186" y="94222"/>
                      <a:pt x="103157" y="79926"/>
                      <a:pt x="120783" y="69936"/>
                    </a:cubicBezTo>
                    <a:cubicBezTo>
                      <a:pt x="138409" y="59945"/>
                      <a:pt x="158309" y="54909"/>
                      <a:pt x="180565" y="54909"/>
                    </a:cubicBezTo>
                    <a:cubicBezTo>
                      <a:pt x="202821" y="54909"/>
                      <a:pt x="222721" y="59945"/>
                      <a:pt x="240348" y="69936"/>
                    </a:cubicBezTo>
                    <a:cubicBezTo>
                      <a:pt x="257973" y="79926"/>
                      <a:pt x="271863" y="94222"/>
                      <a:pt x="281854" y="112742"/>
                    </a:cubicBezTo>
                    <a:cubicBezTo>
                      <a:pt x="291926" y="131261"/>
                      <a:pt x="296880" y="152542"/>
                      <a:pt x="296880" y="176504"/>
                    </a:cubicBezTo>
                    <a:cubicBezTo>
                      <a:pt x="296880" y="200465"/>
                      <a:pt x="291844" y="221747"/>
                      <a:pt x="281854" y="2402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61" name="Полилиния: фигура 60">
                <a:extLst>
                  <a:ext uri="{FF2B5EF4-FFF2-40B4-BE49-F238E27FC236}">
                    <a16:creationId xmlns:a16="http://schemas.microsoft.com/office/drawing/2014/main" id="{3F87D83C-F2A6-475E-84D1-4B7738FC8BB7}"/>
                  </a:ext>
                </a:extLst>
              </p:cNvPr>
              <p:cNvSpPr/>
              <p:nvPr/>
            </p:nvSpPr>
            <p:spPr>
              <a:xfrm>
                <a:off x="6963573" y="4035351"/>
                <a:ext cx="205826" cy="90241"/>
              </a:xfrm>
              <a:custGeom>
                <a:avLst/>
                <a:gdLst>
                  <a:gd name="connsiteX0" fmla="*/ 27373 w 205826"/>
                  <a:gd name="connsiteY0" fmla="*/ 67011 h 90241"/>
                  <a:gd name="connsiteX1" fmla="*/ 102507 w 205826"/>
                  <a:gd name="connsiteY1" fmla="*/ 90242 h 90241"/>
                  <a:gd name="connsiteX2" fmla="*/ 177722 w 205826"/>
                  <a:gd name="connsiteY2" fmla="*/ 67011 h 90241"/>
                  <a:gd name="connsiteX3" fmla="*/ 205827 w 205826"/>
                  <a:gd name="connsiteY3" fmla="*/ 0 h 90241"/>
                  <a:gd name="connsiteX4" fmla="*/ 162046 w 205826"/>
                  <a:gd name="connsiteY4" fmla="*/ 0 h 90241"/>
                  <a:gd name="connsiteX5" fmla="*/ 145069 w 205826"/>
                  <a:gd name="connsiteY5" fmla="*/ 38907 h 90241"/>
                  <a:gd name="connsiteX6" fmla="*/ 101938 w 205826"/>
                  <a:gd name="connsiteY6" fmla="*/ 53609 h 90241"/>
                  <a:gd name="connsiteX7" fmla="*/ 59133 w 205826"/>
                  <a:gd name="connsiteY7" fmla="*/ 38907 h 90241"/>
                  <a:gd name="connsiteX8" fmla="*/ 42481 w 205826"/>
                  <a:gd name="connsiteY8" fmla="*/ 0 h 90241"/>
                  <a:gd name="connsiteX9" fmla="*/ 0 w 205826"/>
                  <a:gd name="connsiteY9" fmla="*/ 0 h 90241"/>
                  <a:gd name="connsiteX10" fmla="*/ 27454 w 205826"/>
                  <a:gd name="connsiteY10" fmla="*/ 67011 h 90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5826" h="90241">
                    <a:moveTo>
                      <a:pt x="27373" y="67011"/>
                    </a:moveTo>
                    <a:cubicBezTo>
                      <a:pt x="45243" y="82444"/>
                      <a:pt x="70261" y="90242"/>
                      <a:pt x="102507" y="90242"/>
                    </a:cubicBezTo>
                    <a:cubicBezTo>
                      <a:pt x="134754" y="90242"/>
                      <a:pt x="159365" y="82526"/>
                      <a:pt x="177722" y="67011"/>
                    </a:cubicBezTo>
                    <a:cubicBezTo>
                      <a:pt x="196079" y="51497"/>
                      <a:pt x="205420" y="29241"/>
                      <a:pt x="205827" y="0"/>
                    </a:cubicBezTo>
                    <a:lnTo>
                      <a:pt x="162046" y="0"/>
                    </a:lnTo>
                    <a:cubicBezTo>
                      <a:pt x="161640" y="16083"/>
                      <a:pt x="155954" y="29079"/>
                      <a:pt x="145069" y="38907"/>
                    </a:cubicBezTo>
                    <a:cubicBezTo>
                      <a:pt x="134185" y="48736"/>
                      <a:pt x="119808" y="53609"/>
                      <a:pt x="101938" y="53609"/>
                    </a:cubicBezTo>
                    <a:cubicBezTo>
                      <a:pt x="84069" y="53609"/>
                      <a:pt x="69773" y="48736"/>
                      <a:pt x="59133" y="38907"/>
                    </a:cubicBezTo>
                    <a:cubicBezTo>
                      <a:pt x="48411" y="29160"/>
                      <a:pt x="42887" y="16164"/>
                      <a:pt x="42481" y="0"/>
                    </a:cubicBezTo>
                    <a:lnTo>
                      <a:pt x="0" y="0"/>
                    </a:lnTo>
                    <a:cubicBezTo>
                      <a:pt x="406" y="29160"/>
                      <a:pt x="9585" y="51497"/>
                      <a:pt x="27454" y="670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62" name="Полилиния: фигура 61">
                <a:extLst>
                  <a:ext uri="{FF2B5EF4-FFF2-40B4-BE49-F238E27FC236}">
                    <a16:creationId xmlns:a16="http://schemas.microsoft.com/office/drawing/2014/main" id="{A1D6C476-B3B1-4910-BA7B-CCC33C7D148E}"/>
                  </a:ext>
                </a:extLst>
              </p:cNvPr>
              <p:cNvSpPr/>
              <p:nvPr/>
            </p:nvSpPr>
            <p:spPr>
              <a:xfrm>
                <a:off x="6904034" y="4170673"/>
                <a:ext cx="332132" cy="346428"/>
              </a:xfrm>
              <a:custGeom>
                <a:avLst/>
                <a:gdLst>
                  <a:gd name="connsiteX0" fmla="*/ 62707 w 332132"/>
                  <a:gd name="connsiteY0" fmla="*/ 252288 h 346428"/>
                  <a:gd name="connsiteX1" fmla="*/ 62707 w 332132"/>
                  <a:gd name="connsiteY1" fmla="*/ 0 h 346428"/>
                  <a:gd name="connsiteX2" fmla="*/ 0 w 332132"/>
                  <a:gd name="connsiteY2" fmla="*/ 0 h 346428"/>
                  <a:gd name="connsiteX3" fmla="*/ 0 w 332132"/>
                  <a:gd name="connsiteY3" fmla="*/ 346428 h 346428"/>
                  <a:gd name="connsiteX4" fmla="*/ 57508 w 332132"/>
                  <a:gd name="connsiteY4" fmla="*/ 346428 h 346428"/>
                  <a:gd name="connsiteX5" fmla="*/ 269345 w 332132"/>
                  <a:gd name="connsiteY5" fmla="*/ 94141 h 346428"/>
                  <a:gd name="connsiteX6" fmla="*/ 269345 w 332132"/>
                  <a:gd name="connsiteY6" fmla="*/ 346428 h 346428"/>
                  <a:gd name="connsiteX7" fmla="*/ 332133 w 332132"/>
                  <a:gd name="connsiteY7" fmla="*/ 346428 h 346428"/>
                  <a:gd name="connsiteX8" fmla="*/ 332133 w 332132"/>
                  <a:gd name="connsiteY8" fmla="*/ 0 h 346428"/>
                  <a:gd name="connsiteX9" fmla="*/ 275193 w 332132"/>
                  <a:gd name="connsiteY9" fmla="*/ 0 h 346428"/>
                  <a:gd name="connsiteX10" fmla="*/ 62707 w 332132"/>
                  <a:gd name="connsiteY10" fmla="*/ 252288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2132" h="346428">
                    <a:moveTo>
                      <a:pt x="62707" y="252288"/>
                    </a:moveTo>
                    <a:lnTo>
                      <a:pt x="62707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57508" y="346428"/>
                    </a:lnTo>
                    <a:lnTo>
                      <a:pt x="269345" y="94141"/>
                    </a:lnTo>
                    <a:lnTo>
                      <a:pt x="269345" y="346428"/>
                    </a:lnTo>
                    <a:lnTo>
                      <a:pt x="332133" y="346428"/>
                    </a:lnTo>
                    <a:lnTo>
                      <a:pt x="332133" y="0"/>
                    </a:lnTo>
                    <a:lnTo>
                      <a:pt x="275193" y="0"/>
                    </a:lnTo>
                    <a:lnTo>
                      <a:pt x="62707" y="252288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63" name="Полилиния: фигура 62">
                <a:extLst>
                  <a:ext uri="{FF2B5EF4-FFF2-40B4-BE49-F238E27FC236}">
                    <a16:creationId xmlns:a16="http://schemas.microsoft.com/office/drawing/2014/main" id="{04EE9FC0-DCA0-4B67-B5B6-6130E12C152F}"/>
                  </a:ext>
                </a:extLst>
              </p:cNvPr>
              <p:cNvSpPr/>
              <p:nvPr/>
            </p:nvSpPr>
            <p:spPr>
              <a:xfrm>
                <a:off x="7502181" y="4042498"/>
                <a:ext cx="546487" cy="491660"/>
              </a:xfrm>
              <a:custGeom>
                <a:avLst/>
                <a:gdLst>
                  <a:gd name="connsiteX0" fmla="*/ 482725 w 546487"/>
                  <a:gd name="connsiteY0" fmla="*/ 102994 h 491660"/>
                  <a:gd name="connsiteX1" fmla="*/ 303947 w 546487"/>
                  <a:gd name="connsiteY1" fmla="*/ 46461 h 491660"/>
                  <a:gd name="connsiteX2" fmla="*/ 303947 w 546487"/>
                  <a:gd name="connsiteY2" fmla="*/ 0 h 491660"/>
                  <a:gd name="connsiteX3" fmla="*/ 243190 w 546487"/>
                  <a:gd name="connsiteY3" fmla="*/ 0 h 491660"/>
                  <a:gd name="connsiteX4" fmla="*/ 243190 w 546487"/>
                  <a:gd name="connsiteY4" fmla="*/ 46461 h 491660"/>
                  <a:gd name="connsiteX5" fmla="*/ 63762 w 546487"/>
                  <a:gd name="connsiteY5" fmla="*/ 102669 h 491660"/>
                  <a:gd name="connsiteX6" fmla="*/ 0 w 546487"/>
                  <a:gd name="connsiteY6" fmla="*/ 245221 h 491660"/>
                  <a:gd name="connsiteX7" fmla="*/ 63762 w 546487"/>
                  <a:gd name="connsiteY7" fmla="*/ 387041 h 491660"/>
                  <a:gd name="connsiteX8" fmla="*/ 243190 w 546487"/>
                  <a:gd name="connsiteY8" fmla="*/ 443250 h 491660"/>
                  <a:gd name="connsiteX9" fmla="*/ 243190 w 546487"/>
                  <a:gd name="connsiteY9" fmla="*/ 491660 h 491660"/>
                  <a:gd name="connsiteX10" fmla="*/ 303947 w 546487"/>
                  <a:gd name="connsiteY10" fmla="*/ 491660 h 491660"/>
                  <a:gd name="connsiteX11" fmla="*/ 303947 w 546487"/>
                  <a:gd name="connsiteY11" fmla="*/ 443250 h 491660"/>
                  <a:gd name="connsiteX12" fmla="*/ 483050 w 546487"/>
                  <a:gd name="connsiteY12" fmla="*/ 387691 h 491660"/>
                  <a:gd name="connsiteX13" fmla="*/ 546488 w 546487"/>
                  <a:gd name="connsiteY13" fmla="*/ 245140 h 491660"/>
                  <a:gd name="connsiteX14" fmla="*/ 482725 w 546487"/>
                  <a:gd name="connsiteY14" fmla="*/ 102994 h 491660"/>
                  <a:gd name="connsiteX15" fmla="*/ 243190 w 546487"/>
                  <a:gd name="connsiteY15" fmla="*/ 392240 h 491660"/>
                  <a:gd name="connsiteX16" fmla="*/ 110142 w 546487"/>
                  <a:gd name="connsiteY16" fmla="*/ 349434 h 491660"/>
                  <a:gd name="connsiteX17" fmla="*/ 63356 w 546487"/>
                  <a:gd name="connsiteY17" fmla="*/ 245140 h 491660"/>
                  <a:gd name="connsiteX18" fmla="*/ 109411 w 546487"/>
                  <a:gd name="connsiteY18" fmla="*/ 140521 h 491660"/>
                  <a:gd name="connsiteX19" fmla="*/ 243109 w 546487"/>
                  <a:gd name="connsiteY19" fmla="*/ 98040 h 491660"/>
                  <a:gd name="connsiteX20" fmla="*/ 243109 w 546487"/>
                  <a:gd name="connsiteY20" fmla="*/ 392158 h 491660"/>
                  <a:gd name="connsiteX21" fmla="*/ 437645 w 546487"/>
                  <a:gd name="connsiteY21" fmla="*/ 349434 h 491660"/>
                  <a:gd name="connsiteX22" fmla="*/ 303947 w 546487"/>
                  <a:gd name="connsiteY22" fmla="*/ 392240 h 491660"/>
                  <a:gd name="connsiteX23" fmla="*/ 303947 w 546487"/>
                  <a:gd name="connsiteY23" fmla="*/ 98121 h 491660"/>
                  <a:gd name="connsiteX24" fmla="*/ 436995 w 546487"/>
                  <a:gd name="connsiteY24" fmla="*/ 140927 h 491660"/>
                  <a:gd name="connsiteX25" fmla="*/ 483700 w 546487"/>
                  <a:gd name="connsiteY25" fmla="*/ 244571 h 491660"/>
                  <a:gd name="connsiteX26" fmla="*/ 437645 w 546487"/>
                  <a:gd name="connsiteY26" fmla="*/ 349515 h 4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46487" h="491660">
                    <a:moveTo>
                      <a:pt x="482725" y="102994"/>
                    </a:moveTo>
                    <a:cubicBezTo>
                      <a:pt x="440244" y="68311"/>
                      <a:pt x="380624" y="49548"/>
                      <a:pt x="303947" y="46461"/>
                    </a:cubicBezTo>
                    <a:lnTo>
                      <a:pt x="303947" y="0"/>
                    </a:lnTo>
                    <a:lnTo>
                      <a:pt x="243190" y="0"/>
                    </a:lnTo>
                    <a:lnTo>
                      <a:pt x="243190" y="46461"/>
                    </a:lnTo>
                    <a:cubicBezTo>
                      <a:pt x="166026" y="49548"/>
                      <a:pt x="106244" y="68230"/>
                      <a:pt x="63762" y="102669"/>
                    </a:cubicBezTo>
                    <a:cubicBezTo>
                      <a:pt x="21281" y="137109"/>
                      <a:pt x="0" y="184626"/>
                      <a:pt x="0" y="245221"/>
                    </a:cubicBezTo>
                    <a:cubicBezTo>
                      <a:pt x="0" y="305815"/>
                      <a:pt x="21200" y="352683"/>
                      <a:pt x="63762" y="387041"/>
                    </a:cubicBezTo>
                    <a:cubicBezTo>
                      <a:pt x="106244" y="421481"/>
                      <a:pt x="166026" y="440244"/>
                      <a:pt x="243190" y="443250"/>
                    </a:cubicBezTo>
                    <a:lnTo>
                      <a:pt x="243190" y="491660"/>
                    </a:lnTo>
                    <a:lnTo>
                      <a:pt x="303947" y="491660"/>
                    </a:lnTo>
                    <a:lnTo>
                      <a:pt x="303947" y="443250"/>
                    </a:lnTo>
                    <a:cubicBezTo>
                      <a:pt x="381112" y="440650"/>
                      <a:pt x="440813" y="422131"/>
                      <a:pt x="483050" y="387691"/>
                    </a:cubicBezTo>
                    <a:cubicBezTo>
                      <a:pt x="525369" y="353251"/>
                      <a:pt x="546488" y="305815"/>
                      <a:pt x="546488" y="245140"/>
                    </a:cubicBezTo>
                    <a:cubicBezTo>
                      <a:pt x="546488" y="184464"/>
                      <a:pt x="525207" y="137597"/>
                      <a:pt x="482725" y="102994"/>
                    </a:cubicBezTo>
                    <a:close/>
                    <a:moveTo>
                      <a:pt x="243190" y="392240"/>
                    </a:moveTo>
                    <a:cubicBezTo>
                      <a:pt x="185682" y="388747"/>
                      <a:pt x="141333" y="374533"/>
                      <a:pt x="110142" y="349434"/>
                    </a:cubicBezTo>
                    <a:cubicBezTo>
                      <a:pt x="78952" y="324335"/>
                      <a:pt x="63356" y="289570"/>
                      <a:pt x="63356" y="245140"/>
                    </a:cubicBezTo>
                    <a:cubicBezTo>
                      <a:pt x="63356" y="200709"/>
                      <a:pt x="78708" y="165376"/>
                      <a:pt x="109411" y="140521"/>
                    </a:cubicBezTo>
                    <a:cubicBezTo>
                      <a:pt x="140115" y="115666"/>
                      <a:pt x="184708" y="101532"/>
                      <a:pt x="243109" y="98040"/>
                    </a:cubicBezTo>
                    <a:lnTo>
                      <a:pt x="243109" y="392158"/>
                    </a:lnTo>
                    <a:close/>
                    <a:moveTo>
                      <a:pt x="437645" y="349434"/>
                    </a:moveTo>
                    <a:cubicBezTo>
                      <a:pt x="406861" y="374451"/>
                      <a:pt x="362348" y="388747"/>
                      <a:pt x="303947" y="392240"/>
                    </a:cubicBezTo>
                    <a:lnTo>
                      <a:pt x="303947" y="98121"/>
                    </a:lnTo>
                    <a:cubicBezTo>
                      <a:pt x="361455" y="101614"/>
                      <a:pt x="405805" y="115828"/>
                      <a:pt x="436995" y="140927"/>
                    </a:cubicBezTo>
                    <a:cubicBezTo>
                      <a:pt x="468105" y="166026"/>
                      <a:pt x="483700" y="200547"/>
                      <a:pt x="483700" y="244571"/>
                    </a:cubicBezTo>
                    <a:cubicBezTo>
                      <a:pt x="483700" y="288595"/>
                      <a:pt x="468349" y="324416"/>
                      <a:pt x="437645" y="3495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64" name="Полилиния: фигура 63">
                <a:extLst>
                  <a:ext uri="{FF2B5EF4-FFF2-40B4-BE49-F238E27FC236}">
                    <a16:creationId xmlns:a16="http://schemas.microsoft.com/office/drawing/2014/main" id="{0AF0EE13-C8C7-44CC-82B8-AF6BA54C7E00}"/>
                  </a:ext>
                </a:extLst>
              </p:cNvPr>
              <p:cNvSpPr/>
              <p:nvPr/>
            </p:nvSpPr>
            <p:spPr>
              <a:xfrm>
                <a:off x="8106827" y="4167343"/>
                <a:ext cx="345210" cy="353819"/>
              </a:xfrm>
              <a:custGeom>
                <a:avLst/>
                <a:gdLst>
                  <a:gd name="connsiteX0" fmla="*/ 262522 w 345210"/>
                  <a:gd name="connsiteY0" fmla="*/ 22581 h 353819"/>
                  <a:gd name="connsiteX1" fmla="*/ 173986 w 345210"/>
                  <a:gd name="connsiteY1" fmla="*/ 0 h 353819"/>
                  <a:gd name="connsiteX2" fmla="*/ 84719 w 345210"/>
                  <a:gd name="connsiteY2" fmla="*/ 22581 h 353819"/>
                  <a:gd name="connsiteX3" fmla="*/ 22581 w 345210"/>
                  <a:gd name="connsiteY3" fmla="*/ 85693 h 353819"/>
                  <a:gd name="connsiteX4" fmla="*/ 0 w 345210"/>
                  <a:gd name="connsiteY4" fmla="*/ 176585 h 353819"/>
                  <a:gd name="connsiteX5" fmla="*/ 23230 w 345210"/>
                  <a:gd name="connsiteY5" fmla="*/ 268127 h 353819"/>
                  <a:gd name="connsiteX6" fmla="*/ 88942 w 345210"/>
                  <a:gd name="connsiteY6" fmla="*/ 331239 h 353819"/>
                  <a:gd name="connsiteX7" fmla="*/ 186332 w 345210"/>
                  <a:gd name="connsiteY7" fmla="*/ 353820 h 353819"/>
                  <a:gd name="connsiteX8" fmla="*/ 264471 w 345210"/>
                  <a:gd name="connsiteY8" fmla="*/ 339443 h 353819"/>
                  <a:gd name="connsiteX9" fmla="*/ 322954 w 345210"/>
                  <a:gd name="connsiteY9" fmla="*/ 297612 h 353819"/>
                  <a:gd name="connsiteX10" fmla="*/ 288271 w 345210"/>
                  <a:gd name="connsiteY10" fmla="*/ 257080 h 353819"/>
                  <a:gd name="connsiteX11" fmla="*/ 188281 w 345210"/>
                  <a:gd name="connsiteY11" fmla="*/ 298911 h 353819"/>
                  <a:gd name="connsiteX12" fmla="*/ 102994 w 345210"/>
                  <a:gd name="connsiteY12" fmla="*/ 271132 h 353819"/>
                  <a:gd name="connsiteX13" fmla="*/ 62787 w 345210"/>
                  <a:gd name="connsiteY13" fmla="*/ 197623 h 353819"/>
                  <a:gd name="connsiteX14" fmla="*/ 343910 w 345210"/>
                  <a:gd name="connsiteY14" fmla="*/ 197623 h 353819"/>
                  <a:gd name="connsiteX15" fmla="*/ 345210 w 345210"/>
                  <a:gd name="connsiteY15" fmla="*/ 178697 h 353819"/>
                  <a:gd name="connsiteX16" fmla="*/ 323279 w 345210"/>
                  <a:gd name="connsiteY16" fmla="*/ 85856 h 353819"/>
                  <a:gd name="connsiteX17" fmla="*/ 262522 w 345210"/>
                  <a:gd name="connsiteY17" fmla="*/ 22743 h 353819"/>
                  <a:gd name="connsiteX18" fmla="*/ 62787 w 345210"/>
                  <a:gd name="connsiteY18" fmla="*/ 152380 h 353819"/>
                  <a:gd name="connsiteX19" fmla="*/ 98446 w 345210"/>
                  <a:gd name="connsiteY19" fmla="*/ 80495 h 353819"/>
                  <a:gd name="connsiteX20" fmla="*/ 173986 w 345210"/>
                  <a:gd name="connsiteY20" fmla="*/ 53040 h 353819"/>
                  <a:gd name="connsiteX21" fmla="*/ 249445 w 345210"/>
                  <a:gd name="connsiteY21" fmla="*/ 80820 h 353819"/>
                  <a:gd name="connsiteX22" fmla="*/ 285103 w 345210"/>
                  <a:gd name="connsiteY22" fmla="*/ 152380 h 353819"/>
                  <a:gd name="connsiteX23" fmla="*/ 62869 w 345210"/>
                  <a:gd name="connsiteY23" fmla="*/ 152380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5210" h="353819">
                    <a:moveTo>
                      <a:pt x="262522" y="22581"/>
                    </a:moveTo>
                    <a:cubicBezTo>
                      <a:pt x="236610" y="7554"/>
                      <a:pt x="207045" y="0"/>
                      <a:pt x="173986" y="0"/>
                    </a:cubicBezTo>
                    <a:cubicBezTo>
                      <a:pt x="140927" y="0"/>
                      <a:pt x="111117" y="7554"/>
                      <a:pt x="84719" y="22581"/>
                    </a:cubicBezTo>
                    <a:cubicBezTo>
                      <a:pt x="58320" y="37608"/>
                      <a:pt x="37608" y="58645"/>
                      <a:pt x="22581" y="85693"/>
                    </a:cubicBezTo>
                    <a:cubicBezTo>
                      <a:pt x="7554" y="112742"/>
                      <a:pt x="0" y="143039"/>
                      <a:pt x="0" y="176585"/>
                    </a:cubicBezTo>
                    <a:cubicBezTo>
                      <a:pt x="0" y="210131"/>
                      <a:pt x="7717" y="241078"/>
                      <a:pt x="23230" y="268127"/>
                    </a:cubicBezTo>
                    <a:cubicBezTo>
                      <a:pt x="38664" y="295175"/>
                      <a:pt x="60595" y="316212"/>
                      <a:pt x="88942" y="331239"/>
                    </a:cubicBezTo>
                    <a:cubicBezTo>
                      <a:pt x="117290" y="346266"/>
                      <a:pt x="149699" y="353820"/>
                      <a:pt x="186332" y="353820"/>
                    </a:cubicBezTo>
                    <a:cubicBezTo>
                      <a:pt x="215086" y="353820"/>
                      <a:pt x="241160" y="349028"/>
                      <a:pt x="264471" y="339443"/>
                    </a:cubicBezTo>
                    <a:cubicBezTo>
                      <a:pt x="287783" y="329858"/>
                      <a:pt x="307278" y="315888"/>
                      <a:pt x="322954" y="297612"/>
                    </a:cubicBezTo>
                    <a:lnTo>
                      <a:pt x="288271" y="257080"/>
                    </a:lnTo>
                    <a:cubicBezTo>
                      <a:pt x="263009" y="284940"/>
                      <a:pt x="229625" y="298911"/>
                      <a:pt x="188281" y="298911"/>
                    </a:cubicBezTo>
                    <a:cubicBezTo>
                      <a:pt x="154248" y="298911"/>
                      <a:pt x="125819" y="289651"/>
                      <a:pt x="102994" y="271132"/>
                    </a:cubicBezTo>
                    <a:cubicBezTo>
                      <a:pt x="80089" y="252612"/>
                      <a:pt x="66687" y="228082"/>
                      <a:pt x="62787" y="197623"/>
                    </a:cubicBezTo>
                    <a:lnTo>
                      <a:pt x="343910" y="197623"/>
                    </a:lnTo>
                    <a:cubicBezTo>
                      <a:pt x="344804" y="189825"/>
                      <a:pt x="345210" y="183489"/>
                      <a:pt x="345210" y="178697"/>
                    </a:cubicBezTo>
                    <a:cubicBezTo>
                      <a:pt x="345210" y="143851"/>
                      <a:pt x="337900" y="112904"/>
                      <a:pt x="323279" y="85856"/>
                    </a:cubicBezTo>
                    <a:cubicBezTo>
                      <a:pt x="308659" y="58808"/>
                      <a:pt x="288433" y="37851"/>
                      <a:pt x="262522" y="22743"/>
                    </a:cubicBezTo>
                    <a:close/>
                    <a:moveTo>
                      <a:pt x="62787" y="152380"/>
                    </a:moveTo>
                    <a:cubicBezTo>
                      <a:pt x="66280" y="122732"/>
                      <a:pt x="78139" y="98771"/>
                      <a:pt x="98446" y="80495"/>
                    </a:cubicBezTo>
                    <a:cubicBezTo>
                      <a:pt x="118671" y="62138"/>
                      <a:pt x="143851" y="53040"/>
                      <a:pt x="173986" y="53040"/>
                    </a:cubicBezTo>
                    <a:cubicBezTo>
                      <a:pt x="204121" y="53040"/>
                      <a:pt x="229220" y="62300"/>
                      <a:pt x="249445" y="80820"/>
                    </a:cubicBezTo>
                    <a:cubicBezTo>
                      <a:pt x="269751" y="99339"/>
                      <a:pt x="281610" y="123220"/>
                      <a:pt x="285103" y="152380"/>
                    </a:cubicBezTo>
                    <a:lnTo>
                      <a:pt x="62869" y="152380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65" name="Полилиния: фигура 64">
                <a:extLst>
                  <a:ext uri="{FF2B5EF4-FFF2-40B4-BE49-F238E27FC236}">
                    <a16:creationId xmlns:a16="http://schemas.microsoft.com/office/drawing/2014/main" id="{8DAE5E6F-01C1-4FAD-B0A6-E5D1126CC35A}"/>
                  </a:ext>
                </a:extLst>
              </p:cNvPr>
              <p:cNvSpPr/>
              <p:nvPr/>
            </p:nvSpPr>
            <p:spPr>
              <a:xfrm>
                <a:off x="8488019" y="4170673"/>
                <a:ext cx="407915" cy="426923"/>
              </a:xfrm>
              <a:custGeom>
                <a:avLst/>
                <a:gdLst>
                  <a:gd name="connsiteX0" fmla="*/ 354957 w 407915"/>
                  <a:gd name="connsiteY0" fmla="*/ 0 h 426923"/>
                  <a:gd name="connsiteX1" fmla="*/ 86262 w 407915"/>
                  <a:gd name="connsiteY1" fmla="*/ 0 h 426923"/>
                  <a:gd name="connsiteX2" fmla="*/ 81063 w 407915"/>
                  <a:gd name="connsiteY2" fmla="*/ 116965 h 426923"/>
                  <a:gd name="connsiteX3" fmla="*/ 64087 w 407915"/>
                  <a:gd name="connsiteY3" fmla="*/ 244490 h 426923"/>
                  <a:gd name="connsiteX4" fmla="*/ 18357 w 407915"/>
                  <a:gd name="connsiteY4" fmla="*/ 291601 h 426923"/>
                  <a:gd name="connsiteX5" fmla="*/ 0 w 407915"/>
                  <a:gd name="connsiteY5" fmla="*/ 291601 h 426923"/>
                  <a:gd name="connsiteX6" fmla="*/ 0 w 407915"/>
                  <a:gd name="connsiteY6" fmla="*/ 426923 h 426923"/>
                  <a:gd name="connsiteX7" fmla="*/ 59458 w 407915"/>
                  <a:gd name="connsiteY7" fmla="*/ 426923 h 426923"/>
                  <a:gd name="connsiteX8" fmla="*/ 59458 w 407915"/>
                  <a:gd name="connsiteY8" fmla="*/ 346510 h 426923"/>
                  <a:gd name="connsiteX9" fmla="*/ 349027 w 407915"/>
                  <a:gd name="connsiteY9" fmla="*/ 346510 h 426923"/>
                  <a:gd name="connsiteX10" fmla="*/ 349027 w 407915"/>
                  <a:gd name="connsiteY10" fmla="*/ 426923 h 426923"/>
                  <a:gd name="connsiteX11" fmla="*/ 407916 w 407915"/>
                  <a:gd name="connsiteY11" fmla="*/ 426923 h 426923"/>
                  <a:gd name="connsiteX12" fmla="*/ 407916 w 407915"/>
                  <a:gd name="connsiteY12" fmla="*/ 291601 h 426923"/>
                  <a:gd name="connsiteX13" fmla="*/ 354957 w 407915"/>
                  <a:gd name="connsiteY13" fmla="*/ 291601 h 426923"/>
                  <a:gd name="connsiteX14" fmla="*/ 354957 w 407915"/>
                  <a:gd name="connsiteY14" fmla="*/ 0 h 426923"/>
                  <a:gd name="connsiteX15" fmla="*/ 292169 w 407915"/>
                  <a:gd name="connsiteY15" fmla="*/ 291520 h 426923"/>
                  <a:gd name="connsiteX16" fmla="*/ 98040 w 407915"/>
                  <a:gd name="connsiteY16" fmla="*/ 291520 h 426923"/>
                  <a:gd name="connsiteX17" fmla="*/ 127768 w 407915"/>
                  <a:gd name="connsiteY17" fmla="*/ 229707 h 426923"/>
                  <a:gd name="connsiteX18" fmla="*/ 138572 w 407915"/>
                  <a:gd name="connsiteY18" fmla="*/ 121514 h 426923"/>
                  <a:gd name="connsiteX19" fmla="*/ 141820 w 407915"/>
                  <a:gd name="connsiteY19" fmla="*/ 54827 h 426923"/>
                  <a:gd name="connsiteX20" fmla="*/ 292169 w 407915"/>
                  <a:gd name="connsiteY20" fmla="*/ 54827 h 426923"/>
                  <a:gd name="connsiteX21" fmla="*/ 292169 w 407915"/>
                  <a:gd name="connsiteY21" fmla="*/ 291520 h 426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07915" h="426923">
                    <a:moveTo>
                      <a:pt x="354957" y="0"/>
                    </a:moveTo>
                    <a:lnTo>
                      <a:pt x="86262" y="0"/>
                    </a:lnTo>
                    <a:lnTo>
                      <a:pt x="81063" y="116965"/>
                    </a:lnTo>
                    <a:cubicBezTo>
                      <a:pt x="77977" y="171874"/>
                      <a:pt x="72373" y="214355"/>
                      <a:pt x="64087" y="244490"/>
                    </a:cubicBezTo>
                    <a:cubicBezTo>
                      <a:pt x="55802" y="274543"/>
                      <a:pt x="40532" y="290220"/>
                      <a:pt x="18357" y="291601"/>
                    </a:cubicBezTo>
                    <a:lnTo>
                      <a:pt x="0" y="291601"/>
                    </a:lnTo>
                    <a:lnTo>
                      <a:pt x="0" y="426923"/>
                    </a:lnTo>
                    <a:lnTo>
                      <a:pt x="59458" y="426923"/>
                    </a:lnTo>
                    <a:lnTo>
                      <a:pt x="59458" y="346510"/>
                    </a:lnTo>
                    <a:lnTo>
                      <a:pt x="349027" y="346510"/>
                    </a:lnTo>
                    <a:lnTo>
                      <a:pt x="349027" y="426923"/>
                    </a:lnTo>
                    <a:lnTo>
                      <a:pt x="407916" y="426923"/>
                    </a:lnTo>
                    <a:lnTo>
                      <a:pt x="407916" y="291601"/>
                    </a:lnTo>
                    <a:lnTo>
                      <a:pt x="354957" y="291601"/>
                    </a:lnTo>
                    <a:lnTo>
                      <a:pt x="354957" y="0"/>
                    </a:lnTo>
                    <a:close/>
                    <a:moveTo>
                      <a:pt x="292169" y="291520"/>
                    </a:moveTo>
                    <a:lnTo>
                      <a:pt x="98040" y="291520"/>
                    </a:lnTo>
                    <a:cubicBezTo>
                      <a:pt x="112416" y="278849"/>
                      <a:pt x="122327" y="258298"/>
                      <a:pt x="127768" y="229707"/>
                    </a:cubicBezTo>
                    <a:cubicBezTo>
                      <a:pt x="133211" y="201196"/>
                      <a:pt x="136784" y="165132"/>
                      <a:pt x="138572" y="121514"/>
                    </a:cubicBezTo>
                    <a:lnTo>
                      <a:pt x="141820" y="54827"/>
                    </a:lnTo>
                    <a:lnTo>
                      <a:pt x="292169" y="54827"/>
                    </a:lnTo>
                    <a:lnTo>
                      <a:pt x="292169" y="291520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66" name="Полилиния: фигура 65">
                <a:extLst>
                  <a:ext uri="{FF2B5EF4-FFF2-40B4-BE49-F238E27FC236}">
                    <a16:creationId xmlns:a16="http://schemas.microsoft.com/office/drawing/2014/main" id="{7A50062C-A459-4C25-A43B-F2B9F8F155C0}"/>
                  </a:ext>
                </a:extLst>
              </p:cNvPr>
              <p:cNvSpPr/>
              <p:nvPr/>
            </p:nvSpPr>
            <p:spPr>
              <a:xfrm>
                <a:off x="8945564" y="4167343"/>
                <a:ext cx="345209" cy="353819"/>
              </a:xfrm>
              <a:custGeom>
                <a:avLst/>
                <a:gdLst>
                  <a:gd name="connsiteX0" fmla="*/ 262441 w 345209"/>
                  <a:gd name="connsiteY0" fmla="*/ 22581 h 353819"/>
                  <a:gd name="connsiteX1" fmla="*/ 173905 w 345209"/>
                  <a:gd name="connsiteY1" fmla="*/ 0 h 353819"/>
                  <a:gd name="connsiteX2" fmla="*/ 84638 w 345209"/>
                  <a:gd name="connsiteY2" fmla="*/ 22581 h 353819"/>
                  <a:gd name="connsiteX3" fmla="*/ 22581 w 345209"/>
                  <a:gd name="connsiteY3" fmla="*/ 85693 h 353819"/>
                  <a:gd name="connsiteX4" fmla="*/ 0 w 345209"/>
                  <a:gd name="connsiteY4" fmla="*/ 176585 h 353819"/>
                  <a:gd name="connsiteX5" fmla="*/ 23231 w 345209"/>
                  <a:gd name="connsiteY5" fmla="*/ 268127 h 353819"/>
                  <a:gd name="connsiteX6" fmla="*/ 88943 w 345209"/>
                  <a:gd name="connsiteY6" fmla="*/ 331239 h 353819"/>
                  <a:gd name="connsiteX7" fmla="*/ 186333 w 345209"/>
                  <a:gd name="connsiteY7" fmla="*/ 353820 h 353819"/>
                  <a:gd name="connsiteX8" fmla="*/ 264472 w 345209"/>
                  <a:gd name="connsiteY8" fmla="*/ 339443 h 353819"/>
                  <a:gd name="connsiteX9" fmla="*/ 322954 w 345209"/>
                  <a:gd name="connsiteY9" fmla="*/ 297612 h 353819"/>
                  <a:gd name="connsiteX10" fmla="*/ 288271 w 345209"/>
                  <a:gd name="connsiteY10" fmla="*/ 257080 h 353819"/>
                  <a:gd name="connsiteX11" fmla="*/ 188282 w 345209"/>
                  <a:gd name="connsiteY11" fmla="*/ 298911 h 353819"/>
                  <a:gd name="connsiteX12" fmla="*/ 102995 w 345209"/>
                  <a:gd name="connsiteY12" fmla="*/ 271132 h 353819"/>
                  <a:gd name="connsiteX13" fmla="*/ 62788 w 345209"/>
                  <a:gd name="connsiteY13" fmla="*/ 197623 h 353819"/>
                  <a:gd name="connsiteX14" fmla="*/ 343911 w 345209"/>
                  <a:gd name="connsiteY14" fmla="*/ 197623 h 353819"/>
                  <a:gd name="connsiteX15" fmla="*/ 345210 w 345209"/>
                  <a:gd name="connsiteY15" fmla="*/ 178697 h 353819"/>
                  <a:gd name="connsiteX16" fmla="*/ 323279 w 345209"/>
                  <a:gd name="connsiteY16" fmla="*/ 85856 h 353819"/>
                  <a:gd name="connsiteX17" fmla="*/ 262523 w 345209"/>
                  <a:gd name="connsiteY17" fmla="*/ 22743 h 353819"/>
                  <a:gd name="connsiteX18" fmla="*/ 62788 w 345209"/>
                  <a:gd name="connsiteY18" fmla="*/ 152380 h 353819"/>
                  <a:gd name="connsiteX19" fmla="*/ 98446 w 345209"/>
                  <a:gd name="connsiteY19" fmla="*/ 80495 h 353819"/>
                  <a:gd name="connsiteX20" fmla="*/ 173986 w 345209"/>
                  <a:gd name="connsiteY20" fmla="*/ 53040 h 353819"/>
                  <a:gd name="connsiteX21" fmla="*/ 249445 w 345209"/>
                  <a:gd name="connsiteY21" fmla="*/ 80820 h 353819"/>
                  <a:gd name="connsiteX22" fmla="*/ 285104 w 345209"/>
                  <a:gd name="connsiteY22" fmla="*/ 152380 h 353819"/>
                  <a:gd name="connsiteX23" fmla="*/ 62870 w 345209"/>
                  <a:gd name="connsiteY23" fmla="*/ 152380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5209" h="353819">
                    <a:moveTo>
                      <a:pt x="262441" y="22581"/>
                    </a:moveTo>
                    <a:cubicBezTo>
                      <a:pt x="236530" y="7554"/>
                      <a:pt x="206964" y="0"/>
                      <a:pt x="173905" y="0"/>
                    </a:cubicBezTo>
                    <a:cubicBezTo>
                      <a:pt x="140846" y="0"/>
                      <a:pt x="111036" y="7554"/>
                      <a:pt x="84638" y="22581"/>
                    </a:cubicBezTo>
                    <a:cubicBezTo>
                      <a:pt x="58239" y="37608"/>
                      <a:pt x="37526" y="58645"/>
                      <a:pt x="22581" y="85693"/>
                    </a:cubicBezTo>
                    <a:cubicBezTo>
                      <a:pt x="7554" y="112742"/>
                      <a:pt x="0" y="143039"/>
                      <a:pt x="0" y="176585"/>
                    </a:cubicBezTo>
                    <a:cubicBezTo>
                      <a:pt x="0" y="210131"/>
                      <a:pt x="7717" y="241078"/>
                      <a:pt x="23231" y="268127"/>
                    </a:cubicBezTo>
                    <a:cubicBezTo>
                      <a:pt x="38664" y="295175"/>
                      <a:pt x="60595" y="316212"/>
                      <a:pt x="88943" y="331239"/>
                    </a:cubicBezTo>
                    <a:cubicBezTo>
                      <a:pt x="117291" y="346266"/>
                      <a:pt x="149700" y="353820"/>
                      <a:pt x="186333" y="353820"/>
                    </a:cubicBezTo>
                    <a:cubicBezTo>
                      <a:pt x="215087" y="353820"/>
                      <a:pt x="241160" y="349028"/>
                      <a:pt x="264472" y="339443"/>
                    </a:cubicBezTo>
                    <a:cubicBezTo>
                      <a:pt x="287784" y="329858"/>
                      <a:pt x="307278" y="315888"/>
                      <a:pt x="322954" y="297612"/>
                    </a:cubicBezTo>
                    <a:lnTo>
                      <a:pt x="288271" y="257080"/>
                    </a:lnTo>
                    <a:cubicBezTo>
                      <a:pt x="263009" y="284940"/>
                      <a:pt x="229626" y="298911"/>
                      <a:pt x="188282" y="298911"/>
                    </a:cubicBezTo>
                    <a:cubicBezTo>
                      <a:pt x="154249" y="298911"/>
                      <a:pt x="125820" y="289651"/>
                      <a:pt x="102995" y="271132"/>
                    </a:cubicBezTo>
                    <a:cubicBezTo>
                      <a:pt x="80090" y="252612"/>
                      <a:pt x="66687" y="228082"/>
                      <a:pt x="62788" y="197623"/>
                    </a:cubicBezTo>
                    <a:lnTo>
                      <a:pt x="343911" y="197623"/>
                    </a:lnTo>
                    <a:cubicBezTo>
                      <a:pt x="344804" y="189825"/>
                      <a:pt x="345210" y="183489"/>
                      <a:pt x="345210" y="178697"/>
                    </a:cubicBezTo>
                    <a:cubicBezTo>
                      <a:pt x="345210" y="143851"/>
                      <a:pt x="337900" y="112904"/>
                      <a:pt x="323279" y="85856"/>
                    </a:cubicBezTo>
                    <a:cubicBezTo>
                      <a:pt x="308658" y="58808"/>
                      <a:pt x="288433" y="37851"/>
                      <a:pt x="262523" y="22743"/>
                    </a:cubicBezTo>
                    <a:close/>
                    <a:moveTo>
                      <a:pt x="62788" y="152380"/>
                    </a:moveTo>
                    <a:cubicBezTo>
                      <a:pt x="66281" y="122732"/>
                      <a:pt x="78139" y="98771"/>
                      <a:pt x="98446" y="80495"/>
                    </a:cubicBezTo>
                    <a:cubicBezTo>
                      <a:pt x="118672" y="62138"/>
                      <a:pt x="143852" y="53040"/>
                      <a:pt x="173986" y="53040"/>
                    </a:cubicBezTo>
                    <a:cubicBezTo>
                      <a:pt x="204121" y="53040"/>
                      <a:pt x="229220" y="62300"/>
                      <a:pt x="249445" y="80820"/>
                    </a:cubicBezTo>
                    <a:cubicBezTo>
                      <a:pt x="269752" y="99339"/>
                      <a:pt x="281610" y="123220"/>
                      <a:pt x="285104" y="152380"/>
                    </a:cubicBezTo>
                    <a:lnTo>
                      <a:pt x="62870" y="152380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67" name="Полилиния: фигура 66">
                <a:extLst>
                  <a:ext uri="{FF2B5EF4-FFF2-40B4-BE49-F238E27FC236}">
                    <a16:creationId xmlns:a16="http://schemas.microsoft.com/office/drawing/2014/main" id="{98ECCC2D-0EC4-4A8B-A4F6-115F79C82FBD}"/>
                  </a:ext>
                </a:extLst>
              </p:cNvPr>
              <p:cNvSpPr/>
              <p:nvPr/>
            </p:nvSpPr>
            <p:spPr>
              <a:xfrm>
                <a:off x="9388245" y="4167343"/>
                <a:ext cx="358937" cy="476552"/>
              </a:xfrm>
              <a:custGeom>
                <a:avLst/>
                <a:gdLst>
                  <a:gd name="connsiteX0" fmla="*/ 273813 w 358937"/>
                  <a:gd name="connsiteY0" fmla="*/ 22256 h 476552"/>
                  <a:gd name="connsiteX1" fmla="*/ 183653 w 358937"/>
                  <a:gd name="connsiteY1" fmla="*/ 0 h 476552"/>
                  <a:gd name="connsiteX2" fmla="*/ 113067 w 358937"/>
                  <a:gd name="connsiteY2" fmla="*/ 14702 h 476552"/>
                  <a:gd name="connsiteX3" fmla="*/ 60107 w 358937"/>
                  <a:gd name="connsiteY3" fmla="*/ 58158 h 476552"/>
                  <a:gd name="connsiteX4" fmla="*/ 60107 w 358937"/>
                  <a:gd name="connsiteY4" fmla="*/ 3249 h 476552"/>
                  <a:gd name="connsiteX5" fmla="*/ 0 w 358937"/>
                  <a:gd name="connsiteY5" fmla="*/ 3249 h 476552"/>
                  <a:gd name="connsiteX6" fmla="*/ 0 w 358937"/>
                  <a:gd name="connsiteY6" fmla="*/ 476552 h 476552"/>
                  <a:gd name="connsiteX7" fmla="*/ 62788 w 358937"/>
                  <a:gd name="connsiteY7" fmla="*/ 476552 h 476552"/>
                  <a:gd name="connsiteX8" fmla="*/ 62788 w 358937"/>
                  <a:gd name="connsiteY8" fmla="*/ 297449 h 476552"/>
                  <a:gd name="connsiteX9" fmla="*/ 115423 w 358937"/>
                  <a:gd name="connsiteY9" fmla="*/ 339281 h 476552"/>
                  <a:gd name="connsiteX10" fmla="*/ 183733 w 358937"/>
                  <a:gd name="connsiteY10" fmla="*/ 353657 h 476552"/>
                  <a:gd name="connsiteX11" fmla="*/ 273894 w 358937"/>
                  <a:gd name="connsiteY11" fmla="*/ 331402 h 476552"/>
                  <a:gd name="connsiteX12" fmla="*/ 336357 w 358937"/>
                  <a:gd name="connsiteY12" fmla="*/ 268939 h 476552"/>
                  <a:gd name="connsiteX13" fmla="*/ 358938 w 358937"/>
                  <a:gd name="connsiteY13" fmla="*/ 176423 h 476552"/>
                  <a:gd name="connsiteX14" fmla="*/ 336357 w 358937"/>
                  <a:gd name="connsiteY14" fmla="*/ 84231 h 476552"/>
                  <a:gd name="connsiteX15" fmla="*/ 273894 w 358937"/>
                  <a:gd name="connsiteY15" fmla="*/ 22175 h 476552"/>
                  <a:gd name="connsiteX16" fmla="*/ 279986 w 358937"/>
                  <a:gd name="connsiteY16" fmla="*/ 240266 h 476552"/>
                  <a:gd name="connsiteX17" fmla="*/ 238155 w 358937"/>
                  <a:gd name="connsiteY17" fmla="*/ 283397 h 476552"/>
                  <a:gd name="connsiteX18" fmla="*/ 178373 w 358937"/>
                  <a:gd name="connsiteY18" fmla="*/ 298749 h 476552"/>
                  <a:gd name="connsiteX19" fmla="*/ 118915 w 358937"/>
                  <a:gd name="connsiteY19" fmla="*/ 283397 h 476552"/>
                  <a:gd name="connsiteX20" fmla="*/ 77084 w 358937"/>
                  <a:gd name="connsiteY20" fmla="*/ 240266 h 476552"/>
                  <a:gd name="connsiteX21" fmla="*/ 62057 w 358937"/>
                  <a:gd name="connsiteY21" fmla="*/ 176504 h 476552"/>
                  <a:gd name="connsiteX22" fmla="*/ 77408 w 358937"/>
                  <a:gd name="connsiteY22" fmla="*/ 113067 h 476552"/>
                  <a:gd name="connsiteX23" fmla="*/ 119240 w 358937"/>
                  <a:gd name="connsiteY23" fmla="*/ 70260 h 476552"/>
                  <a:gd name="connsiteX24" fmla="*/ 178373 w 358937"/>
                  <a:gd name="connsiteY24" fmla="*/ 54909 h 476552"/>
                  <a:gd name="connsiteX25" fmla="*/ 238155 w 358937"/>
                  <a:gd name="connsiteY25" fmla="*/ 69936 h 476552"/>
                  <a:gd name="connsiteX26" fmla="*/ 279986 w 358937"/>
                  <a:gd name="connsiteY26" fmla="*/ 112742 h 476552"/>
                  <a:gd name="connsiteX27" fmla="*/ 295338 w 358937"/>
                  <a:gd name="connsiteY27" fmla="*/ 176504 h 476552"/>
                  <a:gd name="connsiteX28" fmla="*/ 279986 w 358937"/>
                  <a:gd name="connsiteY28" fmla="*/ 240266 h 476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58937" h="476552">
                    <a:moveTo>
                      <a:pt x="273813" y="22256"/>
                    </a:moveTo>
                    <a:cubicBezTo>
                      <a:pt x="247252" y="7473"/>
                      <a:pt x="217199" y="0"/>
                      <a:pt x="183653" y="0"/>
                    </a:cubicBezTo>
                    <a:cubicBezTo>
                      <a:pt x="157904" y="0"/>
                      <a:pt x="134429" y="4874"/>
                      <a:pt x="113067" y="14702"/>
                    </a:cubicBezTo>
                    <a:cubicBezTo>
                      <a:pt x="91704" y="24530"/>
                      <a:pt x="74078" y="38989"/>
                      <a:pt x="60107" y="58158"/>
                    </a:cubicBezTo>
                    <a:lnTo>
                      <a:pt x="60107" y="3249"/>
                    </a:lnTo>
                    <a:lnTo>
                      <a:pt x="0" y="3249"/>
                    </a:lnTo>
                    <a:lnTo>
                      <a:pt x="0" y="476552"/>
                    </a:lnTo>
                    <a:lnTo>
                      <a:pt x="62788" y="476552"/>
                    </a:lnTo>
                    <a:lnTo>
                      <a:pt x="62788" y="297449"/>
                    </a:lnTo>
                    <a:cubicBezTo>
                      <a:pt x="77165" y="315806"/>
                      <a:pt x="94710" y="329696"/>
                      <a:pt x="115423" y="339281"/>
                    </a:cubicBezTo>
                    <a:cubicBezTo>
                      <a:pt x="136135" y="348865"/>
                      <a:pt x="158878" y="353657"/>
                      <a:pt x="183733" y="353657"/>
                    </a:cubicBezTo>
                    <a:cubicBezTo>
                      <a:pt x="217279" y="353657"/>
                      <a:pt x="247333" y="346266"/>
                      <a:pt x="273894" y="331402"/>
                    </a:cubicBezTo>
                    <a:cubicBezTo>
                      <a:pt x="300455" y="316537"/>
                      <a:pt x="321330" y="295743"/>
                      <a:pt x="336357" y="268939"/>
                    </a:cubicBezTo>
                    <a:cubicBezTo>
                      <a:pt x="351383" y="242134"/>
                      <a:pt x="358938" y="211350"/>
                      <a:pt x="358938" y="176423"/>
                    </a:cubicBezTo>
                    <a:cubicBezTo>
                      <a:pt x="358938" y="141496"/>
                      <a:pt x="351383" y="110873"/>
                      <a:pt x="336357" y="84231"/>
                    </a:cubicBezTo>
                    <a:cubicBezTo>
                      <a:pt x="321330" y="57670"/>
                      <a:pt x="300455" y="36958"/>
                      <a:pt x="273894" y="22175"/>
                    </a:cubicBezTo>
                    <a:close/>
                    <a:moveTo>
                      <a:pt x="279986" y="240266"/>
                    </a:moveTo>
                    <a:cubicBezTo>
                      <a:pt x="269752" y="258786"/>
                      <a:pt x="255781" y="273163"/>
                      <a:pt x="238155" y="283397"/>
                    </a:cubicBezTo>
                    <a:cubicBezTo>
                      <a:pt x="220528" y="293631"/>
                      <a:pt x="200547" y="298749"/>
                      <a:pt x="178373" y="298749"/>
                    </a:cubicBezTo>
                    <a:cubicBezTo>
                      <a:pt x="156198" y="298749"/>
                      <a:pt x="136785" y="293631"/>
                      <a:pt x="118915" y="283397"/>
                    </a:cubicBezTo>
                    <a:cubicBezTo>
                      <a:pt x="101045" y="273163"/>
                      <a:pt x="87075" y="258786"/>
                      <a:pt x="77084" y="240266"/>
                    </a:cubicBezTo>
                    <a:cubicBezTo>
                      <a:pt x="67093" y="221747"/>
                      <a:pt x="62057" y="200465"/>
                      <a:pt x="62057" y="176504"/>
                    </a:cubicBezTo>
                    <a:cubicBezTo>
                      <a:pt x="62057" y="152542"/>
                      <a:pt x="67174" y="131423"/>
                      <a:pt x="77408" y="113067"/>
                    </a:cubicBezTo>
                    <a:cubicBezTo>
                      <a:pt x="87643" y="94709"/>
                      <a:pt x="101614" y="80495"/>
                      <a:pt x="119240" y="70260"/>
                    </a:cubicBezTo>
                    <a:cubicBezTo>
                      <a:pt x="136866" y="60026"/>
                      <a:pt x="156604" y="54909"/>
                      <a:pt x="178373" y="54909"/>
                    </a:cubicBezTo>
                    <a:cubicBezTo>
                      <a:pt x="200141" y="54909"/>
                      <a:pt x="220528" y="59945"/>
                      <a:pt x="238155" y="69936"/>
                    </a:cubicBezTo>
                    <a:cubicBezTo>
                      <a:pt x="255781" y="79926"/>
                      <a:pt x="269752" y="94222"/>
                      <a:pt x="279986" y="112742"/>
                    </a:cubicBezTo>
                    <a:cubicBezTo>
                      <a:pt x="290221" y="131261"/>
                      <a:pt x="295338" y="152542"/>
                      <a:pt x="295338" y="176504"/>
                    </a:cubicBezTo>
                    <a:cubicBezTo>
                      <a:pt x="295338" y="200465"/>
                      <a:pt x="290221" y="221747"/>
                      <a:pt x="279986" y="2402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68" name="Полилиния: фигура 67">
                <a:extLst>
                  <a:ext uri="{FF2B5EF4-FFF2-40B4-BE49-F238E27FC236}">
                    <a16:creationId xmlns:a16="http://schemas.microsoft.com/office/drawing/2014/main" id="{C2223409-151F-4777-9848-8B53001428CC}"/>
                  </a:ext>
                </a:extLst>
              </p:cNvPr>
              <p:cNvSpPr/>
              <p:nvPr/>
            </p:nvSpPr>
            <p:spPr>
              <a:xfrm>
                <a:off x="9805178" y="4167180"/>
                <a:ext cx="301347" cy="353738"/>
              </a:xfrm>
              <a:custGeom>
                <a:avLst/>
                <a:gdLst>
                  <a:gd name="connsiteX0" fmla="*/ 153029 w 301347"/>
                  <a:gd name="connsiteY0" fmla="*/ 244 h 353738"/>
                  <a:gd name="connsiteX1" fmla="*/ 73915 w 301347"/>
                  <a:gd name="connsiteY1" fmla="*/ 11697 h 353738"/>
                  <a:gd name="connsiteX2" fmla="*/ 9828 w 301347"/>
                  <a:gd name="connsiteY2" fmla="*/ 44674 h 353738"/>
                  <a:gd name="connsiteX3" fmla="*/ 35982 w 301347"/>
                  <a:gd name="connsiteY3" fmla="*/ 91704 h 353738"/>
                  <a:gd name="connsiteX4" fmla="*/ 85693 w 301347"/>
                  <a:gd name="connsiteY4" fmla="*/ 64574 h 353738"/>
                  <a:gd name="connsiteX5" fmla="*/ 145800 w 301347"/>
                  <a:gd name="connsiteY5" fmla="*/ 54421 h 353738"/>
                  <a:gd name="connsiteX6" fmla="*/ 215086 w 301347"/>
                  <a:gd name="connsiteY6" fmla="*/ 76027 h 353738"/>
                  <a:gd name="connsiteX7" fmla="*/ 238642 w 301347"/>
                  <a:gd name="connsiteY7" fmla="*/ 138084 h 353738"/>
                  <a:gd name="connsiteX8" fmla="*/ 238642 w 301347"/>
                  <a:gd name="connsiteY8" fmla="*/ 150512 h 353738"/>
                  <a:gd name="connsiteX9" fmla="*/ 139221 w 301347"/>
                  <a:gd name="connsiteY9" fmla="*/ 150512 h 353738"/>
                  <a:gd name="connsiteX10" fmla="*/ 33302 w 301347"/>
                  <a:gd name="connsiteY10" fmla="*/ 178291 h 353738"/>
                  <a:gd name="connsiteX11" fmla="*/ 0 w 301347"/>
                  <a:gd name="connsiteY11" fmla="*/ 251800 h 353738"/>
                  <a:gd name="connsiteX12" fmla="*/ 35008 w 301347"/>
                  <a:gd name="connsiteY12" fmla="*/ 325634 h 353738"/>
                  <a:gd name="connsiteX13" fmla="*/ 128175 w 301347"/>
                  <a:gd name="connsiteY13" fmla="*/ 353739 h 353738"/>
                  <a:gd name="connsiteX14" fmla="*/ 197135 w 301347"/>
                  <a:gd name="connsiteY14" fmla="*/ 340986 h 353738"/>
                  <a:gd name="connsiteX15" fmla="*/ 241891 w 301347"/>
                  <a:gd name="connsiteY15" fmla="*/ 304028 h 353738"/>
                  <a:gd name="connsiteX16" fmla="*/ 241891 w 301347"/>
                  <a:gd name="connsiteY16" fmla="*/ 349759 h 353738"/>
                  <a:gd name="connsiteX17" fmla="*/ 301348 w 301347"/>
                  <a:gd name="connsiteY17" fmla="*/ 349759 h 353738"/>
                  <a:gd name="connsiteX18" fmla="*/ 301348 w 301347"/>
                  <a:gd name="connsiteY18" fmla="*/ 140602 h 353738"/>
                  <a:gd name="connsiteX19" fmla="*/ 263091 w 301347"/>
                  <a:gd name="connsiteY19" fmla="*/ 35333 h 353738"/>
                  <a:gd name="connsiteX20" fmla="*/ 152948 w 301347"/>
                  <a:gd name="connsiteY20" fmla="*/ 0 h 353738"/>
                  <a:gd name="connsiteX21" fmla="*/ 238642 w 301347"/>
                  <a:gd name="connsiteY21" fmla="*/ 244003 h 353738"/>
                  <a:gd name="connsiteX22" fmla="*/ 200709 w 301347"/>
                  <a:gd name="connsiteY22" fmla="*/ 289408 h 353738"/>
                  <a:gd name="connsiteX23" fmla="*/ 138571 w 301347"/>
                  <a:gd name="connsiteY23" fmla="*/ 305409 h 353738"/>
                  <a:gd name="connsiteX24" fmla="*/ 82363 w 301347"/>
                  <a:gd name="connsiteY24" fmla="*/ 290382 h 353738"/>
                  <a:gd name="connsiteX25" fmla="*/ 62138 w 301347"/>
                  <a:gd name="connsiteY25" fmla="*/ 249201 h 353738"/>
                  <a:gd name="connsiteX26" fmla="*/ 141901 w 301347"/>
                  <a:gd name="connsiteY26" fmla="*/ 195592 h 353738"/>
                  <a:gd name="connsiteX27" fmla="*/ 238642 w 301347"/>
                  <a:gd name="connsiteY27" fmla="*/ 195592 h 353738"/>
                  <a:gd name="connsiteX28" fmla="*/ 238642 w 301347"/>
                  <a:gd name="connsiteY28" fmla="*/ 244003 h 353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01347" h="353738">
                    <a:moveTo>
                      <a:pt x="153029" y="244"/>
                    </a:moveTo>
                    <a:cubicBezTo>
                      <a:pt x="125169" y="244"/>
                      <a:pt x="98771" y="4061"/>
                      <a:pt x="73915" y="11697"/>
                    </a:cubicBezTo>
                    <a:cubicBezTo>
                      <a:pt x="49060" y="19332"/>
                      <a:pt x="27698" y="30297"/>
                      <a:pt x="9828" y="44674"/>
                    </a:cubicBezTo>
                    <a:lnTo>
                      <a:pt x="35982" y="91704"/>
                    </a:lnTo>
                    <a:cubicBezTo>
                      <a:pt x="49466" y="80414"/>
                      <a:pt x="66118" y="71316"/>
                      <a:pt x="85693" y="64574"/>
                    </a:cubicBezTo>
                    <a:cubicBezTo>
                      <a:pt x="105268" y="57833"/>
                      <a:pt x="125331" y="54421"/>
                      <a:pt x="145800" y="54421"/>
                    </a:cubicBezTo>
                    <a:cubicBezTo>
                      <a:pt x="176341" y="54421"/>
                      <a:pt x="199409" y="61650"/>
                      <a:pt x="215086" y="76027"/>
                    </a:cubicBezTo>
                    <a:cubicBezTo>
                      <a:pt x="230763" y="90404"/>
                      <a:pt x="238642" y="111117"/>
                      <a:pt x="238642" y="138084"/>
                    </a:cubicBezTo>
                    <a:lnTo>
                      <a:pt x="238642" y="150512"/>
                    </a:lnTo>
                    <a:lnTo>
                      <a:pt x="139221" y="150512"/>
                    </a:lnTo>
                    <a:cubicBezTo>
                      <a:pt x="90891" y="150512"/>
                      <a:pt x="55558" y="159771"/>
                      <a:pt x="33302" y="178291"/>
                    </a:cubicBezTo>
                    <a:cubicBezTo>
                      <a:pt x="11047" y="196810"/>
                      <a:pt x="0" y="221340"/>
                      <a:pt x="0" y="251800"/>
                    </a:cubicBezTo>
                    <a:cubicBezTo>
                      <a:pt x="0" y="282260"/>
                      <a:pt x="11696" y="306953"/>
                      <a:pt x="35008" y="325634"/>
                    </a:cubicBezTo>
                    <a:cubicBezTo>
                      <a:pt x="58320" y="344398"/>
                      <a:pt x="89430" y="353739"/>
                      <a:pt x="128175" y="353739"/>
                    </a:cubicBezTo>
                    <a:cubicBezTo>
                      <a:pt x="154735" y="353739"/>
                      <a:pt x="177722" y="349515"/>
                      <a:pt x="197135" y="340986"/>
                    </a:cubicBezTo>
                    <a:cubicBezTo>
                      <a:pt x="216548" y="332457"/>
                      <a:pt x="231494" y="320192"/>
                      <a:pt x="241891" y="304028"/>
                    </a:cubicBezTo>
                    <a:lnTo>
                      <a:pt x="241891" y="349759"/>
                    </a:lnTo>
                    <a:lnTo>
                      <a:pt x="301348" y="349759"/>
                    </a:lnTo>
                    <a:lnTo>
                      <a:pt x="301348" y="140602"/>
                    </a:lnTo>
                    <a:cubicBezTo>
                      <a:pt x="301348" y="93978"/>
                      <a:pt x="288596" y="58889"/>
                      <a:pt x="263091" y="35333"/>
                    </a:cubicBezTo>
                    <a:cubicBezTo>
                      <a:pt x="237586" y="11778"/>
                      <a:pt x="200871" y="0"/>
                      <a:pt x="152948" y="0"/>
                    </a:cubicBezTo>
                    <a:close/>
                    <a:moveTo>
                      <a:pt x="238642" y="244003"/>
                    </a:moveTo>
                    <a:cubicBezTo>
                      <a:pt x="230763" y="263578"/>
                      <a:pt x="218173" y="278767"/>
                      <a:pt x="200709" y="289408"/>
                    </a:cubicBezTo>
                    <a:cubicBezTo>
                      <a:pt x="183245" y="300129"/>
                      <a:pt x="162533" y="305409"/>
                      <a:pt x="138571" y="305409"/>
                    </a:cubicBezTo>
                    <a:cubicBezTo>
                      <a:pt x="114610" y="305409"/>
                      <a:pt x="95846" y="300454"/>
                      <a:pt x="82363" y="290382"/>
                    </a:cubicBezTo>
                    <a:cubicBezTo>
                      <a:pt x="68879" y="280311"/>
                      <a:pt x="62138" y="266583"/>
                      <a:pt x="62138" y="249201"/>
                    </a:cubicBezTo>
                    <a:cubicBezTo>
                      <a:pt x="62138" y="213462"/>
                      <a:pt x="88698" y="195592"/>
                      <a:pt x="141901" y="195592"/>
                    </a:cubicBezTo>
                    <a:lnTo>
                      <a:pt x="238642" y="195592"/>
                    </a:lnTo>
                    <a:lnTo>
                      <a:pt x="238642" y="244003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69" name="Полилиния: фигура 68">
                <a:extLst>
                  <a:ext uri="{FF2B5EF4-FFF2-40B4-BE49-F238E27FC236}">
                    <a16:creationId xmlns:a16="http://schemas.microsoft.com/office/drawing/2014/main" id="{2F389A25-BAFA-4505-8BCD-181B2D4B0CD5}"/>
                  </a:ext>
                </a:extLst>
              </p:cNvPr>
              <p:cNvSpPr/>
              <p:nvPr/>
            </p:nvSpPr>
            <p:spPr>
              <a:xfrm>
                <a:off x="10219674" y="4170673"/>
                <a:ext cx="369983" cy="429441"/>
              </a:xfrm>
              <a:custGeom>
                <a:avLst/>
                <a:gdLst>
                  <a:gd name="connsiteX0" fmla="*/ 315074 w 369983"/>
                  <a:gd name="connsiteY0" fmla="*/ 0 h 429441"/>
                  <a:gd name="connsiteX1" fmla="*/ 252287 w 369983"/>
                  <a:gd name="connsiteY1" fmla="*/ 0 h 429441"/>
                  <a:gd name="connsiteX2" fmla="*/ 252287 w 369983"/>
                  <a:gd name="connsiteY2" fmla="*/ 291520 h 429441"/>
                  <a:gd name="connsiteX3" fmla="*/ 62706 w 369983"/>
                  <a:gd name="connsiteY3" fmla="*/ 291520 h 429441"/>
                  <a:gd name="connsiteX4" fmla="*/ 62706 w 369983"/>
                  <a:gd name="connsiteY4" fmla="*/ 0 h 429441"/>
                  <a:gd name="connsiteX5" fmla="*/ 0 w 369983"/>
                  <a:gd name="connsiteY5" fmla="*/ 0 h 429441"/>
                  <a:gd name="connsiteX6" fmla="*/ 0 w 369983"/>
                  <a:gd name="connsiteY6" fmla="*/ 346428 h 429441"/>
                  <a:gd name="connsiteX7" fmla="*/ 310445 w 369983"/>
                  <a:gd name="connsiteY7" fmla="*/ 346428 h 429441"/>
                  <a:gd name="connsiteX8" fmla="*/ 310445 w 369983"/>
                  <a:gd name="connsiteY8" fmla="*/ 429441 h 429441"/>
                  <a:gd name="connsiteX9" fmla="*/ 369983 w 369983"/>
                  <a:gd name="connsiteY9" fmla="*/ 429441 h 429441"/>
                  <a:gd name="connsiteX10" fmla="*/ 369983 w 369983"/>
                  <a:gd name="connsiteY10" fmla="*/ 291520 h 429441"/>
                  <a:gd name="connsiteX11" fmla="*/ 315074 w 369983"/>
                  <a:gd name="connsiteY11" fmla="*/ 291520 h 429441"/>
                  <a:gd name="connsiteX12" fmla="*/ 315074 w 369983"/>
                  <a:gd name="connsiteY12" fmla="*/ 0 h 429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9983" h="429441">
                    <a:moveTo>
                      <a:pt x="315074" y="0"/>
                    </a:moveTo>
                    <a:lnTo>
                      <a:pt x="252287" y="0"/>
                    </a:lnTo>
                    <a:lnTo>
                      <a:pt x="252287" y="291520"/>
                    </a:lnTo>
                    <a:lnTo>
                      <a:pt x="62706" y="291520"/>
                    </a:lnTo>
                    <a:lnTo>
                      <a:pt x="62706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310445" y="346428"/>
                    </a:lnTo>
                    <a:lnTo>
                      <a:pt x="310445" y="429441"/>
                    </a:lnTo>
                    <a:lnTo>
                      <a:pt x="369983" y="429441"/>
                    </a:lnTo>
                    <a:lnTo>
                      <a:pt x="369983" y="291520"/>
                    </a:lnTo>
                    <a:lnTo>
                      <a:pt x="315074" y="291520"/>
                    </a:lnTo>
                    <a:lnTo>
                      <a:pt x="3150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70" name="Полилиния: фигура 69">
                <a:extLst>
                  <a:ext uri="{FF2B5EF4-FFF2-40B4-BE49-F238E27FC236}">
                    <a16:creationId xmlns:a16="http://schemas.microsoft.com/office/drawing/2014/main" id="{41A4C941-0759-4DB3-9249-EBD471C6373F}"/>
                  </a:ext>
                </a:extLst>
              </p:cNvPr>
              <p:cNvSpPr/>
              <p:nvPr/>
            </p:nvSpPr>
            <p:spPr>
              <a:xfrm>
                <a:off x="10670720" y="4170673"/>
                <a:ext cx="332051" cy="346428"/>
              </a:xfrm>
              <a:custGeom>
                <a:avLst/>
                <a:gdLst>
                  <a:gd name="connsiteX0" fmla="*/ 62707 w 332051"/>
                  <a:gd name="connsiteY0" fmla="*/ 252288 h 346428"/>
                  <a:gd name="connsiteX1" fmla="*/ 62707 w 332051"/>
                  <a:gd name="connsiteY1" fmla="*/ 0 h 346428"/>
                  <a:gd name="connsiteX2" fmla="*/ 0 w 332051"/>
                  <a:gd name="connsiteY2" fmla="*/ 0 h 346428"/>
                  <a:gd name="connsiteX3" fmla="*/ 0 w 332051"/>
                  <a:gd name="connsiteY3" fmla="*/ 346428 h 346428"/>
                  <a:gd name="connsiteX4" fmla="*/ 57509 w 332051"/>
                  <a:gd name="connsiteY4" fmla="*/ 346428 h 346428"/>
                  <a:gd name="connsiteX5" fmla="*/ 269264 w 332051"/>
                  <a:gd name="connsiteY5" fmla="*/ 94141 h 346428"/>
                  <a:gd name="connsiteX6" fmla="*/ 269264 w 332051"/>
                  <a:gd name="connsiteY6" fmla="*/ 346428 h 346428"/>
                  <a:gd name="connsiteX7" fmla="*/ 332051 w 332051"/>
                  <a:gd name="connsiteY7" fmla="*/ 346428 h 346428"/>
                  <a:gd name="connsiteX8" fmla="*/ 332051 w 332051"/>
                  <a:gd name="connsiteY8" fmla="*/ 0 h 346428"/>
                  <a:gd name="connsiteX9" fmla="*/ 275193 w 332051"/>
                  <a:gd name="connsiteY9" fmla="*/ 0 h 346428"/>
                  <a:gd name="connsiteX10" fmla="*/ 62707 w 332051"/>
                  <a:gd name="connsiteY10" fmla="*/ 252288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2051" h="346428">
                    <a:moveTo>
                      <a:pt x="62707" y="252288"/>
                    </a:moveTo>
                    <a:lnTo>
                      <a:pt x="62707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57509" y="346428"/>
                    </a:lnTo>
                    <a:lnTo>
                      <a:pt x="269264" y="94141"/>
                    </a:lnTo>
                    <a:lnTo>
                      <a:pt x="269264" y="346428"/>
                    </a:lnTo>
                    <a:lnTo>
                      <a:pt x="332051" y="346428"/>
                    </a:lnTo>
                    <a:lnTo>
                      <a:pt x="332051" y="0"/>
                    </a:lnTo>
                    <a:lnTo>
                      <a:pt x="275193" y="0"/>
                    </a:lnTo>
                    <a:lnTo>
                      <a:pt x="62707" y="252288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71" name="Полилиния: фигура 70">
                <a:extLst>
                  <a:ext uri="{FF2B5EF4-FFF2-40B4-BE49-F238E27FC236}">
                    <a16:creationId xmlns:a16="http://schemas.microsoft.com/office/drawing/2014/main" id="{29A484A0-F903-4045-9782-2555686C05B4}"/>
                  </a:ext>
                </a:extLst>
              </p:cNvPr>
              <p:cNvSpPr/>
              <p:nvPr/>
            </p:nvSpPr>
            <p:spPr>
              <a:xfrm>
                <a:off x="11124367" y="4170673"/>
                <a:ext cx="332131" cy="346428"/>
              </a:xfrm>
              <a:custGeom>
                <a:avLst/>
                <a:gdLst>
                  <a:gd name="connsiteX0" fmla="*/ 62787 w 332131"/>
                  <a:gd name="connsiteY0" fmla="*/ 252288 h 346428"/>
                  <a:gd name="connsiteX1" fmla="*/ 62787 w 332131"/>
                  <a:gd name="connsiteY1" fmla="*/ 0 h 346428"/>
                  <a:gd name="connsiteX2" fmla="*/ 0 w 332131"/>
                  <a:gd name="connsiteY2" fmla="*/ 0 h 346428"/>
                  <a:gd name="connsiteX3" fmla="*/ 0 w 332131"/>
                  <a:gd name="connsiteY3" fmla="*/ 346428 h 346428"/>
                  <a:gd name="connsiteX4" fmla="*/ 57508 w 332131"/>
                  <a:gd name="connsiteY4" fmla="*/ 346428 h 346428"/>
                  <a:gd name="connsiteX5" fmla="*/ 269344 w 332131"/>
                  <a:gd name="connsiteY5" fmla="*/ 94141 h 346428"/>
                  <a:gd name="connsiteX6" fmla="*/ 269344 w 332131"/>
                  <a:gd name="connsiteY6" fmla="*/ 346428 h 346428"/>
                  <a:gd name="connsiteX7" fmla="*/ 332132 w 332131"/>
                  <a:gd name="connsiteY7" fmla="*/ 346428 h 346428"/>
                  <a:gd name="connsiteX8" fmla="*/ 332132 w 332131"/>
                  <a:gd name="connsiteY8" fmla="*/ 0 h 346428"/>
                  <a:gd name="connsiteX9" fmla="*/ 275192 w 332131"/>
                  <a:gd name="connsiteY9" fmla="*/ 0 h 346428"/>
                  <a:gd name="connsiteX10" fmla="*/ 62787 w 332131"/>
                  <a:gd name="connsiteY10" fmla="*/ 252288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2131" h="346428">
                    <a:moveTo>
                      <a:pt x="62787" y="252288"/>
                    </a:moveTo>
                    <a:lnTo>
                      <a:pt x="62787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57508" y="346428"/>
                    </a:lnTo>
                    <a:lnTo>
                      <a:pt x="269344" y="94141"/>
                    </a:lnTo>
                    <a:lnTo>
                      <a:pt x="269344" y="346428"/>
                    </a:lnTo>
                    <a:lnTo>
                      <a:pt x="332132" y="346428"/>
                    </a:lnTo>
                    <a:lnTo>
                      <a:pt x="332132" y="0"/>
                    </a:lnTo>
                    <a:lnTo>
                      <a:pt x="275192" y="0"/>
                    </a:lnTo>
                    <a:lnTo>
                      <a:pt x="62787" y="252288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grpSp>
            <p:nvGrpSpPr>
              <p:cNvPr id="72" name="Рисунок 14">
                <a:extLst>
                  <a:ext uri="{FF2B5EF4-FFF2-40B4-BE49-F238E27FC236}">
                    <a16:creationId xmlns:a16="http://schemas.microsoft.com/office/drawing/2014/main" id="{5B6A4839-CE55-45A9-A744-0FA9DBC896AB}"/>
                  </a:ext>
                </a:extLst>
              </p:cNvPr>
              <p:cNvGrpSpPr/>
              <p:nvPr/>
            </p:nvGrpSpPr>
            <p:grpSpPr>
              <a:xfrm>
                <a:off x="72" y="2084712"/>
                <a:ext cx="2721249" cy="2685489"/>
                <a:chOff x="72" y="2084712"/>
                <a:chExt cx="2721249" cy="2685489"/>
              </a:xfrm>
              <a:solidFill>
                <a:srgbClr val="FFFFFF"/>
              </a:solidFill>
            </p:grpSpPr>
            <p:grpSp>
              <p:nvGrpSpPr>
                <p:cNvPr id="73" name="Рисунок 14">
                  <a:extLst>
                    <a:ext uri="{FF2B5EF4-FFF2-40B4-BE49-F238E27FC236}">
                      <a16:creationId xmlns:a16="http://schemas.microsoft.com/office/drawing/2014/main" id="{E2736F37-2FE9-4B04-A3A3-A490A35E6835}"/>
                    </a:ext>
                  </a:extLst>
                </p:cNvPr>
                <p:cNvGrpSpPr/>
                <p:nvPr/>
              </p:nvGrpSpPr>
              <p:grpSpPr>
                <a:xfrm>
                  <a:off x="72" y="2220440"/>
                  <a:ext cx="2721249" cy="2549760"/>
                  <a:chOff x="72" y="2220440"/>
                  <a:chExt cx="2721249" cy="2549760"/>
                </a:xfrm>
                <a:solidFill>
                  <a:srgbClr val="FFFFFF"/>
                </a:solidFill>
              </p:grpSpPr>
              <p:sp>
                <p:nvSpPr>
                  <p:cNvPr id="74" name="Полилиния: фигура 73">
                    <a:extLst>
                      <a:ext uri="{FF2B5EF4-FFF2-40B4-BE49-F238E27FC236}">
                        <a16:creationId xmlns:a16="http://schemas.microsoft.com/office/drawing/2014/main" id="{7660D344-6997-4117-95FF-71CE6802E672}"/>
                      </a:ext>
                    </a:extLst>
                  </p:cNvPr>
                  <p:cNvSpPr/>
                  <p:nvPr/>
                </p:nvSpPr>
                <p:spPr>
                  <a:xfrm>
                    <a:off x="356409" y="3941610"/>
                    <a:ext cx="183613" cy="145624"/>
                  </a:xfrm>
                  <a:custGeom>
                    <a:avLst/>
                    <a:gdLst>
                      <a:gd name="connsiteX0" fmla="*/ 183092 w 183613"/>
                      <a:gd name="connsiteY0" fmla="*/ 58895 h 145624"/>
                      <a:gd name="connsiteX1" fmla="*/ 179193 w 183613"/>
                      <a:gd name="connsiteY1" fmla="*/ 44680 h 145624"/>
                      <a:gd name="connsiteX2" fmla="*/ 82210 w 183613"/>
                      <a:gd name="connsiteY2" fmla="*/ 1305 h 145624"/>
                      <a:gd name="connsiteX3" fmla="*/ 19179 w 183613"/>
                      <a:gd name="connsiteY3" fmla="*/ 33471 h 145624"/>
                      <a:gd name="connsiteX4" fmla="*/ 19179 w 183613"/>
                      <a:gd name="connsiteY4" fmla="*/ 33471 h 145624"/>
                      <a:gd name="connsiteX5" fmla="*/ 497 w 183613"/>
                      <a:gd name="connsiteY5" fmla="*/ 86674 h 145624"/>
                      <a:gd name="connsiteX6" fmla="*/ 497 w 183613"/>
                      <a:gd name="connsiteY6" fmla="*/ 86836 h 145624"/>
                      <a:gd name="connsiteX7" fmla="*/ 4395 w 183613"/>
                      <a:gd name="connsiteY7" fmla="*/ 100888 h 145624"/>
                      <a:gd name="connsiteX8" fmla="*/ 101379 w 183613"/>
                      <a:gd name="connsiteY8" fmla="*/ 144344 h 145624"/>
                      <a:gd name="connsiteX9" fmla="*/ 183092 w 183613"/>
                      <a:gd name="connsiteY9" fmla="*/ 58895 h 145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3613" h="145624">
                        <a:moveTo>
                          <a:pt x="183092" y="58895"/>
                        </a:moveTo>
                        <a:cubicBezTo>
                          <a:pt x="182361" y="54021"/>
                          <a:pt x="181062" y="49229"/>
                          <a:pt x="179193" y="44680"/>
                        </a:cubicBezTo>
                        <a:cubicBezTo>
                          <a:pt x="165872" y="13083"/>
                          <a:pt x="125097" y="-5193"/>
                          <a:pt x="82210" y="1305"/>
                        </a:cubicBezTo>
                        <a:cubicBezTo>
                          <a:pt x="57111" y="5042"/>
                          <a:pt x="34693" y="16495"/>
                          <a:pt x="19179" y="33471"/>
                        </a:cubicBezTo>
                        <a:lnTo>
                          <a:pt x="19179" y="33471"/>
                        </a:lnTo>
                        <a:cubicBezTo>
                          <a:pt x="4639" y="49391"/>
                          <a:pt x="-1940" y="68235"/>
                          <a:pt x="497" y="86674"/>
                        </a:cubicBezTo>
                        <a:lnTo>
                          <a:pt x="497" y="86836"/>
                        </a:lnTo>
                        <a:cubicBezTo>
                          <a:pt x="1228" y="91710"/>
                          <a:pt x="2527" y="96421"/>
                          <a:pt x="4395" y="100888"/>
                        </a:cubicBezTo>
                        <a:cubicBezTo>
                          <a:pt x="17716" y="132566"/>
                          <a:pt x="58573" y="150761"/>
                          <a:pt x="101379" y="144344"/>
                        </a:cubicBezTo>
                        <a:cubicBezTo>
                          <a:pt x="151820" y="136790"/>
                          <a:pt x="188453" y="98451"/>
                          <a:pt x="183092" y="588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75" name="Полилиния: фигура 74">
                    <a:extLst>
                      <a:ext uri="{FF2B5EF4-FFF2-40B4-BE49-F238E27FC236}">
                        <a16:creationId xmlns:a16="http://schemas.microsoft.com/office/drawing/2014/main" id="{5C618507-999D-45BF-821B-441A774EB68C}"/>
                      </a:ext>
                    </a:extLst>
                  </p:cNvPr>
                  <p:cNvSpPr/>
                  <p:nvPr/>
                </p:nvSpPr>
                <p:spPr>
                  <a:xfrm>
                    <a:off x="472409" y="4012763"/>
                    <a:ext cx="179963" cy="145650"/>
                  </a:xfrm>
                  <a:custGeom>
                    <a:avLst/>
                    <a:gdLst>
                      <a:gd name="connsiteX0" fmla="*/ 179509 w 179963"/>
                      <a:gd name="connsiteY0" fmla="*/ 58896 h 145650"/>
                      <a:gd name="connsiteX1" fmla="*/ 175610 w 179963"/>
                      <a:gd name="connsiteY1" fmla="*/ 44681 h 145650"/>
                      <a:gd name="connsiteX2" fmla="*/ 94547 w 179963"/>
                      <a:gd name="connsiteY2" fmla="*/ 7 h 145650"/>
                      <a:gd name="connsiteX3" fmla="*/ 0 w 179963"/>
                      <a:gd name="connsiteY3" fmla="*/ 97965 h 145650"/>
                      <a:gd name="connsiteX4" fmla="*/ 812 w 179963"/>
                      <a:gd name="connsiteY4" fmla="*/ 100971 h 145650"/>
                      <a:gd name="connsiteX5" fmla="*/ 97796 w 179963"/>
                      <a:gd name="connsiteY5" fmla="*/ 144345 h 145650"/>
                      <a:gd name="connsiteX6" fmla="*/ 179428 w 179963"/>
                      <a:gd name="connsiteY6" fmla="*/ 58896 h 145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9963" h="145650">
                        <a:moveTo>
                          <a:pt x="179509" y="58896"/>
                        </a:moveTo>
                        <a:cubicBezTo>
                          <a:pt x="178859" y="54022"/>
                          <a:pt x="177479" y="49230"/>
                          <a:pt x="175610" y="44681"/>
                        </a:cubicBezTo>
                        <a:cubicBezTo>
                          <a:pt x="163995" y="17064"/>
                          <a:pt x="131342" y="-399"/>
                          <a:pt x="94547" y="7"/>
                        </a:cubicBezTo>
                        <a:cubicBezTo>
                          <a:pt x="92029" y="45331"/>
                          <a:pt x="53284" y="85700"/>
                          <a:pt x="0" y="97965"/>
                        </a:cubicBezTo>
                        <a:cubicBezTo>
                          <a:pt x="325" y="98940"/>
                          <a:pt x="406" y="99996"/>
                          <a:pt x="812" y="100971"/>
                        </a:cubicBezTo>
                        <a:cubicBezTo>
                          <a:pt x="14052" y="132568"/>
                          <a:pt x="54990" y="150843"/>
                          <a:pt x="97796" y="144345"/>
                        </a:cubicBezTo>
                        <a:cubicBezTo>
                          <a:pt x="148237" y="136791"/>
                          <a:pt x="184870" y="98453"/>
                          <a:pt x="179428" y="5889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76" name="Полилиния: фигура 75">
                    <a:extLst>
                      <a:ext uri="{FF2B5EF4-FFF2-40B4-BE49-F238E27FC236}">
                        <a16:creationId xmlns:a16="http://schemas.microsoft.com/office/drawing/2014/main" id="{FDA6AA68-4B78-4805-8E51-80F6CF5C9EE0}"/>
                      </a:ext>
                    </a:extLst>
                  </p:cNvPr>
                  <p:cNvSpPr/>
                  <p:nvPr/>
                </p:nvSpPr>
                <p:spPr>
                  <a:xfrm>
                    <a:off x="541045" y="3907114"/>
                    <a:ext cx="168971" cy="129942"/>
                  </a:xfrm>
                  <a:custGeom>
                    <a:avLst/>
                    <a:gdLst>
                      <a:gd name="connsiteX0" fmla="*/ 168544 w 168971"/>
                      <a:gd name="connsiteY0" fmla="*/ 58870 h 129942"/>
                      <a:gd name="connsiteX1" fmla="*/ 164645 w 168971"/>
                      <a:gd name="connsiteY1" fmla="*/ 44655 h 129942"/>
                      <a:gd name="connsiteX2" fmla="*/ 67661 w 168971"/>
                      <a:gd name="connsiteY2" fmla="*/ 1281 h 129942"/>
                      <a:gd name="connsiteX3" fmla="*/ 4630 w 168971"/>
                      <a:gd name="connsiteY3" fmla="*/ 33446 h 129942"/>
                      <a:gd name="connsiteX4" fmla="*/ 4630 w 168971"/>
                      <a:gd name="connsiteY4" fmla="*/ 33446 h 129942"/>
                      <a:gd name="connsiteX5" fmla="*/ 0 w 168971"/>
                      <a:gd name="connsiteY5" fmla="*/ 39538 h 129942"/>
                      <a:gd name="connsiteX6" fmla="*/ 19900 w 168971"/>
                      <a:gd name="connsiteY6" fmla="*/ 68455 h 129942"/>
                      <a:gd name="connsiteX7" fmla="*/ 22581 w 168971"/>
                      <a:gd name="connsiteY7" fmla="*/ 78364 h 129942"/>
                      <a:gd name="connsiteX8" fmla="*/ 127118 w 168971"/>
                      <a:gd name="connsiteY8" fmla="*/ 129943 h 129942"/>
                      <a:gd name="connsiteX9" fmla="*/ 168462 w 168971"/>
                      <a:gd name="connsiteY9" fmla="*/ 58870 h 129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68971" h="129942">
                        <a:moveTo>
                          <a:pt x="168544" y="58870"/>
                        </a:moveTo>
                        <a:cubicBezTo>
                          <a:pt x="167813" y="53996"/>
                          <a:pt x="166513" y="49204"/>
                          <a:pt x="164645" y="44655"/>
                        </a:cubicBezTo>
                        <a:cubicBezTo>
                          <a:pt x="151405" y="13059"/>
                          <a:pt x="110467" y="-5136"/>
                          <a:pt x="67661" y="1281"/>
                        </a:cubicBezTo>
                        <a:cubicBezTo>
                          <a:pt x="42562" y="5017"/>
                          <a:pt x="20144" y="16470"/>
                          <a:pt x="4630" y="33446"/>
                        </a:cubicBezTo>
                        <a:lnTo>
                          <a:pt x="4630" y="33446"/>
                        </a:lnTo>
                        <a:cubicBezTo>
                          <a:pt x="2843" y="35396"/>
                          <a:pt x="1543" y="37507"/>
                          <a:pt x="0" y="39538"/>
                        </a:cubicBezTo>
                        <a:cubicBezTo>
                          <a:pt x="8529" y="47904"/>
                          <a:pt x="15352" y="57570"/>
                          <a:pt x="19900" y="68455"/>
                        </a:cubicBezTo>
                        <a:cubicBezTo>
                          <a:pt x="21200" y="71622"/>
                          <a:pt x="21687" y="75034"/>
                          <a:pt x="22581" y="78364"/>
                        </a:cubicBezTo>
                        <a:cubicBezTo>
                          <a:pt x="67093" y="77146"/>
                          <a:pt x="107868" y="97127"/>
                          <a:pt x="127118" y="129943"/>
                        </a:cubicBezTo>
                        <a:cubicBezTo>
                          <a:pt x="155060" y="113616"/>
                          <a:pt x="172199" y="86649"/>
                          <a:pt x="168462" y="5887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77" name="Полилиния: фигура 76">
                    <a:extLst>
                      <a:ext uri="{FF2B5EF4-FFF2-40B4-BE49-F238E27FC236}">
                        <a16:creationId xmlns:a16="http://schemas.microsoft.com/office/drawing/2014/main" id="{A1453F73-6CF7-441E-938F-926EA751E313}"/>
                      </a:ext>
                    </a:extLst>
                  </p:cNvPr>
                  <p:cNvSpPr/>
                  <p:nvPr/>
                </p:nvSpPr>
                <p:spPr>
                  <a:xfrm>
                    <a:off x="1724505" y="2874552"/>
                    <a:ext cx="138814" cy="79845"/>
                  </a:xfrm>
                  <a:custGeom>
                    <a:avLst/>
                    <a:gdLst>
                      <a:gd name="connsiteX0" fmla="*/ 138815 w 138814"/>
                      <a:gd name="connsiteY0" fmla="*/ 79764 h 79845"/>
                      <a:gd name="connsiteX1" fmla="*/ 0 w 138814"/>
                      <a:gd name="connsiteY1" fmla="*/ 54178 h 79845"/>
                      <a:gd name="connsiteX2" fmla="*/ 92354 w 138814"/>
                      <a:gd name="connsiteY2" fmla="*/ 0 h 79845"/>
                      <a:gd name="connsiteX3" fmla="*/ 138815 w 138814"/>
                      <a:gd name="connsiteY3" fmla="*/ 79845 h 79845"/>
                      <a:gd name="connsiteX4" fmla="*/ 138815 w 138814"/>
                      <a:gd name="connsiteY4" fmla="*/ 79845 h 79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814" h="79845">
                        <a:moveTo>
                          <a:pt x="138815" y="79764"/>
                        </a:moveTo>
                        <a:cubicBezTo>
                          <a:pt x="96253" y="42481"/>
                          <a:pt x="35090" y="43293"/>
                          <a:pt x="0" y="54178"/>
                        </a:cubicBezTo>
                        <a:cubicBezTo>
                          <a:pt x="22987" y="25911"/>
                          <a:pt x="76596" y="2762"/>
                          <a:pt x="92354" y="0"/>
                        </a:cubicBezTo>
                        <a:cubicBezTo>
                          <a:pt x="104375" y="4467"/>
                          <a:pt x="138815" y="39963"/>
                          <a:pt x="138815" y="79845"/>
                        </a:cubicBezTo>
                        <a:lnTo>
                          <a:pt x="138815" y="7984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78" name="Полилиния: фигура 77">
                    <a:extLst>
                      <a:ext uri="{FF2B5EF4-FFF2-40B4-BE49-F238E27FC236}">
                        <a16:creationId xmlns:a16="http://schemas.microsoft.com/office/drawing/2014/main" id="{7541E5D1-69F5-4388-8DD3-0189DB63518D}"/>
                      </a:ext>
                    </a:extLst>
                  </p:cNvPr>
                  <p:cNvSpPr/>
                  <p:nvPr/>
                </p:nvSpPr>
                <p:spPr>
                  <a:xfrm>
                    <a:off x="723879" y="2685783"/>
                    <a:ext cx="1276479" cy="657604"/>
                  </a:xfrm>
                  <a:custGeom>
                    <a:avLst/>
                    <a:gdLst>
                      <a:gd name="connsiteX0" fmla="*/ 1275332 w 1276479"/>
                      <a:gd name="connsiteY0" fmla="*/ 114041 h 657604"/>
                      <a:gd name="connsiteX1" fmla="*/ 724377 w 1276479"/>
                      <a:gd name="connsiteY1" fmla="*/ 0 h 657604"/>
                      <a:gd name="connsiteX2" fmla="*/ 833057 w 1276479"/>
                      <a:gd name="connsiteY2" fmla="*/ 139384 h 657604"/>
                      <a:gd name="connsiteX3" fmla="*/ 638359 w 1276479"/>
                      <a:gd name="connsiteY3" fmla="*/ 584501 h 657604"/>
                      <a:gd name="connsiteX4" fmla="*/ 443661 w 1276479"/>
                      <a:gd name="connsiteY4" fmla="*/ 139384 h 657604"/>
                      <a:gd name="connsiteX5" fmla="*/ 552341 w 1276479"/>
                      <a:gd name="connsiteY5" fmla="*/ 0 h 657604"/>
                      <a:gd name="connsiteX6" fmla="*/ 1305 w 1276479"/>
                      <a:gd name="connsiteY6" fmla="*/ 114041 h 657604"/>
                      <a:gd name="connsiteX7" fmla="*/ 27135 w 1276479"/>
                      <a:gd name="connsiteY7" fmla="*/ 207857 h 657604"/>
                      <a:gd name="connsiteX8" fmla="*/ 93902 w 1276479"/>
                      <a:gd name="connsiteY8" fmla="*/ 157659 h 657604"/>
                      <a:gd name="connsiteX9" fmla="*/ 358861 w 1276479"/>
                      <a:gd name="connsiteY9" fmla="*/ 651025 h 657604"/>
                      <a:gd name="connsiteX10" fmla="*/ 361460 w 1276479"/>
                      <a:gd name="connsiteY10" fmla="*/ 657605 h 657604"/>
                      <a:gd name="connsiteX11" fmla="*/ 915096 w 1276479"/>
                      <a:gd name="connsiteY11" fmla="*/ 657605 h 657604"/>
                      <a:gd name="connsiteX12" fmla="*/ 917695 w 1276479"/>
                      <a:gd name="connsiteY12" fmla="*/ 651025 h 657604"/>
                      <a:gd name="connsiteX13" fmla="*/ 1182572 w 1276479"/>
                      <a:gd name="connsiteY13" fmla="*/ 157659 h 657604"/>
                      <a:gd name="connsiteX14" fmla="*/ 1249421 w 1276479"/>
                      <a:gd name="connsiteY14" fmla="*/ 207857 h 657604"/>
                      <a:gd name="connsiteX15" fmla="*/ 1275170 w 1276479"/>
                      <a:gd name="connsiteY15" fmla="*/ 114041 h 657604"/>
                      <a:gd name="connsiteX16" fmla="*/ 1275170 w 1276479"/>
                      <a:gd name="connsiteY16" fmla="*/ 114041 h 657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276479" h="657604">
                        <a:moveTo>
                          <a:pt x="1275332" y="114041"/>
                        </a:moveTo>
                        <a:cubicBezTo>
                          <a:pt x="1247391" y="-35658"/>
                          <a:pt x="899500" y="63519"/>
                          <a:pt x="724377" y="0"/>
                        </a:cubicBezTo>
                        <a:cubicBezTo>
                          <a:pt x="721047" y="43618"/>
                          <a:pt x="778311" y="113554"/>
                          <a:pt x="833057" y="139384"/>
                        </a:cubicBezTo>
                        <a:cubicBezTo>
                          <a:pt x="739404" y="220691"/>
                          <a:pt x="655335" y="384442"/>
                          <a:pt x="638359" y="584501"/>
                        </a:cubicBezTo>
                        <a:cubicBezTo>
                          <a:pt x="621464" y="384442"/>
                          <a:pt x="537395" y="220691"/>
                          <a:pt x="443661" y="139384"/>
                        </a:cubicBezTo>
                        <a:cubicBezTo>
                          <a:pt x="498488" y="113473"/>
                          <a:pt x="555752" y="43618"/>
                          <a:pt x="552341" y="0"/>
                        </a:cubicBezTo>
                        <a:cubicBezTo>
                          <a:pt x="377218" y="63600"/>
                          <a:pt x="29328" y="-35577"/>
                          <a:pt x="1305" y="114041"/>
                        </a:cubicBezTo>
                        <a:cubicBezTo>
                          <a:pt x="-4625" y="145719"/>
                          <a:pt x="10646" y="193967"/>
                          <a:pt x="27135" y="207857"/>
                        </a:cubicBezTo>
                        <a:cubicBezTo>
                          <a:pt x="30059" y="197785"/>
                          <a:pt x="45492" y="164970"/>
                          <a:pt x="93902" y="157659"/>
                        </a:cubicBezTo>
                        <a:cubicBezTo>
                          <a:pt x="338961" y="120620"/>
                          <a:pt x="543568" y="498321"/>
                          <a:pt x="358861" y="651025"/>
                        </a:cubicBezTo>
                        <a:cubicBezTo>
                          <a:pt x="356018" y="653381"/>
                          <a:pt x="357642" y="657605"/>
                          <a:pt x="361460" y="657605"/>
                        </a:cubicBezTo>
                        <a:lnTo>
                          <a:pt x="915096" y="657605"/>
                        </a:lnTo>
                        <a:cubicBezTo>
                          <a:pt x="918832" y="657605"/>
                          <a:pt x="920456" y="653300"/>
                          <a:pt x="917695" y="651025"/>
                        </a:cubicBezTo>
                        <a:cubicBezTo>
                          <a:pt x="732987" y="498321"/>
                          <a:pt x="937595" y="120620"/>
                          <a:pt x="1182572" y="157659"/>
                        </a:cubicBezTo>
                        <a:cubicBezTo>
                          <a:pt x="1231064" y="165051"/>
                          <a:pt x="1246416" y="197866"/>
                          <a:pt x="1249421" y="207857"/>
                        </a:cubicBezTo>
                        <a:cubicBezTo>
                          <a:pt x="1265910" y="193967"/>
                          <a:pt x="1281099" y="145719"/>
                          <a:pt x="1275170" y="114041"/>
                        </a:cubicBezTo>
                        <a:lnTo>
                          <a:pt x="1275170" y="1140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79" name="Полилиния: фигура 78">
                    <a:extLst>
                      <a:ext uri="{FF2B5EF4-FFF2-40B4-BE49-F238E27FC236}">
                        <a16:creationId xmlns:a16="http://schemas.microsoft.com/office/drawing/2014/main" id="{C66F5FFC-93CD-459D-AEFE-061D2C8C616D}"/>
                      </a:ext>
                    </a:extLst>
                  </p:cNvPr>
                  <p:cNvSpPr/>
                  <p:nvPr/>
                </p:nvSpPr>
                <p:spPr>
                  <a:xfrm>
                    <a:off x="1899918" y="2351710"/>
                    <a:ext cx="398638" cy="381996"/>
                  </a:xfrm>
                  <a:custGeom>
                    <a:avLst/>
                    <a:gdLst>
                      <a:gd name="connsiteX0" fmla="*/ 158832 w 398638"/>
                      <a:gd name="connsiteY0" fmla="*/ 104610 h 381996"/>
                      <a:gd name="connsiteX1" fmla="*/ 298134 w 398638"/>
                      <a:gd name="connsiteY1" fmla="*/ 180069 h 381996"/>
                      <a:gd name="connsiteX2" fmla="*/ 212197 w 398638"/>
                      <a:gd name="connsiteY2" fmla="*/ 331474 h 381996"/>
                      <a:gd name="connsiteX3" fmla="*/ 253135 w 398638"/>
                      <a:gd name="connsiteY3" fmla="*/ 381996 h 381996"/>
                      <a:gd name="connsiteX4" fmla="*/ 347276 w 398638"/>
                      <a:gd name="connsiteY4" fmla="*/ 352917 h 381996"/>
                      <a:gd name="connsiteX5" fmla="*/ 397880 w 398638"/>
                      <a:gd name="connsiteY5" fmla="*/ 156838 h 381996"/>
                      <a:gd name="connsiteX6" fmla="*/ 259389 w 398638"/>
                      <a:gd name="connsiteY6" fmla="*/ 104691 h 381996"/>
                      <a:gd name="connsiteX7" fmla="*/ 76550 w 398638"/>
                      <a:gd name="connsiteY7" fmla="*/ 65865 h 381996"/>
                      <a:gd name="connsiteX8" fmla="*/ 198 w 398638"/>
                      <a:gd name="connsiteY8" fmla="*/ 271773 h 381996"/>
                      <a:gd name="connsiteX9" fmla="*/ 604 w 398638"/>
                      <a:gd name="connsiteY9" fmla="*/ 291186 h 381996"/>
                      <a:gd name="connsiteX10" fmla="*/ 158913 w 398638"/>
                      <a:gd name="connsiteY10" fmla="*/ 104772 h 381996"/>
                      <a:gd name="connsiteX11" fmla="*/ 158913 w 398638"/>
                      <a:gd name="connsiteY11" fmla="*/ 104772 h 381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98638" h="381996">
                        <a:moveTo>
                          <a:pt x="158832" y="104610"/>
                        </a:moveTo>
                        <a:cubicBezTo>
                          <a:pt x="154446" y="90476"/>
                          <a:pt x="298134" y="90152"/>
                          <a:pt x="298134" y="180069"/>
                        </a:cubicBezTo>
                        <a:cubicBezTo>
                          <a:pt x="298134" y="240338"/>
                          <a:pt x="212197" y="268930"/>
                          <a:pt x="212197" y="331474"/>
                        </a:cubicBezTo>
                        <a:cubicBezTo>
                          <a:pt x="212197" y="360634"/>
                          <a:pt x="243551" y="381996"/>
                          <a:pt x="253135" y="381996"/>
                        </a:cubicBezTo>
                        <a:cubicBezTo>
                          <a:pt x="230960" y="281601"/>
                          <a:pt x="322502" y="334154"/>
                          <a:pt x="347276" y="352917"/>
                        </a:cubicBezTo>
                        <a:cubicBezTo>
                          <a:pt x="298134" y="217839"/>
                          <a:pt x="408764" y="218732"/>
                          <a:pt x="397880" y="156838"/>
                        </a:cubicBezTo>
                        <a:cubicBezTo>
                          <a:pt x="390326" y="113545"/>
                          <a:pt x="294235" y="126622"/>
                          <a:pt x="259389" y="104691"/>
                        </a:cubicBezTo>
                        <a:cubicBezTo>
                          <a:pt x="197658" y="65865"/>
                          <a:pt x="124636" y="-85378"/>
                          <a:pt x="76550" y="65865"/>
                        </a:cubicBezTo>
                        <a:cubicBezTo>
                          <a:pt x="166223" y="149122"/>
                          <a:pt x="114076" y="271773"/>
                          <a:pt x="198" y="271773"/>
                        </a:cubicBezTo>
                        <a:cubicBezTo>
                          <a:pt x="198" y="271773"/>
                          <a:pt x="-452" y="289724"/>
                          <a:pt x="604" y="291186"/>
                        </a:cubicBezTo>
                        <a:cubicBezTo>
                          <a:pt x="136414" y="284525"/>
                          <a:pt x="183768" y="184698"/>
                          <a:pt x="158913" y="104772"/>
                        </a:cubicBezTo>
                        <a:lnTo>
                          <a:pt x="158913" y="10477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80" name="Полилиния: фигура 79">
                    <a:extLst>
                      <a:ext uri="{FF2B5EF4-FFF2-40B4-BE49-F238E27FC236}">
                        <a16:creationId xmlns:a16="http://schemas.microsoft.com/office/drawing/2014/main" id="{1C16F6B8-11B0-4E0D-AFFD-2E20626FAE90}"/>
                      </a:ext>
                    </a:extLst>
                  </p:cNvPr>
                  <p:cNvSpPr/>
                  <p:nvPr/>
                </p:nvSpPr>
                <p:spPr>
                  <a:xfrm>
                    <a:off x="422752" y="2351502"/>
                    <a:ext cx="398653" cy="382122"/>
                  </a:xfrm>
                  <a:custGeom>
                    <a:avLst/>
                    <a:gdLst>
                      <a:gd name="connsiteX0" fmla="*/ 51282 w 398653"/>
                      <a:gd name="connsiteY0" fmla="*/ 353044 h 382122"/>
                      <a:gd name="connsiteX1" fmla="*/ 145422 w 398653"/>
                      <a:gd name="connsiteY1" fmla="*/ 382122 h 382122"/>
                      <a:gd name="connsiteX2" fmla="*/ 186360 w 398653"/>
                      <a:gd name="connsiteY2" fmla="*/ 331600 h 382122"/>
                      <a:gd name="connsiteX3" fmla="*/ 100423 w 398653"/>
                      <a:gd name="connsiteY3" fmla="*/ 180195 h 382122"/>
                      <a:gd name="connsiteX4" fmla="*/ 239726 w 398653"/>
                      <a:gd name="connsiteY4" fmla="*/ 104736 h 382122"/>
                      <a:gd name="connsiteX5" fmla="*/ 398116 w 398653"/>
                      <a:gd name="connsiteY5" fmla="*/ 291150 h 382122"/>
                      <a:gd name="connsiteX6" fmla="*/ 398441 w 398653"/>
                      <a:gd name="connsiteY6" fmla="*/ 271737 h 382122"/>
                      <a:gd name="connsiteX7" fmla="*/ 322089 w 398653"/>
                      <a:gd name="connsiteY7" fmla="*/ 65829 h 382122"/>
                      <a:gd name="connsiteX8" fmla="*/ 139249 w 398653"/>
                      <a:gd name="connsiteY8" fmla="*/ 104655 h 382122"/>
                      <a:gd name="connsiteX9" fmla="*/ 759 w 398653"/>
                      <a:gd name="connsiteY9" fmla="*/ 156802 h 382122"/>
                      <a:gd name="connsiteX10" fmla="*/ 51363 w 398653"/>
                      <a:gd name="connsiteY10" fmla="*/ 352881 h 382122"/>
                      <a:gd name="connsiteX11" fmla="*/ 51363 w 398653"/>
                      <a:gd name="connsiteY11" fmla="*/ 352881 h 382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98653" h="382122">
                        <a:moveTo>
                          <a:pt x="51282" y="353044"/>
                        </a:moveTo>
                        <a:cubicBezTo>
                          <a:pt x="75974" y="334280"/>
                          <a:pt x="167516" y="281727"/>
                          <a:pt x="145422" y="382122"/>
                        </a:cubicBezTo>
                        <a:cubicBezTo>
                          <a:pt x="155007" y="382122"/>
                          <a:pt x="186360" y="360760"/>
                          <a:pt x="186360" y="331600"/>
                        </a:cubicBezTo>
                        <a:cubicBezTo>
                          <a:pt x="186360" y="269056"/>
                          <a:pt x="100423" y="240546"/>
                          <a:pt x="100423" y="180195"/>
                        </a:cubicBezTo>
                        <a:cubicBezTo>
                          <a:pt x="100423" y="90278"/>
                          <a:pt x="244112" y="90603"/>
                          <a:pt x="239726" y="104736"/>
                        </a:cubicBezTo>
                        <a:cubicBezTo>
                          <a:pt x="214952" y="184662"/>
                          <a:pt x="262306" y="284489"/>
                          <a:pt x="398116" y="291150"/>
                        </a:cubicBezTo>
                        <a:cubicBezTo>
                          <a:pt x="399091" y="289687"/>
                          <a:pt x="398441" y="271737"/>
                          <a:pt x="398441" y="271737"/>
                        </a:cubicBezTo>
                        <a:cubicBezTo>
                          <a:pt x="284562" y="271737"/>
                          <a:pt x="232415" y="149167"/>
                          <a:pt x="322089" y="65829"/>
                        </a:cubicBezTo>
                        <a:cubicBezTo>
                          <a:pt x="274003" y="-85332"/>
                          <a:pt x="200981" y="65829"/>
                          <a:pt x="139249" y="104655"/>
                        </a:cubicBezTo>
                        <a:cubicBezTo>
                          <a:pt x="104485" y="126586"/>
                          <a:pt x="8394" y="113509"/>
                          <a:pt x="759" y="156802"/>
                        </a:cubicBezTo>
                        <a:cubicBezTo>
                          <a:pt x="-10125" y="218696"/>
                          <a:pt x="100423" y="217884"/>
                          <a:pt x="51363" y="352881"/>
                        </a:cubicBezTo>
                        <a:lnTo>
                          <a:pt x="51363" y="3528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81" name="Полилиния: фигура 80">
                    <a:extLst>
                      <a:ext uri="{FF2B5EF4-FFF2-40B4-BE49-F238E27FC236}">
                        <a16:creationId xmlns:a16="http://schemas.microsoft.com/office/drawing/2014/main" id="{749823BA-BFA6-435E-92D9-A915862A5BDB}"/>
                      </a:ext>
                    </a:extLst>
                  </p:cNvPr>
                  <p:cNvSpPr/>
                  <p:nvPr/>
                </p:nvSpPr>
                <p:spPr>
                  <a:xfrm>
                    <a:off x="859694" y="2874552"/>
                    <a:ext cx="138815" cy="79845"/>
                  </a:xfrm>
                  <a:custGeom>
                    <a:avLst/>
                    <a:gdLst>
                      <a:gd name="connsiteX0" fmla="*/ 0 w 138815"/>
                      <a:gd name="connsiteY0" fmla="*/ 79764 h 79845"/>
                      <a:gd name="connsiteX1" fmla="*/ 138815 w 138815"/>
                      <a:gd name="connsiteY1" fmla="*/ 54178 h 79845"/>
                      <a:gd name="connsiteX2" fmla="*/ 46542 w 138815"/>
                      <a:gd name="connsiteY2" fmla="*/ 0 h 79845"/>
                      <a:gd name="connsiteX3" fmla="*/ 0 w 138815"/>
                      <a:gd name="connsiteY3" fmla="*/ 79845 h 79845"/>
                      <a:gd name="connsiteX4" fmla="*/ 0 w 138815"/>
                      <a:gd name="connsiteY4" fmla="*/ 79845 h 79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815" h="79845">
                        <a:moveTo>
                          <a:pt x="0" y="79764"/>
                        </a:moveTo>
                        <a:cubicBezTo>
                          <a:pt x="42562" y="42481"/>
                          <a:pt x="103807" y="43293"/>
                          <a:pt x="138815" y="54178"/>
                        </a:cubicBezTo>
                        <a:cubicBezTo>
                          <a:pt x="115909" y="25911"/>
                          <a:pt x="62219" y="2762"/>
                          <a:pt x="46542" y="0"/>
                        </a:cubicBezTo>
                        <a:cubicBezTo>
                          <a:pt x="34521" y="4467"/>
                          <a:pt x="0" y="39963"/>
                          <a:pt x="0" y="79845"/>
                        </a:cubicBezTo>
                        <a:lnTo>
                          <a:pt x="0" y="7984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82" name="Полилиния: фигура 81">
                    <a:extLst>
                      <a:ext uri="{FF2B5EF4-FFF2-40B4-BE49-F238E27FC236}">
                        <a16:creationId xmlns:a16="http://schemas.microsoft.com/office/drawing/2014/main" id="{6F645D30-EDDB-4E36-9BA0-379400A8D209}"/>
                      </a:ext>
                    </a:extLst>
                  </p:cNvPr>
                  <p:cNvSpPr/>
                  <p:nvPr/>
                </p:nvSpPr>
                <p:spPr>
                  <a:xfrm>
                    <a:off x="827175" y="2220440"/>
                    <a:ext cx="1066900" cy="422293"/>
                  </a:xfrm>
                  <a:custGeom>
                    <a:avLst/>
                    <a:gdLst>
                      <a:gd name="connsiteX0" fmla="*/ 48195 w 1066900"/>
                      <a:gd name="connsiteY0" fmla="*/ 422293 h 422293"/>
                      <a:gd name="connsiteX1" fmla="*/ 223968 w 1066900"/>
                      <a:gd name="connsiteY1" fmla="*/ 422293 h 422293"/>
                      <a:gd name="connsiteX2" fmla="*/ 458305 w 1066900"/>
                      <a:gd name="connsiteY2" fmla="*/ 252937 h 422293"/>
                      <a:gd name="connsiteX3" fmla="*/ 608654 w 1066900"/>
                      <a:gd name="connsiteY3" fmla="*/ 252937 h 422293"/>
                      <a:gd name="connsiteX4" fmla="*/ 842990 w 1066900"/>
                      <a:gd name="connsiteY4" fmla="*/ 422293 h 422293"/>
                      <a:gd name="connsiteX5" fmla="*/ 1018763 w 1066900"/>
                      <a:gd name="connsiteY5" fmla="*/ 422293 h 422293"/>
                      <a:gd name="connsiteX6" fmla="*/ 1057183 w 1066900"/>
                      <a:gd name="connsiteY6" fmla="*/ 359912 h 422293"/>
                      <a:gd name="connsiteX7" fmla="*/ 997726 w 1066900"/>
                      <a:gd name="connsiteY7" fmla="*/ 250907 h 422293"/>
                      <a:gd name="connsiteX8" fmla="*/ 930795 w 1066900"/>
                      <a:gd name="connsiteY8" fmla="*/ 311501 h 422293"/>
                      <a:gd name="connsiteX9" fmla="*/ 863865 w 1066900"/>
                      <a:gd name="connsiteY9" fmla="*/ 250907 h 422293"/>
                      <a:gd name="connsiteX10" fmla="*/ 804408 w 1066900"/>
                      <a:gd name="connsiteY10" fmla="*/ 359912 h 422293"/>
                      <a:gd name="connsiteX11" fmla="*/ 824471 w 1066900"/>
                      <a:gd name="connsiteY11" fmla="*/ 395651 h 422293"/>
                      <a:gd name="connsiteX12" fmla="*/ 665025 w 1066900"/>
                      <a:gd name="connsiteY12" fmla="*/ 252937 h 422293"/>
                      <a:gd name="connsiteX13" fmla="*/ 722695 w 1066900"/>
                      <a:gd name="connsiteY13" fmla="*/ 150105 h 422293"/>
                      <a:gd name="connsiteX14" fmla="*/ 633590 w 1066900"/>
                      <a:gd name="connsiteY14" fmla="*/ 0 h 422293"/>
                      <a:gd name="connsiteX15" fmla="*/ 533439 w 1066900"/>
                      <a:gd name="connsiteY15" fmla="*/ 117778 h 422293"/>
                      <a:gd name="connsiteX16" fmla="*/ 433287 w 1066900"/>
                      <a:gd name="connsiteY16" fmla="*/ 0 h 422293"/>
                      <a:gd name="connsiteX17" fmla="*/ 344183 w 1066900"/>
                      <a:gd name="connsiteY17" fmla="*/ 150105 h 422293"/>
                      <a:gd name="connsiteX18" fmla="*/ 401853 w 1066900"/>
                      <a:gd name="connsiteY18" fmla="*/ 252937 h 422293"/>
                      <a:gd name="connsiteX19" fmla="*/ 242406 w 1066900"/>
                      <a:gd name="connsiteY19" fmla="*/ 395651 h 422293"/>
                      <a:gd name="connsiteX20" fmla="*/ 262469 w 1066900"/>
                      <a:gd name="connsiteY20" fmla="*/ 359912 h 422293"/>
                      <a:gd name="connsiteX21" fmla="*/ 203012 w 1066900"/>
                      <a:gd name="connsiteY21" fmla="*/ 250907 h 422293"/>
                      <a:gd name="connsiteX22" fmla="*/ 136082 w 1066900"/>
                      <a:gd name="connsiteY22" fmla="*/ 311501 h 422293"/>
                      <a:gd name="connsiteX23" fmla="*/ 69152 w 1066900"/>
                      <a:gd name="connsiteY23" fmla="*/ 250907 h 422293"/>
                      <a:gd name="connsiteX24" fmla="*/ 9694 w 1066900"/>
                      <a:gd name="connsiteY24" fmla="*/ 359912 h 422293"/>
                      <a:gd name="connsiteX25" fmla="*/ 48195 w 1066900"/>
                      <a:gd name="connsiteY25" fmla="*/ 422293 h 422293"/>
                      <a:gd name="connsiteX26" fmla="*/ 48195 w 1066900"/>
                      <a:gd name="connsiteY26" fmla="*/ 422293 h 422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066900" h="422293">
                        <a:moveTo>
                          <a:pt x="48195" y="422293"/>
                        </a:moveTo>
                        <a:lnTo>
                          <a:pt x="223968" y="422293"/>
                        </a:lnTo>
                        <a:cubicBezTo>
                          <a:pt x="371718" y="422293"/>
                          <a:pt x="438242" y="331564"/>
                          <a:pt x="458305" y="252937"/>
                        </a:cubicBezTo>
                        <a:lnTo>
                          <a:pt x="608654" y="252937"/>
                        </a:lnTo>
                        <a:cubicBezTo>
                          <a:pt x="628717" y="331564"/>
                          <a:pt x="695159" y="422293"/>
                          <a:pt x="842990" y="422293"/>
                        </a:cubicBezTo>
                        <a:lnTo>
                          <a:pt x="1018763" y="422293"/>
                        </a:lnTo>
                        <a:cubicBezTo>
                          <a:pt x="1018763" y="422293"/>
                          <a:pt x="1049466" y="380543"/>
                          <a:pt x="1057183" y="359912"/>
                        </a:cubicBezTo>
                        <a:cubicBezTo>
                          <a:pt x="1084962" y="285590"/>
                          <a:pt x="1049466" y="250907"/>
                          <a:pt x="997726" y="250907"/>
                        </a:cubicBezTo>
                        <a:lnTo>
                          <a:pt x="930795" y="311501"/>
                        </a:lnTo>
                        <a:lnTo>
                          <a:pt x="863865" y="250907"/>
                        </a:lnTo>
                        <a:cubicBezTo>
                          <a:pt x="812125" y="250907"/>
                          <a:pt x="776629" y="285590"/>
                          <a:pt x="804408" y="359912"/>
                        </a:cubicBezTo>
                        <a:cubicBezTo>
                          <a:pt x="807982" y="369415"/>
                          <a:pt x="816430" y="383386"/>
                          <a:pt x="824471" y="395651"/>
                        </a:cubicBezTo>
                        <a:cubicBezTo>
                          <a:pt x="762089" y="387122"/>
                          <a:pt x="682488" y="344398"/>
                          <a:pt x="665025" y="252937"/>
                        </a:cubicBezTo>
                        <a:cubicBezTo>
                          <a:pt x="665025" y="252937"/>
                          <a:pt x="711080" y="179753"/>
                          <a:pt x="722695" y="150105"/>
                        </a:cubicBezTo>
                        <a:cubicBezTo>
                          <a:pt x="764283" y="43618"/>
                          <a:pt x="711161" y="0"/>
                          <a:pt x="633590" y="0"/>
                        </a:cubicBezTo>
                        <a:lnTo>
                          <a:pt x="533439" y="117778"/>
                        </a:lnTo>
                        <a:lnTo>
                          <a:pt x="433287" y="0"/>
                        </a:lnTo>
                        <a:cubicBezTo>
                          <a:pt x="355717" y="0"/>
                          <a:pt x="302595" y="43537"/>
                          <a:pt x="344183" y="150105"/>
                        </a:cubicBezTo>
                        <a:cubicBezTo>
                          <a:pt x="355717" y="179753"/>
                          <a:pt x="401853" y="252937"/>
                          <a:pt x="401853" y="252937"/>
                        </a:cubicBezTo>
                        <a:cubicBezTo>
                          <a:pt x="384308" y="344398"/>
                          <a:pt x="304788" y="387122"/>
                          <a:pt x="242406" y="395651"/>
                        </a:cubicBezTo>
                        <a:cubicBezTo>
                          <a:pt x="250448" y="383386"/>
                          <a:pt x="258895" y="369415"/>
                          <a:pt x="262469" y="359912"/>
                        </a:cubicBezTo>
                        <a:cubicBezTo>
                          <a:pt x="290167" y="285590"/>
                          <a:pt x="254834" y="250907"/>
                          <a:pt x="203012" y="250907"/>
                        </a:cubicBezTo>
                        <a:lnTo>
                          <a:pt x="136082" y="311501"/>
                        </a:lnTo>
                        <a:lnTo>
                          <a:pt x="69152" y="250907"/>
                        </a:lnTo>
                        <a:cubicBezTo>
                          <a:pt x="17330" y="250907"/>
                          <a:pt x="-18004" y="285590"/>
                          <a:pt x="9694" y="359912"/>
                        </a:cubicBezTo>
                        <a:cubicBezTo>
                          <a:pt x="17411" y="380543"/>
                          <a:pt x="48195" y="422293"/>
                          <a:pt x="48195" y="422293"/>
                        </a:cubicBezTo>
                        <a:lnTo>
                          <a:pt x="48195" y="42229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83" name="Полилиния: фигура 82">
                    <a:extLst>
                      <a:ext uri="{FF2B5EF4-FFF2-40B4-BE49-F238E27FC236}">
                        <a16:creationId xmlns:a16="http://schemas.microsoft.com/office/drawing/2014/main" id="{734BF043-6201-46EB-B2C0-E73A713A5B19}"/>
                      </a:ext>
                    </a:extLst>
                  </p:cNvPr>
                  <p:cNvSpPr/>
                  <p:nvPr/>
                </p:nvSpPr>
                <p:spPr>
                  <a:xfrm>
                    <a:off x="1675039" y="2482109"/>
                    <a:ext cx="1046282" cy="1392153"/>
                  </a:xfrm>
                  <a:custGeom>
                    <a:avLst/>
                    <a:gdLst>
                      <a:gd name="connsiteX0" fmla="*/ 1017354 w 1046282"/>
                      <a:gd name="connsiteY0" fmla="*/ 705406 h 1392153"/>
                      <a:gd name="connsiteX1" fmla="*/ 529511 w 1046282"/>
                      <a:gd name="connsiteY1" fmla="*/ 781352 h 1392153"/>
                      <a:gd name="connsiteX2" fmla="*/ 536253 w 1046282"/>
                      <a:gd name="connsiteY2" fmla="*/ 744638 h 1392153"/>
                      <a:gd name="connsiteX3" fmla="*/ 931742 w 1046282"/>
                      <a:gd name="connsiteY3" fmla="*/ 646680 h 1392153"/>
                      <a:gd name="connsiteX4" fmla="*/ 1025151 w 1046282"/>
                      <a:gd name="connsiteY4" fmla="*/ 358734 h 1392153"/>
                      <a:gd name="connsiteX5" fmla="*/ 1018410 w 1046282"/>
                      <a:gd name="connsiteY5" fmla="*/ 357922 h 1392153"/>
                      <a:gd name="connsiteX6" fmla="*/ 541939 w 1046282"/>
                      <a:gd name="connsiteY6" fmla="*/ 638313 h 1392153"/>
                      <a:gd name="connsiteX7" fmla="*/ 538040 w 1046282"/>
                      <a:gd name="connsiteY7" fmla="*/ 595832 h 1392153"/>
                      <a:gd name="connsiteX8" fmla="*/ 863512 w 1046282"/>
                      <a:gd name="connsiteY8" fmla="*/ 353454 h 1392153"/>
                      <a:gd name="connsiteX9" fmla="*/ 859451 w 1046282"/>
                      <a:gd name="connsiteY9" fmla="*/ 1015 h 1392153"/>
                      <a:gd name="connsiteX10" fmla="*/ 856120 w 1046282"/>
                      <a:gd name="connsiteY10" fmla="*/ 41 h 1392153"/>
                      <a:gd name="connsiteX11" fmla="*/ 853196 w 1046282"/>
                      <a:gd name="connsiteY11" fmla="*/ 1909 h 1392153"/>
                      <a:gd name="connsiteX12" fmla="*/ 271051 w 1046282"/>
                      <a:gd name="connsiteY12" fmla="*/ 659432 h 1392153"/>
                      <a:gd name="connsiteX13" fmla="*/ 260329 w 1046282"/>
                      <a:gd name="connsiteY13" fmla="*/ 666093 h 1392153"/>
                      <a:gd name="connsiteX14" fmla="*/ 258217 w 1046282"/>
                      <a:gd name="connsiteY14" fmla="*/ 688349 h 1392153"/>
                      <a:gd name="connsiteX15" fmla="*/ 312395 w 1046282"/>
                      <a:gd name="connsiteY15" fmla="*/ 807588 h 1392153"/>
                      <a:gd name="connsiteX16" fmla="*/ 166757 w 1046282"/>
                      <a:gd name="connsiteY16" fmla="*/ 971339 h 1392153"/>
                      <a:gd name="connsiteX17" fmla="*/ 5361 w 1046282"/>
                      <a:gd name="connsiteY17" fmla="*/ 957856 h 1392153"/>
                      <a:gd name="connsiteX18" fmla="*/ 0 w 1046282"/>
                      <a:gd name="connsiteY18" fmla="*/ 961349 h 1392153"/>
                      <a:gd name="connsiteX19" fmla="*/ 0 w 1046282"/>
                      <a:gd name="connsiteY19" fmla="*/ 1219078 h 1392153"/>
                      <a:gd name="connsiteX20" fmla="*/ 7798 w 1046282"/>
                      <a:gd name="connsiteY20" fmla="*/ 1220297 h 1392153"/>
                      <a:gd name="connsiteX21" fmla="*/ 196079 w 1046282"/>
                      <a:gd name="connsiteY21" fmla="*/ 1106256 h 1392153"/>
                      <a:gd name="connsiteX22" fmla="*/ 281529 w 1046282"/>
                      <a:gd name="connsiteY22" fmla="*/ 1334907 h 1392153"/>
                      <a:gd name="connsiteX23" fmla="*/ 492716 w 1046282"/>
                      <a:gd name="connsiteY23" fmla="*/ 1356350 h 1392153"/>
                      <a:gd name="connsiteX24" fmla="*/ 493609 w 1046282"/>
                      <a:gd name="connsiteY24" fmla="*/ 1353264 h 1392153"/>
                      <a:gd name="connsiteX25" fmla="*/ 491741 w 1046282"/>
                      <a:gd name="connsiteY25" fmla="*/ 1350664 h 1392153"/>
                      <a:gd name="connsiteX26" fmla="*/ 284859 w 1046282"/>
                      <a:gd name="connsiteY26" fmla="*/ 1091716 h 1392153"/>
                      <a:gd name="connsiteX27" fmla="*/ 319461 w 1046282"/>
                      <a:gd name="connsiteY27" fmla="*/ 1077502 h 1392153"/>
                      <a:gd name="connsiteX28" fmla="*/ 495640 w 1046282"/>
                      <a:gd name="connsiteY28" fmla="*/ 1256848 h 1392153"/>
                      <a:gd name="connsiteX29" fmla="*/ 717630 w 1046282"/>
                      <a:gd name="connsiteY29" fmla="*/ 1213230 h 1392153"/>
                      <a:gd name="connsiteX30" fmla="*/ 714463 w 1046282"/>
                      <a:gd name="connsiteY30" fmla="*/ 1207626 h 1392153"/>
                      <a:gd name="connsiteX31" fmla="*/ 396545 w 1046282"/>
                      <a:gd name="connsiteY31" fmla="*/ 1024136 h 1392153"/>
                      <a:gd name="connsiteX32" fmla="*/ 422131 w 1046282"/>
                      <a:gd name="connsiteY32" fmla="*/ 998550 h 1392153"/>
                      <a:gd name="connsiteX33" fmla="*/ 699192 w 1046282"/>
                      <a:gd name="connsiteY33" fmla="*/ 1125669 h 1392153"/>
                      <a:gd name="connsiteX34" fmla="*/ 906156 w 1046282"/>
                      <a:gd name="connsiteY34" fmla="*/ 996763 h 1392153"/>
                      <a:gd name="connsiteX35" fmla="*/ 901851 w 1046282"/>
                      <a:gd name="connsiteY35" fmla="*/ 992864 h 1392153"/>
                      <a:gd name="connsiteX36" fmla="*/ 481669 w 1046282"/>
                      <a:gd name="connsiteY36" fmla="*/ 912532 h 1392153"/>
                      <a:gd name="connsiteX37" fmla="*/ 497265 w 1046282"/>
                      <a:gd name="connsiteY37" fmla="*/ 880123 h 1392153"/>
                      <a:gd name="connsiteX38" fmla="*/ 854983 w 1046282"/>
                      <a:gd name="connsiteY38" fmla="*/ 918461 h 1392153"/>
                      <a:gd name="connsiteX39" fmla="*/ 1023283 w 1046282"/>
                      <a:gd name="connsiteY39" fmla="*/ 708411 h 1392153"/>
                      <a:gd name="connsiteX40" fmla="*/ 1017354 w 1046282"/>
                      <a:gd name="connsiteY40" fmla="*/ 705487 h 1392153"/>
                      <a:gd name="connsiteX41" fmla="*/ 1017354 w 1046282"/>
                      <a:gd name="connsiteY41" fmla="*/ 705487 h 1392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46282" h="1392153">
                        <a:moveTo>
                          <a:pt x="1017354" y="705406"/>
                        </a:moveTo>
                        <a:cubicBezTo>
                          <a:pt x="983401" y="722545"/>
                          <a:pt x="784398" y="815792"/>
                          <a:pt x="529511" y="781352"/>
                        </a:cubicBezTo>
                        <a:cubicBezTo>
                          <a:pt x="532192" y="769168"/>
                          <a:pt x="534385" y="756984"/>
                          <a:pt x="536253" y="744638"/>
                        </a:cubicBezTo>
                        <a:cubicBezTo>
                          <a:pt x="705934" y="724332"/>
                          <a:pt x="843855" y="695578"/>
                          <a:pt x="931742" y="646680"/>
                        </a:cubicBezTo>
                        <a:cubicBezTo>
                          <a:pt x="1031893" y="590878"/>
                          <a:pt x="1075755" y="457830"/>
                          <a:pt x="1025151" y="358734"/>
                        </a:cubicBezTo>
                        <a:cubicBezTo>
                          <a:pt x="1023852" y="356216"/>
                          <a:pt x="1020197" y="355810"/>
                          <a:pt x="1018410" y="357922"/>
                        </a:cubicBezTo>
                        <a:cubicBezTo>
                          <a:pt x="990712" y="389844"/>
                          <a:pt x="816482" y="579343"/>
                          <a:pt x="541939" y="638313"/>
                        </a:cubicBezTo>
                        <a:cubicBezTo>
                          <a:pt x="541208" y="624099"/>
                          <a:pt x="539908" y="609884"/>
                          <a:pt x="538040" y="595832"/>
                        </a:cubicBezTo>
                        <a:cubicBezTo>
                          <a:pt x="671413" y="520211"/>
                          <a:pt x="801537" y="433056"/>
                          <a:pt x="863512" y="353454"/>
                        </a:cubicBezTo>
                        <a:cubicBezTo>
                          <a:pt x="957247" y="232996"/>
                          <a:pt x="948555" y="79398"/>
                          <a:pt x="859451" y="1015"/>
                        </a:cubicBezTo>
                        <a:cubicBezTo>
                          <a:pt x="858557" y="203"/>
                          <a:pt x="857339" y="-122"/>
                          <a:pt x="856120" y="41"/>
                        </a:cubicBezTo>
                        <a:cubicBezTo>
                          <a:pt x="854902" y="203"/>
                          <a:pt x="853846" y="934"/>
                          <a:pt x="853196" y="1909"/>
                        </a:cubicBezTo>
                        <a:cubicBezTo>
                          <a:pt x="825011" y="48451"/>
                          <a:pt x="560946" y="475212"/>
                          <a:pt x="271051" y="659432"/>
                        </a:cubicBezTo>
                        <a:cubicBezTo>
                          <a:pt x="267477" y="661707"/>
                          <a:pt x="263984" y="663900"/>
                          <a:pt x="260329" y="666093"/>
                        </a:cubicBezTo>
                        <a:cubicBezTo>
                          <a:pt x="252044" y="671129"/>
                          <a:pt x="251150" y="681932"/>
                          <a:pt x="258217" y="688349"/>
                        </a:cubicBezTo>
                        <a:cubicBezTo>
                          <a:pt x="291601" y="718646"/>
                          <a:pt x="312395" y="760802"/>
                          <a:pt x="312395" y="807588"/>
                        </a:cubicBezTo>
                        <a:cubicBezTo>
                          <a:pt x="312395" y="888976"/>
                          <a:pt x="249688" y="956638"/>
                          <a:pt x="166757" y="971339"/>
                        </a:cubicBezTo>
                        <a:cubicBezTo>
                          <a:pt x="124600" y="979462"/>
                          <a:pt x="63762" y="977107"/>
                          <a:pt x="5361" y="957856"/>
                        </a:cubicBezTo>
                        <a:cubicBezTo>
                          <a:pt x="2762" y="957044"/>
                          <a:pt x="0" y="958750"/>
                          <a:pt x="0" y="961349"/>
                        </a:cubicBezTo>
                        <a:lnTo>
                          <a:pt x="0" y="1219078"/>
                        </a:lnTo>
                        <a:cubicBezTo>
                          <a:pt x="0" y="1223221"/>
                          <a:pt x="6336" y="1224277"/>
                          <a:pt x="7798" y="1220297"/>
                        </a:cubicBezTo>
                        <a:cubicBezTo>
                          <a:pt x="43293" y="1126237"/>
                          <a:pt x="149618" y="1106256"/>
                          <a:pt x="196079" y="1106256"/>
                        </a:cubicBezTo>
                        <a:cubicBezTo>
                          <a:pt x="212812" y="1206813"/>
                          <a:pt x="242703" y="1290070"/>
                          <a:pt x="281529" y="1334907"/>
                        </a:cubicBezTo>
                        <a:cubicBezTo>
                          <a:pt x="344723" y="1407766"/>
                          <a:pt x="447961" y="1406710"/>
                          <a:pt x="492716" y="1356350"/>
                        </a:cubicBezTo>
                        <a:cubicBezTo>
                          <a:pt x="493447" y="1355538"/>
                          <a:pt x="493772" y="1354401"/>
                          <a:pt x="493609" y="1353264"/>
                        </a:cubicBezTo>
                        <a:cubicBezTo>
                          <a:pt x="493447" y="1352126"/>
                          <a:pt x="492716" y="1351233"/>
                          <a:pt x="491741" y="1350664"/>
                        </a:cubicBezTo>
                        <a:cubicBezTo>
                          <a:pt x="465424" y="1335556"/>
                          <a:pt x="314913" y="1243121"/>
                          <a:pt x="284859" y="1091716"/>
                        </a:cubicBezTo>
                        <a:cubicBezTo>
                          <a:pt x="296718" y="1087574"/>
                          <a:pt x="308333" y="1082944"/>
                          <a:pt x="319461" y="1077502"/>
                        </a:cubicBezTo>
                        <a:cubicBezTo>
                          <a:pt x="368034" y="1157915"/>
                          <a:pt x="438701" y="1229475"/>
                          <a:pt x="495640" y="1256848"/>
                        </a:cubicBezTo>
                        <a:cubicBezTo>
                          <a:pt x="591243" y="1302741"/>
                          <a:pt x="678805" y="1280404"/>
                          <a:pt x="717630" y="1213230"/>
                        </a:cubicBezTo>
                        <a:cubicBezTo>
                          <a:pt x="719011" y="1210875"/>
                          <a:pt x="717305" y="1207950"/>
                          <a:pt x="714463" y="1207626"/>
                        </a:cubicBezTo>
                        <a:cubicBezTo>
                          <a:pt x="655330" y="1202914"/>
                          <a:pt x="473790" y="1150849"/>
                          <a:pt x="396545" y="1024136"/>
                        </a:cubicBezTo>
                        <a:cubicBezTo>
                          <a:pt x="405398" y="1016014"/>
                          <a:pt x="414089" y="1007566"/>
                          <a:pt x="422131" y="998550"/>
                        </a:cubicBezTo>
                        <a:cubicBezTo>
                          <a:pt x="503032" y="1060119"/>
                          <a:pt x="617316" y="1114541"/>
                          <a:pt x="699192" y="1125669"/>
                        </a:cubicBezTo>
                        <a:cubicBezTo>
                          <a:pt x="794957" y="1138665"/>
                          <a:pt x="903475" y="1108124"/>
                          <a:pt x="906156" y="996763"/>
                        </a:cubicBezTo>
                        <a:cubicBezTo>
                          <a:pt x="906156" y="994570"/>
                          <a:pt x="904206" y="992702"/>
                          <a:pt x="901851" y="992864"/>
                        </a:cubicBezTo>
                        <a:cubicBezTo>
                          <a:pt x="867817" y="994895"/>
                          <a:pt x="642334" y="1004723"/>
                          <a:pt x="481669" y="912532"/>
                        </a:cubicBezTo>
                        <a:cubicBezTo>
                          <a:pt x="487274" y="901891"/>
                          <a:pt x="492472" y="891088"/>
                          <a:pt x="497265" y="880123"/>
                        </a:cubicBezTo>
                        <a:cubicBezTo>
                          <a:pt x="497265" y="880123"/>
                          <a:pt x="739968" y="937468"/>
                          <a:pt x="854983" y="918461"/>
                        </a:cubicBezTo>
                        <a:cubicBezTo>
                          <a:pt x="969268" y="899617"/>
                          <a:pt x="1036198" y="814411"/>
                          <a:pt x="1023283" y="708411"/>
                        </a:cubicBezTo>
                        <a:cubicBezTo>
                          <a:pt x="1022958" y="705731"/>
                          <a:pt x="1019872" y="704188"/>
                          <a:pt x="1017354" y="705487"/>
                        </a:cubicBezTo>
                        <a:lnTo>
                          <a:pt x="1017354" y="705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84" name="Полилиния: фигура 83">
                    <a:extLst>
                      <a:ext uri="{FF2B5EF4-FFF2-40B4-BE49-F238E27FC236}">
                        <a16:creationId xmlns:a16="http://schemas.microsoft.com/office/drawing/2014/main" id="{0701254C-D6C3-42C9-8AF5-EA64594FA070}"/>
                      </a:ext>
                    </a:extLst>
                  </p:cNvPr>
                  <p:cNvSpPr/>
                  <p:nvPr/>
                </p:nvSpPr>
                <p:spPr>
                  <a:xfrm>
                    <a:off x="72" y="2482052"/>
                    <a:ext cx="1046197" cy="1392291"/>
                  </a:xfrm>
                  <a:custGeom>
                    <a:avLst/>
                    <a:gdLst>
                      <a:gd name="connsiteX0" fmla="*/ 548933 w 1046197"/>
                      <a:gd name="connsiteY0" fmla="*/ 880180 h 1392291"/>
                      <a:gd name="connsiteX1" fmla="*/ 564610 w 1046197"/>
                      <a:gd name="connsiteY1" fmla="*/ 912589 h 1392291"/>
                      <a:gd name="connsiteX2" fmla="*/ 144428 w 1046197"/>
                      <a:gd name="connsiteY2" fmla="*/ 992921 h 1392291"/>
                      <a:gd name="connsiteX3" fmla="*/ 140042 w 1046197"/>
                      <a:gd name="connsiteY3" fmla="*/ 996901 h 1392291"/>
                      <a:gd name="connsiteX4" fmla="*/ 347005 w 1046197"/>
                      <a:gd name="connsiteY4" fmla="*/ 1125807 h 1392291"/>
                      <a:gd name="connsiteX5" fmla="*/ 624067 w 1046197"/>
                      <a:gd name="connsiteY5" fmla="*/ 998688 h 1392291"/>
                      <a:gd name="connsiteX6" fmla="*/ 649653 w 1046197"/>
                      <a:gd name="connsiteY6" fmla="*/ 1024274 h 1392291"/>
                      <a:gd name="connsiteX7" fmla="*/ 331735 w 1046197"/>
                      <a:gd name="connsiteY7" fmla="*/ 1207764 h 1392291"/>
                      <a:gd name="connsiteX8" fmla="*/ 328567 w 1046197"/>
                      <a:gd name="connsiteY8" fmla="*/ 1213368 h 1392291"/>
                      <a:gd name="connsiteX9" fmla="*/ 550557 w 1046197"/>
                      <a:gd name="connsiteY9" fmla="*/ 1256986 h 1392291"/>
                      <a:gd name="connsiteX10" fmla="*/ 726736 w 1046197"/>
                      <a:gd name="connsiteY10" fmla="*/ 1077640 h 1392291"/>
                      <a:gd name="connsiteX11" fmla="*/ 761339 w 1046197"/>
                      <a:gd name="connsiteY11" fmla="*/ 1091854 h 1392291"/>
                      <a:gd name="connsiteX12" fmla="*/ 554456 w 1046197"/>
                      <a:gd name="connsiteY12" fmla="*/ 1350802 h 1392291"/>
                      <a:gd name="connsiteX13" fmla="*/ 552588 w 1046197"/>
                      <a:gd name="connsiteY13" fmla="*/ 1353401 h 1392291"/>
                      <a:gd name="connsiteX14" fmla="*/ 553400 w 1046197"/>
                      <a:gd name="connsiteY14" fmla="*/ 1356488 h 1392291"/>
                      <a:gd name="connsiteX15" fmla="*/ 764669 w 1046197"/>
                      <a:gd name="connsiteY15" fmla="*/ 1335044 h 1392291"/>
                      <a:gd name="connsiteX16" fmla="*/ 850037 w 1046197"/>
                      <a:gd name="connsiteY16" fmla="*/ 1106394 h 1392291"/>
                      <a:gd name="connsiteX17" fmla="*/ 1038319 w 1046197"/>
                      <a:gd name="connsiteY17" fmla="*/ 1220435 h 1392291"/>
                      <a:gd name="connsiteX18" fmla="*/ 1046198 w 1046197"/>
                      <a:gd name="connsiteY18" fmla="*/ 1219216 h 1392291"/>
                      <a:gd name="connsiteX19" fmla="*/ 1046198 w 1046197"/>
                      <a:gd name="connsiteY19" fmla="*/ 961487 h 1392291"/>
                      <a:gd name="connsiteX20" fmla="*/ 1040837 w 1046197"/>
                      <a:gd name="connsiteY20" fmla="*/ 957994 h 1392291"/>
                      <a:gd name="connsiteX21" fmla="*/ 879522 w 1046197"/>
                      <a:gd name="connsiteY21" fmla="*/ 971478 h 1392291"/>
                      <a:gd name="connsiteX22" fmla="*/ 733884 w 1046197"/>
                      <a:gd name="connsiteY22" fmla="*/ 807726 h 1392291"/>
                      <a:gd name="connsiteX23" fmla="*/ 788062 w 1046197"/>
                      <a:gd name="connsiteY23" fmla="*/ 688405 h 1392291"/>
                      <a:gd name="connsiteX24" fmla="*/ 785950 w 1046197"/>
                      <a:gd name="connsiteY24" fmla="*/ 666149 h 1392291"/>
                      <a:gd name="connsiteX25" fmla="*/ 775147 w 1046197"/>
                      <a:gd name="connsiteY25" fmla="*/ 659489 h 1392291"/>
                      <a:gd name="connsiteX26" fmla="*/ 193082 w 1046197"/>
                      <a:gd name="connsiteY26" fmla="*/ 1966 h 1392291"/>
                      <a:gd name="connsiteX27" fmla="*/ 186666 w 1046197"/>
                      <a:gd name="connsiteY27" fmla="*/ 991 h 1392291"/>
                      <a:gd name="connsiteX28" fmla="*/ 182686 w 1046197"/>
                      <a:gd name="connsiteY28" fmla="*/ 353349 h 1392291"/>
                      <a:gd name="connsiteX29" fmla="*/ 508158 w 1046197"/>
                      <a:gd name="connsiteY29" fmla="*/ 595727 h 1392291"/>
                      <a:gd name="connsiteX30" fmla="*/ 504340 w 1046197"/>
                      <a:gd name="connsiteY30" fmla="*/ 638208 h 1392291"/>
                      <a:gd name="connsiteX31" fmla="*/ 27869 w 1046197"/>
                      <a:gd name="connsiteY31" fmla="*/ 358060 h 1392291"/>
                      <a:gd name="connsiteX32" fmla="*/ 21046 w 1046197"/>
                      <a:gd name="connsiteY32" fmla="*/ 358791 h 1392291"/>
                      <a:gd name="connsiteX33" fmla="*/ 114456 w 1046197"/>
                      <a:gd name="connsiteY33" fmla="*/ 646655 h 1392291"/>
                      <a:gd name="connsiteX34" fmla="*/ 509945 w 1046197"/>
                      <a:gd name="connsiteY34" fmla="*/ 744614 h 1392291"/>
                      <a:gd name="connsiteX35" fmla="*/ 516686 w 1046197"/>
                      <a:gd name="connsiteY35" fmla="*/ 781328 h 1392291"/>
                      <a:gd name="connsiteX36" fmla="*/ 28925 w 1046197"/>
                      <a:gd name="connsiteY36" fmla="*/ 705463 h 1392291"/>
                      <a:gd name="connsiteX37" fmla="*/ 22996 w 1046197"/>
                      <a:gd name="connsiteY37" fmla="*/ 708468 h 1392291"/>
                      <a:gd name="connsiteX38" fmla="*/ 191296 w 1046197"/>
                      <a:gd name="connsiteY38" fmla="*/ 918437 h 1392291"/>
                      <a:gd name="connsiteX39" fmla="*/ 549014 w 1046197"/>
                      <a:gd name="connsiteY39" fmla="*/ 880098 h 1392291"/>
                      <a:gd name="connsiteX40" fmla="*/ 549014 w 1046197"/>
                      <a:gd name="connsiteY40" fmla="*/ 880098 h 13922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46197" h="1392291">
                        <a:moveTo>
                          <a:pt x="548933" y="880180"/>
                        </a:moveTo>
                        <a:cubicBezTo>
                          <a:pt x="553725" y="891145"/>
                          <a:pt x="559005" y="901948"/>
                          <a:pt x="564610" y="912589"/>
                        </a:cubicBezTo>
                        <a:cubicBezTo>
                          <a:pt x="404026" y="1004780"/>
                          <a:pt x="178624" y="995033"/>
                          <a:pt x="144428" y="992921"/>
                        </a:cubicBezTo>
                        <a:cubicBezTo>
                          <a:pt x="141991" y="992759"/>
                          <a:pt x="140042" y="994708"/>
                          <a:pt x="140042" y="996901"/>
                        </a:cubicBezTo>
                        <a:cubicBezTo>
                          <a:pt x="142722" y="1108262"/>
                          <a:pt x="251240" y="1138803"/>
                          <a:pt x="347005" y="1125807"/>
                        </a:cubicBezTo>
                        <a:cubicBezTo>
                          <a:pt x="428800" y="1114679"/>
                          <a:pt x="543247" y="1060257"/>
                          <a:pt x="624067" y="998688"/>
                        </a:cubicBezTo>
                        <a:cubicBezTo>
                          <a:pt x="632189" y="1007704"/>
                          <a:pt x="640799" y="1016152"/>
                          <a:pt x="649653" y="1024274"/>
                        </a:cubicBezTo>
                        <a:cubicBezTo>
                          <a:pt x="572326" y="1150987"/>
                          <a:pt x="390867" y="1203052"/>
                          <a:pt x="331735" y="1207764"/>
                        </a:cubicBezTo>
                        <a:cubicBezTo>
                          <a:pt x="328892" y="1208007"/>
                          <a:pt x="327186" y="1211013"/>
                          <a:pt x="328567" y="1213368"/>
                        </a:cubicBezTo>
                        <a:cubicBezTo>
                          <a:pt x="367393" y="1280542"/>
                          <a:pt x="454955" y="1302798"/>
                          <a:pt x="550557" y="1256986"/>
                        </a:cubicBezTo>
                        <a:cubicBezTo>
                          <a:pt x="607416" y="1229613"/>
                          <a:pt x="678163" y="1158053"/>
                          <a:pt x="726736" y="1077640"/>
                        </a:cubicBezTo>
                        <a:cubicBezTo>
                          <a:pt x="737864" y="1083082"/>
                          <a:pt x="749480" y="1087793"/>
                          <a:pt x="761339" y="1091854"/>
                        </a:cubicBezTo>
                        <a:cubicBezTo>
                          <a:pt x="731204" y="1243259"/>
                          <a:pt x="580774" y="1335613"/>
                          <a:pt x="554456" y="1350802"/>
                        </a:cubicBezTo>
                        <a:cubicBezTo>
                          <a:pt x="553482" y="1351371"/>
                          <a:pt x="552832" y="1352264"/>
                          <a:pt x="552588" y="1353401"/>
                        </a:cubicBezTo>
                        <a:cubicBezTo>
                          <a:pt x="552426" y="1354457"/>
                          <a:pt x="552669" y="1355595"/>
                          <a:pt x="553400" y="1356488"/>
                        </a:cubicBezTo>
                        <a:cubicBezTo>
                          <a:pt x="598156" y="1406848"/>
                          <a:pt x="701475" y="1407904"/>
                          <a:pt x="764669" y="1335044"/>
                        </a:cubicBezTo>
                        <a:cubicBezTo>
                          <a:pt x="803495" y="1290208"/>
                          <a:pt x="833305" y="1206951"/>
                          <a:pt x="850037" y="1106394"/>
                        </a:cubicBezTo>
                        <a:cubicBezTo>
                          <a:pt x="896580" y="1106394"/>
                          <a:pt x="1002823" y="1126375"/>
                          <a:pt x="1038319" y="1220435"/>
                        </a:cubicBezTo>
                        <a:cubicBezTo>
                          <a:pt x="1039862" y="1224415"/>
                          <a:pt x="1046198" y="1223359"/>
                          <a:pt x="1046198" y="1219216"/>
                        </a:cubicBezTo>
                        <a:lnTo>
                          <a:pt x="1046198" y="961487"/>
                        </a:lnTo>
                        <a:cubicBezTo>
                          <a:pt x="1046198" y="958888"/>
                          <a:pt x="1043436" y="957101"/>
                          <a:pt x="1040837" y="957994"/>
                        </a:cubicBezTo>
                        <a:cubicBezTo>
                          <a:pt x="982435" y="977326"/>
                          <a:pt x="921597" y="979681"/>
                          <a:pt x="879522" y="971478"/>
                        </a:cubicBezTo>
                        <a:cubicBezTo>
                          <a:pt x="796591" y="956776"/>
                          <a:pt x="733884" y="889115"/>
                          <a:pt x="733884" y="807726"/>
                        </a:cubicBezTo>
                        <a:cubicBezTo>
                          <a:pt x="733884" y="760940"/>
                          <a:pt x="754678" y="718703"/>
                          <a:pt x="788062" y="688405"/>
                        </a:cubicBezTo>
                        <a:cubicBezTo>
                          <a:pt x="795210" y="681989"/>
                          <a:pt x="794235" y="671267"/>
                          <a:pt x="785950" y="666149"/>
                        </a:cubicBezTo>
                        <a:cubicBezTo>
                          <a:pt x="782295" y="663956"/>
                          <a:pt x="778721" y="661763"/>
                          <a:pt x="775147" y="659489"/>
                        </a:cubicBezTo>
                        <a:cubicBezTo>
                          <a:pt x="485414" y="475269"/>
                          <a:pt x="221512" y="48833"/>
                          <a:pt x="193082" y="1966"/>
                        </a:cubicBezTo>
                        <a:cubicBezTo>
                          <a:pt x="191783" y="-227"/>
                          <a:pt x="188615" y="-634"/>
                          <a:pt x="186666" y="991"/>
                        </a:cubicBezTo>
                        <a:cubicBezTo>
                          <a:pt x="97642" y="79374"/>
                          <a:pt x="88951" y="232972"/>
                          <a:pt x="182686" y="353349"/>
                        </a:cubicBezTo>
                        <a:cubicBezTo>
                          <a:pt x="244661" y="433031"/>
                          <a:pt x="374866" y="520187"/>
                          <a:pt x="508158" y="595727"/>
                        </a:cubicBezTo>
                        <a:cubicBezTo>
                          <a:pt x="506289" y="609860"/>
                          <a:pt x="504990" y="623993"/>
                          <a:pt x="504340" y="638208"/>
                        </a:cubicBezTo>
                        <a:cubicBezTo>
                          <a:pt x="229959" y="579482"/>
                          <a:pt x="55811" y="390225"/>
                          <a:pt x="27869" y="358060"/>
                        </a:cubicBezTo>
                        <a:cubicBezTo>
                          <a:pt x="26001" y="355867"/>
                          <a:pt x="22265" y="356354"/>
                          <a:pt x="21046" y="358791"/>
                        </a:cubicBezTo>
                        <a:cubicBezTo>
                          <a:pt x="-29395" y="457886"/>
                          <a:pt x="14386" y="590934"/>
                          <a:pt x="114456" y="646655"/>
                        </a:cubicBezTo>
                        <a:cubicBezTo>
                          <a:pt x="202342" y="695553"/>
                          <a:pt x="340264" y="724307"/>
                          <a:pt x="509945" y="744614"/>
                        </a:cubicBezTo>
                        <a:cubicBezTo>
                          <a:pt x="511813" y="756960"/>
                          <a:pt x="514006" y="769144"/>
                          <a:pt x="516686" y="781328"/>
                        </a:cubicBezTo>
                        <a:cubicBezTo>
                          <a:pt x="262043" y="815768"/>
                          <a:pt x="63121" y="722764"/>
                          <a:pt x="28925" y="705463"/>
                        </a:cubicBezTo>
                        <a:cubicBezTo>
                          <a:pt x="26407" y="704163"/>
                          <a:pt x="23320" y="705788"/>
                          <a:pt x="22996" y="708468"/>
                        </a:cubicBezTo>
                        <a:cubicBezTo>
                          <a:pt x="10162" y="814468"/>
                          <a:pt x="77011" y="899593"/>
                          <a:pt x="191296" y="918437"/>
                        </a:cubicBezTo>
                        <a:cubicBezTo>
                          <a:pt x="306230" y="937444"/>
                          <a:pt x="549014" y="880098"/>
                          <a:pt x="549014" y="880098"/>
                        </a:cubicBezTo>
                        <a:lnTo>
                          <a:pt x="549014" y="88009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85" name="Полилиния: фигура 84">
                    <a:extLst>
                      <a:ext uri="{FF2B5EF4-FFF2-40B4-BE49-F238E27FC236}">
                        <a16:creationId xmlns:a16="http://schemas.microsoft.com/office/drawing/2014/main" id="{F0AE8C95-ED21-4607-AD7D-C79FC71931BB}"/>
                      </a:ext>
                    </a:extLst>
                  </p:cNvPr>
                  <p:cNvSpPr/>
                  <p:nvPr/>
                </p:nvSpPr>
                <p:spPr>
                  <a:xfrm>
                    <a:off x="1300425" y="3425019"/>
                    <a:ext cx="270823" cy="537958"/>
                  </a:xfrm>
                  <a:custGeom>
                    <a:avLst/>
                    <a:gdLst>
                      <a:gd name="connsiteX0" fmla="*/ 175285 w 270823"/>
                      <a:gd name="connsiteY0" fmla="*/ 284372 h 537958"/>
                      <a:gd name="connsiteX1" fmla="*/ 254480 w 270823"/>
                      <a:gd name="connsiteY1" fmla="*/ 327665 h 537958"/>
                      <a:gd name="connsiteX2" fmla="*/ 269589 w 270823"/>
                      <a:gd name="connsiteY2" fmla="*/ 327422 h 537958"/>
                      <a:gd name="connsiteX3" fmla="*/ 184789 w 270823"/>
                      <a:gd name="connsiteY3" fmla="*/ 247658 h 537958"/>
                      <a:gd name="connsiteX4" fmla="*/ 168300 w 270823"/>
                      <a:gd name="connsiteY4" fmla="*/ 183489 h 537958"/>
                      <a:gd name="connsiteX5" fmla="*/ 181215 w 270823"/>
                      <a:gd name="connsiteY5" fmla="*/ 136216 h 537958"/>
                      <a:gd name="connsiteX6" fmla="*/ 186413 w 270823"/>
                      <a:gd name="connsiteY6" fmla="*/ 177235 h 537958"/>
                      <a:gd name="connsiteX7" fmla="*/ 198272 w 270823"/>
                      <a:gd name="connsiteY7" fmla="*/ 194942 h 537958"/>
                      <a:gd name="connsiteX8" fmla="*/ 214680 w 270823"/>
                      <a:gd name="connsiteY8" fmla="*/ 183489 h 537958"/>
                      <a:gd name="connsiteX9" fmla="*/ 216386 w 270823"/>
                      <a:gd name="connsiteY9" fmla="*/ 80739 h 537958"/>
                      <a:gd name="connsiteX10" fmla="*/ 103076 w 270823"/>
                      <a:gd name="connsiteY10" fmla="*/ 103563 h 537958"/>
                      <a:gd name="connsiteX11" fmla="*/ 80414 w 270823"/>
                      <a:gd name="connsiteY11" fmla="*/ 68230 h 537958"/>
                      <a:gd name="connsiteX12" fmla="*/ 81226 w 270823"/>
                      <a:gd name="connsiteY12" fmla="*/ 49385 h 537958"/>
                      <a:gd name="connsiteX13" fmla="*/ 97633 w 270823"/>
                      <a:gd name="connsiteY13" fmla="*/ 21362 h 537958"/>
                      <a:gd name="connsiteX14" fmla="*/ 73347 w 270823"/>
                      <a:gd name="connsiteY14" fmla="*/ 0 h 537958"/>
                      <a:gd name="connsiteX15" fmla="*/ 42562 w 270823"/>
                      <a:gd name="connsiteY15" fmla="*/ 32572 h 537958"/>
                      <a:gd name="connsiteX16" fmla="*/ 47030 w 270823"/>
                      <a:gd name="connsiteY16" fmla="*/ 48654 h 537958"/>
                      <a:gd name="connsiteX17" fmla="*/ 0 w 270823"/>
                      <a:gd name="connsiteY17" fmla="*/ 50929 h 537958"/>
                      <a:gd name="connsiteX18" fmla="*/ 177478 w 270823"/>
                      <a:gd name="connsiteY18" fmla="*/ 537959 h 537958"/>
                      <a:gd name="connsiteX19" fmla="*/ 265527 w 270823"/>
                      <a:gd name="connsiteY19" fmla="*/ 430578 h 537958"/>
                      <a:gd name="connsiteX20" fmla="*/ 186088 w 270823"/>
                      <a:gd name="connsiteY20" fmla="*/ 434640 h 537958"/>
                      <a:gd name="connsiteX21" fmla="*/ 162208 w 270823"/>
                      <a:gd name="connsiteY21" fmla="*/ 303704 h 537958"/>
                      <a:gd name="connsiteX22" fmla="*/ 175285 w 270823"/>
                      <a:gd name="connsiteY22" fmla="*/ 284291 h 537958"/>
                      <a:gd name="connsiteX23" fmla="*/ 175285 w 270823"/>
                      <a:gd name="connsiteY23" fmla="*/ 284291 h 537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70823" h="537958">
                        <a:moveTo>
                          <a:pt x="175285" y="284372"/>
                        </a:moveTo>
                        <a:cubicBezTo>
                          <a:pt x="206801" y="272675"/>
                          <a:pt x="256186" y="282179"/>
                          <a:pt x="254480" y="327665"/>
                        </a:cubicBezTo>
                        <a:cubicBezTo>
                          <a:pt x="254074" y="337981"/>
                          <a:pt x="268533" y="337981"/>
                          <a:pt x="269589" y="327422"/>
                        </a:cubicBezTo>
                        <a:cubicBezTo>
                          <a:pt x="279011" y="259273"/>
                          <a:pt x="232956" y="239698"/>
                          <a:pt x="184789" y="247658"/>
                        </a:cubicBezTo>
                        <a:cubicBezTo>
                          <a:pt x="178778" y="224265"/>
                          <a:pt x="173904" y="203796"/>
                          <a:pt x="168300" y="183489"/>
                        </a:cubicBezTo>
                        <a:cubicBezTo>
                          <a:pt x="163833" y="167082"/>
                          <a:pt x="162208" y="136216"/>
                          <a:pt x="181215" y="136216"/>
                        </a:cubicBezTo>
                        <a:cubicBezTo>
                          <a:pt x="191449" y="136216"/>
                          <a:pt x="187307" y="164889"/>
                          <a:pt x="186413" y="177235"/>
                        </a:cubicBezTo>
                        <a:cubicBezTo>
                          <a:pt x="185520" y="188038"/>
                          <a:pt x="189419" y="194617"/>
                          <a:pt x="198272" y="194942"/>
                        </a:cubicBezTo>
                        <a:cubicBezTo>
                          <a:pt x="203796" y="195186"/>
                          <a:pt x="210619" y="188200"/>
                          <a:pt x="214680" y="183489"/>
                        </a:cubicBezTo>
                        <a:cubicBezTo>
                          <a:pt x="242297" y="152298"/>
                          <a:pt x="248632" y="104050"/>
                          <a:pt x="216386" y="80739"/>
                        </a:cubicBezTo>
                        <a:cubicBezTo>
                          <a:pt x="189337" y="61163"/>
                          <a:pt x="121676" y="75703"/>
                          <a:pt x="103076" y="103563"/>
                        </a:cubicBezTo>
                        <a:cubicBezTo>
                          <a:pt x="100233" y="93085"/>
                          <a:pt x="86830" y="75784"/>
                          <a:pt x="80414" y="68230"/>
                        </a:cubicBezTo>
                        <a:cubicBezTo>
                          <a:pt x="74159" y="60838"/>
                          <a:pt x="72535" y="55802"/>
                          <a:pt x="81226" y="49385"/>
                        </a:cubicBezTo>
                        <a:cubicBezTo>
                          <a:pt x="85287" y="46299"/>
                          <a:pt x="97633" y="34034"/>
                          <a:pt x="97633" y="21362"/>
                        </a:cubicBezTo>
                        <a:cubicBezTo>
                          <a:pt x="97633" y="13890"/>
                          <a:pt x="91866" y="0"/>
                          <a:pt x="73347" y="0"/>
                        </a:cubicBezTo>
                        <a:cubicBezTo>
                          <a:pt x="58807" y="0"/>
                          <a:pt x="42562" y="10072"/>
                          <a:pt x="42562" y="32572"/>
                        </a:cubicBezTo>
                        <a:cubicBezTo>
                          <a:pt x="42562" y="37608"/>
                          <a:pt x="43781" y="42969"/>
                          <a:pt x="47030" y="48654"/>
                        </a:cubicBezTo>
                        <a:cubicBezTo>
                          <a:pt x="37851" y="47111"/>
                          <a:pt x="12834" y="47761"/>
                          <a:pt x="0" y="50929"/>
                        </a:cubicBezTo>
                        <a:lnTo>
                          <a:pt x="177478" y="537959"/>
                        </a:lnTo>
                        <a:cubicBezTo>
                          <a:pt x="228245" y="512860"/>
                          <a:pt x="265527" y="473222"/>
                          <a:pt x="265527" y="430578"/>
                        </a:cubicBezTo>
                        <a:cubicBezTo>
                          <a:pt x="265527" y="394270"/>
                          <a:pt x="212081" y="406292"/>
                          <a:pt x="186088" y="434640"/>
                        </a:cubicBezTo>
                        <a:cubicBezTo>
                          <a:pt x="177722" y="388585"/>
                          <a:pt x="170331" y="346103"/>
                          <a:pt x="162208" y="303704"/>
                        </a:cubicBezTo>
                        <a:cubicBezTo>
                          <a:pt x="160015" y="292007"/>
                          <a:pt x="165944" y="287864"/>
                          <a:pt x="175285" y="284291"/>
                        </a:cubicBezTo>
                        <a:lnTo>
                          <a:pt x="175285" y="28429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86" name="Полилиния: фигура 85">
                    <a:extLst>
                      <a:ext uri="{FF2B5EF4-FFF2-40B4-BE49-F238E27FC236}">
                        <a16:creationId xmlns:a16="http://schemas.microsoft.com/office/drawing/2014/main" id="{D6B3C1BE-C6B3-457D-9491-F0FAC0E6D8F9}"/>
                      </a:ext>
                    </a:extLst>
                  </p:cNvPr>
                  <p:cNvSpPr/>
                  <p:nvPr/>
                </p:nvSpPr>
                <p:spPr>
                  <a:xfrm>
                    <a:off x="1151620" y="3366378"/>
                    <a:ext cx="309470" cy="627481"/>
                  </a:xfrm>
                  <a:custGeom>
                    <a:avLst/>
                    <a:gdLst>
                      <a:gd name="connsiteX0" fmla="*/ 89836 w 309470"/>
                      <a:gd name="connsiteY0" fmla="*/ 6251 h 627481"/>
                      <a:gd name="connsiteX1" fmla="*/ 73184 w 309470"/>
                      <a:gd name="connsiteY1" fmla="*/ 12180 h 627481"/>
                      <a:gd name="connsiteX2" fmla="*/ 73184 w 309470"/>
                      <a:gd name="connsiteY2" fmla="*/ 12180 h 627481"/>
                      <a:gd name="connsiteX3" fmla="*/ 110467 w 309470"/>
                      <a:gd name="connsiteY3" fmla="*/ 115743 h 627481"/>
                      <a:gd name="connsiteX4" fmla="*/ 27211 w 309470"/>
                      <a:gd name="connsiteY4" fmla="*/ 177475 h 627481"/>
                      <a:gd name="connsiteX5" fmla="*/ 141820 w 309470"/>
                      <a:gd name="connsiteY5" fmla="*/ 242050 h 627481"/>
                      <a:gd name="connsiteX6" fmla="*/ 148643 w 309470"/>
                      <a:gd name="connsiteY6" fmla="*/ 267392 h 627481"/>
                      <a:gd name="connsiteX7" fmla="*/ 95197 w 309470"/>
                      <a:gd name="connsiteY7" fmla="*/ 284693 h 627481"/>
                      <a:gd name="connsiteX8" fmla="*/ 21525 w 309470"/>
                      <a:gd name="connsiteY8" fmla="*/ 269017 h 627481"/>
                      <a:gd name="connsiteX9" fmla="*/ 21769 w 309470"/>
                      <a:gd name="connsiteY9" fmla="*/ 327662 h 627481"/>
                      <a:gd name="connsiteX10" fmla="*/ 24774 w 309470"/>
                      <a:gd name="connsiteY10" fmla="*/ 380702 h 627481"/>
                      <a:gd name="connsiteX11" fmla="*/ 76596 w 309470"/>
                      <a:gd name="connsiteY11" fmla="*/ 314909 h 627481"/>
                      <a:gd name="connsiteX12" fmla="*/ 81388 w 309470"/>
                      <a:gd name="connsiteY12" fmla="*/ 358771 h 627481"/>
                      <a:gd name="connsiteX13" fmla="*/ 78627 w 309470"/>
                      <a:gd name="connsiteY13" fmla="*/ 387850 h 627481"/>
                      <a:gd name="connsiteX14" fmla="*/ 40369 w 309470"/>
                      <a:gd name="connsiteY14" fmla="*/ 528127 h 627481"/>
                      <a:gd name="connsiteX15" fmla="*/ 21200 w 309470"/>
                      <a:gd name="connsiteY15" fmla="*/ 501323 h 627481"/>
                      <a:gd name="connsiteX16" fmla="*/ 11290 w 309470"/>
                      <a:gd name="connsiteY16" fmla="*/ 497261 h 627481"/>
                      <a:gd name="connsiteX17" fmla="*/ 0 w 309470"/>
                      <a:gd name="connsiteY17" fmla="*/ 536656 h 627481"/>
                      <a:gd name="connsiteX18" fmla="*/ 79439 w 309470"/>
                      <a:gd name="connsiteY18" fmla="*/ 584417 h 627481"/>
                      <a:gd name="connsiteX19" fmla="*/ 309471 w 309470"/>
                      <a:gd name="connsiteY19" fmla="*/ 608866 h 627481"/>
                      <a:gd name="connsiteX20" fmla="*/ 89836 w 309470"/>
                      <a:gd name="connsiteY20" fmla="*/ 6332 h 627481"/>
                      <a:gd name="connsiteX21" fmla="*/ 65549 w 309470"/>
                      <a:gd name="connsiteY21" fmla="*/ 508470 h 627481"/>
                      <a:gd name="connsiteX22" fmla="*/ 65549 w 309470"/>
                      <a:gd name="connsiteY22" fmla="*/ 508470 h 627481"/>
                      <a:gd name="connsiteX23" fmla="*/ 139465 w 309470"/>
                      <a:gd name="connsiteY23" fmla="*/ 396541 h 627481"/>
                      <a:gd name="connsiteX24" fmla="*/ 154248 w 309470"/>
                      <a:gd name="connsiteY24" fmla="*/ 489057 h 627481"/>
                      <a:gd name="connsiteX25" fmla="*/ 65549 w 309470"/>
                      <a:gd name="connsiteY25" fmla="*/ 508470 h 627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09470" h="627481">
                        <a:moveTo>
                          <a:pt x="89836" y="6251"/>
                        </a:moveTo>
                        <a:cubicBezTo>
                          <a:pt x="85368" y="-5121"/>
                          <a:pt x="69286" y="321"/>
                          <a:pt x="73184" y="12180"/>
                        </a:cubicBezTo>
                        <a:lnTo>
                          <a:pt x="73184" y="12180"/>
                        </a:lnTo>
                        <a:cubicBezTo>
                          <a:pt x="73184" y="12180"/>
                          <a:pt x="110467" y="115743"/>
                          <a:pt x="110467" y="115743"/>
                        </a:cubicBezTo>
                        <a:cubicBezTo>
                          <a:pt x="78545" y="123297"/>
                          <a:pt x="27211" y="146609"/>
                          <a:pt x="27211" y="177475"/>
                        </a:cubicBezTo>
                        <a:cubicBezTo>
                          <a:pt x="27211" y="218494"/>
                          <a:pt x="99827" y="245217"/>
                          <a:pt x="141820" y="242050"/>
                        </a:cubicBezTo>
                        <a:cubicBezTo>
                          <a:pt x="139708" y="251391"/>
                          <a:pt x="142145" y="259757"/>
                          <a:pt x="148643" y="267392"/>
                        </a:cubicBezTo>
                        <a:cubicBezTo>
                          <a:pt x="133373" y="267392"/>
                          <a:pt x="104619" y="274459"/>
                          <a:pt x="95197" y="284693"/>
                        </a:cubicBezTo>
                        <a:cubicBezTo>
                          <a:pt x="72941" y="263981"/>
                          <a:pt x="38095" y="256427"/>
                          <a:pt x="21525" y="269017"/>
                        </a:cubicBezTo>
                        <a:cubicBezTo>
                          <a:pt x="4874" y="281769"/>
                          <a:pt x="4386" y="303294"/>
                          <a:pt x="21769" y="327662"/>
                        </a:cubicBezTo>
                        <a:cubicBezTo>
                          <a:pt x="33871" y="344557"/>
                          <a:pt x="38420" y="361127"/>
                          <a:pt x="24774" y="380702"/>
                        </a:cubicBezTo>
                        <a:cubicBezTo>
                          <a:pt x="75378" y="380702"/>
                          <a:pt x="56777" y="314909"/>
                          <a:pt x="76596" y="314909"/>
                        </a:cubicBezTo>
                        <a:cubicBezTo>
                          <a:pt x="73997" y="327662"/>
                          <a:pt x="75621" y="342445"/>
                          <a:pt x="81388" y="358771"/>
                        </a:cubicBezTo>
                        <a:cubicBezTo>
                          <a:pt x="85206" y="369655"/>
                          <a:pt x="85206" y="377372"/>
                          <a:pt x="78627" y="387850"/>
                        </a:cubicBezTo>
                        <a:cubicBezTo>
                          <a:pt x="62300" y="413924"/>
                          <a:pt x="36877" y="473868"/>
                          <a:pt x="40369" y="528127"/>
                        </a:cubicBezTo>
                        <a:cubicBezTo>
                          <a:pt x="23799" y="528046"/>
                          <a:pt x="15352" y="523985"/>
                          <a:pt x="21200" y="501323"/>
                        </a:cubicBezTo>
                        <a:cubicBezTo>
                          <a:pt x="23393" y="492875"/>
                          <a:pt x="18195" y="486864"/>
                          <a:pt x="11290" y="497261"/>
                        </a:cubicBezTo>
                        <a:cubicBezTo>
                          <a:pt x="3655" y="508714"/>
                          <a:pt x="0" y="528290"/>
                          <a:pt x="0" y="536656"/>
                        </a:cubicBezTo>
                        <a:cubicBezTo>
                          <a:pt x="0" y="584904"/>
                          <a:pt x="57508" y="594651"/>
                          <a:pt x="79439" y="584417"/>
                        </a:cubicBezTo>
                        <a:cubicBezTo>
                          <a:pt x="142958" y="645823"/>
                          <a:pt x="267639" y="629497"/>
                          <a:pt x="309471" y="608866"/>
                        </a:cubicBezTo>
                        <a:lnTo>
                          <a:pt x="89836" y="6332"/>
                        </a:lnTo>
                        <a:close/>
                        <a:moveTo>
                          <a:pt x="65549" y="508470"/>
                        </a:moveTo>
                        <a:lnTo>
                          <a:pt x="65549" y="508470"/>
                        </a:lnTo>
                        <a:cubicBezTo>
                          <a:pt x="61001" y="483697"/>
                          <a:pt x="95522" y="439347"/>
                          <a:pt x="139465" y="396541"/>
                        </a:cubicBezTo>
                        <a:cubicBezTo>
                          <a:pt x="130124" y="424402"/>
                          <a:pt x="135891" y="472487"/>
                          <a:pt x="154248" y="489057"/>
                        </a:cubicBezTo>
                        <a:cubicBezTo>
                          <a:pt x="122407" y="489057"/>
                          <a:pt x="84556" y="495068"/>
                          <a:pt x="65549" y="50847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87" name="Полилиния: фигура 86">
                    <a:extLst>
                      <a:ext uri="{FF2B5EF4-FFF2-40B4-BE49-F238E27FC236}">
                        <a16:creationId xmlns:a16="http://schemas.microsoft.com/office/drawing/2014/main" id="{59F76104-1C95-420E-A361-8EE7FC824BD2}"/>
                      </a:ext>
                    </a:extLst>
                  </p:cNvPr>
                  <p:cNvSpPr/>
                  <p:nvPr/>
                </p:nvSpPr>
                <p:spPr>
                  <a:xfrm>
                    <a:off x="387447" y="4037462"/>
                    <a:ext cx="339767" cy="234417"/>
                  </a:xfrm>
                  <a:custGeom>
                    <a:avLst/>
                    <a:gdLst>
                      <a:gd name="connsiteX0" fmla="*/ 56290 w 339767"/>
                      <a:gd name="connsiteY0" fmla="*/ 227838 h 234417"/>
                      <a:gd name="connsiteX1" fmla="*/ 121270 w 339767"/>
                      <a:gd name="connsiteY1" fmla="*/ 234418 h 234417"/>
                      <a:gd name="connsiteX2" fmla="*/ 339768 w 339767"/>
                      <a:gd name="connsiteY2" fmla="*/ 122407 h 234417"/>
                      <a:gd name="connsiteX3" fmla="*/ 327421 w 339767"/>
                      <a:gd name="connsiteY3" fmla="*/ 32084 h 234417"/>
                      <a:gd name="connsiteX4" fmla="*/ 327259 w 339767"/>
                      <a:gd name="connsiteY4" fmla="*/ 31434 h 234417"/>
                      <a:gd name="connsiteX5" fmla="*/ 323523 w 339767"/>
                      <a:gd name="connsiteY5" fmla="*/ 0 h 234417"/>
                      <a:gd name="connsiteX6" fmla="*/ 290545 w 339767"/>
                      <a:gd name="connsiteY6" fmla="*/ 25830 h 234417"/>
                      <a:gd name="connsiteX7" fmla="*/ 291763 w 339767"/>
                      <a:gd name="connsiteY7" fmla="*/ 30378 h 234417"/>
                      <a:gd name="connsiteX8" fmla="*/ 186901 w 339767"/>
                      <a:gd name="connsiteY8" fmla="*/ 146775 h 234417"/>
                      <a:gd name="connsiteX9" fmla="*/ 165944 w 339767"/>
                      <a:gd name="connsiteY9" fmla="*/ 148319 h 234417"/>
                      <a:gd name="connsiteX10" fmla="*/ 60432 w 339767"/>
                      <a:gd name="connsiteY10" fmla="*/ 86749 h 234417"/>
                      <a:gd name="connsiteX11" fmla="*/ 57589 w 339767"/>
                      <a:gd name="connsiteY11" fmla="*/ 76840 h 234417"/>
                      <a:gd name="connsiteX12" fmla="*/ 53528 w 339767"/>
                      <a:gd name="connsiteY12" fmla="*/ 77165 h 234417"/>
                      <a:gd name="connsiteX13" fmla="*/ 0 w 339767"/>
                      <a:gd name="connsiteY13" fmla="*/ 65874 h 234417"/>
                      <a:gd name="connsiteX14" fmla="*/ 30054 w 339767"/>
                      <a:gd name="connsiteY14" fmla="*/ 178453 h 234417"/>
                      <a:gd name="connsiteX15" fmla="*/ 56371 w 339767"/>
                      <a:gd name="connsiteY15" fmla="*/ 227838 h 234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39767" h="234417">
                        <a:moveTo>
                          <a:pt x="56290" y="227838"/>
                        </a:moveTo>
                        <a:cubicBezTo>
                          <a:pt x="76921" y="232062"/>
                          <a:pt x="98689" y="234418"/>
                          <a:pt x="121270" y="234418"/>
                        </a:cubicBezTo>
                        <a:cubicBezTo>
                          <a:pt x="223696" y="234418"/>
                          <a:pt x="310689" y="187226"/>
                          <a:pt x="339768" y="122407"/>
                        </a:cubicBezTo>
                        <a:cubicBezTo>
                          <a:pt x="332864" y="93166"/>
                          <a:pt x="328396" y="63031"/>
                          <a:pt x="327421" y="32084"/>
                        </a:cubicBezTo>
                        <a:cubicBezTo>
                          <a:pt x="327421" y="31841"/>
                          <a:pt x="327340" y="31678"/>
                          <a:pt x="327259" y="31434"/>
                        </a:cubicBezTo>
                        <a:cubicBezTo>
                          <a:pt x="327421" y="27129"/>
                          <a:pt x="325716" y="12834"/>
                          <a:pt x="323523" y="0"/>
                        </a:cubicBezTo>
                        <a:cubicBezTo>
                          <a:pt x="314344" y="9991"/>
                          <a:pt x="303379" y="18926"/>
                          <a:pt x="290545" y="25830"/>
                        </a:cubicBezTo>
                        <a:cubicBezTo>
                          <a:pt x="290870" y="27373"/>
                          <a:pt x="291601" y="28835"/>
                          <a:pt x="291763" y="30378"/>
                        </a:cubicBezTo>
                        <a:cubicBezTo>
                          <a:pt x="299236" y="84800"/>
                          <a:pt x="252206" y="136947"/>
                          <a:pt x="186901" y="146775"/>
                        </a:cubicBezTo>
                        <a:cubicBezTo>
                          <a:pt x="179915" y="147831"/>
                          <a:pt x="172849" y="148319"/>
                          <a:pt x="165944" y="148319"/>
                        </a:cubicBezTo>
                        <a:cubicBezTo>
                          <a:pt x="118671" y="148319"/>
                          <a:pt x="76190" y="124357"/>
                          <a:pt x="60432" y="86749"/>
                        </a:cubicBezTo>
                        <a:cubicBezTo>
                          <a:pt x="59132" y="83581"/>
                          <a:pt x="58483" y="80170"/>
                          <a:pt x="57589" y="76840"/>
                        </a:cubicBezTo>
                        <a:cubicBezTo>
                          <a:pt x="56208" y="76840"/>
                          <a:pt x="54827" y="77165"/>
                          <a:pt x="53528" y="77165"/>
                        </a:cubicBezTo>
                        <a:cubicBezTo>
                          <a:pt x="34359" y="77165"/>
                          <a:pt x="16083" y="73022"/>
                          <a:pt x="0" y="65874"/>
                        </a:cubicBezTo>
                        <a:cubicBezTo>
                          <a:pt x="5767" y="105187"/>
                          <a:pt x="14864" y="143282"/>
                          <a:pt x="30054" y="178453"/>
                        </a:cubicBezTo>
                        <a:cubicBezTo>
                          <a:pt x="37445" y="195673"/>
                          <a:pt x="46299" y="212081"/>
                          <a:pt x="56371" y="22783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grpSp>
                <p:nvGrpSpPr>
                  <p:cNvPr id="88" name="Рисунок 14">
                    <a:extLst>
                      <a:ext uri="{FF2B5EF4-FFF2-40B4-BE49-F238E27FC236}">
                        <a16:creationId xmlns:a16="http://schemas.microsoft.com/office/drawing/2014/main" id="{D329ACE1-1C00-4E8E-892F-2C5F70D08249}"/>
                      </a:ext>
                    </a:extLst>
                  </p:cNvPr>
                  <p:cNvGrpSpPr/>
                  <p:nvPr/>
                </p:nvGrpSpPr>
                <p:grpSpPr>
                  <a:xfrm>
                    <a:off x="464693" y="3786176"/>
                    <a:ext cx="1981504" cy="984025"/>
                    <a:chOff x="464693" y="3786176"/>
                    <a:chExt cx="1981504" cy="984025"/>
                  </a:xfrm>
                  <a:solidFill>
                    <a:srgbClr val="FFFFFF"/>
                  </a:solidFill>
                </p:grpSpPr>
                <p:sp>
                  <p:nvSpPr>
                    <p:cNvPr id="89" name="Полилиния: фигура 88">
                      <a:extLst>
                        <a:ext uri="{FF2B5EF4-FFF2-40B4-BE49-F238E27FC236}">
                          <a16:creationId xmlns:a16="http://schemas.microsoft.com/office/drawing/2014/main" id="{434AB174-A07B-4687-9FCF-56166B032B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509" y="4315174"/>
                      <a:ext cx="253912" cy="180885"/>
                    </a:xfrm>
                    <a:custGeom>
                      <a:avLst/>
                      <a:gdLst>
                        <a:gd name="connsiteX0" fmla="*/ 175529 w 253912"/>
                        <a:gd name="connsiteY0" fmla="*/ 0 h 180885"/>
                        <a:gd name="connsiteX1" fmla="*/ 0 w 253912"/>
                        <a:gd name="connsiteY1" fmla="*/ 110792 h 180885"/>
                        <a:gd name="connsiteX2" fmla="*/ 215411 w 253912"/>
                        <a:gd name="connsiteY2" fmla="*/ 180728 h 180885"/>
                        <a:gd name="connsiteX3" fmla="*/ 253912 w 253912"/>
                        <a:gd name="connsiteY3" fmla="*/ 86912 h 180885"/>
                        <a:gd name="connsiteX4" fmla="*/ 175529 w 253912"/>
                        <a:gd name="connsiteY4" fmla="*/ 0 h 180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3912" h="180885">
                          <a:moveTo>
                            <a:pt x="175529" y="0"/>
                          </a:moveTo>
                          <a:cubicBezTo>
                            <a:pt x="154329" y="59051"/>
                            <a:pt x="84881" y="104050"/>
                            <a:pt x="0" y="110792"/>
                          </a:cubicBezTo>
                          <a:cubicBezTo>
                            <a:pt x="83500" y="159040"/>
                            <a:pt x="168950" y="183083"/>
                            <a:pt x="215411" y="180728"/>
                          </a:cubicBezTo>
                          <a:cubicBezTo>
                            <a:pt x="213949" y="166513"/>
                            <a:pt x="235474" y="105187"/>
                            <a:pt x="253912" y="86912"/>
                          </a:cubicBezTo>
                          <a:cubicBezTo>
                            <a:pt x="223777" y="61975"/>
                            <a:pt x="197623" y="32571"/>
                            <a:pt x="175529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812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algn="ctr" defTabSz="2166859" eaLnBrk="1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ru-RU" sz="2134" kern="0">
                        <a:solidFill>
                          <a:srgbClr val="5E5E5E"/>
                        </a:solidFill>
                        <a:latin typeface="Montserrat"/>
                        <a:sym typeface="Helvetica Neue"/>
                      </a:endParaRPr>
                    </a:p>
                  </p:txBody>
                </p:sp>
                <p:sp>
                  <p:nvSpPr>
                    <p:cNvPr id="90" name="Полилиния: фигура 89">
                      <a:extLst>
                        <a:ext uri="{FF2B5EF4-FFF2-40B4-BE49-F238E27FC236}">
                          <a16:creationId xmlns:a16="http://schemas.microsoft.com/office/drawing/2014/main" id="{68E3F6F9-90B1-4AEE-BA03-65035F9816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693" y="3786176"/>
                      <a:ext cx="1981504" cy="984025"/>
                    </a:xfrm>
                    <a:custGeom>
                      <a:avLst/>
                      <a:gdLst>
                        <a:gd name="connsiteX0" fmla="*/ 1802239 w 1981504"/>
                        <a:gd name="connsiteY0" fmla="*/ 249744 h 984025"/>
                        <a:gd name="connsiteX1" fmla="*/ 1726212 w 1981504"/>
                        <a:gd name="connsiteY1" fmla="*/ 273543 h 984025"/>
                        <a:gd name="connsiteX2" fmla="*/ 1690391 w 1981504"/>
                        <a:gd name="connsiteY2" fmla="*/ 290681 h 984025"/>
                        <a:gd name="connsiteX3" fmla="*/ 1723044 w 1981504"/>
                        <a:gd name="connsiteY3" fmla="*/ 228219 h 984025"/>
                        <a:gd name="connsiteX4" fmla="*/ 1772023 w 1981504"/>
                        <a:gd name="connsiteY4" fmla="*/ 199221 h 984025"/>
                        <a:gd name="connsiteX5" fmla="*/ 1749036 w 1981504"/>
                        <a:gd name="connsiteY5" fmla="*/ 125712 h 984025"/>
                        <a:gd name="connsiteX6" fmla="*/ 1675527 w 1981504"/>
                        <a:gd name="connsiteY6" fmla="*/ 148699 h 984025"/>
                        <a:gd name="connsiteX7" fmla="*/ 1679669 w 1981504"/>
                        <a:gd name="connsiteY7" fmla="*/ 205475 h 984025"/>
                        <a:gd name="connsiteX8" fmla="*/ 1647017 w 1981504"/>
                        <a:gd name="connsiteY8" fmla="*/ 268019 h 984025"/>
                        <a:gd name="connsiteX9" fmla="*/ 1640600 w 1981504"/>
                        <a:gd name="connsiteY9" fmla="*/ 228787 h 984025"/>
                        <a:gd name="connsiteX10" fmla="*/ 1616801 w 1981504"/>
                        <a:gd name="connsiteY10" fmla="*/ 152841 h 984025"/>
                        <a:gd name="connsiteX11" fmla="*/ 1437210 w 1981504"/>
                        <a:gd name="connsiteY11" fmla="*/ 58944 h 984025"/>
                        <a:gd name="connsiteX12" fmla="*/ 1432012 w 1981504"/>
                        <a:gd name="connsiteY12" fmla="*/ 68935 h 984025"/>
                        <a:gd name="connsiteX13" fmla="*/ 1447201 w 1981504"/>
                        <a:gd name="connsiteY13" fmla="*/ 139276 h 984025"/>
                        <a:gd name="connsiteX14" fmla="*/ 1466208 w 1981504"/>
                        <a:gd name="connsiteY14" fmla="*/ 200033 h 984025"/>
                        <a:gd name="connsiteX15" fmla="*/ 1493825 w 1981504"/>
                        <a:gd name="connsiteY15" fmla="*/ 266476 h 984025"/>
                        <a:gd name="connsiteX16" fmla="*/ 1525503 w 1981504"/>
                        <a:gd name="connsiteY16" fmla="*/ 283046 h 984025"/>
                        <a:gd name="connsiteX17" fmla="*/ 1522497 w 1981504"/>
                        <a:gd name="connsiteY17" fmla="*/ 283533 h 984025"/>
                        <a:gd name="connsiteX18" fmla="*/ 1491713 w 1981504"/>
                        <a:gd name="connsiteY18" fmla="*/ 308226 h 984025"/>
                        <a:gd name="connsiteX19" fmla="*/ 1528346 w 1981504"/>
                        <a:gd name="connsiteY19" fmla="*/ 391889 h 984025"/>
                        <a:gd name="connsiteX20" fmla="*/ 1503166 w 1981504"/>
                        <a:gd name="connsiteY20" fmla="*/ 396112 h 984025"/>
                        <a:gd name="connsiteX21" fmla="*/ 1503003 w 1981504"/>
                        <a:gd name="connsiteY21" fmla="*/ 395706 h 984025"/>
                        <a:gd name="connsiteX22" fmla="*/ 1318864 w 1981504"/>
                        <a:gd name="connsiteY22" fmla="*/ 349570 h 984025"/>
                        <a:gd name="connsiteX23" fmla="*/ 1210103 w 1981504"/>
                        <a:gd name="connsiteY23" fmla="*/ 299 h 984025"/>
                        <a:gd name="connsiteX24" fmla="*/ 1210103 w 1981504"/>
                        <a:gd name="connsiteY24" fmla="*/ 150485 h 984025"/>
                        <a:gd name="connsiteX25" fmla="*/ 1116206 w 1981504"/>
                        <a:gd name="connsiteY25" fmla="*/ 237803 h 984025"/>
                        <a:gd name="connsiteX26" fmla="*/ 1015323 w 1981504"/>
                        <a:gd name="connsiteY26" fmla="*/ 237803 h 984025"/>
                        <a:gd name="connsiteX27" fmla="*/ 895840 w 1981504"/>
                        <a:gd name="connsiteY27" fmla="*/ 310582 h 984025"/>
                        <a:gd name="connsiteX28" fmla="*/ 776357 w 1981504"/>
                        <a:gd name="connsiteY28" fmla="*/ 237803 h 984025"/>
                        <a:gd name="connsiteX29" fmla="*/ 675474 w 1981504"/>
                        <a:gd name="connsiteY29" fmla="*/ 237803 h 984025"/>
                        <a:gd name="connsiteX30" fmla="*/ 581577 w 1981504"/>
                        <a:gd name="connsiteY30" fmla="*/ 150485 h 984025"/>
                        <a:gd name="connsiteX31" fmla="*/ 581577 w 1981504"/>
                        <a:gd name="connsiteY31" fmla="*/ 299 h 984025"/>
                        <a:gd name="connsiteX32" fmla="*/ 472734 w 1981504"/>
                        <a:gd name="connsiteY32" fmla="*/ 349570 h 984025"/>
                        <a:gd name="connsiteX33" fmla="*/ 279579 w 1981504"/>
                        <a:gd name="connsiteY33" fmla="*/ 397006 h 984025"/>
                        <a:gd name="connsiteX34" fmla="*/ 43943 w 1981504"/>
                        <a:gd name="connsiteY34" fmla="*/ 511859 h 984025"/>
                        <a:gd name="connsiteX35" fmla="*/ 0 w 1981504"/>
                        <a:gd name="connsiteY35" fmla="*/ 509017 h 984025"/>
                        <a:gd name="connsiteX36" fmla="*/ 113879 w 1981504"/>
                        <a:gd name="connsiteY36" fmla="*/ 614204 h 984025"/>
                        <a:gd name="connsiteX37" fmla="*/ 132317 w 1981504"/>
                        <a:gd name="connsiteY37" fmla="*/ 614854 h 984025"/>
                        <a:gd name="connsiteX38" fmla="*/ 310445 w 1981504"/>
                        <a:gd name="connsiteY38" fmla="*/ 497320 h 984025"/>
                        <a:gd name="connsiteX39" fmla="*/ 303947 w 1981504"/>
                        <a:gd name="connsiteY39" fmla="*/ 485786 h 984025"/>
                        <a:gd name="connsiteX40" fmla="*/ 547300 w 1981504"/>
                        <a:gd name="connsiteY40" fmla="*/ 424948 h 984025"/>
                        <a:gd name="connsiteX41" fmla="*/ 565251 w 1981504"/>
                        <a:gd name="connsiteY41" fmla="*/ 398224 h 984025"/>
                        <a:gd name="connsiteX42" fmla="*/ 703741 w 1981504"/>
                        <a:gd name="connsiteY42" fmla="*/ 286214 h 984025"/>
                        <a:gd name="connsiteX43" fmla="*/ 814533 w 1981504"/>
                        <a:gd name="connsiteY43" fmla="*/ 445011 h 984025"/>
                        <a:gd name="connsiteX44" fmla="*/ 438620 w 1981504"/>
                        <a:gd name="connsiteY44" fmla="*/ 690313 h 984025"/>
                        <a:gd name="connsiteX45" fmla="*/ 531136 w 1981504"/>
                        <a:gd name="connsiteY45" fmla="*/ 801430 h 984025"/>
                        <a:gd name="connsiteX46" fmla="*/ 534141 w 1981504"/>
                        <a:gd name="connsiteY46" fmla="*/ 800861 h 984025"/>
                        <a:gd name="connsiteX47" fmla="*/ 535847 w 1981504"/>
                        <a:gd name="connsiteY47" fmla="*/ 798343 h 984025"/>
                        <a:gd name="connsiteX48" fmla="*/ 832809 w 1981504"/>
                        <a:gd name="connsiteY48" fmla="*/ 493583 h 984025"/>
                        <a:gd name="connsiteX49" fmla="*/ 840444 w 1981504"/>
                        <a:gd name="connsiteY49" fmla="*/ 514134 h 984025"/>
                        <a:gd name="connsiteX50" fmla="*/ 617479 w 1981504"/>
                        <a:gd name="connsiteY50" fmla="*/ 777712 h 984025"/>
                        <a:gd name="connsiteX51" fmla="*/ 714544 w 1981504"/>
                        <a:gd name="connsiteY51" fmla="*/ 893458 h 984025"/>
                        <a:gd name="connsiteX52" fmla="*/ 719661 w 1981504"/>
                        <a:gd name="connsiteY52" fmla="*/ 889966 h 984025"/>
                        <a:gd name="connsiteX53" fmla="*/ 853684 w 1981504"/>
                        <a:gd name="connsiteY53" fmla="*/ 557265 h 984025"/>
                        <a:gd name="connsiteX54" fmla="*/ 857339 w 1981504"/>
                        <a:gd name="connsiteY54" fmla="*/ 591136 h 984025"/>
                        <a:gd name="connsiteX55" fmla="*/ 797069 w 1981504"/>
                        <a:gd name="connsiteY55" fmla="*/ 881681 h 984025"/>
                        <a:gd name="connsiteX56" fmla="*/ 894297 w 1981504"/>
                        <a:gd name="connsiteY56" fmla="*/ 984025 h 984025"/>
                        <a:gd name="connsiteX57" fmla="*/ 994611 w 1981504"/>
                        <a:gd name="connsiteY57" fmla="*/ 881681 h 984025"/>
                        <a:gd name="connsiteX58" fmla="*/ 934341 w 1981504"/>
                        <a:gd name="connsiteY58" fmla="*/ 591136 h 984025"/>
                        <a:gd name="connsiteX59" fmla="*/ 937996 w 1981504"/>
                        <a:gd name="connsiteY59" fmla="*/ 557265 h 984025"/>
                        <a:gd name="connsiteX60" fmla="*/ 1071938 w 1981504"/>
                        <a:gd name="connsiteY60" fmla="*/ 889885 h 984025"/>
                        <a:gd name="connsiteX61" fmla="*/ 1076974 w 1981504"/>
                        <a:gd name="connsiteY61" fmla="*/ 893377 h 984025"/>
                        <a:gd name="connsiteX62" fmla="*/ 1174120 w 1981504"/>
                        <a:gd name="connsiteY62" fmla="*/ 777630 h 984025"/>
                        <a:gd name="connsiteX63" fmla="*/ 951155 w 1981504"/>
                        <a:gd name="connsiteY63" fmla="*/ 514053 h 984025"/>
                        <a:gd name="connsiteX64" fmla="*/ 958790 w 1981504"/>
                        <a:gd name="connsiteY64" fmla="*/ 493502 h 984025"/>
                        <a:gd name="connsiteX65" fmla="*/ 1255752 w 1981504"/>
                        <a:gd name="connsiteY65" fmla="*/ 798262 h 984025"/>
                        <a:gd name="connsiteX66" fmla="*/ 1257457 w 1981504"/>
                        <a:gd name="connsiteY66" fmla="*/ 800780 h 984025"/>
                        <a:gd name="connsiteX67" fmla="*/ 1260463 w 1981504"/>
                        <a:gd name="connsiteY67" fmla="*/ 801348 h 984025"/>
                        <a:gd name="connsiteX68" fmla="*/ 1352898 w 1981504"/>
                        <a:gd name="connsiteY68" fmla="*/ 690231 h 984025"/>
                        <a:gd name="connsiteX69" fmla="*/ 976985 w 1981504"/>
                        <a:gd name="connsiteY69" fmla="*/ 444929 h 984025"/>
                        <a:gd name="connsiteX70" fmla="*/ 1087777 w 1981504"/>
                        <a:gd name="connsiteY70" fmla="*/ 286133 h 984025"/>
                        <a:gd name="connsiteX71" fmla="*/ 1226267 w 1981504"/>
                        <a:gd name="connsiteY71" fmla="*/ 398143 h 984025"/>
                        <a:gd name="connsiteX72" fmla="*/ 1244218 w 1981504"/>
                        <a:gd name="connsiteY72" fmla="*/ 424785 h 984025"/>
                        <a:gd name="connsiteX73" fmla="*/ 1446308 w 1981504"/>
                        <a:gd name="connsiteY73" fmla="*/ 464911 h 984025"/>
                        <a:gd name="connsiteX74" fmla="*/ 1489520 w 1981504"/>
                        <a:gd name="connsiteY74" fmla="*/ 550198 h 984025"/>
                        <a:gd name="connsiteX75" fmla="*/ 1490007 w 1981504"/>
                        <a:gd name="connsiteY75" fmla="*/ 551010 h 984025"/>
                        <a:gd name="connsiteX76" fmla="*/ 1490007 w 1981504"/>
                        <a:gd name="connsiteY76" fmla="*/ 551010 h 984025"/>
                        <a:gd name="connsiteX77" fmla="*/ 1426976 w 1981504"/>
                        <a:gd name="connsiteY77" fmla="*/ 586344 h 984025"/>
                        <a:gd name="connsiteX78" fmla="*/ 1418691 w 1981504"/>
                        <a:gd name="connsiteY78" fmla="*/ 708182 h 984025"/>
                        <a:gd name="connsiteX79" fmla="*/ 1389125 w 1981504"/>
                        <a:gd name="connsiteY79" fmla="*/ 790220 h 984025"/>
                        <a:gd name="connsiteX80" fmla="*/ 1394485 w 1981504"/>
                        <a:gd name="connsiteY80" fmla="*/ 802973 h 984025"/>
                        <a:gd name="connsiteX81" fmla="*/ 1408050 w 1981504"/>
                        <a:gd name="connsiteY81" fmla="*/ 800130 h 984025"/>
                        <a:gd name="connsiteX82" fmla="*/ 1458573 w 1981504"/>
                        <a:gd name="connsiteY82" fmla="*/ 728976 h 984025"/>
                        <a:gd name="connsiteX83" fmla="*/ 1553769 w 1981504"/>
                        <a:gd name="connsiteY83" fmla="*/ 652786 h 984025"/>
                        <a:gd name="connsiteX84" fmla="*/ 1546865 w 1981504"/>
                        <a:gd name="connsiteY84" fmla="*/ 580820 h 984025"/>
                        <a:gd name="connsiteX85" fmla="*/ 1665211 w 1981504"/>
                        <a:gd name="connsiteY85" fmla="*/ 544025 h 984025"/>
                        <a:gd name="connsiteX86" fmla="*/ 1657007 w 1981504"/>
                        <a:gd name="connsiteY86" fmla="*/ 458656 h 984025"/>
                        <a:gd name="connsiteX87" fmla="*/ 1745625 w 1981504"/>
                        <a:gd name="connsiteY87" fmla="*/ 440868 h 984025"/>
                        <a:gd name="connsiteX88" fmla="*/ 1748386 w 1981504"/>
                        <a:gd name="connsiteY88" fmla="*/ 401473 h 984025"/>
                        <a:gd name="connsiteX89" fmla="*/ 1747006 w 1981504"/>
                        <a:gd name="connsiteY89" fmla="*/ 398712 h 984025"/>
                        <a:gd name="connsiteX90" fmla="*/ 1778765 w 1981504"/>
                        <a:gd name="connsiteY90" fmla="*/ 415363 h 984025"/>
                        <a:gd name="connsiteX91" fmla="*/ 1849106 w 1981504"/>
                        <a:gd name="connsiteY91" fmla="*/ 400174 h 984025"/>
                        <a:gd name="connsiteX92" fmla="*/ 1909863 w 1981504"/>
                        <a:gd name="connsiteY92" fmla="*/ 381167 h 984025"/>
                        <a:gd name="connsiteX93" fmla="*/ 1976306 w 1981504"/>
                        <a:gd name="connsiteY93" fmla="*/ 353550 h 984025"/>
                        <a:gd name="connsiteX94" fmla="*/ 1981505 w 1981504"/>
                        <a:gd name="connsiteY94" fmla="*/ 343559 h 984025"/>
                        <a:gd name="connsiteX95" fmla="*/ 1801914 w 1981504"/>
                        <a:gd name="connsiteY95" fmla="*/ 249662 h 984025"/>
                        <a:gd name="connsiteX96" fmla="*/ 1442327 w 1981504"/>
                        <a:gd name="connsiteY96" fmla="*/ 662696 h 984025"/>
                        <a:gd name="connsiteX97" fmla="*/ 1455973 w 1981504"/>
                        <a:gd name="connsiteY97" fmla="*/ 607462 h 984025"/>
                        <a:gd name="connsiteX98" fmla="*/ 1480260 w 1981504"/>
                        <a:gd name="connsiteY98" fmla="*/ 591136 h 984025"/>
                        <a:gd name="connsiteX99" fmla="*/ 1442327 w 1981504"/>
                        <a:gd name="connsiteY99" fmla="*/ 662777 h 984025"/>
                        <a:gd name="connsiteX100" fmla="*/ 1520467 w 1981504"/>
                        <a:gd name="connsiteY100" fmla="*/ 641171 h 984025"/>
                        <a:gd name="connsiteX101" fmla="*/ 1482209 w 1981504"/>
                        <a:gd name="connsiteY101" fmla="*/ 683815 h 984025"/>
                        <a:gd name="connsiteX102" fmla="*/ 1521117 w 1981504"/>
                        <a:gd name="connsiteY102" fmla="*/ 610305 h 984025"/>
                        <a:gd name="connsiteX103" fmla="*/ 1520467 w 1981504"/>
                        <a:gd name="connsiteY103" fmla="*/ 641171 h 984025"/>
                        <a:gd name="connsiteX104" fmla="*/ 1581467 w 1981504"/>
                        <a:gd name="connsiteY104" fmla="*/ 393594 h 984025"/>
                        <a:gd name="connsiteX105" fmla="*/ 1576431 w 1981504"/>
                        <a:gd name="connsiteY105" fmla="*/ 388802 h 984025"/>
                        <a:gd name="connsiteX106" fmla="*/ 1523310 w 1981504"/>
                        <a:gd name="connsiteY106" fmla="*/ 324552 h 984025"/>
                        <a:gd name="connsiteX107" fmla="*/ 1532407 w 1981504"/>
                        <a:gd name="connsiteY107" fmla="*/ 317567 h 984025"/>
                        <a:gd name="connsiteX108" fmla="*/ 1611196 w 1981504"/>
                        <a:gd name="connsiteY108" fmla="*/ 336736 h 984025"/>
                        <a:gd name="connsiteX109" fmla="*/ 1581467 w 1981504"/>
                        <a:gd name="connsiteY109" fmla="*/ 393676 h 984025"/>
                        <a:gd name="connsiteX110" fmla="*/ 1714434 w 1981504"/>
                        <a:gd name="connsiteY110" fmla="*/ 424541 h 984025"/>
                        <a:gd name="connsiteX111" fmla="*/ 1631340 w 1981504"/>
                        <a:gd name="connsiteY111" fmla="*/ 417556 h 984025"/>
                        <a:gd name="connsiteX112" fmla="*/ 1624842 w 1981504"/>
                        <a:gd name="connsiteY112" fmla="*/ 416257 h 984025"/>
                        <a:gd name="connsiteX113" fmla="*/ 1654571 w 1981504"/>
                        <a:gd name="connsiteY113" fmla="*/ 359398 h 984025"/>
                        <a:gd name="connsiteX114" fmla="*/ 1715084 w 1981504"/>
                        <a:gd name="connsiteY114" fmla="*/ 413008 h 984025"/>
                        <a:gd name="connsiteX115" fmla="*/ 1714515 w 1981504"/>
                        <a:gd name="connsiteY115" fmla="*/ 424541 h 984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</a:cxnLst>
                      <a:rect l="l" t="t" r="r" b="b"/>
                      <a:pathLst>
                        <a:path w="1981504" h="984025">
                          <a:moveTo>
                            <a:pt x="1802239" y="249744"/>
                          </a:moveTo>
                          <a:cubicBezTo>
                            <a:pt x="1774704" y="235366"/>
                            <a:pt x="1740670" y="246007"/>
                            <a:pt x="1726212" y="273543"/>
                          </a:cubicBezTo>
                          <a:cubicBezTo>
                            <a:pt x="1719226" y="286945"/>
                            <a:pt x="1704525" y="293199"/>
                            <a:pt x="1690391" y="290681"/>
                          </a:cubicBezTo>
                          <a:lnTo>
                            <a:pt x="1723044" y="228219"/>
                          </a:lnTo>
                          <a:cubicBezTo>
                            <a:pt x="1742863" y="228462"/>
                            <a:pt x="1762195" y="217984"/>
                            <a:pt x="1772023" y="199221"/>
                          </a:cubicBezTo>
                          <a:cubicBezTo>
                            <a:pt x="1785913" y="172579"/>
                            <a:pt x="1775597" y="139682"/>
                            <a:pt x="1749036" y="125712"/>
                          </a:cubicBezTo>
                          <a:cubicBezTo>
                            <a:pt x="1722394" y="111822"/>
                            <a:pt x="1689498" y="122138"/>
                            <a:pt x="1675527" y="148699"/>
                          </a:cubicBezTo>
                          <a:cubicBezTo>
                            <a:pt x="1665699" y="167462"/>
                            <a:pt x="1668135" y="189311"/>
                            <a:pt x="1679669" y="205475"/>
                          </a:cubicBezTo>
                          <a:lnTo>
                            <a:pt x="1647017" y="268019"/>
                          </a:lnTo>
                          <a:cubicBezTo>
                            <a:pt x="1636863" y="257866"/>
                            <a:pt x="1633533" y="242189"/>
                            <a:pt x="1640600" y="228787"/>
                          </a:cubicBezTo>
                          <a:cubicBezTo>
                            <a:pt x="1654977" y="201252"/>
                            <a:pt x="1644336" y="167218"/>
                            <a:pt x="1616801" y="152841"/>
                          </a:cubicBezTo>
                          <a:lnTo>
                            <a:pt x="1437210" y="58944"/>
                          </a:lnTo>
                          <a:lnTo>
                            <a:pt x="1432012" y="68935"/>
                          </a:lnTo>
                          <a:cubicBezTo>
                            <a:pt x="1419503" y="92978"/>
                            <a:pt x="1425920" y="122544"/>
                            <a:pt x="1447201" y="139276"/>
                          </a:cubicBezTo>
                          <a:cubicBezTo>
                            <a:pt x="1440378" y="161532"/>
                            <a:pt x="1447932" y="185656"/>
                            <a:pt x="1466208" y="200033"/>
                          </a:cubicBezTo>
                          <a:cubicBezTo>
                            <a:pt x="1458248" y="225944"/>
                            <a:pt x="1469782" y="253886"/>
                            <a:pt x="1493825" y="266476"/>
                          </a:cubicBezTo>
                          <a:lnTo>
                            <a:pt x="1525503" y="283046"/>
                          </a:lnTo>
                          <a:cubicBezTo>
                            <a:pt x="1524528" y="283290"/>
                            <a:pt x="1523472" y="283209"/>
                            <a:pt x="1522497" y="283533"/>
                          </a:cubicBezTo>
                          <a:cubicBezTo>
                            <a:pt x="1508608" y="287595"/>
                            <a:pt x="1498211" y="295880"/>
                            <a:pt x="1491713" y="308226"/>
                          </a:cubicBezTo>
                          <a:cubicBezTo>
                            <a:pt x="1477986" y="334462"/>
                            <a:pt x="1498373" y="361673"/>
                            <a:pt x="1528346" y="391889"/>
                          </a:cubicBezTo>
                          <a:cubicBezTo>
                            <a:pt x="1519492" y="392376"/>
                            <a:pt x="1511126" y="393838"/>
                            <a:pt x="1503166" y="396112"/>
                          </a:cubicBezTo>
                          <a:cubicBezTo>
                            <a:pt x="1503166" y="396031"/>
                            <a:pt x="1503084" y="395788"/>
                            <a:pt x="1503003" y="395706"/>
                          </a:cubicBezTo>
                          <a:cubicBezTo>
                            <a:pt x="1449800" y="403179"/>
                            <a:pt x="1304731" y="370932"/>
                            <a:pt x="1318864" y="349570"/>
                          </a:cubicBezTo>
                          <a:cubicBezTo>
                            <a:pt x="1477823" y="125955"/>
                            <a:pt x="1356228" y="-7174"/>
                            <a:pt x="1210103" y="299"/>
                          </a:cubicBezTo>
                          <a:lnTo>
                            <a:pt x="1210103" y="150485"/>
                          </a:lnTo>
                          <a:cubicBezTo>
                            <a:pt x="1210103" y="198734"/>
                            <a:pt x="1168028" y="237803"/>
                            <a:pt x="1116206" y="237803"/>
                          </a:cubicBezTo>
                          <a:lnTo>
                            <a:pt x="1015323" y="237803"/>
                          </a:lnTo>
                          <a:cubicBezTo>
                            <a:pt x="942951" y="237803"/>
                            <a:pt x="895840" y="310582"/>
                            <a:pt x="895840" y="310582"/>
                          </a:cubicBezTo>
                          <a:cubicBezTo>
                            <a:pt x="895840" y="310582"/>
                            <a:pt x="848729" y="237803"/>
                            <a:pt x="776357" y="237803"/>
                          </a:cubicBezTo>
                          <a:lnTo>
                            <a:pt x="675474" y="237803"/>
                          </a:lnTo>
                          <a:cubicBezTo>
                            <a:pt x="623571" y="237803"/>
                            <a:pt x="581577" y="198734"/>
                            <a:pt x="581577" y="150485"/>
                          </a:cubicBezTo>
                          <a:lnTo>
                            <a:pt x="581577" y="299"/>
                          </a:lnTo>
                          <a:cubicBezTo>
                            <a:pt x="435452" y="-7093"/>
                            <a:pt x="313775" y="126037"/>
                            <a:pt x="472734" y="349570"/>
                          </a:cubicBezTo>
                          <a:cubicBezTo>
                            <a:pt x="485974" y="369552"/>
                            <a:pt x="353089" y="400986"/>
                            <a:pt x="279579" y="397006"/>
                          </a:cubicBezTo>
                          <a:cubicBezTo>
                            <a:pt x="241322" y="464342"/>
                            <a:pt x="150105" y="511859"/>
                            <a:pt x="43943" y="511859"/>
                          </a:cubicBezTo>
                          <a:cubicBezTo>
                            <a:pt x="28998" y="511859"/>
                            <a:pt x="14296" y="510885"/>
                            <a:pt x="0" y="509017"/>
                          </a:cubicBezTo>
                          <a:cubicBezTo>
                            <a:pt x="31922" y="550198"/>
                            <a:pt x="71804" y="585288"/>
                            <a:pt x="113879" y="614204"/>
                          </a:cubicBezTo>
                          <a:cubicBezTo>
                            <a:pt x="119971" y="614610"/>
                            <a:pt x="126144" y="614854"/>
                            <a:pt x="132317" y="614854"/>
                          </a:cubicBezTo>
                          <a:cubicBezTo>
                            <a:pt x="227757" y="614854"/>
                            <a:pt x="305815" y="562707"/>
                            <a:pt x="310445" y="497320"/>
                          </a:cubicBezTo>
                          <a:cubicBezTo>
                            <a:pt x="308252" y="493502"/>
                            <a:pt x="306059" y="489685"/>
                            <a:pt x="303947" y="485786"/>
                          </a:cubicBezTo>
                          <a:cubicBezTo>
                            <a:pt x="364867" y="449722"/>
                            <a:pt x="463718" y="424948"/>
                            <a:pt x="547300" y="424948"/>
                          </a:cubicBezTo>
                          <a:cubicBezTo>
                            <a:pt x="563220" y="424948"/>
                            <a:pt x="570693" y="411464"/>
                            <a:pt x="565251" y="398224"/>
                          </a:cubicBezTo>
                          <a:cubicBezTo>
                            <a:pt x="524232" y="299535"/>
                            <a:pt x="612443" y="227975"/>
                            <a:pt x="703741" y="286214"/>
                          </a:cubicBezTo>
                          <a:cubicBezTo>
                            <a:pt x="743541" y="311638"/>
                            <a:pt x="783992" y="361592"/>
                            <a:pt x="814533" y="445011"/>
                          </a:cubicBezTo>
                          <a:cubicBezTo>
                            <a:pt x="664752" y="481319"/>
                            <a:pt x="476633" y="581226"/>
                            <a:pt x="438620" y="690313"/>
                          </a:cubicBezTo>
                          <a:cubicBezTo>
                            <a:pt x="423999" y="732388"/>
                            <a:pt x="472328" y="789814"/>
                            <a:pt x="531136" y="801430"/>
                          </a:cubicBezTo>
                          <a:cubicBezTo>
                            <a:pt x="532192" y="801673"/>
                            <a:pt x="533248" y="801430"/>
                            <a:pt x="534141" y="800861"/>
                          </a:cubicBezTo>
                          <a:cubicBezTo>
                            <a:pt x="535035" y="800292"/>
                            <a:pt x="535685" y="799399"/>
                            <a:pt x="535847" y="798343"/>
                          </a:cubicBezTo>
                          <a:cubicBezTo>
                            <a:pt x="566550" y="635485"/>
                            <a:pt x="741673" y="514134"/>
                            <a:pt x="832809" y="493583"/>
                          </a:cubicBezTo>
                          <a:cubicBezTo>
                            <a:pt x="837357" y="505849"/>
                            <a:pt x="835895" y="501869"/>
                            <a:pt x="840444" y="514134"/>
                          </a:cubicBezTo>
                          <a:cubicBezTo>
                            <a:pt x="741186" y="561082"/>
                            <a:pt x="644933" y="660096"/>
                            <a:pt x="617479" y="777712"/>
                          </a:cubicBezTo>
                          <a:cubicBezTo>
                            <a:pt x="604889" y="831645"/>
                            <a:pt x="664996" y="880219"/>
                            <a:pt x="714544" y="893458"/>
                          </a:cubicBezTo>
                          <a:cubicBezTo>
                            <a:pt x="717062" y="894108"/>
                            <a:pt x="719499" y="892402"/>
                            <a:pt x="719661" y="889966"/>
                          </a:cubicBezTo>
                          <a:cubicBezTo>
                            <a:pt x="729083" y="741160"/>
                            <a:pt x="794795" y="614773"/>
                            <a:pt x="853684" y="557265"/>
                          </a:cubicBezTo>
                          <a:cubicBezTo>
                            <a:pt x="855308" y="568474"/>
                            <a:pt x="856527" y="579764"/>
                            <a:pt x="857339" y="591136"/>
                          </a:cubicBezTo>
                          <a:cubicBezTo>
                            <a:pt x="857339" y="591136"/>
                            <a:pt x="797069" y="759111"/>
                            <a:pt x="797069" y="881681"/>
                          </a:cubicBezTo>
                          <a:cubicBezTo>
                            <a:pt x="797069" y="938701"/>
                            <a:pt x="881788" y="978502"/>
                            <a:pt x="894297" y="984025"/>
                          </a:cubicBezTo>
                          <a:cubicBezTo>
                            <a:pt x="909973" y="978421"/>
                            <a:pt x="994611" y="938620"/>
                            <a:pt x="994611" y="881681"/>
                          </a:cubicBezTo>
                          <a:cubicBezTo>
                            <a:pt x="994611" y="759111"/>
                            <a:pt x="934341" y="591136"/>
                            <a:pt x="934341" y="591136"/>
                          </a:cubicBezTo>
                          <a:cubicBezTo>
                            <a:pt x="935153" y="579845"/>
                            <a:pt x="936372" y="568555"/>
                            <a:pt x="937996" y="557265"/>
                          </a:cubicBezTo>
                          <a:cubicBezTo>
                            <a:pt x="996804" y="614773"/>
                            <a:pt x="1062597" y="741079"/>
                            <a:pt x="1071938" y="889885"/>
                          </a:cubicBezTo>
                          <a:cubicBezTo>
                            <a:pt x="1072100" y="892321"/>
                            <a:pt x="1074537" y="894108"/>
                            <a:pt x="1076974" y="893377"/>
                          </a:cubicBezTo>
                          <a:cubicBezTo>
                            <a:pt x="1126684" y="880056"/>
                            <a:pt x="1186710" y="831483"/>
                            <a:pt x="1174120" y="777630"/>
                          </a:cubicBezTo>
                          <a:cubicBezTo>
                            <a:pt x="1146584" y="659934"/>
                            <a:pt x="1050413" y="561001"/>
                            <a:pt x="951155" y="514053"/>
                          </a:cubicBezTo>
                          <a:cubicBezTo>
                            <a:pt x="955703" y="501869"/>
                            <a:pt x="954160" y="505767"/>
                            <a:pt x="958790" y="493502"/>
                          </a:cubicBezTo>
                          <a:cubicBezTo>
                            <a:pt x="1049925" y="514134"/>
                            <a:pt x="1225048" y="635485"/>
                            <a:pt x="1255752" y="798262"/>
                          </a:cubicBezTo>
                          <a:cubicBezTo>
                            <a:pt x="1255995" y="799318"/>
                            <a:pt x="1256564" y="800211"/>
                            <a:pt x="1257457" y="800780"/>
                          </a:cubicBezTo>
                          <a:cubicBezTo>
                            <a:pt x="1258351" y="801348"/>
                            <a:pt x="1259407" y="801592"/>
                            <a:pt x="1260463" y="801348"/>
                          </a:cubicBezTo>
                          <a:cubicBezTo>
                            <a:pt x="1319189" y="789814"/>
                            <a:pt x="1367681" y="732388"/>
                            <a:pt x="1352898" y="690231"/>
                          </a:cubicBezTo>
                          <a:cubicBezTo>
                            <a:pt x="1314965" y="581145"/>
                            <a:pt x="1126846" y="481237"/>
                            <a:pt x="976985" y="444929"/>
                          </a:cubicBezTo>
                          <a:cubicBezTo>
                            <a:pt x="1007525" y="361510"/>
                            <a:pt x="1047976" y="311475"/>
                            <a:pt x="1087777" y="286133"/>
                          </a:cubicBezTo>
                          <a:cubicBezTo>
                            <a:pt x="1178993" y="227894"/>
                            <a:pt x="1267286" y="299454"/>
                            <a:pt x="1226267" y="398143"/>
                          </a:cubicBezTo>
                          <a:cubicBezTo>
                            <a:pt x="1220743" y="411383"/>
                            <a:pt x="1228216" y="424785"/>
                            <a:pt x="1244218" y="424785"/>
                          </a:cubicBezTo>
                          <a:cubicBezTo>
                            <a:pt x="1310742" y="424785"/>
                            <a:pt x="1387094" y="440462"/>
                            <a:pt x="1446308" y="464911"/>
                          </a:cubicBezTo>
                          <a:cubicBezTo>
                            <a:pt x="1445333" y="494639"/>
                            <a:pt x="1461334" y="526236"/>
                            <a:pt x="1489520" y="550198"/>
                          </a:cubicBezTo>
                          <a:cubicBezTo>
                            <a:pt x="1489682" y="550442"/>
                            <a:pt x="1489845" y="550767"/>
                            <a:pt x="1490007" y="551010"/>
                          </a:cubicBezTo>
                          <a:cubicBezTo>
                            <a:pt x="1490007" y="551010"/>
                            <a:pt x="1490007" y="551010"/>
                            <a:pt x="1490007" y="551010"/>
                          </a:cubicBezTo>
                          <a:cubicBezTo>
                            <a:pt x="1465071" y="555884"/>
                            <a:pt x="1442165" y="565468"/>
                            <a:pt x="1426976" y="586344"/>
                          </a:cubicBezTo>
                          <a:cubicBezTo>
                            <a:pt x="1407644" y="612986"/>
                            <a:pt x="1405045" y="652949"/>
                            <a:pt x="1418691" y="708182"/>
                          </a:cubicBezTo>
                          <a:lnTo>
                            <a:pt x="1389125" y="790220"/>
                          </a:lnTo>
                          <a:cubicBezTo>
                            <a:pt x="1387663" y="795256"/>
                            <a:pt x="1389937" y="800617"/>
                            <a:pt x="1394485" y="802973"/>
                          </a:cubicBezTo>
                          <a:cubicBezTo>
                            <a:pt x="1399034" y="805328"/>
                            <a:pt x="1404801" y="804191"/>
                            <a:pt x="1408050" y="800130"/>
                          </a:cubicBezTo>
                          <a:lnTo>
                            <a:pt x="1458573" y="728976"/>
                          </a:lnTo>
                          <a:cubicBezTo>
                            <a:pt x="1511613" y="708751"/>
                            <a:pt x="1542966" y="683815"/>
                            <a:pt x="1553769" y="652786"/>
                          </a:cubicBezTo>
                          <a:cubicBezTo>
                            <a:pt x="1562298" y="628337"/>
                            <a:pt x="1557018" y="604132"/>
                            <a:pt x="1546865" y="580820"/>
                          </a:cubicBezTo>
                          <a:cubicBezTo>
                            <a:pt x="1596494" y="594872"/>
                            <a:pt x="1645717" y="581145"/>
                            <a:pt x="1665211" y="544025"/>
                          </a:cubicBezTo>
                          <a:cubicBezTo>
                            <a:pt x="1678857" y="517951"/>
                            <a:pt x="1674390" y="486517"/>
                            <a:pt x="1657007" y="458656"/>
                          </a:cubicBezTo>
                          <a:cubicBezTo>
                            <a:pt x="1698351" y="465885"/>
                            <a:pt x="1731979" y="466941"/>
                            <a:pt x="1745625" y="440868"/>
                          </a:cubicBezTo>
                          <a:cubicBezTo>
                            <a:pt x="1752123" y="428522"/>
                            <a:pt x="1753016" y="415282"/>
                            <a:pt x="1748386" y="401473"/>
                          </a:cubicBezTo>
                          <a:cubicBezTo>
                            <a:pt x="1748062" y="400499"/>
                            <a:pt x="1747412" y="399686"/>
                            <a:pt x="1747006" y="398712"/>
                          </a:cubicBezTo>
                          <a:lnTo>
                            <a:pt x="1778765" y="415363"/>
                          </a:lnTo>
                          <a:cubicBezTo>
                            <a:pt x="1802808" y="427872"/>
                            <a:pt x="1832374" y="421455"/>
                            <a:pt x="1849106" y="400174"/>
                          </a:cubicBezTo>
                          <a:cubicBezTo>
                            <a:pt x="1871362" y="406997"/>
                            <a:pt x="1895487" y="399443"/>
                            <a:pt x="1909863" y="381167"/>
                          </a:cubicBezTo>
                          <a:cubicBezTo>
                            <a:pt x="1935775" y="389127"/>
                            <a:pt x="1963716" y="377512"/>
                            <a:pt x="1976306" y="353550"/>
                          </a:cubicBezTo>
                          <a:lnTo>
                            <a:pt x="1981505" y="343559"/>
                          </a:lnTo>
                          <a:lnTo>
                            <a:pt x="1801914" y="249662"/>
                          </a:lnTo>
                          <a:close/>
                          <a:moveTo>
                            <a:pt x="1442327" y="662696"/>
                          </a:moveTo>
                          <a:cubicBezTo>
                            <a:pt x="1441678" y="643364"/>
                            <a:pt x="1448582" y="617616"/>
                            <a:pt x="1455973" y="607462"/>
                          </a:cubicBezTo>
                          <a:cubicBezTo>
                            <a:pt x="1461253" y="600233"/>
                            <a:pt x="1471163" y="594791"/>
                            <a:pt x="1480260" y="591136"/>
                          </a:cubicBezTo>
                          <a:lnTo>
                            <a:pt x="1442327" y="662777"/>
                          </a:lnTo>
                          <a:close/>
                          <a:moveTo>
                            <a:pt x="1520467" y="641171"/>
                          </a:moveTo>
                          <a:cubicBezTo>
                            <a:pt x="1516324" y="653111"/>
                            <a:pt x="1498536" y="673336"/>
                            <a:pt x="1482209" y="683815"/>
                          </a:cubicBezTo>
                          <a:lnTo>
                            <a:pt x="1521117" y="610305"/>
                          </a:lnTo>
                          <a:cubicBezTo>
                            <a:pt x="1523147" y="619727"/>
                            <a:pt x="1523391" y="632805"/>
                            <a:pt x="1520467" y="641171"/>
                          </a:cubicBezTo>
                          <a:close/>
                          <a:moveTo>
                            <a:pt x="1581467" y="393594"/>
                          </a:moveTo>
                          <a:cubicBezTo>
                            <a:pt x="1579762" y="391970"/>
                            <a:pt x="1578137" y="390427"/>
                            <a:pt x="1576431" y="388802"/>
                          </a:cubicBezTo>
                          <a:cubicBezTo>
                            <a:pt x="1559130" y="372232"/>
                            <a:pt x="1518599" y="333569"/>
                            <a:pt x="1523310" y="324552"/>
                          </a:cubicBezTo>
                          <a:cubicBezTo>
                            <a:pt x="1525178" y="320979"/>
                            <a:pt x="1527940" y="318867"/>
                            <a:pt x="1532407" y="317567"/>
                          </a:cubicBezTo>
                          <a:cubicBezTo>
                            <a:pt x="1551658" y="311963"/>
                            <a:pt x="1586910" y="324959"/>
                            <a:pt x="1611196" y="336736"/>
                          </a:cubicBezTo>
                          <a:lnTo>
                            <a:pt x="1581467" y="393676"/>
                          </a:lnTo>
                          <a:close/>
                          <a:moveTo>
                            <a:pt x="1714434" y="424541"/>
                          </a:moveTo>
                          <a:cubicBezTo>
                            <a:pt x="1709723" y="433558"/>
                            <a:pt x="1654733" y="422348"/>
                            <a:pt x="1631340" y="417556"/>
                          </a:cubicBezTo>
                          <a:cubicBezTo>
                            <a:pt x="1629147" y="417150"/>
                            <a:pt x="1627035" y="416663"/>
                            <a:pt x="1624842" y="416257"/>
                          </a:cubicBezTo>
                          <a:lnTo>
                            <a:pt x="1654571" y="359398"/>
                          </a:lnTo>
                          <a:cubicBezTo>
                            <a:pt x="1677964" y="372557"/>
                            <a:pt x="1708667" y="394082"/>
                            <a:pt x="1715084" y="413008"/>
                          </a:cubicBezTo>
                          <a:cubicBezTo>
                            <a:pt x="1716627" y="417475"/>
                            <a:pt x="1716465" y="420886"/>
                            <a:pt x="1714515" y="4245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812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algn="ctr" defTabSz="2166859" eaLnBrk="1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ru-RU" sz="2134" kern="0">
                        <a:solidFill>
                          <a:srgbClr val="5E5E5E"/>
                        </a:solidFill>
                        <a:latin typeface="Montserrat"/>
                        <a:sym typeface="Helvetica Neue"/>
                      </a:endParaRPr>
                    </a:p>
                  </p:txBody>
                </p:sp>
              </p:grpSp>
            </p:grpSp>
            <p:grpSp>
              <p:nvGrpSpPr>
                <p:cNvPr id="91" name="Рисунок 14">
                  <a:extLst>
                    <a:ext uri="{FF2B5EF4-FFF2-40B4-BE49-F238E27FC236}">
                      <a16:creationId xmlns:a16="http://schemas.microsoft.com/office/drawing/2014/main" id="{EB572D73-95D9-4276-873A-3C328F7993E8}"/>
                    </a:ext>
                  </a:extLst>
                </p:cNvPr>
                <p:cNvGrpSpPr/>
                <p:nvPr/>
              </p:nvGrpSpPr>
              <p:grpSpPr>
                <a:xfrm>
                  <a:off x="923213" y="2084712"/>
                  <a:ext cx="878863" cy="365353"/>
                  <a:chOff x="923213" y="2084712"/>
                  <a:chExt cx="878863" cy="365353"/>
                </a:xfrm>
                <a:solidFill>
                  <a:srgbClr val="FFFFFF"/>
                </a:solidFill>
              </p:grpSpPr>
              <p:sp>
                <p:nvSpPr>
                  <p:cNvPr id="92" name="Полилиния: фигура 91">
                    <a:extLst>
                      <a:ext uri="{FF2B5EF4-FFF2-40B4-BE49-F238E27FC236}">
                        <a16:creationId xmlns:a16="http://schemas.microsoft.com/office/drawing/2014/main" id="{96C0A608-ED98-4CD0-A1F0-D8BF5F4FFB30}"/>
                      </a:ext>
                    </a:extLst>
                  </p:cNvPr>
                  <p:cNvSpPr/>
                  <p:nvPr/>
                </p:nvSpPr>
                <p:spPr>
                  <a:xfrm>
                    <a:off x="1298720" y="2084712"/>
                    <a:ext cx="119889" cy="122488"/>
                  </a:xfrm>
                  <a:custGeom>
                    <a:avLst/>
                    <a:gdLst>
                      <a:gd name="connsiteX0" fmla="*/ 82769 w 119889"/>
                      <a:gd name="connsiteY0" fmla="*/ 79195 h 122488"/>
                      <a:gd name="connsiteX1" fmla="*/ 104781 w 119889"/>
                      <a:gd name="connsiteY1" fmla="*/ 122489 h 122488"/>
                      <a:gd name="connsiteX2" fmla="*/ 15758 w 119889"/>
                      <a:gd name="connsiteY2" fmla="*/ 122489 h 122488"/>
                      <a:gd name="connsiteX3" fmla="*/ 40450 w 119889"/>
                      <a:gd name="connsiteY3" fmla="*/ 82525 h 122488"/>
                      <a:gd name="connsiteX4" fmla="*/ 0 w 119889"/>
                      <a:gd name="connsiteY4" fmla="*/ 89511 h 122488"/>
                      <a:gd name="connsiteX5" fmla="*/ 0 w 119889"/>
                      <a:gd name="connsiteY5" fmla="*/ 39151 h 122488"/>
                      <a:gd name="connsiteX6" fmla="*/ 44918 w 119889"/>
                      <a:gd name="connsiteY6" fmla="*/ 47517 h 122488"/>
                      <a:gd name="connsiteX7" fmla="*/ 35577 w 119889"/>
                      <a:gd name="connsiteY7" fmla="*/ 0 h 122488"/>
                      <a:gd name="connsiteX8" fmla="*/ 89024 w 119889"/>
                      <a:gd name="connsiteY8" fmla="*/ 0 h 122488"/>
                      <a:gd name="connsiteX9" fmla="*/ 78383 w 119889"/>
                      <a:gd name="connsiteY9" fmla="*/ 47273 h 122488"/>
                      <a:gd name="connsiteX10" fmla="*/ 119889 w 119889"/>
                      <a:gd name="connsiteY10" fmla="*/ 38501 h 122488"/>
                      <a:gd name="connsiteX11" fmla="*/ 119889 w 119889"/>
                      <a:gd name="connsiteY11" fmla="*/ 88049 h 122488"/>
                      <a:gd name="connsiteX12" fmla="*/ 82607 w 119889"/>
                      <a:gd name="connsiteY12" fmla="*/ 79195 h 1224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9889" h="122488">
                        <a:moveTo>
                          <a:pt x="82769" y="79195"/>
                        </a:moveTo>
                        <a:cubicBezTo>
                          <a:pt x="90729" y="94872"/>
                          <a:pt x="97309" y="107787"/>
                          <a:pt x="104781" y="122489"/>
                        </a:cubicBezTo>
                        <a:lnTo>
                          <a:pt x="15758" y="122489"/>
                        </a:lnTo>
                        <a:cubicBezTo>
                          <a:pt x="24287" y="108680"/>
                          <a:pt x="31678" y="96740"/>
                          <a:pt x="40450" y="82525"/>
                        </a:cubicBezTo>
                        <a:cubicBezTo>
                          <a:pt x="25505" y="85125"/>
                          <a:pt x="13240" y="87237"/>
                          <a:pt x="0" y="89511"/>
                        </a:cubicBezTo>
                        <a:lnTo>
                          <a:pt x="0" y="39151"/>
                        </a:lnTo>
                        <a:cubicBezTo>
                          <a:pt x="15189" y="41994"/>
                          <a:pt x="29404" y="44593"/>
                          <a:pt x="44918" y="47517"/>
                        </a:cubicBezTo>
                        <a:cubicBezTo>
                          <a:pt x="41831" y="31922"/>
                          <a:pt x="38826" y="16489"/>
                          <a:pt x="35577" y="0"/>
                        </a:cubicBezTo>
                        <a:lnTo>
                          <a:pt x="89024" y="0"/>
                        </a:lnTo>
                        <a:cubicBezTo>
                          <a:pt x="85531" y="15758"/>
                          <a:pt x="82201" y="30378"/>
                          <a:pt x="78383" y="47273"/>
                        </a:cubicBezTo>
                        <a:cubicBezTo>
                          <a:pt x="93004" y="44187"/>
                          <a:pt x="106000" y="41425"/>
                          <a:pt x="119889" y="38501"/>
                        </a:cubicBezTo>
                        <a:lnTo>
                          <a:pt x="119889" y="88049"/>
                        </a:lnTo>
                        <a:cubicBezTo>
                          <a:pt x="108355" y="85287"/>
                          <a:pt x="96903" y="82607"/>
                          <a:pt x="82607" y="791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93" name="Полилиния: фигура 92">
                    <a:extLst>
                      <a:ext uri="{FF2B5EF4-FFF2-40B4-BE49-F238E27FC236}">
                        <a16:creationId xmlns:a16="http://schemas.microsoft.com/office/drawing/2014/main" id="{56C8FDF1-FE26-4EC5-9C47-3E75C032EDE6}"/>
                      </a:ext>
                    </a:extLst>
                  </p:cNvPr>
                  <p:cNvSpPr/>
                  <p:nvPr/>
                </p:nvSpPr>
                <p:spPr>
                  <a:xfrm>
                    <a:off x="923213" y="2362341"/>
                    <a:ext cx="87723" cy="87399"/>
                  </a:xfrm>
                  <a:custGeom>
                    <a:avLst/>
                    <a:gdLst>
                      <a:gd name="connsiteX0" fmla="*/ 87724 w 87723"/>
                      <a:gd name="connsiteY0" fmla="*/ 63275 h 87399"/>
                      <a:gd name="connsiteX1" fmla="*/ 60432 w 87723"/>
                      <a:gd name="connsiteY1" fmla="*/ 56939 h 87399"/>
                      <a:gd name="connsiteX2" fmla="*/ 75702 w 87723"/>
                      <a:gd name="connsiteY2" fmla="*/ 87399 h 87399"/>
                      <a:gd name="connsiteX3" fmla="*/ 10884 w 87723"/>
                      <a:gd name="connsiteY3" fmla="*/ 87399 h 87399"/>
                      <a:gd name="connsiteX4" fmla="*/ 27292 w 87723"/>
                      <a:gd name="connsiteY4" fmla="*/ 59051 h 87399"/>
                      <a:gd name="connsiteX5" fmla="*/ 0 w 87723"/>
                      <a:gd name="connsiteY5" fmla="*/ 64331 h 87399"/>
                      <a:gd name="connsiteX6" fmla="*/ 0 w 87723"/>
                      <a:gd name="connsiteY6" fmla="*/ 26155 h 87399"/>
                      <a:gd name="connsiteX7" fmla="*/ 31922 w 87723"/>
                      <a:gd name="connsiteY7" fmla="*/ 33221 h 87399"/>
                      <a:gd name="connsiteX8" fmla="*/ 24693 w 87723"/>
                      <a:gd name="connsiteY8" fmla="*/ 0 h 87399"/>
                      <a:gd name="connsiteX9" fmla="*/ 63843 w 87723"/>
                      <a:gd name="connsiteY9" fmla="*/ 0 h 87399"/>
                      <a:gd name="connsiteX10" fmla="*/ 56939 w 87723"/>
                      <a:gd name="connsiteY10" fmla="*/ 32328 h 87399"/>
                      <a:gd name="connsiteX11" fmla="*/ 87724 w 87723"/>
                      <a:gd name="connsiteY11" fmla="*/ 25992 h 87399"/>
                      <a:gd name="connsiteX12" fmla="*/ 87724 w 87723"/>
                      <a:gd name="connsiteY12" fmla="*/ 63356 h 87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7723" h="87399">
                        <a:moveTo>
                          <a:pt x="87724" y="63275"/>
                        </a:moveTo>
                        <a:cubicBezTo>
                          <a:pt x="77814" y="60919"/>
                          <a:pt x="69935" y="59132"/>
                          <a:pt x="60432" y="56939"/>
                        </a:cubicBezTo>
                        <a:cubicBezTo>
                          <a:pt x="65549" y="67174"/>
                          <a:pt x="70179" y="76352"/>
                          <a:pt x="75702" y="87399"/>
                        </a:cubicBezTo>
                        <a:lnTo>
                          <a:pt x="10884" y="87399"/>
                        </a:lnTo>
                        <a:cubicBezTo>
                          <a:pt x="16570" y="77571"/>
                          <a:pt x="21362" y="69286"/>
                          <a:pt x="27292" y="59051"/>
                        </a:cubicBezTo>
                        <a:cubicBezTo>
                          <a:pt x="17220" y="61001"/>
                          <a:pt x="9341" y="62544"/>
                          <a:pt x="0" y="64331"/>
                        </a:cubicBezTo>
                        <a:lnTo>
                          <a:pt x="0" y="26155"/>
                        </a:lnTo>
                        <a:cubicBezTo>
                          <a:pt x="11209" y="28673"/>
                          <a:pt x="20956" y="30785"/>
                          <a:pt x="31922" y="33221"/>
                        </a:cubicBezTo>
                        <a:cubicBezTo>
                          <a:pt x="29485" y="21850"/>
                          <a:pt x="27211" y="11615"/>
                          <a:pt x="24693" y="0"/>
                        </a:cubicBezTo>
                        <a:lnTo>
                          <a:pt x="63843" y="0"/>
                        </a:lnTo>
                        <a:cubicBezTo>
                          <a:pt x="61650" y="10234"/>
                          <a:pt x="59539" y="20306"/>
                          <a:pt x="56939" y="32328"/>
                        </a:cubicBezTo>
                        <a:cubicBezTo>
                          <a:pt x="67986" y="30054"/>
                          <a:pt x="77408" y="28104"/>
                          <a:pt x="87724" y="25992"/>
                        </a:cubicBezTo>
                        <a:lnTo>
                          <a:pt x="87724" y="6335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94" name="Полилиния: фигура 93">
                    <a:extLst>
                      <a:ext uri="{FF2B5EF4-FFF2-40B4-BE49-F238E27FC236}">
                        <a16:creationId xmlns:a16="http://schemas.microsoft.com/office/drawing/2014/main" id="{55AE62AF-2675-4C16-A256-E55786484B4D}"/>
                      </a:ext>
                    </a:extLst>
                  </p:cNvPr>
                  <p:cNvSpPr/>
                  <p:nvPr/>
                </p:nvSpPr>
                <p:spPr>
                  <a:xfrm>
                    <a:off x="1714840" y="2362098"/>
                    <a:ext cx="87236" cy="87967"/>
                  </a:xfrm>
                  <a:custGeom>
                    <a:avLst/>
                    <a:gdLst>
                      <a:gd name="connsiteX0" fmla="*/ 87237 w 87236"/>
                      <a:gd name="connsiteY0" fmla="*/ 63031 h 87967"/>
                      <a:gd name="connsiteX1" fmla="*/ 60432 w 87236"/>
                      <a:gd name="connsiteY1" fmla="*/ 57345 h 87967"/>
                      <a:gd name="connsiteX2" fmla="*/ 75621 w 87236"/>
                      <a:gd name="connsiteY2" fmla="*/ 87968 h 87967"/>
                      <a:gd name="connsiteX3" fmla="*/ 10316 w 87236"/>
                      <a:gd name="connsiteY3" fmla="*/ 87968 h 87967"/>
                      <a:gd name="connsiteX4" fmla="*/ 28348 w 87236"/>
                      <a:gd name="connsiteY4" fmla="*/ 59051 h 87967"/>
                      <a:gd name="connsiteX5" fmla="*/ 0 w 87236"/>
                      <a:gd name="connsiteY5" fmla="*/ 64818 h 87967"/>
                      <a:gd name="connsiteX6" fmla="*/ 0 w 87236"/>
                      <a:gd name="connsiteY6" fmla="*/ 27048 h 87967"/>
                      <a:gd name="connsiteX7" fmla="*/ 31841 w 87236"/>
                      <a:gd name="connsiteY7" fmla="*/ 33140 h 87967"/>
                      <a:gd name="connsiteX8" fmla="*/ 25018 w 87236"/>
                      <a:gd name="connsiteY8" fmla="*/ 0 h 87967"/>
                      <a:gd name="connsiteX9" fmla="*/ 63762 w 87236"/>
                      <a:gd name="connsiteY9" fmla="*/ 0 h 87967"/>
                      <a:gd name="connsiteX10" fmla="*/ 57264 w 87236"/>
                      <a:gd name="connsiteY10" fmla="*/ 32572 h 87967"/>
                      <a:gd name="connsiteX11" fmla="*/ 87237 w 87236"/>
                      <a:gd name="connsiteY11" fmla="*/ 26236 h 87967"/>
                      <a:gd name="connsiteX12" fmla="*/ 87237 w 87236"/>
                      <a:gd name="connsiteY12" fmla="*/ 63112 h 87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7236" h="87967">
                        <a:moveTo>
                          <a:pt x="87237" y="63031"/>
                        </a:moveTo>
                        <a:cubicBezTo>
                          <a:pt x="77896" y="61001"/>
                          <a:pt x="70098" y="59376"/>
                          <a:pt x="60432" y="57345"/>
                        </a:cubicBezTo>
                        <a:cubicBezTo>
                          <a:pt x="65712" y="67905"/>
                          <a:pt x="70260" y="77083"/>
                          <a:pt x="75621" y="87968"/>
                        </a:cubicBezTo>
                        <a:lnTo>
                          <a:pt x="10316" y="87968"/>
                        </a:lnTo>
                        <a:cubicBezTo>
                          <a:pt x="16570" y="77977"/>
                          <a:pt x="21606" y="69854"/>
                          <a:pt x="28348" y="59051"/>
                        </a:cubicBezTo>
                        <a:cubicBezTo>
                          <a:pt x="17545" y="61244"/>
                          <a:pt x="9503" y="62869"/>
                          <a:pt x="0" y="64818"/>
                        </a:cubicBezTo>
                        <a:lnTo>
                          <a:pt x="0" y="27048"/>
                        </a:lnTo>
                        <a:cubicBezTo>
                          <a:pt x="9991" y="28916"/>
                          <a:pt x="20225" y="30866"/>
                          <a:pt x="31841" y="33140"/>
                        </a:cubicBezTo>
                        <a:cubicBezTo>
                          <a:pt x="29566" y="22175"/>
                          <a:pt x="27454" y="11778"/>
                          <a:pt x="25018" y="0"/>
                        </a:cubicBezTo>
                        <a:lnTo>
                          <a:pt x="63762" y="0"/>
                        </a:lnTo>
                        <a:cubicBezTo>
                          <a:pt x="61651" y="10559"/>
                          <a:pt x="59701" y="20469"/>
                          <a:pt x="57264" y="32572"/>
                        </a:cubicBezTo>
                        <a:cubicBezTo>
                          <a:pt x="67661" y="30378"/>
                          <a:pt x="76840" y="28429"/>
                          <a:pt x="87237" y="26236"/>
                        </a:cubicBezTo>
                        <a:lnTo>
                          <a:pt x="87237" y="631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</p:grpSp>
          </p:grpSp>
        </p:grpSp>
        <p:grpSp>
          <p:nvGrpSpPr>
            <p:cNvPr id="122" name="Группа 121">
              <a:extLst>
                <a:ext uri="{FF2B5EF4-FFF2-40B4-BE49-F238E27FC236}">
                  <a16:creationId xmlns:a16="http://schemas.microsoft.com/office/drawing/2014/main" id="{97E4C4B1-560F-4AB1-9A71-63EA9892C583}"/>
                </a:ext>
              </a:extLst>
            </p:cNvPr>
            <p:cNvGrpSpPr/>
            <p:nvPr/>
          </p:nvGrpSpPr>
          <p:grpSpPr>
            <a:xfrm>
              <a:off x="4663707" y="1845701"/>
              <a:ext cx="2864586" cy="482565"/>
              <a:chOff x="5295900" y="3295650"/>
              <a:chExt cx="1602961" cy="270033"/>
            </a:xfrm>
          </p:grpSpPr>
          <p:sp>
            <p:nvSpPr>
              <p:cNvPr id="99" name="Полилиния: фигура 98">
                <a:extLst>
                  <a:ext uri="{FF2B5EF4-FFF2-40B4-BE49-F238E27FC236}">
                    <a16:creationId xmlns:a16="http://schemas.microsoft.com/office/drawing/2014/main" id="{08BF3F6A-D0E1-4747-B318-AA787E628923}"/>
                  </a:ext>
                </a:extLst>
              </p:cNvPr>
              <p:cNvSpPr/>
              <p:nvPr/>
            </p:nvSpPr>
            <p:spPr>
              <a:xfrm>
                <a:off x="5295900" y="3376612"/>
                <a:ext cx="137921" cy="186118"/>
              </a:xfrm>
              <a:custGeom>
                <a:avLst/>
                <a:gdLst>
                  <a:gd name="connsiteX0" fmla="*/ 70485 w 137921"/>
                  <a:gd name="connsiteY0" fmla="*/ 186119 h 186118"/>
                  <a:gd name="connsiteX1" fmla="*/ 134303 w 137921"/>
                  <a:gd name="connsiteY1" fmla="*/ 75533 h 186118"/>
                  <a:gd name="connsiteX2" fmla="*/ 137922 w 137921"/>
                  <a:gd name="connsiteY2" fmla="*/ 60865 h 186118"/>
                  <a:gd name="connsiteX3" fmla="*/ 134969 w 137921"/>
                  <a:gd name="connsiteY3" fmla="*/ 47530 h 186118"/>
                  <a:gd name="connsiteX4" fmla="*/ 107537 w 137921"/>
                  <a:gd name="connsiteY4" fmla="*/ 0 h 186118"/>
                  <a:gd name="connsiteX5" fmla="*/ 0 w 137921"/>
                  <a:gd name="connsiteY5" fmla="*/ 186119 h 186118"/>
                  <a:gd name="connsiteX6" fmla="*/ 70485 w 137921"/>
                  <a:gd name="connsiteY6" fmla="*/ 186119 h 186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921" h="186118">
                    <a:moveTo>
                      <a:pt x="70485" y="186119"/>
                    </a:moveTo>
                    <a:lnTo>
                      <a:pt x="134303" y="75533"/>
                    </a:lnTo>
                    <a:cubicBezTo>
                      <a:pt x="136589" y="71152"/>
                      <a:pt x="137922" y="66199"/>
                      <a:pt x="137922" y="60865"/>
                    </a:cubicBezTo>
                    <a:cubicBezTo>
                      <a:pt x="137922" y="56102"/>
                      <a:pt x="136874" y="51530"/>
                      <a:pt x="134969" y="47530"/>
                    </a:cubicBezTo>
                    <a:lnTo>
                      <a:pt x="107537" y="0"/>
                    </a:lnTo>
                    <a:lnTo>
                      <a:pt x="0" y="186119"/>
                    </a:lnTo>
                    <a:lnTo>
                      <a:pt x="70485" y="18611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100" name="Полилиния: фигура 99">
                <a:extLst>
                  <a:ext uri="{FF2B5EF4-FFF2-40B4-BE49-F238E27FC236}">
                    <a16:creationId xmlns:a16="http://schemas.microsoft.com/office/drawing/2014/main" id="{C214F238-7A8D-4102-8C24-5AD7A2D6BAB8}"/>
                  </a:ext>
                </a:extLst>
              </p:cNvPr>
              <p:cNvSpPr/>
              <p:nvPr/>
            </p:nvSpPr>
            <p:spPr>
              <a:xfrm>
                <a:off x="5389435" y="3501770"/>
                <a:ext cx="214884" cy="61055"/>
              </a:xfrm>
              <a:custGeom>
                <a:avLst/>
                <a:gdLst>
                  <a:gd name="connsiteX0" fmla="*/ 179642 w 214884"/>
                  <a:gd name="connsiteY0" fmla="*/ 95 h 61055"/>
                  <a:gd name="connsiteX1" fmla="*/ 52007 w 214884"/>
                  <a:gd name="connsiteY1" fmla="*/ 95 h 61055"/>
                  <a:gd name="connsiteX2" fmla="*/ 37529 w 214884"/>
                  <a:gd name="connsiteY2" fmla="*/ 4286 h 61055"/>
                  <a:gd name="connsiteX3" fmla="*/ 27432 w 214884"/>
                  <a:gd name="connsiteY3" fmla="*/ 13526 h 61055"/>
                  <a:gd name="connsiteX4" fmla="*/ 0 w 214884"/>
                  <a:gd name="connsiteY4" fmla="*/ 61055 h 61055"/>
                  <a:gd name="connsiteX5" fmla="*/ 214884 w 214884"/>
                  <a:gd name="connsiteY5" fmla="*/ 61055 h 61055"/>
                  <a:gd name="connsiteX6" fmla="*/ 179642 w 214884"/>
                  <a:gd name="connsiteY6" fmla="*/ 0 h 61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4884" h="61055">
                    <a:moveTo>
                      <a:pt x="179642" y="95"/>
                    </a:moveTo>
                    <a:lnTo>
                      <a:pt x="52007" y="95"/>
                    </a:lnTo>
                    <a:cubicBezTo>
                      <a:pt x="47149" y="381"/>
                      <a:pt x="42101" y="1619"/>
                      <a:pt x="37529" y="4286"/>
                    </a:cubicBezTo>
                    <a:cubicBezTo>
                      <a:pt x="33338" y="6668"/>
                      <a:pt x="30004" y="9906"/>
                      <a:pt x="27432" y="13526"/>
                    </a:cubicBezTo>
                    <a:lnTo>
                      <a:pt x="0" y="61055"/>
                    </a:lnTo>
                    <a:lnTo>
                      <a:pt x="214884" y="61055"/>
                    </a:lnTo>
                    <a:cubicBezTo>
                      <a:pt x="214884" y="61055"/>
                      <a:pt x="179642" y="0"/>
                      <a:pt x="1796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101" name="Полилиния: фигура 100">
                <a:extLst>
                  <a:ext uri="{FF2B5EF4-FFF2-40B4-BE49-F238E27FC236}">
                    <a16:creationId xmlns:a16="http://schemas.microsoft.com/office/drawing/2014/main" id="{D3F4CB7C-2690-4C58-9E60-84876577F312}"/>
                  </a:ext>
                </a:extLst>
              </p:cNvPr>
              <p:cNvSpPr/>
              <p:nvPr/>
            </p:nvSpPr>
            <p:spPr>
              <a:xfrm>
                <a:off x="5414771" y="3295650"/>
                <a:ext cx="142589" cy="186213"/>
              </a:xfrm>
              <a:custGeom>
                <a:avLst/>
                <a:gdLst>
                  <a:gd name="connsiteX0" fmla="*/ 0 w 142589"/>
                  <a:gd name="connsiteY0" fmla="*/ 61055 h 186213"/>
                  <a:gd name="connsiteX1" fmla="*/ 63818 w 142589"/>
                  <a:gd name="connsiteY1" fmla="*/ 171641 h 186213"/>
                  <a:gd name="connsiteX2" fmla="*/ 74676 w 142589"/>
                  <a:gd name="connsiteY2" fmla="*/ 182118 h 186213"/>
                  <a:gd name="connsiteX3" fmla="*/ 87725 w 142589"/>
                  <a:gd name="connsiteY3" fmla="*/ 186214 h 186213"/>
                  <a:gd name="connsiteX4" fmla="*/ 142589 w 142589"/>
                  <a:gd name="connsiteY4" fmla="*/ 186214 h 186213"/>
                  <a:gd name="connsiteX5" fmla="*/ 35338 w 142589"/>
                  <a:gd name="connsiteY5" fmla="*/ 0 h 186213"/>
                  <a:gd name="connsiteX6" fmla="*/ 95 w 142589"/>
                  <a:gd name="connsiteY6" fmla="*/ 61055 h 186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589" h="186213">
                    <a:moveTo>
                      <a:pt x="0" y="61055"/>
                    </a:moveTo>
                    <a:lnTo>
                      <a:pt x="63818" y="171641"/>
                    </a:lnTo>
                    <a:cubicBezTo>
                      <a:pt x="66484" y="175831"/>
                      <a:pt x="70104" y="179451"/>
                      <a:pt x="74676" y="182118"/>
                    </a:cubicBezTo>
                    <a:cubicBezTo>
                      <a:pt x="78772" y="184499"/>
                      <a:pt x="83249" y="185833"/>
                      <a:pt x="87725" y="186214"/>
                    </a:cubicBezTo>
                    <a:lnTo>
                      <a:pt x="142589" y="186214"/>
                    </a:lnTo>
                    <a:lnTo>
                      <a:pt x="35338" y="0"/>
                    </a:lnTo>
                    <a:lnTo>
                      <a:pt x="95" y="6105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166859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134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grpSp>
            <p:nvGrpSpPr>
              <p:cNvPr id="102" name="Рисунок 96">
                <a:extLst>
                  <a:ext uri="{FF2B5EF4-FFF2-40B4-BE49-F238E27FC236}">
                    <a16:creationId xmlns:a16="http://schemas.microsoft.com/office/drawing/2014/main" id="{5A951C4E-4D99-4A7C-910F-6D2F7C1140C4}"/>
                  </a:ext>
                </a:extLst>
              </p:cNvPr>
              <p:cNvGrpSpPr/>
              <p:nvPr/>
            </p:nvGrpSpPr>
            <p:grpSpPr>
              <a:xfrm>
                <a:off x="5677471" y="3304698"/>
                <a:ext cx="1221390" cy="260985"/>
                <a:chOff x="5677471" y="3304698"/>
                <a:chExt cx="1221390" cy="260985"/>
              </a:xfrm>
              <a:solidFill>
                <a:srgbClr val="FFFFFF"/>
              </a:solidFill>
            </p:grpSpPr>
            <p:grpSp>
              <p:nvGrpSpPr>
                <p:cNvPr id="103" name="Рисунок 96">
                  <a:extLst>
                    <a:ext uri="{FF2B5EF4-FFF2-40B4-BE49-F238E27FC236}">
                      <a16:creationId xmlns:a16="http://schemas.microsoft.com/office/drawing/2014/main" id="{2AA5CAC5-34EC-4581-AD40-68865786F4DF}"/>
                    </a:ext>
                  </a:extLst>
                </p:cNvPr>
                <p:cNvGrpSpPr/>
                <p:nvPr/>
              </p:nvGrpSpPr>
              <p:grpSpPr>
                <a:xfrm>
                  <a:off x="5677566" y="3304698"/>
                  <a:ext cx="1221295" cy="119348"/>
                  <a:chOff x="5677566" y="3304698"/>
                  <a:chExt cx="1221295" cy="119348"/>
                </a:xfrm>
                <a:solidFill>
                  <a:srgbClr val="FFFFFF"/>
                </a:solidFill>
              </p:grpSpPr>
              <p:sp>
                <p:nvSpPr>
                  <p:cNvPr id="104" name="Полилиния: фигура 103">
                    <a:extLst>
                      <a:ext uri="{FF2B5EF4-FFF2-40B4-BE49-F238E27FC236}">
                        <a16:creationId xmlns:a16="http://schemas.microsoft.com/office/drawing/2014/main" id="{34A1006B-1AFF-4EF8-9CBE-6D45A8AB4BC5}"/>
                      </a:ext>
                    </a:extLst>
                  </p:cNvPr>
                  <p:cNvSpPr/>
                  <p:nvPr/>
                </p:nvSpPr>
                <p:spPr>
                  <a:xfrm>
                    <a:off x="5677566" y="3307556"/>
                    <a:ext cx="105727" cy="113633"/>
                  </a:xfrm>
                  <a:custGeom>
                    <a:avLst/>
                    <a:gdLst>
                      <a:gd name="connsiteX0" fmla="*/ 84868 w 105727"/>
                      <a:gd name="connsiteY0" fmla="*/ 113633 h 113633"/>
                      <a:gd name="connsiteX1" fmla="*/ 86963 w 105727"/>
                      <a:gd name="connsiteY1" fmla="*/ 20288 h 113633"/>
                      <a:gd name="connsiteX2" fmla="*/ 62389 w 105727"/>
                      <a:gd name="connsiteY2" fmla="*/ 113633 h 113633"/>
                      <a:gd name="connsiteX3" fmla="*/ 43244 w 105727"/>
                      <a:gd name="connsiteY3" fmla="*/ 113633 h 113633"/>
                      <a:gd name="connsiteX4" fmla="*/ 18669 w 105727"/>
                      <a:gd name="connsiteY4" fmla="*/ 20288 h 113633"/>
                      <a:gd name="connsiteX5" fmla="*/ 20765 w 105727"/>
                      <a:gd name="connsiteY5" fmla="*/ 113633 h 113633"/>
                      <a:gd name="connsiteX6" fmla="*/ 0 w 105727"/>
                      <a:gd name="connsiteY6" fmla="*/ 113633 h 113633"/>
                      <a:gd name="connsiteX7" fmla="*/ 0 w 105727"/>
                      <a:gd name="connsiteY7" fmla="*/ 0 h 113633"/>
                      <a:gd name="connsiteX8" fmla="*/ 30861 w 105727"/>
                      <a:gd name="connsiteY8" fmla="*/ 0 h 113633"/>
                      <a:gd name="connsiteX9" fmla="*/ 53054 w 105727"/>
                      <a:gd name="connsiteY9" fmla="*/ 84296 h 113633"/>
                      <a:gd name="connsiteX10" fmla="*/ 74962 w 105727"/>
                      <a:gd name="connsiteY10" fmla="*/ 0 h 113633"/>
                      <a:gd name="connsiteX11" fmla="*/ 105727 w 105727"/>
                      <a:gd name="connsiteY11" fmla="*/ 0 h 113633"/>
                      <a:gd name="connsiteX12" fmla="*/ 105727 w 105727"/>
                      <a:gd name="connsiteY12" fmla="*/ 113538 h 113633"/>
                      <a:gd name="connsiteX13" fmla="*/ 84963 w 105727"/>
                      <a:gd name="connsiteY13" fmla="*/ 113538 h 113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5727" h="113633">
                        <a:moveTo>
                          <a:pt x="84868" y="113633"/>
                        </a:moveTo>
                        <a:cubicBezTo>
                          <a:pt x="84868" y="110871"/>
                          <a:pt x="86963" y="20288"/>
                          <a:pt x="86963" y="20288"/>
                        </a:cubicBezTo>
                        <a:lnTo>
                          <a:pt x="62389" y="113633"/>
                        </a:lnTo>
                        <a:lnTo>
                          <a:pt x="43244" y="113633"/>
                        </a:lnTo>
                        <a:lnTo>
                          <a:pt x="18669" y="20288"/>
                        </a:lnTo>
                        <a:cubicBezTo>
                          <a:pt x="18669" y="20288"/>
                          <a:pt x="20765" y="109919"/>
                          <a:pt x="20765" y="113633"/>
                        </a:cubicBezTo>
                        <a:lnTo>
                          <a:pt x="0" y="113633"/>
                        </a:lnTo>
                        <a:lnTo>
                          <a:pt x="0" y="0"/>
                        </a:lnTo>
                        <a:lnTo>
                          <a:pt x="30861" y="0"/>
                        </a:lnTo>
                        <a:lnTo>
                          <a:pt x="53054" y="84296"/>
                        </a:lnTo>
                        <a:lnTo>
                          <a:pt x="74962" y="0"/>
                        </a:lnTo>
                        <a:lnTo>
                          <a:pt x="105727" y="0"/>
                        </a:lnTo>
                        <a:lnTo>
                          <a:pt x="105727" y="113538"/>
                        </a:lnTo>
                        <a:lnTo>
                          <a:pt x="84963" y="1135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05" name="Полилиния: фигура 104">
                    <a:extLst>
                      <a:ext uri="{FF2B5EF4-FFF2-40B4-BE49-F238E27FC236}">
                        <a16:creationId xmlns:a16="http://schemas.microsoft.com/office/drawing/2014/main" id="{5AC501DB-2B80-4C7B-8ED3-F2322D6DB1C9}"/>
                      </a:ext>
                    </a:extLst>
                  </p:cNvPr>
                  <p:cNvSpPr/>
                  <p:nvPr/>
                </p:nvSpPr>
                <p:spPr>
                  <a:xfrm>
                    <a:off x="5808726" y="3307556"/>
                    <a:ext cx="93344" cy="113633"/>
                  </a:xfrm>
                  <a:custGeom>
                    <a:avLst/>
                    <a:gdLst>
                      <a:gd name="connsiteX0" fmla="*/ 93345 w 93344"/>
                      <a:gd name="connsiteY0" fmla="*/ 113633 h 113633"/>
                      <a:gd name="connsiteX1" fmla="*/ 72104 w 93344"/>
                      <a:gd name="connsiteY1" fmla="*/ 113633 h 113633"/>
                      <a:gd name="connsiteX2" fmla="*/ 72104 w 93344"/>
                      <a:gd name="connsiteY2" fmla="*/ 39338 h 113633"/>
                      <a:gd name="connsiteX3" fmla="*/ 21241 w 93344"/>
                      <a:gd name="connsiteY3" fmla="*/ 100108 h 113633"/>
                      <a:gd name="connsiteX4" fmla="*/ 21241 w 93344"/>
                      <a:gd name="connsiteY4" fmla="*/ 113633 h 113633"/>
                      <a:gd name="connsiteX5" fmla="*/ 0 w 93344"/>
                      <a:gd name="connsiteY5" fmla="*/ 113633 h 113633"/>
                      <a:gd name="connsiteX6" fmla="*/ 0 w 93344"/>
                      <a:gd name="connsiteY6" fmla="*/ 0 h 113633"/>
                      <a:gd name="connsiteX7" fmla="*/ 21241 w 93344"/>
                      <a:gd name="connsiteY7" fmla="*/ 0 h 113633"/>
                      <a:gd name="connsiteX8" fmla="*/ 21241 w 93344"/>
                      <a:gd name="connsiteY8" fmla="*/ 73628 h 113633"/>
                      <a:gd name="connsiteX9" fmla="*/ 72104 w 93344"/>
                      <a:gd name="connsiteY9" fmla="*/ 12859 h 113633"/>
                      <a:gd name="connsiteX10" fmla="*/ 72104 w 93344"/>
                      <a:gd name="connsiteY10" fmla="*/ 0 h 113633"/>
                      <a:gd name="connsiteX11" fmla="*/ 93345 w 93344"/>
                      <a:gd name="connsiteY11" fmla="*/ 0 h 113633"/>
                      <a:gd name="connsiteX12" fmla="*/ 93345 w 93344"/>
                      <a:gd name="connsiteY12" fmla="*/ 113538 h 113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3344" h="113633">
                        <a:moveTo>
                          <a:pt x="93345" y="113633"/>
                        </a:moveTo>
                        <a:lnTo>
                          <a:pt x="72104" y="113633"/>
                        </a:lnTo>
                        <a:lnTo>
                          <a:pt x="72104" y="39338"/>
                        </a:lnTo>
                        <a:lnTo>
                          <a:pt x="21241" y="100108"/>
                        </a:lnTo>
                        <a:lnTo>
                          <a:pt x="21241" y="113633"/>
                        </a:lnTo>
                        <a:lnTo>
                          <a:pt x="0" y="113633"/>
                        </a:lnTo>
                        <a:lnTo>
                          <a:pt x="0" y="0"/>
                        </a:lnTo>
                        <a:lnTo>
                          <a:pt x="21241" y="0"/>
                        </a:lnTo>
                        <a:lnTo>
                          <a:pt x="21241" y="73628"/>
                        </a:lnTo>
                        <a:lnTo>
                          <a:pt x="72104" y="12859"/>
                        </a:lnTo>
                        <a:lnTo>
                          <a:pt x="72104" y="0"/>
                        </a:lnTo>
                        <a:lnTo>
                          <a:pt x="93345" y="0"/>
                        </a:lnTo>
                        <a:lnTo>
                          <a:pt x="93345" y="1135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06" name="Полилиния: фигура 105">
                    <a:extLst>
                      <a:ext uri="{FF2B5EF4-FFF2-40B4-BE49-F238E27FC236}">
                        <a16:creationId xmlns:a16="http://schemas.microsoft.com/office/drawing/2014/main" id="{E594D4EF-A49E-4EA5-AE89-F53B644A8E5C}"/>
                      </a:ext>
                    </a:extLst>
                  </p:cNvPr>
                  <p:cNvSpPr/>
                  <p:nvPr/>
                </p:nvSpPr>
                <p:spPr>
                  <a:xfrm>
                    <a:off x="5927693" y="3307556"/>
                    <a:ext cx="91630" cy="113633"/>
                  </a:xfrm>
                  <a:custGeom>
                    <a:avLst/>
                    <a:gdLst>
                      <a:gd name="connsiteX0" fmla="*/ 70199 w 91630"/>
                      <a:gd name="connsiteY0" fmla="*/ 113633 h 113633"/>
                      <a:gd name="connsiteX1" fmla="*/ 70199 w 91630"/>
                      <a:gd name="connsiteY1" fmla="*/ 62008 h 113633"/>
                      <a:gd name="connsiteX2" fmla="*/ 21431 w 91630"/>
                      <a:gd name="connsiteY2" fmla="*/ 62008 h 113633"/>
                      <a:gd name="connsiteX3" fmla="*/ 21431 w 91630"/>
                      <a:gd name="connsiteY3" fmla="*/ 113633 h 113633"/>
                      <a:gd name="connsiteX4" fmla="*/ 0 w 91630"/>
                      <a:gd name="connsiteY4" fmla="*/ 113633 h 113633"/>
                      <a:gd name="connsiteX5" fmla="*/ 0 w 91630"/>
                      <a:gd name="connsiteY5" fmla="*/ 0 h 113633"/>
                      <a:gd name="connsiteX6" fmla="*/ 21431 w 91630"/>
                      <a:gd name="connsiteY6" fmla="*/ 0 h 113633"/>
                      <a:gd name="connsiteX7" fmla="*/ 21431 w 91630"/>
                      <a:gd name="connsiteY7" fmla="*/ 42767 h 113633"/>
                      <a:gd name="connsiteX8" fmla="*/ 70199 w 91630"/>
                      <a:gd name="connsiteY8" fmla="*/ 42767 h 113633"/>
                      <a:gd name="connsiteX9" fmla="*/ 70199 w 91630"/>
                      <a:gd name="connsiteY9" fmla="*/ 0 h 113633"/>
                      <a:gd name="connsiteX10" fmla="*/ 91630 w 91630"/>
                      <a:gd name="connsiteY10" fmla="*/ 0 h 113633"/>
                      <a:gd name="connsiteX11" fmla="*/ 91630 w 91630"/>
                      <a:gd name="connsiteY11" fmla="*/ 113538 h 113633"/>
                      <a:gd name="connsiteX12" fmla="*/ 70199 w 91630"/>
                      <a:gd name="connsiteY12" fmla="*/ 113538 h 113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1630" h="113633">
                        <a:moveTo>
                          <a:pt x="70199" y="113633"/>
                        </a:moveTo>
                        <a:lnTo>
                          <a:pt x="70199" y="62008"/>
                        </a:lnTo>
                        <a:lnTo>
                          <a:pt x="21431" y="62008"/>
                        </a:lnTo>
                        <a:lnTo>
                          <a:pt x="21431" y="113633"/>
                        </a:lnTo>
                        <a:lnTo>
                          <a:pt x="0" y="113633"/>
                        </a:lnTo>
                        <a:lnTo>
                          <a:pt x="0" y="0"/>
                        </a:lnTo>
                        <a:lnTo>
                          <a:pt x="21431" y="0"/>
                        </a:lnTo>
                        <a:lnTo>
                          <a:pt x="21431" y="42767"/>
                        </a:lnTo>
                        <a:lnTo>
                          <a:pt x="70199" y="42767"/>
                        </a:lnTo>
                        <a:lnTo>
                          <a:pt x="70199" y="0"/>
                        </a:lnTo>
                        <a:lnTo>
                          <a:pt x="91630" y="0"/>
                        </a:lnTo>
                        <a:lnTo>
                          <a:pt x="91630" y="113538"/>
                        </a:lnTo>
                        <a:lnTo>
                          <a:pt x="70199" y="1135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07" name="Полилиния: фигура 106">
                    <a:extLst>
                      <a:ext uri="{FF2B5EF4-FFF2-40B4-BE49-F238E27FC236}">
                        <a16:creationId xmlns:a16="http://schemas.microsoft.com/office/drawing/2014/main" id="{DE0EE70D-7D01-4240-B8C1-A5F9F1CCD4B5}"/>
                      </a:ext>
                    </a:extLst>
                  </p:cNvPr>
                  <p:cNvSpPr/>
                  <p:nvPr/>
                </p:nvSpPr>
                <p:spPr>
                  <a:xfrm>
                    <a:off x="6045041" y="3307556"/>
                    <a:ext cx="90106" cy="113633"/>
                  </a:xfrm>
                  <a:custGeom>
                    <a:avLst/>
                    <a:gdLst>
                      <a:gd name="connsiteX0" fmla="*/ 90106 w 90106"/>
                      <a:gd name="connsiteY0" fmla="*/ 0 h 113633"/>
                      <a:gd name="connsiteX1" fmla="*/ 90106 w 90106"/>
                      <a:gd name="connsiteY1" fmla="*/ 113538 h 113633"/>
                      <a:gd name="connsiteX2" fmla="*/ 68866 w 90106"/>
                      <a:gd name="connsiteY2" fmla="*/ 113538 h 113633"/>
                      <a:gd name="connsiteX3" fmla="*/ 68866 w 90106"/>
                      <a:gd name="connsiteY3" fmla="*/ 19336 h 113633"/>
                      <a:gd name="connsiteX4" fmla="*/ 21241 w 90106"/>
                      <a:gd name="connsiteY4" fmla="*/ 19336 h 113633"/>
                      <a:gd name="connsiteX5" fmla="*/ 21241 w 90106"/>
                      <a:gd name="connsiteY5" fmla="*/ 113633 h 113633"/>
                      <a:gd name="connsiteX6" fmla="*/ 0 w 90106"/>
                      <a:gd name="connsiteY6" fmla="*/ 113633 h 113633"/>
                      <a:gd name="connsiteX7" fmla="*/ 0 w 90106"/>
                      <a:gd name="connsiteY7" fmla="*/ 0 h 113633"/>
                      <a:gd name="connsiteX8" fmla="*/ 90106 w 90106"/>
                      <a:gd name="connsiteY8" fmla="*/ 0 h 113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0106" h="113633">
                        <a:moveTo>
                          <a:pt x="90106" y="0"/>
                        </a:moveTo>
                        <a:lnTo>
                          <a:pt x="90106" y="113538"/>
                        </a:lnTo>
                        <a:lnTo>
                          <a:pt x="68866" y="113538"/>
                        </a:lnTo>
                        <a:lnTo>
                          <a:pt x="68866" y="19336"/>
                        </a:lnTo>
                        <a:lnTo>
                          <a:pt x="21241" y="19336"/>
                        </a:lnTo>
                        <a:lnTo>
                          <a:pt x="21241" y="113633"/>
                        </a:lnTo>
                        <a:lnTo>
                          <a:pt x="0" y="113633"/>
                        </a:lnTo>
                        <a:lnTo>
                          <a:pt x="0" y="0"/>
                        </a:lnTo>
                        <a:lnTo>
                          <a:pt x="9010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08" name="Полилиния: фигура 107">
                    <a:extLst>
                      <a:ext uri="{FF2B5EF4-FFF2-40B4-BE49-F238E27FC236}">
                        <a16:creationId xmlns:a16="http://schemas.microsoft.com/office/drawing/2014/main" id="{8CBDA350-7F24-489E-80AF-89A0A9303774}"/>
                      </a:ext>
                    </a:extLst>
                  </p:cNvPr>
                  <p:cNvSpPr/>
                  <p:nvPr/>
                </p:nvSpPr>
                <p:spPr>
                  <a:xfrm>
                    <a:off x="6161150" y="3307556"/>
                    <a:ext cx="84486" cy="113538"/>
                  </a:xfrm>
                  <a:custGeom>
                    <a:avLst/>
                    <a:gdLst>
                      <a:gd name="connsiteX0" fmla="*/ 44101 w 84486"/>
                      <a:gd name="connsiteY0" fmla="*/ 0 h 113538"/>
                      <a:gd name="connsiteX1" fmla="*/ 84487 w 84486"/>
                      <a:gd name="connsiteY1" fmla="*/ 37814 h 113538"/>
                      <a:gd name="connsiteX2" fmla="*/ 42958 w 84486"/>
                      <a:gd name="connsiteY2" fmla="*/ 74962 h 113538"/>
                      <a:gd name="connsiteX3" fmla="*/ 21241 w 84486"/>
                      <a:gd name="connsiteY3" fmla="*/ 74962 h 113538"/>
                      <a:gd name="connsiteX4" fmla="*/ 21241 w 84486"/>
                      <a:gd name="connsiteY4" fmla="*/ 113538 h 113538"/>
                      <a:gd name="connsiteX5" fmla="*/ 0 w 84486"/>
                      <a:gd name="connsiteY5" fmla="*/ 113538 h 113538"/>
                      <a:gd name="connsiteX6" fmla="*/ 0 w 84486"/>
                      <a:gd name="connsiteY6" fmla="*/ 0 h 113538"/>
                      <a:gd name="connsiteX7" fmla="*/ 44101 w 84486"/>
                      <a:gd name="connsiteY7" fmla="*/ 0 h 113538"/>
                      <a:gd name="connsiteX8" fmla="*/ 21241 w 84486"/>
                      <a:gd name="connsiteY8" fmla="*/ 57626 h 113538"/>
                      <a:gd name="connsiteX9" fmla="*/ 39910 w 84486"/>
                      <a:gd name="connsiteY9" fmla="*/ 57626 h 113538"/>
                      <a:gd name="connsiteX10" fmla="*/ 62579 w 84486"/>
                      <a:gd name="connsiteY10" fmla="*/ 37243 h 113538"/>
                      <a:gd name="connsiteX11" fmla="*/ 37529 w 84486"/>
                      <a:gd name="connsiteY11" fmla="*/ 18288 h 113538"/>
                      <a:gd name="connsiteX12" fmla="*/ 21241 w 84486"/>
                      <a:gd name="connsiteY12" fmla="*/ 18288 h 113538"/>
                      <a:gd name="connsiteX13" fmla="*/ 21241 w 84486"/>
                      <a:gd name="connsiteY13" fmla="*/ 57722 h 1135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4486" h="113538">
                        <a:moveTo>
                          <a:pt x="44101" y="0"/>
                        </a:moveTo>
                        <a:cubicBezTo>
                          <a:pt x="67532" y="0"/>
                          <a:pt x="84487" y="14478"/>
                          <a:pt x="84487" y="37814"/>
                        </a:cubicBezTo>
                        <a:cubicBezTo>
                          <a:pt x="84487" y="58388"/>
                          <a:pt x="72581" y="74962"/>
                          <a:pt x="42958" y="74962"/>
                        </a:cubicBezTo>
                        <a:lnTo>
                          <a:pt x="21241" y="74962"/>
                        </a:lnTo>
                        <a:lnTo>
                          <a:pt x="21241" y="113538"/>
                        </a:lnTo>
                        <a:lnTo>
                          <a:pt x="0" y="113538"/>
                        </a:lnTo>
                        <a:lnTo>
                          <a:pt x="0" y="0"/>
                        </a:lnTo>
                        <a:lnTo>
                          <a:pt x="44101" y="0"/>
                        </a:lnTo>
                        <a:close/>
                        <a:moveTo>
                          <a:pt x="21241" y="57626"/>
                        </a:moveTo>
                        <a:lnTo>
                          <a:pt x="39910" y="57626"/>
                        </a:lnTo>
                        <a:cubicBezTo>
                          <a:pt x="55055" y="57626"/>
                          <a:pt x="62579" y="50578"/>
                          <a:pt x="62579" y="37243"/>
                        </a:cubicBezTo>
                        <a:cubicBezTo>
                          <a:pt x="62579" y="18955"/>
                          <a:pt x="47816" y="18288"/>
                          <a:pt x="37529" y="18288"/>
                        </a:cubicBezTo>
                        <a:lnTo>
                          <a:pt x="21241" y="18288"/>
                        </a:lnTo>
                        <a:lnTo>
                          <a:pt x="21241" y="577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09" name="Полилиния: фигура 108">
                    <a:extLst>
                      <a:ext uri="{FF2B5EF4-FFF2-40B4-BE49-F238E27FC236}">
                        <a16:creationId xmlns:a16="http://schemas.microsoft.com/office/drawing/2014/main" id="{6B5B5F3A-F32B-4ED7-9257-C29DB0502F3C}"/>
                      </a:ext>
                    </a:extLst>
                  </p:cNvPr>
                  <p:cNvSpPr/>
                  <p:nvPr/>
                </p:nvSpPr>
                <p:spPr>
                  <a:xfrm>
                    <a:off x="6256305" y="3304698"/>
                    <a:ext cx="108870" cy="119348"/>
                  </a:xfrm>
                  <a:custGeom>
                    <a:avLst/>
                    <a:gdLst>
                      <a:gd name="connsiteX0" fmla="*/ 54483 w 108870"/>
                      <a:gd name="connsiteY0" fmla="*/ 0 h 119348"/>
                      <a:gd name="connsiteX1" fmla="*/ 108871 w 108870"/>
                      <a:gd name="connsiteY1" fmla="*/ 59055 h 119348"/>
                      <a:gd name="connsiteX2" fmla="*/ 54007 w 108870"/>
                      <a:gd name="connsiteY2" fmla="*/ 119348 h 119348"/>
                      <a:gd name="connsiteX3" fmla="*/ 0 w 108870"/>
                      <a:gd name="connsiteY3" fmla="*/ 59817 h 119348"/>
                      <a:gd name="connsiteX4" fmla="*/ 54483 w 108870"/>
                      <a:gd name="connsiteY4" fmla="*/ 0 h 119348"/>
                      <a:gd name="connsiteX5" fmla="*/ 54673 w 108870"/>
                      <a:gd name="connsiteY5" fmla="*/ 99536 h 119348"/>
                      <a:gd name="connsiteX6" fmla="*/ 87440 w 108870"/>
                      <a:gd name="connsiteY6" fmla="*/ 60770 h 119348"/>
                      <a:gd name="connsiteX7" fmla="*/ 54292 w 108870"/>
                      <a:gd name="connsiteY7" fmla="*/ 19431 h 119348"/>
                      <a:gd name="connsiteX8" fmla="*/ 21812 w 108870"/>
                      <a:gd name="connsiteY8" fmla="*/ 58960 h 119348"/>
                      <a:gd name="connsiteX9" fmla="*/ 54673 w 108870"/>
                      <a:gd name="connsiteY9" fmla="*/ 99536 h 119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8870" h="119348">
                        <a:moveTo>
                          <a:pt x="54483" y="0"/>
                        </a:moveTo>
                        <a:cubicBezTo>
                          <a:pt x="89059" y="0"/>
                          <a:pt x="108871" y="28289"/>
                          <a:pt x="108871" y="59055"/>
                        </a:cubicBezTo>
                        <a:cubicBezTo>
                          <a:pt x="108871" y="84773"/>
                          <a:pt x="94869" y="119348"/>
                          <a:pt x="54007" y="119348"/>
                        </a:cubicBezTo>
                        <a:cubicBezTo>
                          <a:pt x="20574" y="119348"/>
                          <a:pt x="0" y="91726"/>
                          <a:pt x="0" y="59817"/>
                        </a:cubicBezTo>
                        <a:cubicBezTo>
                          <a:pt x="0" y="27908"/>
                          <a:pt x="21717" y="0"/>
                          <a:pt x="54483" y="0"/>
                        </a:cubicBezTo>
                        <a:close/>
                        <a:moveTo>
                          <a:pt x="54673" y="99536"/>
                        </a:moveTo>
                        <a:cubicBezTo>
                          <a:pt x="71533" y="99536"/>
                          <a:pt x="87440" y="86487"/>
                          <a:pt x="87440" y="60770"/>
                        </a:cubicBezTo>
                        <a:cubicBezTo>
                          <a:pt x="87440" y="40481"/>
                          <a:pt x="76867" y="19431"/>
                          <a:pt x="54292" y="19431"/>
                        </a:cubicBezTo>
                        <a:cubicBezTo>
                          <a:pt x="35623" y="19431"/>
                          <a:pt x="21812" y="34100"/>
                          <a:pt x="21812" y="58960"/>
                        </a:cubicBezTo>
                        <a:cubicBezTo>
                          <a:pt x="21812" y="76676"/>
                          <a:pt x="30385" y="99536"/>
                          <a:pt x="54673" y="9953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10" name="Полилиния: фигура 109">
                    <a:extLst>
                      <a:ext uri="{FF2B5EF4-FFF2-40B4-BE49-F238E27FC236}">
                        <a16:creationId xmlns:a16="http://schemas.microsoft.com/office/drawing/2014/main" id="{20ED6F34-C805-4DD5-95EE-EA42996383C9}"/>
                      </a:ext>
                    </a:extLst>
                  </p:cNvPr>
                  <p:cNvSpPr/>
                  <p:nvPr/>
                </p:nvSpPr>
                <p:spPr>
                  <a:xfrm>
                    <a:off x="6384797" y="3307556"/>
                    <a:ext cx="105632" cy="113633"/>
                  </a:xfrm>
                  <a:custGeom>
                    <a:avLst/>
                    <a:gdLst>
                      <a:gd name="connsiteX0" fmla="*/ 84868 w 105632"/>
                      <a:gd name="connsiteY0" fmla="*/ 113633 h 113633"/>
                      <a:gd name="connsiteX1" fmla="*/ 86963 w 105632"/>
                      <a:gd name="connsiteY1" fmla="*/ 20288 h 113633"/>
                      <a:gd name="connsiteX2" fmla="*/ 62389 w 105632"/>
                      <a:gd name="connsiteY2" fmla="*/ 113633 h 113633"/>
                      <a:gd name="connsiteX3" fmla="*/ 43244 w 105632"/>
                      <a:gd name="connsiteY3" fmla="*/ 113633 h 113633"/>
                      <a:gd name="connsiteX4" fmla="*/ 18669 w 105632"/>
                      <a:gd name="connsiteY4" fmla="*/ 20288 h 113633"/>
                      <a:gd name="connsiteX5" fmla="*/ 20765 w 105632"/>
                      <a:gd name="connsiteY5" fmla="*/ 113633 h 113633"/>
                      <a:gd name="connsiteX6" fmla="*/ 0 w 105632"/>
                      <a:gd name="connsiteY6" fmla="*/ 113633 h 113633"/>
                      <a:gd name="connsiteX7" fmla="*/ 0 w 105632"/>
                      <a:gd name="connsiteY7" fmla="*/ 0 h 113633"/>
                      <a:gd name="connsiteX8" fmla="*/ 30861 w 105632"/>
                      <a:gd name="connsiteY8" fmla="*/ 0 h 113633"/>
                      <a:gd name="connsiteX9" fmla="*/ 53054 w 105632"/>
                      <a:gd name="connsiteY9" fmla="*/ 84296 h 113633"/>
                      <a:gd name="connsiteX10" fmla="*/ 74962 w 105632"/>
                      <a:gd name="connsiteY10" fmla="*/ 0 h 113633"/>
                      <a:gd name="connsiteX11" fmla="*/ 105632 w 105632"/>
                      <a:gd name="connsiteY11" fmla="*/ 0 h 113633"/>
                      <a:gd name="connsiteX12" fmla="*/ 105632 w 105632"/>
                      <a:gd name="connsiteY12" fmla="*/ 113538 h 113633"/>
                      <a:gd name="connsiteX13" fmla="*/ 84868 w 105632"/>
                      <a:gd name="connsiteY13" fmla="*/ 113538 h 113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5632" h="113633">
                        <a:moveTo>
                          <a:pt x="84868" y="113633"/>
                        </a:moveTo>
                        <a:cubicBezTo>
                          <a:pt x="84868" y="110871"/>
                          <a:pt x="86963" y="20288"/>
                          <a:pt x="86963" y="20288"/>
                        </a:cubicBezTo>
                        <a:lnTo>
                          <a:pt x="62389" y="113633"/>
                        </a:lnTo>
                        <a:lnTo>
                          <a:pt x="43244" y="113633"/>
                        </a:lnTo>
                        <a:lnTo>
                          <a:pt x="18669" y="20288"/>
                        </a:lnTo>
                        <a:cubicBezTo>
                          <a:pt x="18669" y="20288"/>
                          <a:pt x="20765" y="109919"/>
                          <a:pt x="20765" y="113633"/>
                        </a:cubicBezTo>
                        <a:lnTo>
                          <a:pt x="0" y="113633"/>
                        </a:lnTo>
                        <a:lnTo>
                          <a:pt x="0" y="0"/>
                        </a:lnTo>
                        <a:lnTo>
                          <a:pt x="30861" y="0"/>
                        </a:lnTo>
                        <a:lnTo>
                          <a:pt x="53054" y="84296"/>
                        </a:lnTo>
                        <a:lnTo>
                          <a:pt x="74962" y="0"/>
                        </a:lnTo>
                        <a:lnTo>
                          <a:pt x="105632" y="0"/>
                        </a:lnTo>
                        <a:lnTo>
                          <a:pt x="105632" y="113538"/>
                        </a:lnTo>
                        <a:lnTo>
                          <a:pt x="84868" y="1135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11" name="Полилиния: фигура 110">
                    <a:extLst>
                      <a:ext uri="{FF2B5EF4-FFF2-40B4-BE49-F238E27FC236}">
                        <a16:creationId xmlns:a16="http://schemas.microsoft.com/office/drawing/2014/main" id="{D7F20604-C0AC-4361-AAE3-1CF6DB844159}"/>
                      </a:ext>
                    </a:extLst>
                  </p:cNvPr>
                  <p:cNvSpPr/>
                  <p:nvPr/>
                </p:nvSpPr>
                <p:spPr>
                  <a:xfrm>
                    <a:off x="6506718" y="3307556"/>
                    <a:ext cx="83439" cy="113538"/>
                  </a:xfrm>
                  <a:custGeom>
                    <a:avLst/>
                    <a:gdLst>
                      <a:gd name="connsiteX0" fmla="*/ 52102 w 83439"/>
                      <a:gd name="connsiteY0" fmla="*/ 19145 h 113538"/>
                      <a:gd name="connsiteX1" fmla="*/ 52102 w 83439"/>
                      <a:gd name="connsiteY1" fmla="*/ 113538 h 113538"/>
                      <a:gd name="connsiteX2" fmla="*/ 30861 w 83439"/>
                      <a:gd name="connsiteY2" fmla="*/ 113538 h 113538"/>
                      <a:gd name="connsiteX3" fmla="*/ 30861 w 83439"/>
                      <a:gd name="connsiteY3" fmla="*/ 19145 h 113538"/>
                      <a:gd name="connsiteX4" fmla="*/ 0 w 83439"/>
                      <a:gd name="connsiteY4" fmla="*/ 19145 h 113538"/>
                      <a:gd name="connsiteX5" fmla="*/ 0 w 83439"/>
                      <a:gd name="connsiteY5" fmla="*/ 0 h 113538"/>
                      <a:gd name="connsiteX6" fmla="*/ 83439 w 83439"/>
                      <a:gd name="connsiteY6" fmla="*/ 0 h 113538"/>
                      <a:gd name="connsiteX7" fmla="*/ 83439 w 83439"/>
                      <a:gd name="connsiteY7" fmla="*/ 19145 h 113538"/>
                      <a:gd name="connsiteX8" fmla="*/ 52102 w 83439"/>
                      <a:gd name="connsiteY8" fmla="*/ 19145 h 1135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439" h="113538">
                        <a:moveTo>
                          <a:pt x="52102" y="19145"/>
                        </a:moveTo>
                        <a:lnTo>
                          <a:pt x="52102" y="113538"/>
                        </a:lnTo>
                        <a:lnTo>
                          <a:pt x="30861" y="113538"/>
                        </a:lnTo>
                        <a:lnTo>
                          <a:pt x="30861" y="19145"/>
                        </a:lnTo>
                        <a:lnTo>
                          <a:pt x="0" y="19145"/>
                        </a:lnTo>
                        <a:lnTo>
                          <a:pt x="0" y="0"/>
                        </a:lnTo>
                        <a:lnTo>
                          <a:pt x="83439" y="0"/>
                        </a:lnTo>
                        <a:lnTo>
                          <a:pt x="83439" y="19145"/>
                        </a:lnTo>
                        <a:lnTo>
                          <a:pt x="52102" y="1914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12" name="Полилиния: фигура 111">
                    <a:extLst>
                      <a:ext uri="{FF2B5EF4-FFF2-40B4-BE49-F238E27FC236}">
                        <a16:creationId xmlns:a16="http://schemas.microsoft.com/office/drawing/2014/main" id="{10B13D2E-98DC-45B7-8803-A83726DB67BF}"/>
                      </a:ext>
                    </a:extLst>
                  </p:cNvPr>
                  <p:cNvSpPr/>
                  <p:nvPr/>
                </p:nvSpPr>
                <p:spPr>
                  <a:xfrm>
                    <a:off x="6601301" y="3304698"/>
                    <a:ext cx="108870" cy="119348"/>
                  </a:xfrm>
                  <a:custGeom>
                    <a:avLst/>
                    <a:gdLst>
                      <a:gd name="connsiteX0" fmla="*/ 54483 w 108870"/>
                      <a:gd name="connsiteY0" fmla="*/ 0 h 119348"/>
                      <a:gd name="connsiteX1" fmla="*/ 108871 w 108870"/>
                      <a:gd name="connsiteY1" fmla="*/ 59055 h 119348"/>
                      <a:gd name="connsiteX2" fmla="*/ 54007 w 108870"/>
                      <a:gd name="connsiteY2" fmla="*/ 119348 h 119348"/>
                      <a:gd name="connsiteX3" fmla="*/ 0 w 108870"/>
                      <a:gd name="connsiteY3" fmla="*/ 59817 h 119348"/>
                      <a:gd name="connsiteX4" fmla="*/ 54483 w 108870"/>
                      <a:gd name="connsiteY4" fmla="*/ 0 h 119348"/>
                      <a:gd name="connsiteX5" fmla="*/ 54673 w 108870"/>
                      <a:gd name="connsiteY5" fmla="*/ 99536 h 119348"/>
                      <a:gd name="connsiteX6" fmla="*/ 87439 w 108870"/>
                      <a:gd name="connsiteY6" fmla="*/ 60770 h 119348"/>
                      <a:gd name="connsiteX7" fmla="*/ 54292 w 108870"/>
                      <a:gd name="connsiteY7" fmla="*/ 19431 h 119348"/>
                      <a:gd name="connsiteX8" fmla="*/ 21812 w 108870"/>
                      <a:gd name="connsiteY8" fmla="*/ 58960 h 119348"/>
                      <a:gd name="connsiteX9" fmla="*/ 54578 w 108870"/>
                      <a:gd name="connsiteY9" fmla="*/ 99536 h 119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8870" h="119348">
                        <a:moveTo>
                          <a:pt x="54483" y="0"/>
                        </a:moveTo>
                        <a:cubicBezTo>
                          <a:pt x="89059" y="0"/>
                          <a:pt x="108871" y="28289"/>
                          <a:pt x="108871" y="59055"/>
                        </a:cubicBezTo>
                        <a:cubicBezTo>
                          <a:pt x="108871" y="84773"/>
                          <a:pt x="94869" y="119348"/>
                          <a:pt x="54007" y="119348"/>
                        </a:cubicBezTo>
                        <a:cubicBezTo>
                          <a:pt x="20574" y="119348"/>
                          <a:pt x="0" y="91726"/>
                          <a:pt x="0" y="59817"/>
                        </a:cubicBezTo>
                        <a:cubicBezTo>
                          <a:pt x="0" y="27908"/>
                          <a:pt x="21717" y="0"/>
                          <a:pt x="54483" y="0"/>
                        </a:cubicBezTo>
                        <a:close/>
                        <a:moveTo>
                          <a:pt x="54673" y="99536"/>
                        </a:moveTo>
                        <a:cubicBezTo>
                          <a:pt x="71533" y="99536"/>
                          <a:pt x="87439" y="86487"/>
                          <a:pt x="87439" y="60770"/>
                        </a:cubicBezTo>
                        <a:cubicBezTo>
                          <a:pt x="87439" y="40481"/>
                          <a:pt x="76867" y="19431"/>
                          <a:pt x="54292" y="19431"/>
                        </a:cubicBezTo>
                        <a:cubicBezTo>
                          <a:pt x="35623" y="19431"/>
                          <a:pt x="21812" y="34100"/>
                          <a:pt x="21812" y="58960"/>
                        </a:cubicBezTo>
                        <a:cubicBezTo>
                          <a:pt x="21812" y="76676"/>
                          <a:pt x="30289" y="99536"/>
                          <a:pt x="54578" y="9953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13" name="Полилиния: фигура 112">
                    <a:extLst>
                      <a:ext uri="{FF2B5EF4-FFF2-40B4-BE49-F238E27FC236}">
                        <a16:creationId xmlns:a16="http://schemas.microsoft.com/office/drawing/2014/main" id="{C63251CD-B52F-436B-89A6-DEF7F4B112AF}"/>
                      </a:ext>
                    </a:extLst>
                  </p:cNvPr>
                  <p:cNvSpPr/>
                  <p:nvPr/>
                </p:nvSpPr>
                <p:spPr>
                  <a:xfrm>
                    <a:off x="6730745" y="3307556"/>
                    <a:ext cx="84486" cy="113538"/>
                  </a:xfrm>
                  <a:custGeom>
                    <a:avLst/>
                    <a:gdLst>
                      <a:gd name="connsiteX0" fmla="*/ 44101 w 84486"/>
                      <a:gd name="connsiteY0" fmla="*/ 0 h 113538"/>
                      <a:gd name="connsiteX1" fmla="*/ 84487 w 84486"/>
                      <a:gd name="connsiteY1" fmla="*/ 37814 h 113538"/>
                      <a:gd name="connsiteX2" fmla="*/ 42958 w 84486"/>
                      <a:gd name="connsiteY2" fmla="*/ 74962 h 113538"/>
                      <a:gd name="connsiteX3" fmla="*/ 21241 w 84486"/>
                      <a:gd name="connsiteY3" fmla="*/ 74962 h 113538"/>
                      <a:gd name="connsiteX4" fmla="*/ 21241 w 84486"/>
                      <a:gd name="connsiteY4" fmla="*/ 113538 h 113538"/>
                      <a:gd name="connsiteX5" fmla="*/ 0 w 84486"/>
                      <a:gd name="connsiteY5" fmla="*/ 113538 h 113538"/>
                      <a:gd name="connsiteX6" fmla="*/ 0 w 84486"/>
                      <a:gd name="connsiteY6" fmla="*/ 0 h 113538"/>
                      <a:gd name="connsiteX7" fmla="*/ 44101 w 84486"/>
                      <a:gd name="connsiteY7" fmla="*/ 0 h 113538"/>
                      <a:gd name="connsiteX8" fmla="*/ 21241 w 84486"/>
                      <a:gd name="connsiteY8" fmla="*/ 57626 h 113538"/>
                      <a:gd name="connsiteX9" fmla="*/ 39910 w 84486"/>
                      <a:gd name="connsiteY9" fmla="*/ 57626 h 113538"/>
                      <a:gd name="connsiteX10" fmla="*/ 62579 w 84486"/>
                      <a:gd name="connsiteY10" fmla="*/ 37243 h 113538"/>
                      <a:gd name="connsiteX11" fmla="*/ 37529 w 84486"/>
                      <a:gd name="connsiteY11" fmla="*/ 18288 h 113538"/>
                      <a:gd name="connsiteX12" fmla="*/ 21241 w 84486"/>
                      <a:gd name="connsiteY12" fmla="*/ 18288 h 113538"/>
                      <a:gd name="connsiteX13" fmla="*/ 21241 w 84486"/>
                      <a:gd name="connsiteY13" fmla="*/ 57722 h 1135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4486" h="113538">
                        <a:moveTo>
                          <a:pt x="44101" y="0"/>
                        </a:moveTo>
                        <a:cubicBezTo>
                          <a:pt x="67532" y="0"/>
                          <a:pt x="84487" y="14478"/>
                          <a:pt x="84487" y="37814"/>
                        </a:cubicBezTo>
                        <a:cubicBezTo>
                          <a:pt x="84487" y="58388"/>
                          <a:pt x="72580" y="74962"/>
                          <a:pt x="42958" y="74962"/>
                        </a:cubicBezTo>
                        <a:lnTo>
                          <a:pt x="21241" y="74962"/>
                        </a:lnTo>
                        <a:lnTo>
                          <a:pt x="21241" y="113538"/>
                        </a:lnTo>
                        <a:lnTo>
                          <a:pt x="0" y="113538"/>
                        </a:lnTo>
                        <a:lnTo>
                          <a:pt x="0" y="0"/>
                        </a:lnTo>
                        <a:lnTo>
                          <a:pt x="44101" y="0"/>
                        </a:lnTo>
                        <a:close/>
                        <a:moveTo>
                          <a:pt x="21241" y="57626"/>
                        </a:moveTo>
                        <a:lnTo>
                          <a:pt x="39910" y="57626"/>
                        </a:lnTo>
                        <a:cubicBezTo>
                          <a:pt x="55054" y="57626"/>
                          <a:pt x="62579" y="50578"/>
                          <a:pt x="62579" y="37243"/>
                        </a:cubicBezTo>
                        <a:cubicBezTo>
                          <a:pt x="62579" y="18955"/>
                          <a:pt x="47816" y="18288"/>
                          <a:pt x="37529" y="18288"/>
                        </a:cubicBezTo>
                        <a:lnTo>
                          <a:pt x="21241" y="18288"/>
                        </a:lnTo>
                        <a:lnTo>
                          <a:pt x="21241" y="577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14" name="Полилиния: фигура 113">
                    <a:extLst>
                      <a:ext uri="{FF2B5EF4-FFF2-40B4-BE49-F238E27FC236}">
                        <a16:creationId xmlns:a16="http://schemas.microsoft.com/office/drawing/2014/main" id="{32E1FE2D-9257-41F2-93B7-0C018D9B657B}"/>
                      </a:ext>
                    </a:extLst>
                  </p:cNvPr>
                  <p:cNvSpPr/>
                  <p:nvPr/>
                </p:nvSpPr>
                <p:spPr>
                  <a:xfrm>
                    <a:off x="6830949" y="3307556"/>
                    <a:ext cx="67913" cy="113633"/>
                  </a:xfrm>
                  <a:custGeom>
                    <a:avLst/>
                    <a:gdLst>
                      <a:gd name="connsiteX0" fmla="*/ 67913 w 67913"/>
                      <a:gd name="connsiteY0" fmla="*/ 0 h 113633"/>
                      <a:gd name="connsiteX1" fmla="*/ 67913 w 67913"/>
                      <a:gd name="connsiteY1" fmla="*/ 19336 h 113633"/>
                      <a:gd name="connsiteX2" fmla="*/ 21241 w 67913"/>
                      <a:gd name="connsiteY2" fmla="*/ 19336 h 113633"/>
                      <a:gd name="connsiteX3" fmla="*/ 21241 w 67913"/>
                      <a:gd name="connsiteY3" fmla="*/ 113633 h 113633"/>
                      <a:gd name="connsiteX4" fmla="*/ 0 w 67913"/>
                      <a:gd name="connsiteY4" fmla="*/ 113633 h 113633"/>
                      <a:gd name="connsiteX5" fmla="*/ 0 w 67913"/>
                      <a:gd name="connsiteY5" fmla="*/ 0 h 113633"/>
                      <a:gd name="connsiteX6" fmla="*/ 67913 w 67913"/>
                      <a:gd name="connsiteY6" fmla="*/ 0 h 113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913" h="113633">
                        <a:moveTo>
                          <a:pt x="67913" y="0"/>
                        </a:moveTo>
                        <a:lnTo>
                          <a:pt x="67913" y="19336"/>
                        </a:lnTo>
                        <a:lnTo>
                          <a:pt x="21241" y="19336"/>
                        </a:lnTo>
                        <a:lnTo>
                          <a:pt x="21241" y="113633"/>
                        </a:lnTo>
                        <a:lnTo>
                          <a:pt x="0" y="113633"/>
                        </a:lnTo>
                        <a:lnTo>
                          <a:pt x="0" y="0"/>
                        </a:lnTo>
                        <a:lnTo>
                          <a:pt x="6791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</p:grpSp>
            <p:grpSp>
              <p:nvGrpSpPr>
                <p:cNvPr id="115" name="Рисунок 96">
                  <a:extLst>
                    <a:ext uri="{FF2B5EF4-FFF2-40B4-BE49-F238E27FC236}">
                      <a16:creationId xmlns:a16="http://schemas.microsoft.com/office/drawing/2014/main" id="{A535EFD9-3315-4185-8795-EDC5EE0A517F}"/>
                    </a:ext>
                  </a:extLst>
                </p:cNvPr>
                <p:cNvGrpSpPr/>
                <p:nvPr/>
              </p:nvGrpSpPr>
              <p:grpSpPr>
                <a:xfrm>
                  <a:off x="5677471" y="3446335"/>
                  <a:ext cx="667702" cy="119348"/>
                  <a:chOff x="5677471" y="3446335"/>
                  <a:chExt cx="667702" cy="119348"/>
                </a:xfrm>
                <a:solidFill>
                  <a:srgbClr val="FFFFFF"/>
                </a:solidFill>
              </p:grpSpPr>
              <p:sp>
                <p:nvSpPr>
                  <p:cNvPr id="116" name="Полилиния: фигура 115">
                    <a:extLst>
                      <a:ext uri="{FF2B5EF4-FFF2-40B4-BE49-F238E27FC236}">
                        <a16:creationId xmlns:a16="http://schemas.microsoft.com/office/drawing/2014/main" id="{351D96C9-847C-4625-8686-CD54CCE1C302}"/>
                      </a:ext>
                    </a:extLst>
                  </p:cNvPr>
                  <p:cNvSpPr/>
                  <p:nvPr/>
                </p:nvSpPr>
                <p:spPr>
                  <a:xfrm>
                    <a:off x="5677471" y="3449193"/>
                    <a:ext cx="84486" cy="113538"/>
                  </a:xfrm>
                  <a:custGeom>
                    <a:avLst/>
                    <a:gdLst>
                      <a:gd name="connsiteX0" fmla="*/ 44101 w 84486"/>
                      <a:gd name="connsiteY0" fmla="*/ 0 h 113538"/>
                      <a:gd name="connsiteX1" fmla="*/ 84487 w 84486"/>
                      <a:gd name="connsiteY1" fmla="*/ 37814 h 113538"/>
                      <a:gd name="connsiteX2" fmla="*/ 42958 w 84486"/>
                      <a:gd name="connsiteY2" fmla="*/ 74962 h 113538"/>
                      <a:gd name="connsiteX3" fmla="*/ 21241 w 84486"/>
                      <a:gd name="connsiteY3" fmla="*/ 74962 h 113538"/>
                      <a:gd name="connsiteX4" fmla="*/ 21241 w 84486"/>
                      <a:gd name="connsiteY4" fmla="*/ 113538 h 113538"/>
                      <a:gd name="connsiteX5" fmla="*/ 0 w 84486"/>
                      <a:gd name="connsiteY5" fmla="*/ 113538 h 113538"/>
                      <a:gd name="connsiteX6" fmla="*/ 0 w 84486"/>
                      <a:gd name="connsiteY6" fmla="*/ 0 h 113538"/>
                      <a:gd name="connsiteX7" fmla="*/ 44101 w 84486"/>
                      <a:gd name="connsiteY7" fmla="*/ 0 h 113538"/>
                      <a:gd name="connsiteX8" fmla="*/ 21241 w 84486"/>
                      <a:gd name="connsiteY8" fmla="*/ 57626 h 113538"/>
                      <a:gd name="connsiteX9" fmla="*/ 39910 w 84486"/>
                      <a:gd name="connsiteY9" fmla="*/ 57626 h 113538"/>
                      <a:gd name="connsiteX10" fmla="*/ 62579 w 84486"/>
                      <a:gd name="connsiteY10" fmla="*/ 37243 h 113538"/>
                      <a:gd name="connsiteX11" fmla="*/ 37528 w 84486"/>
                      <a:gd name="connsiteY11" fmla="*/ 18288 h 113538"/>
                      <a:gd name="connsiteX12" fmla="*/ 21241 w 84486"/>
                      <a:gd name="connsiteY12" fmla="*/ 18288 h 113538"/>
                      <a:gd name="connsiteX13" fmla="*/ 21241 w 84486"/>
                      <a:gd name="connsiteY13" fmla="*/ 57721 h 1135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4486" h="113538">
                        <a:moveTo>
                          <a:pt x="44101" y="0"/>
                        </a:moveTo>
                        <a:cubicBezTo>
                          <a:pt x="67532" y="0"/>
                          <a:pt x="84487" y="14478"/>
                          <a:pt x="84487" y="37814"/>
                        </a:cubicBezTo>
                        <a:cubicBezTo>
                          <a:pt x="84487" y="58388"/>
                          <a:pt x="72580" y="74962"/>
                          <a:pt x="42958" y="74962"/>
                        </a:cubicBezTo>
                        <a:lnTo>
                          <a:pt x="21241" y="74962"/>
                        </a:lnTo>
                        <a:lnTo>
                          <a:pt x="21241" y="113538"/>
                        </a:lnTo>
                        <a:lnTo>
                          <a:pt x="0" y="113538"/>
                        </a:lnTo>
                        <a:lnTo>
                          <a:pt x="0" y="0"/>
                        </a:lnTo>
                        <a:lnTo>
                          <a:pt x="44101" y="0"/>
                        </a:lnTo>
                        <a:close/>
                        <a:moveTo>
                          <a:pt x="21241" y="57626"/>
                        </a:moveTo>
                        <a:lnTo>
                          <a:pt x="39910" y="57626"/>
                        </a:lnTo>
                        <a:cubicBezTo>
                          <a:pt x="55054" y="57626"/>
                          <a:pt x="62579" y="50578"/>
                          <a:pt x="62579" y="37243"/>
                        </a:cubicBezTo>
                        <a:cubicBezTo>
                          <a:pt x="62579" y="18955"/>
                          <a:pt x="47816" y="18288"/>
                          <a:pt x="37528" y="18288"/>
                        </a:cubicBezTo>
                        <a:lnTo>
                          <a:pt x="21241" y="18288"/>
                        </a:lnTo>
                        <a:lnTo>
                          <a:pt x="21241" y="577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17" name="Полилиния: фигура 116">
                    <a:extLst>
                      <a:ext uri="{FF2B5EF4-FFF2-40B4-BE49-F238E27FC236}">
                        <a16:creationId xmlns:a16="http://schemas.microsoft.com/office/drawing/2014/main" id="{ACBAA73C-F468-4245-BD96-68AF807AC298}"/>
                      </a:ext>
                    </a:extLst>
                  </p:cNvPr>
                  <p:cNvSpPr/>
                  <p:nvPr/>
                </p:nvSpPr>
                <p:spPr>
                  <a:xfrm>
                    <a:off x="5774245" y="3446335"/>
                    <a:ext cx="108870" cy="119348"/>
                  </a:xfrm>
                  <a:custGeom>
                    <a:avLst/>
                    <a:gdLst>
                      <a:gd name="connsiteX0" fmla="*/ 54483 w 108870"/>
                      <a:gd name="connsiteY0" fmla="*/ 0 h 119348"/>
                      <a:gd name="connsiteX1" fmla="*/ 108871 w 108870"/>
                      <a:gd name="connsiteY1" fmla="*/ 59055 h 119348"/>
                      <a:gd name="connsiteX2" fmla="*/ 54007 w 108870"/>
                      <a:gd name="connsiteY2" fmla="*/ 119348 h 119348"/>
                      <a:gd name="connsiteX3" fmla="*/ 0 w 108870"/>
                      <a:gd name="connsiteY3" fmla="*/ 59817 h 119348"/>
                      <a:gd name="connsiteX4" fmla="*/ 54578 w 108870"/>
                      <a:gd name="connsiteY4" fmla="*/ 0 h 119348"/>
                      <a:gd name="connsiteX5" fmla="*/ 54578 w 108870"/>
                      <a:gd name="connsiteY5" fmla="*/ 99536 h 119348"/>
                      <a:gd name="connsiteX6" fmla="*/ 87440 w 108870"/>
                      <a:gd name="connsiteY6" fmla="*/ 60770 h 119348"/>
                      <a:gd name="connsiteX7" fmla="*/ 54292 w 108870"/>
                      <a:gd name="connsiteY7" fmla="*/ 19431 h 119348"/>
                      <a:gd name="connsiteX8" fmla="*/ 21812 w 108870"/>
                      <a:gd name="connsiteY8" fmla="*/ 59055 h 119348"/>
                      <a:gd name="connsiteX9" fmla="*/ 54578 w 108870"/>
                      <a:gd name="connsiteY9" fmla="*/ 99536 h 119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8870" h="119348">
                        <a:moveTo>
                          <a:pt x="54483" y="0"/>
                        </a:moveTo>
                        <a:cubicBezTo>
                          <a:pt x="89059" y="0"/>
                          <a:pt x="108871" y="28289"/>
                          <a:pt x="108871" y="59055"/>
                        </a:cubicBezTo>
                        <a:cubicBezTo>
                          <a:pt x="108871" y="84773"/>
                          <a:pt x="94869" y="119348"/>
                          <a:pt x="54007" y="119348"/>
                        </a:cubicBezTo>
                        <a:cubicBezTo>
                          <a:pt x="20574" y="119348"/>
                          <a:pt x="0" y="91726"/>
                          <a:pt x="0" y="59817"/>
                        </a:cubicBezTo>
                        <a:cubicBezTo>
                          <a:pt x="0" y="27908"/>
                          <a:pt x="21717" y="0"/>
                          <a:pt x="54578" y="0"/>
                        </a:cubicBezTo>
                        <a:close/>
                        <a:moveTo>
                          <a:pt x="54578" y="99536"/>
                        </a:moveTo>
                        <a:cubicBezTo>
                          <a:pt x="71438" y="99536"/>
                          <a:pt x="87440" y="86487"/>
                          <a:pt x="87440" y="60770"/>
                        </a:cubicBezTo>
                        <a:cubicBezTo>
                          <a:pt x="87440" y="40481"/>
                          <a:pt x="76867" y="19431"/>
                          <a:pt x="54292" y="19431"/>
                        </a:cubicBezTo>
                        <a:cubicBezTo>
                          <a:pt x="35623" y="19431"/>
                          <a:pt x="21812" y="34100"/>
                          <a:pt x="21812" y="59055"/>
                        </a:cubicBezTo>
                        <a:cubicBezTo>
                          <a:pt x="21812" y="76771"/>
                          <a:pt x="30290" y="99536"/>
                          <a:pt x="54578" y="9953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18" name="Полилиния: фигура 117">
                    <a:extLst>
                      <a:ext uri="{FF2B5EF4-FFF2-40B4-BE49-F238E27FC236}">
                        <a16:creationId xmlns:a16="http://schemas.microsoft.com/office/drawing/2014/main" id="{ABD836EB-89D8-4C45-9AEB-31C89FB89049}"/>
                      </a:ext>
                    </a:extLst>
                  </p:cNvPr>
                  <p:cNvSpPr/>
                  <p:nvPr/>
                </p:nvSpPr>
                <p:spPr>
                  <a:xfrm>
                    <a:off x="5898070" y="3446335"/>
                    <a:ext cx="102203" cy="119348"/>
                  </a:xfrm>
                  <a:custGeom>
                    <a:avLst/>
                    <a:gdLst>
                      <a:gd name="connsiteX0" fmla="*/ 102108 w 102203"/>
                      <a:gd name="connsiteY0" fmla="*/ 84773 h 119348"/>
                      <a:gd name="connsiteX1" fmla="*/ 53054 w 102203"/>
                      <a:gd name="connsiteY1" fmla="*/ 119348 h 119348"/>
                      <a:gd name="connsiteX2" fmla="*/ 0 w 102203"/>
                      <a:gd name="connsiteY2" fmla="*/ 58579 h 119348"/>
                      <a:gd name="connsiteX3" fmla="*/ 53911 w 102203"/>
                      <a:gd name="connsiteY3" fmla="*/ 0 h 119348"/>
                      <a:gd name="connsiteX4" fmla="*/ 100108 w 102203"/>
                      <a:gd name="connsiteY4" fmla="*/ 35052 h 119348"/>
                      <a:gd name="connsiteX5" fmla="*/ 79057 w 102203"/>
                      <a:gd name="connsiteY5" fmla="*/ 40481 h 119348"/>
                      <a:gd name="connsiteX6" fmla="*/ 54769 w 102203"/>
                      <a:gd name="connsiteY6" fmla="*/ 19431 h 119348"/>
                      <a:gd name="connsiteX7" fmla="*/ 23050 w 102203"/>
                      <a:gd name="connsiteY7" fmla="*/ 58865 h 119348"/>
                      <a:gd name="connsiteX8" fmla="*/ 54578 w 102203"/>
                      <a:gd name="connsiteY8" fmla="*/ 99251 h 119348"/>
                      <a:gd name="connsiteX9" fmla="*/ 82105 w 102203"/>
                      <a:gd name="connsiteY9" fmla="*/ 76391 h 119348"/>
                      <a:gd name="connsiteX10" fmla="*/ 102203 w 102203"/>
                      <a:gd name="connsiteY10" fmla="*/ 84773 h 119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2203" h="119348">
                        <a:moveTo>
                          <a:pt x="102108" y="84773"/>
                        </a:moveTo>
                        <a:cubicBezTo>
                          <a:pt x="98393" y="94393"/>
                          <a:pt x="85725" y="119348"/>
                          <a:pt x="53054" y="119348"/>
                        </a:cubicBezTo>
                        <a:cubicBezTo>
                          <a:pt x="26194" y="119348"/>
                          <a:pt x="0" y="100965"/>
                          <a:pt x="0" y="58579"/>
                        </a:cubicBezTo>
                        <a:cubicBezTo>
                          <a:pt x="0" y="33338"/>
                          <a:pt x="14288" y="0"/>
                          <a:pt x="53911" y="0"/>
                        </a:cubicBezTo>
                        <a:cubicBezTo>
                          <a:pt x="83153" y="0"/>
                          <a:pt x="95250" y="18859"/>
                          <a:pt x="100108" y="35052"/>
                        </a:cubicBezTo>
                        <a:lnTo>
                          <a:pt x="79057" y="40481"/>
                        </a:lnTo>
                        <a:cubicBezTo>
                          <a:pt x="77724" y="28099"/>
                          <a:pt x="67342" y="19431"/>
                          <a:pt x="54769" y="19431"/>
                        </a:cubicBezTo>
                        <a:cubicBezTo>
                          <a:pt x="36290" y="19431"/>
                          <a:pt x="23050" y="33623"/>
                          <a:pt x="23050" y="58865"/>
                        </a:cubicBezTo>
                        <a:cubicBezTo>
                          <a:pt x="23050" y="74295"/>
                          <a:pt x="29337" y="99251"/>
                          <a:pt x="54578" y="99251"/>
                        </a:cubicBezTo>
                        <a:cubicBezTo>
                          <a:pt x="69247" y="99251"/>
                          <a:pt x="78677" y="88011"/>
                          <a:pt x="82105" y="76391"/>
                        </a:cubicBezTo>
                        <a:lnTo>
                          <a:pt x="102203" y="8477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19" name="Полилиния: фигура 118">
                    <a:extLst>
                      <a:ext uri="{FF2B5EF4-FFF2-40B4-BE49-F238E27FC236}">
                        <a16:creationId xmlns:a16="http://schemas.microsoft.com/office/drawing/2014/main" id="{7944747E-55C3-422C-B29A-D4DC5CBD49C6}"/>
                      </a:ext>
                    </a:extLst>
                  </p:cNvPr>
                  <p:cNvSpPr/>
                  <p:nvPr/>
                </p:nvSpPr>
                <p:spPr>
                  <a:xfrm>
                    <a:off x="6013704" y="3446335"/>
                    <a:ext cx="102203" cy="119348"/>
                  </a:xfrm>
                  <a:custGeom>
                    <a:avLst/>
                    <a:gdLst>
                      <a:gd name="connsiteX0" fmla="*/ 102108 w 102203"/>
                      <a:gd name="connsiteY0" fmla="*/ 84773 h 119348"/>
                      <a:gd name="connsiteX1" fmla="*/ 53054 w 102203"/>
                      <a:gd name="connsiteY1" fmla="*/ 119348 h 119348"/>
                      <a:gd name="connsiteX2" fmla="*/ 0 w 102203"/>
                      <a:gd name="connsiteY2" fmla="*/ 58579 h 119348"/>
                      <a:gd name="connsiteX3" fmla="*/ 53911 w 102203"/>
                      <a:gd name="connsiteY3" fmla="*/ 0 h 119348"/>
                      <a:gd name="connsiteX4" fmla="*/ 100108 w 102203"/>
                      <a:gd name="connsiteY4" fmla="*/ 35052 h 119348"/>
                      <a:gd name="connsiteX5" fmla="*/ 79058 w 102203"/>
                      <a:gd name="connsiteY5" fmla="*/ 40481 h 119348"/>
                      <a:gd name="connsiteX6" fmla="*/ 54769 w 102203"/>
                      <a:gd name="connsiteY6" fmla="*/ 19431 h 119348"/>
                      <a:gd name="connsiteX7" fmla="*/ 23050 w 102203"/>
                      <a:gd name="connsiteY7" fmla="*/ 58865 h 119348"/>
                      <a:gd name="connsiteX8" fmla="*/ 54578 w 102203"/>
                      <a:gd name="connsiteY8" fmla="*/ 99251 h 119348"/>
                      <a:gd name="connsiteX9" fmla="*/ 82106 w 102203"/>
                      <a:gd name="connsiteY9" fmla="*/ 76391 h 119348"/>
                      <a:gd name="connsiteX10" fmla="*/ 102203 w 102203"/>
                      <a:gd name="connsiteY10" fmla="*/ 84773 h 119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2203" h="119348">
                        <a:moveTo>
                          <a:pt x="102108" y="84773"/>
                        </a:moveTo>
                        <a:cubicBezTo>
                          <a:pt x="98393" y="94393"/>
                          <a:pt x="85725" y="119348"/>
                          <a:pt x="53054" y="119348"/>
                        </a:cubicBezTo>
                        <a:cubicBezTo>
                          <a:pt x="26194" y="119348"/>
                          <a:pt x="0" y="100965"/>
                          <a:pt x="0" y="58579"/>
                        </a:cubicBezTo>
                        <a:cubicBezTo>
                          <a:pt x="0" y="33338"/>
                          <a:pt x="14288" y="0"/>
                          <a:pt x="53911" y="0"/>
                        </a:cubicBezTo>
                        <a:cubicBezTo>
                          <a:pt x="83153" y="0"/>
                          <a:pt x="95250" y="18859"/>
                          <a:pt x="100108" y="35052"/>
                        </a:cubicBezTo>
                        <a:lnTo>
                          <a:pt x="79058" y="40481"/>
                        </a:lnTo>
                        <a:cubicBezTo>
                          <a:pt x="77819" y="28099"/>
                          <a:pt x="67342" y="19431"/>
                          <a:pt x="54769" y="19431"/>
                        </a:cubicBezTo>
                        <a:cubicBezTo>
                          <a:pt x="36290" y="19431"/>
                          <a:pt x="23050" y="33623"/>
                          <a:pt x="23050" y="58865"/>
                        </a:cubicBezTo>
                        <a:cubicBezTo>
                          <a:pt x="23050" y="74295"/>
                          <a:pt x="29337" y="99251"/>
                          <a:pt x="54578" y="99251"/>
                        </a:cubicBezTo>
                        <a:cubicBezTo>
                          <a:pt x="69247" y="99251"/>
                          <a:pt x="78677" y="88011"/>
                          <a:pt x="82106" y="76391"/>
                        </a:cubicBezTo>
                        <a:lnTo>
                          <a:pt x="102203" y="8477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20" name="Полилиния: фигура 119">
                    <a:extLst>
                      <a:ext uri="{FF2B5EF4-FFF2-40B4-BE49-F238E27FC236}">
                        <a16:creationId xmlns:a16="http://schemas.microsoft.com/office/drawing/2014/main" id="{0EB4CC33-D092-40CB-9E64-83E6D494F66E}"/>
                      </a:ext>
                    </a:extLst>
                  </p:cNvPr>
                  <p:cNvSpPr/>
                  <p:nvPr/>
                </p:nvSpPr>
                <p:spPr>
                  <a:xfrm>
                    <a:off x="6132861" y="3449193"/>
                    <a:ext cx="93344" cy="113538"/>
                  </a:xfrm>
                  <a:custGeom>
                    <a:avLst/>
                    <a:gdLst>
                      <a:gd name="connsiteX0" fmla="*/ 93345 w 93344"/>
                      <a:gd name="connsiteY0" fmla="*/ 113538 h 113538"/>
                      <a:gd name="connsiteX1" fmla="*/ 72104 w 93344"/>
                      <a:gd name="connsiteY1" fmla="*/ 113538 h 113538"/>
                      <a:gd name="connsiteX2" fmla="*/ 72104 w 93344"/>
                      <a:gd name="connsiteY2" fmla="*/ 39243 h 113538"/>
                      <a:gd name="connsiteX3" fmla="*/ 21241 w 93344"/>
                      <a:gd name="connsiteY3" fmla="*/ 100013 h 113538"/>
                      <a:gd name="connsiteX4" fmla="*/ 21241 w 93344"/>
                      <a:gd name="connsiteY4" fmla="*/ 113538 h 113538"/>
                      <a:gd name="connsiteX5" fmla="*/ 0 w 93344"/>
                      <a:gd name="connsiteY5" fmla="*/ 113538 h 113538"/>
                      <a:gd name="connsiteX6" fmla="*/ 0 w 93344"/>
                      <a:gd name="connsiteY6" fmla="*/ 0 h 113538"/>
                      <a:gd name="connsiteX7" fmla="*/ 21241 w 93344"/>
                      <a:gd name="connsiteY7" fmla="*/ 0 h 113538"/>
                      <a:gd name="connsiteX8" fmla="*/ 21241 w 93344"/>
                      <a:gd name="connsiteY8" fmla="*/ 73628 h 113538"/>
                      <a:gd name="connsiteX9" fmla="*/ 72104 w 93344"/>
                      <a:gd name="connsiteY9" fmla="*/ 12859 h 113538"/>
                      <a:gd name="connsiteX10" fmla="*/ 72104 w 93344"/>
                      <a:gd name="connsiteY10" fmla="*/ 0 h 113538"/>
                      <a:gd name="connsiteX11" fmla="*/ 93345 w 93344"/>
                      <a:gd name="connsiteY11" fmla="*/ 0 h 113538"/>
                      <a:gd name="connsiteX12" fmla="*/ 93345 w 93344"/>
                      <a:gd name="connsiteY12" fmla="*/ 113538 h 1135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3344" h="113538">
                        <a:moveTo>
                          <a:pt x="93345" y="113538"/>
                        </a:moveTo>
                        <a:lnTo>
                          <a:pt x="72104" y="113538"/>
                        </a:lnTo>
                        <a:lnTo>
                          <a:pt x="72104" y="39243"/>
                        </a:lnTo>
                        <a:lnTo>
                          <a:pt x="21241" y="100013"/>
                        </a:lnTo>
                        <a:lnTo>
                          <a:pt x="21241" y="113538"/>
                        </a:lnTo>
                        <a:lnTo>
                          <a:pt x="0" y="113538"/>
                        </a:lnTo>
                        <a:lnTo>
                          <a:pt x="0" y="0"/>
                        </a:lnTo>
                        <a:lnTo>
                          <a:pt x="21241" y="0"/>
                        </a:lnTo>
                        <a:lnTo>
                          <a:pt x="21241" y="73628"/>
                        </a:lnTo>
                        <a:lnTo>
                          <a:pt x="72104" y="12859"/>
                        </a:lnTo>
                        <a:lnTo>
                          <a:pt x="72104" y="0"/>
                        </a:lnTo>
                        <a:lnTo>
                          <a:pt x="93345" y="0"/>
                        </a:lnTo>
                        <a:lnTo>
                          <a:pt x="93345" y="1135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21" name="Полилиния: фигура 120">
                    <a:extLst>
                      <a:ext uri="{FF2B5EF4-FFF2-40B4-BE49-F238E27FC236}">
                        <a16:creationId xmlns:a16="http://schemas.microsoft.com/office/drawing/2014/main" id="{4C63071C-7345-429B-BC88-CCFAE06A9346}"/>
                      </a:ext>
                    </a:extLst>
                  </p:cNvPr>
                  <p:cNvSpPr/>
                  <p:nvPr/>
                </p:nvSpPr>
                <p:spPr>
                  <a:xfrm>
                    <a:off x="6251829" y="3449193"/>
                    <a:ext cx="93345" cy="113538"/>
                  </a:xfrm>
                  <a:custGeom>
                    <a:avLst/>
                    <a:gdLst>
                      <a:gd name="connsiteX0" fmla="*/ 93345 w 93345"/>
                      <a:gd name="connsiteY0" fmla="*/ 113538 h 113538"/>
                      <a:gd name="connsiteX1" fmla="*/ 72104 w 93345"/>
                      <a:gd name="connsiteY1" fmla="*/ 113538 h 113538"/>
                      <a:gd name="connsiteX2" fmla="*/ 72104 w 93345"/>
                      <a:gd name="connsiteY2" fmla="*/ 39243 h 113538"/>
                      <a:gd name="connsiteX3" fmla="*/ 21241 w 93345"/>
                      <a:gd name="connsiteY3" fmla="*/ 100013 h 113538"/>
                      <a:gd name="connsiteX4" fmla="*/ 21241 w 93345"/>
                      <a:gd name="connsiteY4" fmla="*/ 113538 h 113538"/>
                      <a:gd name="connsiteX5" fmla="*/ 0 w 93345"/>
                      <a:gd name="connsiteY5" fmla="*/ 113538 h 113538"/>
                      <a:gd name="connsiteX6" fmla="*/ 0 w 93345"/>
                      <a:gd name="connsiteY6" fmla="*/ 0 h 113538"/>
                      <a:gd name="connsiteX7" fmla="*/ 21241 w 93345"/>
                      <a:gd name="connsiteY7" fmla="*/ 0 h 113538"/>
                      <a:gd name="connsiteX8" fmla="*/ 21241 w 93345"/>
                      <a:gd name="connsiteY8" fmla="*/ 73628 h 113538"/>
                      <a:gd name="connsiteX9" fmla="*/ 72104 w 93345"/>
                      <a:gd name="connsiteY9" fmla="*/ 12859 h 113538"/>
                      <a:gd name="connsiteX10" fmla="*/ 72104 w 93345"/>
                      <a:gd name="connsiteY10" fmla="*/ 0 h 113538"/>
                      <a:gd name="connsiteX11" fmla="*/ 93345 w 93345"/>
                      <a:gd name="connsiteY11" fmla="*/ 0 h 113538"/>
                      <a:gd name="connsiteX12" fmla="*/ 93345 w 93345"/>
                      <a:gd name="connsiteY12" fmla="*/ 113538 h 1135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3345" h="113538">
                        <a:moveTo>
                          <a:pt x="93345" y="113538"/>
                        </a:moveTo>
                        <a:lnTo>
                          <a:pt x="72104" y="113538"/>
                        </a:lnTo>
                        <a:lnTo>
                          <a:pt x="72104" y="39243"/>
                        </a:lnTo>
                        <a:lnTo>
                          <a:pt x="21241" y="100013"/>
                        </a:lnTo>
                        <a:lnTo>
                          <a:pt x="21241" y="113538"/>
                        </a:lnTo>
                        <a:lnTo>
                          <a:pt x="0" y="113538"/>
                        </a:lnTo>
                        <a:lnTo>
                          <a:pt x="0" y="0"/>
                        </a:lnTo>
                        <a:lnTo>
                          <a:pt x="21241" y="0"/>
                        </a:lnTo>
                        <a:lnTo>
                          <a:pt x="21241" y="73628"/>
                        </a:lnTo>
                        <a:lnTo>
                          <a:pt x="72104" y="12859"/>
                        </a:lnTo>
                        <a:lnTo>
                          <a:pt x="72104" y="0"/>
                        </a:lnTo>
                        <a:lnTo>
                          <a:pt x="93345" y="0"/>
                        </a:lnTo>
                        <a:lnTo>
                          <a:pt x="93345" y="1135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166859" eaLnBrk="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2134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</p:grpSp>
          </p:grpSp>
        </p:grpSp>
      </p:grpSp>
      <p:sp>
        <p:nvSpPr>
          <p:cNvPr id="126" name="Прямоугольник: скругленные углы 125">
            <a:extLst>
              <a:ext uri="{FF2B5EF4-FFF2-40B4-BE49-F238E27FC236}">
                <a16:creationId xmlns:a16="http://schemas.microsoft.com/office/drawing/2014/main" id="{8B2C643C-5647-423C-9A26-E6881C78855B}"/>
              </a:ext>
            </a:extLst>
          </p:cNvPr>
          <p:cNvSpPr/>
          <p:nvPr/>
        </p:nvSpPr>
        <p:spPr>
          <a:xfrm>
            <a:off x="2010394" y="2992936"/>
            <a:ext cx="3837632" cy="1854703"/>
          </a:xfrm>
          <a:prstGeom prst="roundRect">
            <a:avLst>
              <a:gd name="adj" fmla="val 8365"/>
            </a:avLst>
          </a:prstGeom>
          <a:solidFill>
            <a:sysClr val="window" lastClr="FFFFFF">
              <a:lumMod val="95000"/>
              <a:alpha val="93000"/>
            </a:sysClr>
          </a:solidFill>
          <a:ln w="3175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728526A4-9167-44BC-A62A-41A0A4054BDD}"/>
              </a:ext>
            </a:extLst>
          </p:cNvPr>
          <p:cNvSpPr txBox="1"/>
          <p:nvPr/>
        </p:nvSpPr>
        <p:spPr>
          <a:xfrm>
            <a:off x="2101244" y="3135404"/>
            <a:ext cx="3604945" cy="1733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Владимир Коклюгин</a:t>
            </a:r>
          </a:p>
          <a:p>
            <a:pPr algn="just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i="1" dirty="0">
                <a:solidFill>
                  <a:prstClr val="black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Руководитель</a:t>
            </a:r>
          </a:p>
          <a:p>
            <a:pPr algn="just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i="1" dirty="0">
                <a:solidFill>
                  <a:prstClr val="black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проекта ФЦК</a:t>
            </a:r>
            <a:endParaRPr lang="en-US" sz="1050" i="1" dirty="0">
              <a:solidFill>
                <a:prstClr val="black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srgbClr val="0071BC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+7 964 968 72 42 </a:t>
            </a:r>
            <a:endParaRPr lang="en-US" sz="1500" dirty="0">
              <a:solidFill>
                <a:prstClr val="black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u="sng" dirty="0" err="1">
                <a:solidFill>
                  <a:srgbClr val="5B9BD5">
                    <a:lumMod val="75000"/>
                  </a:srgbClr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производительность.рф</a:t>
            </a:r>
            <a:endParaRPr lang="ru-RU" sz="1500" u="sng" dirty="0">
              <a:solidFill>
                <a:srgbClr val="5B9BD5">
                  <a:lumMod val="75000"/>
                </a:srgbClr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0" name="Заголовок 1">
            <a:extLst>
              <a:ext uri="{FF2B5EF4-FFF2-40B4-BE49-F238E27FC236}">
                <a16:creationId xmlns:a16="http://schemas.microsoft.com/office/drawing/2014/main" id="{94985CCD-282B-4B8F-9E5F-A544634BC75E}"/>
              </a:ext>
            </a:extLst>
          </p:cNvPr>
          <p:cNvSpPr txBox="1">
            <a:spLocks/>
          </p:cNvSpPr>
          <p:nvPr/>
        </p:nvSpPr>
        <p:spPr>
          <a:xfrm>
            <a:off x="2428781" y="1654951"/>
            <a:ext cx="4668583" cy="40164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rgbClr val="00447D"/>
                </a:solidFill>
                <a:latin typeface="Montserrat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457178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91435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371532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82870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defTabSz="685800">
              <a:defRPr/>
            </a:pPr>
            <a:r>
              <a:rPr lang="ru-RU" altLang="ru-RU" sz="3000" b="1" dirty="0">
                <a:solidFill>
                  <a:prstClr val="white"/>
                </a:solidFill>
                <a:cs typeface="Times New Roman" panose="02020603050405020304" pitchFamily="18" charset="0"/>
              </a:rPr>
              <a:t>Подавайте заявку!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319E4E7-1B9A-4740-89F2-F8D2E23E1DF8}"/>
              </a:ext>
            </a:extLst>
          </p:cNvPr>
          <p:cNvGrpSpPr/>
          <p:nvPr/>
        </p:nvGrpSpPr>
        <p:grpSpPr>
          <a:xfrm>
            <a:off x="2669942" y="2153256"/>
            <a:ext cx="3724488" cy="343405"/>
            <a:chOff x="3559922" y="3206909"/>
            <a:chExt cx="4965984" cy="457873"/>
          </a:xfrm>
        </p:grpSpPr>
        <p:sp>
          <p:nvSpPr>
            <p:cNvPr id="3" name="Стрелка: вправо 2">
              <a:extLst>
                <a:ext uri="{FF2B5EF4-FFF2-40B4-BE49-F238E27FC236}">
                  <a16:creationId xmlns:a16="http://schemas.microsoft.com/office/drawing/2014/main" id="{67C695E5-8C26-463B-94FB-79949455D703}"/>
                </a:ext>
              </a:extLst>
            </p:cNvPr>
            <p:cNvSpPr/>
            <p:nvPr/>
          </p:nvSpPr>
          <p:spPr>
            <a:xfrm>
              <a:off x="3641803" y="3225269"/>
              <a:ext cx="4884103" cy="439513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350">
                <a:solidFill>
                  <a:prstClr val="white"/>
                </a:solidFill>
                <a:latin typeface="Montserrat"/>
              </a:endParaRP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D404C244-A6A9-44E9-BC77-FDBEFC726D00}"/>
                </a:ext>
              </a:extLst>
            </p:cNvPr>
            <p:cNvSpPr/>
            <p:nvPr/>
          </p:nvSpPr>
          <p:spPr>
            <a:xfrm flipV="1">
              <a:off x="3559922" y="3206909"/>
              <a:ext cx="4965983" cy="24993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350">
                <a:solidFill>
                  <a:prstClr val="white"/>
                </a:solidFill>
                <a:latin typeface="Montserrat"/>
              </a:endParaRPr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1AED14BE-BC0B-4851-9FED-09FF0BC688EA}"/>
              </a:ext>
            </a:extLst>
          </p:cNvPr>
          <p:cNvSpPr txBox="1"/>
          <p:nvPr/>
        </p:nvSpPr>
        <p:spPr>
          <a:xfrm>
            <a:off x="2921984" y="2099275"/>
            <a:ext cx="332994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prstClr val="white"/>
                </a:solidFill>
                <a:latin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</a:t>
            </a:r>
            <a:r>
              <a:rPr lang="ru-RU" sz="1350" dirty="0" err="1">
                <a:solidFill>
                  <a:prstClr val="white"/>
                </a:solidFill>
                <a:latin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производительность.рф</a:t>
            </a:r>
            <a:r>
              <a:rPr lang="ru-RU" sz="1350" dirty="0">
                <a:solidFill>
                  <a:prstClr val="white"/>
                </a:solidFill>
                <a:latin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</a:t>
            </a:r>
            <a:endParaRPr lang="ru-RU" sz="1350" dirty="0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525FFDD3-03CF-45C3-9FA0-DC655950C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6400" y="3246287"/>
            <a:ext cx="1174169" cy="142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86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6E289E70-4394-4105-94DB-5567754ED0A4}"/>
              </a:ext>
            </a:extLst>
          </p:cNvPr>
          <p:cNvSpPr txBox="1"/>
          <p:nvPr/>
        </p:nvSpPr>
        <p:spPr>
          <a:xfrm>
            <a:off x="278481" y="4897279"/>
            <a:ext cx="73652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ru-RU" sz="800" dirty="0">
                <a:solidFill>
                  <a:srgbClr val="848E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Средние показатели по реализованным проектам</a:t>
            </a:r>
          </a:p>
          <a:p>
            <a:pPr defTabSz="457189">
              <a:defRPr/>
            </a:pPr>
            <a:endParaRPr lang="ru-RU" dirty="0">
              <a:solidFill>
                <a:srgbClr val="171616"/>
              </a:solidFill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F947E239-034B-485E-BF57-15058E803279}"/>
              </a:ext>
            </a:extLst>
          </p:cNvPr>
          <p:cNvSpPr/>
          <p:nvPr/>
        </p:nvSpPr>
        <p:spPr>
          <a:xfrm>
            <a:off x="2447108" y="4060790"/>
            <a:ext cx="1971000" cy="770563"/>
          </a:xfrm>
          <a:prstGeom prst="round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ru-RU" dirty="0">
              <a:solidFill>
                <a:srgbClr val="171616"/>
              </a:solidFill>
              <a:latin typeface="Verdan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A4FAD8-2B83-472F-B049-778BEEC69CA4}"/>
              </a:ext>
            </a:extLst>
          </p:cNvPr>
          <p:cNvSpPr txBox="1"/>
          <p:nvPr/>
        </p:nvSpPr>
        <p:spPr>
          <a:xfrm>
            <a:off x="2634260" y="4069560"/>
            <a:ext cx="1016304" cy="4078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на </a:t>
            </a:r>
            <a:r>
              <a:rPr lang="ru-RU" sz="2400" b="1" kern="0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59</a:t>
            </a:r>
            <a:r>
              <a:rPr lang="ru-RU" sz="1400" b="1" kern="0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04A6B-0917-41E0-9BBA-0F733C565483}"/>
              </a:ext>
            </a:extLst>
          </p:cNvPr>
          <p:cNvSpPr txBox="1"/>
          <p:nvPr/>
        </p:nvSpPr>
        <p:spPr>
          <a:xfrm>
            <a:off x="2625619" y="4426873"/>
            <a:ext cx="1613980" cy="315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kern="0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больше производится продукции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B2FCEB00-F7E5-47AB-ACB4-4F981539A575}"/>
              </a:ext>
            </a:extLst>
          </p:cNvPr>
          <p:cNvSpPr/>
          <p:nvPr/>
        </p:nvSpPr>
        <p:spPr>
          <a:xfrm>
            <a:off x="6732459" y="4036664"/>
            <a:ext cx="1971000" cy="794689"/>
          </a:xfrm>
          <a:prstGeom prst="round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ru-RU" dirty="0">
              <a:solidFill>
                <a:srgbClr val="171616"/>
              </a:solidFill>
              <a:latin typeface="Verdana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B5F6F5-5F2A-4B94-A140-F132E588213F}"/>
              </a:ext>
            </a:extLst>
          </p:cNvPr>
          <p:cNvSpPr txBox="1"/>
          <p:nvPr/>
        </p:nvSpPr>
        <p:spPr>
          <a:xfrm>
            <a:off x="6805846" y="4073278"/>
            <a:ext cx="1864658" cy="4078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на </a:t>
            </a:r>
            <a:r>
              <a:rPr lang="ru-RU" sz="2400" b="1" kern="0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31</a:t>
            </a:r>
            <a:r>
              <a:rPr lang="ru-RU" sz="1400" b="1" kern="0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B41060-6C2D-4B65-A554-6D3565C45006}"/>
              </a:ext>
            </a:extLst>
          </p:cNvPr>
          <p:cNvSpPr txBox="1"/>
          <p:nvPr/>
        </p:nvSpPr>
        <p:spPr>
          <a:xfrm>
            <a:off x="6848623" y="4443639"/>
            <a:ext cx="1737903" cy="315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defTabSz="457189">
              <a:defRPr/>
            </a:pPr>
            <a:r>
              <a:rPr lang="ru-RU" sz="900" dirty="0">
                <a:solidFill>
                  <a:srgbClr val="1A1A1A"/>
                </a:solidFill>
                <a:latin typeface="Verdana"/>
              </a:rPr>
              <a:t>быстрее</a:t>
            </a:r>
          </a:p>
          <a:p>
            <a:pPr defTabSz="457189">
              <a:defRPr/>
            </a:pPr>
            <a:r>
              <a:rPr lang="ru-RU" sz="900" dirty="0">
                <a:solidFill>
                  <a:srgbClr val="1A1A1A"/>
                </a:solidFill>
                <a:latin typeface="Verdana"/>
              </a:rPr>
              <a:t>выполняются заказы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9560E3C7-6DF9-4121-8CAE-7F22FEDEB2BE}"/>
              </a:ext>
            </a:extLst>
          </p:cNvPr>
          <p:cNvSpPr/>
          <p:nvPr/>
        </p:nvSpPr>
        <p:spPr>
          <a:xfrm>
            <a:off x="4589784" y="4029701"/>
            <a:ext cx="1971000" cy="801651"/>
          </a:xfrm>
          <a:prstGeom prst="round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ru-RU" dirty="0">
              <a:solidFill>
                <a:srgbClr val="171616"/>
              </a:solidFill>
              <a:latin typeface="Verdana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DD882F-2E45-4F45-B4D4-54FFA55BF93D}"/>
              </a:ext>
            </a:extLst>
          </p:cNvPr>
          <p:cNvSpPr txBox="1"/>
          <p:nvPr/>
        </p:nvSpPr>
        <p:spPr>
          <a:xfrm>
            <a:off x="4707563" y="4069560"/>
            <a:ext cx="1077218" cy="4078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 на </a:t>
            </a:r>
            <a:r>
              <a:rPr lang="ru-RU" sz="2400" b="1" kern="0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29</a:t>
            </a:r>
            <a:r>
              <a:rPr lang="ru-RU" sz="1400" b="1" kern="0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26807C-092C-4E79-994D-5DAB57C305F7}"/>
              </a:ext>
            </a:extLst>
          </p:cNvPr>
          <p:cNvSpPr txBox="1"/>
          <p:nvPr/>
        </p:nvSpPr>
        <p:spPr>
          <a:xfrm>
            <a:off x="4780950" y="4426873"/>
            <a:ext cx="1895998" cy="315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kern="0" dirty="0">
                <a:solidFill>
                  <a:srgbClr val="171616"/>
                </a:solidFill>
                <a:latin typeface="Verdana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меньше запасов, </a:t>
            </a:r>
            <a:r>
              <a:rPr lang="ru-RU" sz="900" dirty="0">
                <a:solidFill>
                  <a:srgbClr val="171616"/>
                </a:solidFill>
                <a:latin typeface="Verdana"/>
                <a:ea typeface="Open Sans" panose="020B0606030504020204" pitchFamily="34" charset="0"/>
                <a:cs typeface="Open Sans" panose="020B0606030504020204" pitchFamily="34" charset="0"/>
              </a:rPr>
              <a:t>замораживающих деньги </a:t>
            </a:r>
            <a:endParaRPr lang="ru-RU" sz="900" kern="0" dirty="0">
              <a:solidFill>
                <a:srgbClr val="171616"/>
              </a:solidFill>
              <a:latin typeface="Verdana"/>
              <a:ea typeface="Verdana" panose="020B060403050404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F67D4D4E-AF57-4DE8-B053-B9C345692B92}"/>
              </a:ext>
            </a:extLst>
          </p:cNvPr>
          <p:cNvSpPr/>
          <p:nvPr/>
        </p:nvSpPr>
        <p:spPr>
          <a:xfrm>
            <a:off x="304433" y="4060790"/>
            <a:ext cx="1971000" cy="770563"/>
          </a:xfrm>
          <a:prstGeom prst="round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ru-RU" dirty="0">
              <a:solidFill>
                <a:srgbClr val="171616"/>
              </a:solidFill>
              <a:latin typeface="Verdana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BF9F97D-8D7A-4053-8DD4-50FB217F0924}"/>
              </a:ext>
            </a:extLst>
          </p:cNvPr>
          <p:cNvSpPr txBox="1"/>
          <p:nvPr/>
        </p:nvSpPr>
        <p:spPr>
          <a:xfrm>
            <a:off x="458896" y="4082515"/>
            <a:ext cx="1766509" cy="4078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39,7</a:t>
            </a:r>
            <a:r>
              <a:rPr lang="ru-RU" sz="1400" b="1" kern="0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ru-RU" sz="1400" b="1" kern="0" dirty="0" smtClean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млн руб.</a:t>
            </a:r>
            <a:endParaRPr lang="ru-RU" sz="1400" b="1" kern="0" dirty="0">
              <a:solidFill>
                <a:srgbClr val="1E86C8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D5791E-1E25-4A0B-834C-14FA4C3D8375}"/>
              </a:ext>
            </a:extLst>
          </p:cNvPr>
          <p:cNvSpPr txBox="1"/>
          <p:nvPr/>
        </p:nvSpPr>
        <p:spPr>
          <a:xfrm>
            <a:off x="473495" y="4443809"/>
            <a:ext cx="1165071" cy="315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kern="0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экономический эффект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528A150E-1913-4EF8-8C90-B7A6D576E48B}"/>
              </a:ext>
            </a:extLst>
          </p:cNvPr>
          <p:cNvSpPr/>
          <p:nvPr/>
        </p:nvSpPr>
        <p:spPr>
          <a:xfrm>
            <a:off x="1785131" y="1496984"/>
            <a:ext cx="636608" cy="15554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52A454F6-EA45-4C6A-A07E-485FF58A9B89}"/>
              </a:ext>
            </a:extLst>
          </p:cNvPr>
          <p:cNvSpPr txBox="1">
            <a:spLocks/>
          </p:cNvSpPr>
          <p:nvPr/>
        </p:nvSpPr>
        <p:spPr bwMode="auto">
          <a:xfrm>
            <a:off x="978428" y="568272"/>
            <a:ext cx="2163984" cy="51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800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defTabSz="914378">
              <a:defRPr/>
            </a:pPr>
            <a:r>
              <a:rPr lang="ru-RU" sz="1200" b="1" dirty="0">
                <a:solidFill>
                  <a:srgbClr val="171616"/>
                </a:solidFill>
              </a:rPr>
              <a:t>Рост ВВП России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45A9F56-DEA7-47C8-8B9D-22078BDCFC4D}"/>
              </a:ext>
            </a:extLst>
          </p:cNvPr>
          <p:cNvSpPr txBox="1"/>
          <p:nvPr/>
        </p:nvSpPr>
        <p:spPr>
          <a:xfrm>
            <a:off x="1161312" y="967141"/>
            <a:ext cx="2083897" cy="4078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+400</a:t>
            </a:r>
            <a:r>
              <a:rPr lang="ru-RU" sz="1400" b="1" kern="0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 млрд </a:t>
            </a:r>
            <a:r>
              <a:rPr lang="ru-RU" sz="1400" b="1" kern="0" dirty="0" smtClean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руб.</a:t>
            </a:r>
            <a:endParaRPr lang="ru-RU" sz="1400" b="1" kern="0" dirty="0">
              <a:solidFill>
                <a:srgbClr val="1E86C8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A24A23-012B-4935-A9A9-3D600C4A62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449"/>
          <a:stretch/>
        </p:blipFill>
        <p:spPr>
          <a:xfrm>
            <a:off x="3732704" y="845829"/>
            <a:ext cx="4678600" cy="3034983"/>
          </a:xfrm>
          <a:prstGeom prst="rect">
            <a:avLst/>
          </a:prstGeom>
        </p:spPr>
      </p:pic>
      <p:sp>
        <p:nvSpPr>
          <p:cNvPr id="60" name="Title 1">
            <a:extLst>
              <a:ext uri="{FF2B5EF4-FFF2-40B4-BE49-F238E27FC236}">
                <a16:creationId xmlns:a16="http://schemas.microsoft.com/office/drawing/2014/main" id="{A2F329E9-9712-4D06-B749-0C14C6201DE5}"/>
              </a:ext>
            </a:extLst>
          </p:cNvPr>
          <p:cNvSpPr txBox="1">
            <a:spLocks/>
          </p:cNvSpPr>
          <p:nvPr/>
        </p:nvSpPr>
        <p:spPr bwMode="auto">
          <a:xfrm>
            <a:off x="3957050" y="631218"/>
            <a:ext cx="4229909" cy="51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800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defTabSz="914378">
              <a:defRPr/>
            </a:pPr>
            <a:r>
              <a:rPr lang="ru-RU" sz="1200" b="1" dirty="0">
                <a:solidFill>
                  <a:srgbClr val="171616"/>
                </a:solidFill>
              </a:rPr>
              <a:t>Регионы, вовлеченные в реализацию </a:t>
            </a:r>
            <a:r>
              <a:rPr lang="ru-RU" sz="1200" b="1" dirty="0" smtClean="0">
                <a:solidFill>
                  <a:srgbClr val="171616"/>
                </a:solidFill>
              </a:rPr>
              <a:t>федерального </a:t>
            </a:r>
            <a:r>
              <a:rPr lang="ru-RU" sz="1200" b="1" dirty="0">
                <a:solidFill>
                  <a:srgbClr val="171616"/>
                </a:solidFill>
              </a:rPr>
              <a:t>проекта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6F4440D-D92F-4377-B709-E15532749228}"/>
              </a:ext>
            </a:extLst>
          </p:cNvPr>
          <p:cNvSpPr txBox="1"/>
          <p:nvPr/>
        </p:nvSpPr>
        <p:spPr>
          <a:xfrm>
            <a:off x="5380731" y="1025659"/>
            <a:ext cx="1567737" cy="4078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ru-RU" sz="2400" b="1" kern="0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89</a:t>
            </a:r>
            <a:r>
              <a:rPr lang="ru-RU" sz="1400" b="1" kern="0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 регионов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508006A-2106-4A2A-8497-002690E64AC8}"/>
              </a:ext>
            </a:extLst>
          </p:cNvPr>
          <p:cNvSpPr/>
          <p:nvPr/>
        </p:nvSpPr>
        <p:spPr>
          <a:xfrm>
            <a:off x="0" y="1"/>
            <a:ext cx="9144000" cy="597515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34" kern="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sym typeface="Helvetica Neue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5E9115-E611-4900-9D50-11832DADC878}"/>
              </a:ext>
            </a:extLst>
          </p:cNvPr>
          <p:cNvSpPr txBox="1"/>
          <p:nvPr/>
        </p:nvSpPr>
        <p:spPr>
          <a:xfrm>
            <a:off x="170416" y="34068"/>
            <a:ext cx="7022510" cy="500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>
            <a:defPPr>
              <a:defRPr lang="ru-RU"/>
            </a:defPPr>
            <a:lvl1pPr defTabSz="1219139" hangingPunct="0">
              <a:defRPr sz="1867" b="1" kern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0" kern="1200" dirty="0">
                <a:solidFill>
                  <a:prstClr val="white"/>
                </a:solidFill>
                <a:latin typeface="Montserrat"/>
              </a:rPr>
              <a:t>ПОВЫШАЕМ ЭФФЕКТИВНОСТЬ ПРОИЗВОДСТВА БЕЗ ИНВЕСТИЦИЙ С 2017 ГОДА</a:t>
            </a:r>
            <a:endParaRPr lang="en-US" sz="1500" b="0" kern="1200" dirty="0">
              <a:solidFill>
                <a:prstClr val="white"/>
              </a:solidFill>
              <a:latin typeface="Montserrat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819E7D6-A869-4F87-BE89-842616E5F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688" y="178396"/>
            <a:ext cx="900950" cy="2228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683EB0-6A23-42E5-9063-27D0E0397315}"/>
              </a:ext>
            </a:extLst>
          </p:cNvPr>
          <p:cNvSpPr txBox="1"/>
          <p:nvPr/>
        </p:nvSpPr>
        <p:spPr>
          <a:xfrm>
            <a:off x="230077" y="3644456"/>
            <a:ext cx="845361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ru-RU" sz="1400" b="1" dirty="0">
                <a:solidFill>
                  <a:srgbClr val="1B68A8"/>
                </a:solidFill>
                <a:latin typeface="Verdana"/>
                <a:ea typeface="Verdana" panose="020B0604030504040204" pitchFamily="34" charset="0"/>
              </a:rPr>
              <a:t> </a:t>
            </a:r>
            <a:r>
              <a:rPr lang="ru-RU" sz="1200" b="1" dirty="0">
                <a:solidFill>
                  <a:srgbClr val="1B68A8"/>
                </a:solidFill>
                <a:latin typeface="Verdana"/>
                <a:ea typeface="Verdana" panose="020B0604030504040204" pitchFamily="34" charset="0"/>
              </a:rPr>
              <a:t>Результаты </a:t>
            </a:r>
            <a:r>
              <a:rPr lang="ru-RU" sz="1200" b="1" dirty="0" smtClean="0">
                <a:solidFill>
                  <a:srgbClr val="1B68A8"/>
                </a:solidFill>
                <a:latin typeface="Verdana"/>
                <a:ea typeface="Verdana" panose="020B0604030504040204" pitchFamily="34" charset="0"/>
              </a:rPr>
              <a:t>участников </a:t>
            </a:r>
            <a:r>
              <a:rPr lang="ru-RU" sz="1200" b="1" dirty="0" err="1" smtClean="0">
                <a:solidFill>
                  <a:srgbClr val="1B68A8"/>
                </a:solidFill>
                <a:latin typeface="Verdana"/>
                <a:ea typeface="Verdana" panose="020B0604030504040204" pitchFamily="34" charset="0"/>
              </a:rPr>
              <a:t>фед.проекта</a:t>
            </a:r>
            <a:r>
              <a:rPr lang="ru-RU" sz="1200" dirty="0" smtClean="0">
                <a:solidFill>
                  <a:srgbClr val="1B68A8"/>
                </a:solidFill>
                <a:latin typeface="Verdana"/>
                <a:ea typeface="Verdana" panose="020B0604030504040204" pitchFamily="34" charset="0"/>
              </a:rPr>
              <a:t>:</a:t>
            </a:r>
            <a:endParaRPr lang="ru-RU" sz="1200" dirty="0">
              <a:solidFill>
                <a:srgbClr val="1B68A8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589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236A865-7E7D-4FE2-BBC2-2A5376BF8936}"/>
              </a:ext>
            </a:extLst>
          </p:cNvPr>
          <p:cNvSpPr/>
          <p:nvPr/>
        </p:nvSpPr>
        <p:spPr>
          <a:xfrm>
            <a:off x="292560" y="1049279"/>
            <a:ext cx="2684194" cy="1048107"/>
          </a:xfrm>
          <a:prstGeom prst="roundRect">
            <a:avLst/>
          </a:prstGeom>
          <a:ln w="3175">
            <a:noFill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ru-RU" dirty="0">
              <a:solidFill>
                <a:srgbClr val="171616"/>
              </a:solidFill>
              <a:latin typeface="Verdana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73E25C7-616D-4AFD-BF55-BFA4CBC1D7D0}"/>
              </a:ext>
            </a:extLst>
          </p:cNvPr>
          <p:cNvSpPr txBox="1">
            <a:spLocks/>
          </p:cNvSpPr>
          <p:nvPr/>
        </p:nvSpPr>
        <p:spPr bwMode="auto">
          <a:xfrm>
            <a:off x="283125" y="1018345"/>
            <a:ext cx="2563979" cy="51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800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defTabSz="914378">
              <a:defRPr/>
            </a:pPr>
            <a:r>
              <a:rPr lang="ru-RU" sz="1200" b="1" dirty="0">
                <a:solidFill>
                  <a:srgbClr val="171616"/>
                </a:solidFill>
              </a:rPr>
              <a:t>Федеральный охват</a:t>
            </a:r>
          </a:p>
        </p:txBody>
      </p:sp>
      <p:sp>
        <p:nvSpPr>
          <p:cNvPr id="18" name="Стрелка: шеврон 17">
            <a:extLst>
              <a:ext uri="{FF2B5EF4-FFF2-40B4-BE49-F238E27FC236}">
                <a16:creationId xmlns:a16="http://schemas.microsoft.com/office/drawing/2014/main" id="{86F7AFD3-B33D-482F-ADA8-C34932352804}"/>
              </a:ext>
            </a:extLst>
          </p:cNvPr>
          <p:cNvSpPr/>
          <p:nvPr/>
        </p:nvSpPr>
        <p:spPr>
          <a:xfrm>
            <a:off x="406610" y="1105581"/>
            <a:ext cx="213360" cy="372570"/>
          </a:xfrm>
          <a:prstGeom prst="chevron">
            <a:avLst/>
          </a:prstGeom>
          <a:solidFill>
            <a:srgbClr val="1E86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ru-RU" dirty="0">
              <a:solidFill>
                <a:srgbClr val="171616"/>
              </a:solidFill>
              <a:latin typeface="Verdan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19DB8-79D9-49C7-8AB4-9CB2B5013CA9}"/>
              </a:ext>
            </a:extLst>
          </p:cNvPr>
          <p:cNvSpPr txBox="1"/>
          <p:nvPr/>
        </p:nvSpPr>
        <p:spPr>
          <a:xfrm>
            <a:off x="536264" y="1436414"/>
            <a:ext cx="2660772" cy="553998"/>
          </a:xfrm>
          <a:prstGeom prst="rect">
            <a:avLst/>
          </a:prstGeom>
          <a:noFill/>
        </p:spPr>
        <p:txBody>
          <a:bodyPr wrap="square" lIns="216000">
            <a:spAutoFit/>
          </a:bodyPr>
          <a:lstStyle/>
          <a:p>
            <a:pPr defTabSz="457189">
              <a:defRPr/>
            </a:pPr>
            <a:r>
              <a:rPr lang="ru-RU" sz="1000" dirty="0">
                <a:solidFill>
                  <a:srgbClr val="171616"/>
                </a:solidFill>
                <a:latin typeface="Verdana (Основной текст)"/>
                <a:ea typeface="Verdana" panose="020B0604030504040204" pitchFamily="34" charset="0"/>
              </a:rPr>
              <a:t>Обеспечили рост производительности</a:t>
            </a:r>
          </a:p>
          <a:p>
            <a:pPr defTabSz="457189">
              <a:defRPr/>
            </a:pPr>
            <a:r>
              <a:rPr lang="ru-RU" sz="1000" b="1" dirty="0">
                <a:solidFill>
                  <a:srgbClr val="171616"/>
                </a:solidFill>
                <a:latin typeface="Verdana (Основной текст)"/>
                <a:ea typeface="Verdana" panose="020B0604030504040204" pitchFamily="34" charset="0"/>
              </a:rPr>
              <a:t>во всех регионах России</a:t>
            </a:r>
            <a:endParaRPr lang="ru-RU" sz="1000" dirty="0">
              <a:solidFill>
                <a:srgbClr val="171616"/>
              </a:solidFill>
              <a:latin typeface="Verdana (Основной текст)"/>
              <a:ea typeface="Verdana" panose="020B0604030504040204" pitchFamily="34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0CAA6A72-2959-4C90-B803-5706C17EA8A3}"/>
              </a:ext>
            </a:extLst>
          </p:cNvPr>
          <p:cNvSpPr/>
          <p:nvPr/>
        </p:nvSpPr>
        <p:spPr>
          <a:xfrm>
            <a:off x="204974" y="2334382"/>
            <a:ext cx="5224664" cy="1366562"/>
          </a:xfrm>
          <a:prstGeom prst="roundRect">
            <a:avLst/>
          </a:prstGeom>
          <a:ln w="3175">
            <a:noFill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ru-RU" dirty="0">
              <a:solidFill>
                <a:srgbClr val="171616"/>
              </a:solidFill>
              <a:latin typeface="Verdana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45E3079-4284-4A1F-BFB4-389722A99B8F}"/>
              </a:ext>
            </a:extLst>
          </p:cNvPr>
          <p:cNvSpPr txBox="1">
            <a:spLocks/>
          </p:cNvSpPr>
          <p:nvPr/>
        </p:nvSpPr>
        <p:spPr bwMode="auto">
          <a:xfrm>
            <a:off x="349312" y="2368753"/>
            <a:ext cx="3094569" cy="44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800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defTabSz="914378">
              <a:defRPr/>
            </a:pPr>
            <a:r>
              <a:rPr lang="ru-RU" sz="1200" b="1" dirty="0">
                <a:solidFill>
                  <a:srgbClr val="171616"/>
                </a:solidFill>
              </a:rPr>
              <a:t>Команда профессионалов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E7F20E-7330-4ED1-8DAE-0547D98E7ABC}"/>
              </a:ext>
            </a:extLst>
          </p:cNvPr>
          <p:cNvSpPr txBox="1"/>
          <p:nvPr/>
        </p:nvSpPr>
        <p:spPr>
          <a:xfrm>
            <a:off x="613457" y="2708653"/>
            <a:ext cx="4816181" cy="1015663"/>
          </a:xfrm>
          <a:prstGeom prst="rect">
            <a:avLst/>
          </a:prstGeom>
          <a:noFill/>
        </p:spPr>
        <p:txBody>
          <a:bodyPr wrap="square" lIns="216000">
            <a:spAutoFit/>
          </a:bodyPr>
          <a:lstStyle/>
          <a:p>
            <a:pPr defTabSz="457189">
              <a:defRPr/>
            </a:pPr>
            <a:r>
              <a:rPr lang="ru-RU" sz="1000" b="1" dirty="0">
                <a:solidFill>
                  <a:srgbClr val="0070C0"/>
                </a:solidFill>
                <a:latin typeface="Verdana"/>
                <a:ea typeface="Verdana" panose="020B0604030504040204" pitchFamily="34" charset="0"/>
              </a:rPr>
              <a:t>Более 300 экспертов ФЦК</a:t>
            </a:r>
            <a:r>
              <a:rPr lang="ru-RU" sz="1000" dirty="0">
                <a:solidFill>
                  <a:srgbClr val="171616"/>
                </a:solidFill>
                <a:latin typeface="Verdana"/>
                <a:ea typeface="Verdana" panose="020B0604030504040204" pitchFamily="34" charset="0"/>
              </a:rPr>
              <a:t>,</a:t>
            </a:r>
            <a:r>
              <a:rPr lang="en-US" sz="1000" dirty="0">
                <a:solidFill>
                  <a:srgbClr val="171616"/>
                </a:solidFill>
                <a:latin typeface="Verdana"/>
                <a:ea typeface="Verdana" panose="020B0604030504040204" pitchFamily="34" charset="0"/>
              </a:rPr>
              <a:t> </a:t>
            </a:r>
            <a:r>
              <a:rPr lang="ru-RU" sz="1000" dirty="0">
                <a:solidFill>
                  <a:srgbClr val="171616"/>
                </a:solidFill>
                <a:latin typeface="Verdana"/>
                <a:ea typeface="Verdana" panose="020B0604030504040204" pitchFamily="34" charset="0"/>
              </a:rPr>
              <a:t>с опытом повышения производительности </a:t>
            </a:r>
            <a:r>
              <a:rPr lang="ru-RU" sz="1000" dirty="0">
                <a:solidFill>
                  <a:srgbClr val="171616"/>
                </a:solidFill>
                <a:latin typeface="Verdana"/>
              </a:rPr>
              <a:t>в крупнейших российских и международных корпорациях, а также на тысячах предприятий-участников </a:t>
            </a:r>
            <a:r>
              <a:rPr lang="ru-RU" sz="1000" dirty="0" smtClean="0">
                <a:solidFill>
                  <a:srgbClr val="171616"/>
                </a:solidFill>
                <a:latin typeface="Verdana"/>
              </a:rPr>
              <a:t>федерального </a:t>
            </a:r>
            <a:r>
              <a:rPr lang="ru-RU" sz="1000" dirty="0">
                <a:solidFill>
                  <a:srgbClr val="171616"/>
                </a:solidFill>
                <a:latin typeface="Verdana"/>
              </a:rPr>
              <a:t>проекта </a:t>
            </a:r>
            <a:r>
              <a:rPr lang="ru-RU" sz="1000" b="1" dirty="0">
                <a:solidFill>
                  <a:srgbClr val="0070C0"/>
                </a:solidFill>
                <a:latin typeface="Verdana"/>
                <a:ea typeface="Verdana" panose="020B0604030504040204" pitchFamily="34" charset="0"/>
              </a:rPr>
              <a:t>в 89-ти </a:t>
            </a:r>
            <a:r>
              <a:rPr lang="ru-RU" sz="1000" dirty="0">
                <a:solidFill>
                  <a:srgbClr val="171616"/>
                </a:solidFill>
                <a:latin typeface="Verdana"/>
                <a:ea typeface="Verdana" panose="020B0604030504040204" pitchFamily="34" charset="0"/>
              </a:rPr>
              <a:t>регионах страны.</a:t>
            </a:r>
            <a:r>
              <a:rPr lang="ru-RU" sz="1000" dirty="0">
                <a:solidFill>
                  <a:srgbClr val="171616"/>
                </a:solidFill>
                <a:latin typeface="Verdana"/>
              </a:rPr>
              <a:t> </a:t>
            </a:r>
          </a:p>
          <a:p>
            <a:pPr defTabSz="457189">
              <a:defRPr/>
            </a:pPr>
            <a:r>
              <a:rPr lang="ru-RU" sz="1000" b="1" dirty="0">
                <a:solidFill>
                  <a:srgbClr val="0070C0"/>
                </a:solidFill>
                <a:latin typeface="Verdana"/>
                <a:ea typeface="Verdana" panose="020B0604030504040204" pitchFamily="34" charset="0"/>
              </a:rPr>
              <a:t>503 эксперта РЦК, </a:t>
            </a:r>
            <a:r>
              <a:rPr lang="ru-RU" sz="1000" dirty="0">
                <a:solidFill>
                  <a:srgbClr val="171616"/>
                </a:solidFill>
                <a:latin typeface="Verdana"/>
                <a:ea typeface="Verdana" panose="020B0604030504040204" pitchFamily="34" charset="0"/>
              </a:rPr>
              <a:t>реализующих проекты </a:t>
            </a:r>
            <a:r>
              <a:rPr lang="ru-RU" sz="1000" b="1" dirty="0">
                <a:solidFill>
                  <a:srgbClr val="0070C0"/>
                </a:solidFill>
                <a:latin typeface="Verdana"/>
                <a:ea typeface="Verdana" panose="020B0604030504040204" pitchFamily="34" charset="0"/>
              </a:rPr>
              <a:t>в 60-ти </a:t>
            </a:r>
            <a:r>
              <a:rPr lang="ru-RU" sz="1000" dirty="0">
                <a:solidFill>
                  <a:srgbClr val="171616"/>
                </a:solidFill>
                <a:latin typeface="Verdana"/>
                <a:ea typeface="Verdana" panose="020B0604030504040204" pitchFamily="34" charset="0"/>
              </a:rPr>
              <a:t>регионах страны.</a:t>
            </a:r>
          </a:p>
        </p:txBody>
      </p:sp>
      <p:sp>
        <p:nvSpPr>
          <p:cNvPr id="26" name="Стрелка: шеврон 25">
            <a:extLst>
              <a:ext uri="{FF2B5EF4-FFF2-40B4-BE49-F238E27FC236}">
                <a16:creationId xmlns:a16="http://schemas.microsoft.com/office/drawing/2014/main" id="{5F723CAC-BF7B-4ABC-8142-DB76B76CDB40}"/>
              </a:ext>
            </a:extLst>
          </p:cNvPr>
          <p:cNvSpPr/>
          <p:nvPr/>
        </p:nvSpPr>
        <p:spPr>
          <a:xfrm>
            <a:off x="425256" y="2441765"/>
            <a:ext cx="213360" cy="372570"/>
          </a:xfrm>
          <a:prstGeom prst="chevron">
            <a:avLst/>
          </a:prstGeom>
          <a:solidFill>
            <a:srgbClr val="1E86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ru-RU" dirty="0">
              <a:solidFill>
                <a:srgbClr val="171616"/>
              </a:solidFill>
              <a:latin typeface="Verdana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A32623A-F0D6-494D-BB56-3FE7352887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45" y="4188777"/>
            <a:ext cx="499711" cy="13135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C444F84-04A4-4CAF-BF72-989EF73F47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103" y="4180009"/>
            <a:ext cx="601868" cy="14504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AFBE068-6774-4F12-BA51-BDCFE6B10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263" y="4184799"/>
            <a:ext cx="908261" cy="13756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5A65905-6263-4C76-870B-90D743E15C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80" y="4504321"/>
            <a:ext cx="275003" cy="27500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6B066A8-AF5B-4292-95E7-164FA09F43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7" y="4068434"/>
            <a:ext cx="645858" cy="31920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19F5B83-9DDF-479B-BB80-61D853229F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490" y="4527144"/>
            <a:ext cx="732701" cy="22439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A45FE85-F803-4C52-810A-6B06255776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799" y="4517671"/>
            <a:ext cx="566745" cy="241189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текст, часы&#10;&#10;Автоматически созданное описание">
            <a:extLst>
              <a:ext uri="{FF2B5EF4-FFF2-40B4-BE49-F238E27FC236}">
                <a16:creationId xmlns:a16="http://schemas.microsoft.com/office/drawing/2014/main" id="{FFC0FF7C-C95E-49C7-B425-8968A06B55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556" y="4585334"/>
            <a:ext cx="831717" cy="13132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808D088-15B7-46C5-9F5A-4063F56EA3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077" y="4501592"/>
            <a:ext cx="315872" cy="27984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15D5482-1F4D-45C3-A4CA-CCFBF3254D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94" y="4512367"/>
            <a:ext cx="935315" cy="25977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7A04029-826D-4E81-9C1C-6FEE85C442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451" y="4578473"/>
            <a:ext cx="921098" cy="14504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102617F-3228-48B3-8983-4353347BA9F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6" y="4537158"/>
            <a:ext cx="575481" cy="216765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86CE1916-A34A-44FF-A718-8604C5E4A12B}"/>
              </a:ext>
            </a:extLst>
          </p:cNvPr>
          <p:cNvSpPr txBox="1"/>
          <p:nvPr/>
        </p:nvSpPr>
        <p:spPr>
          <a:xfrm>
            <a:off x="349312" y="3779786"/>
            <a:ext cx="7919011" cy="2231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1B68A8"/>
                </a:solidFill>
                <a:latin typeface="Verdana (Основной текст)"/>
              </a:rPr>
              <a:t>Нам доверяют более 7600 компаний по всей России</a:t>
            </a:r>
            <a:endParaRPr lang="en-US" sz="1200" b="1" dirty="0">
              <a:solidFill>
                <a:srgbClr val="1B68A8"/>
              </a:solidFill>
              <a:latin typeface="Verdana (Основной текст)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C75129-9194-4419-A5D3-EC30AE13CFC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79" y="4197537"/>
            <a:ext cx="601097" cy="117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31B9AA-632D-448E-90D4-DC320B88401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284" y="4151771"/>
            <a:ext cx="601097" cy="1891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27D81F-E64B-4930-A39D-623A140826C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488" y="4159472"/>
            <a:ext cx="1192849" cy="17710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EC4433-EC3C-4523-9EF4-29339E57F46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632" y="4096024"/>
            <a:ext cx="784135" cy="231769"/>
          </a:xfrm>
          <a:prstGeom prst="rect">
            <a:avLst/>
          </a:prstGeom>
        </p:spPr>
      </p:pic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423FE7EF-7F59-42F2-B657-629C0BC7E528}"/>
              </a:ext>
            </a:extLst>
          </p:cNvPr>
          <p:cNvSpPr/>
          <p:nvPr/>
        </p:nvSpPr>
        <p:spPr>
          <a:xfrm>
            <a:off x="3458638" y="1049279"/>
            <a:ext cx="3412679" cy="1036346"/>
          </a:xfrm>
          <a:prstGeom prst="round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ru-RU" dirty="0">
              <a:solidFill>
                <a:srgbClr val="171616"/>
              </a:solidFill>
              <a:latin typeface="Verdana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4EF68A4-ABC9-4023-AC56-0B9389492017}"/>
              </a:ext>
            </a:extLst>
          </p:cNvPr>
          <p:cNvSpPr txBox="1"/>
          <p:nvPr/>
        </p:nvSpPr>
        <p:spPr>
          <a:xfrm>
            <a:off x="3645789" y="1126819"/>
            <a:ext cx="1016304" cy="4078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на </a:t>
            </a:r>
            <a:r>
              <a:rPr lang="ru-RU" sz="2400" b="1" kern="0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24</a:t>
            </a:r>
            <a:r>
              <a:rPr lang="ru-RU" sz="1400" b="1" kern="0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%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CD14FDC-79AD-4112-9AC0-8072C8AEB150}"/>
              </a:ext>
            </a:extLst>
          </p:cNvPr>
          <p:cNvSpPr txBox="1"/>
          <p:nvPr/>
        </p:nvSpPr>
        <p:spPr>
          <a:xfrm>
            <a:off x="4737455" y="1008805"/>
            <a:ext cx="2133861" cy="5924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больше производительность труда</a:t>
            </a: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EB57B693-10D2-4198-A394-AFA291E7FBE2}"/>
              </a:ext>
            </a:extLst>
          </p:cNvPr>
          <p:cNvSpPr/>
          <p:nvPr/>
        </p:nvSpPr>
        <p:spPr>
          <a:xfrm>
            <a:off x="5903444" y="2275503"/>
            <a:ext cx="3035583" cy="1438774"/>
          </a:xfrm>
          <a:prstGeom prst="round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ru-RU" dirty="0">
              <a:solidFill>
                <a:srgbClr val="171616"/>
              </a:solidFill>
              <a:latin typeface="Verdana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6F339DC-6DDC-434E-9C9F-001D5AD04CC7}"/>
              </a:ext>
            </a:extLst>
          </p:cNvPr>
          <p:cNvSpPr txBox="1"/>
          <p:nvPr/>
        </p:nvSpPr>
        <p:spPr>
          <a:xfrm>
            <a:off x="6090595" y="2493775"/>
            <a:ext cx="916918" cy="4078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7615</a:t>
            </a:r>
            <a:endParaRPr lang="ru-RU" sz="1400" b="1" kern="0" dirty="0">
              <a:solidFill>
                <a:srgbClr val="1E86C8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C661673-CE31-47A3-B014-DB1AC0F6D154}"/>
              </a:ext>
            </a:extLst>
          </p:cNvPr>
          <p:cNvSpPr txBox="1"/>
          <p:nvPr/>
        </p:nvSpPr>
        <p:spPr>
          <a:xfrm>
            <a:off x="6090596" y="2892340"/>
            <a:ext cx="1033735" cy="4539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kern="0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Количество вовлеченных предприятий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45391B6-1FDD-4B14-902A-D6A49E57F4F1}"/>
              </a:ext>
            </a:extLst>
          </p:cNvPr>
          <p:cNvSpPr txBox="1"/>
          <p:nvPr/>
        </p:nvSpPr>
        <p:spPr>
          <a:xfrm>
            <a:off x="7216393" y="2664373"/>
            <a:ext cx="1484156" cy="7309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kern="0" dirty="0">
                <a:solidFill>
                  <a:srgbClr val="E8496D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ФЦК</a:t>
            </a:r>
            <a:r>
              <a:rPr lang="ru-RU" sz="900" kern="0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                   </a:t>
            </a:r>
            <a:r>
              <a:rPr lang="ru-RU" sz="900" b="1" kern="0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1918</a:t>
            </a:r>
          </a:p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kern="0" dirty="0">
              <a:solidFill>
                <a:srgbClr val="17161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Helvetica Neue"/>
            </a:endParaRPr>
          </a:p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kern="0" dirty="0">
                <a:solidFill>
                  <a:srgbClr val="E8496D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РЦК</a:t>
            </a:r>
            <a:r>
              <a:rPr lang="ru-RU" sz="900" kern="0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                    </a:t>
            </a:r>
            <a:r>
              <a:rPr lang="ru-RU" sz="900" b="1" kern="0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4724</a:t>
            </a:r>
          </a:p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kern="0" dirty="0">
              <a:solidFill>
                <a:srgbClr val="17161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Helvetica Neue"/>
            </a:endParaRPr>
          </a:p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kern="0" dirty="0">
                <a:solidFill>
                  <a:srgbClr val="E8496D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Самостоятельно</a:t>
            </a:r>
            <a:r>
              <a:rPr lang="ru-RU" sz="900" kern="0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   </a:t>
            </a:r>
            <a:r>
              <a:rPr lang="ru-RU" sz="900" b="1" kern="0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973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772F500-06B3-4C1C-A8EF-CAE1059E0172}"/>
              </a:ext>
            </a:extLst>
          </p:cNvPr>
          <p:cNvSpPr txBox="1"/>
          <p:nvPr/>
        </p:nvSpPr>
        <p:spPr>
          <a:xfrm>
            <a:off x="3568258" y="1606001"/>
            <a:ext cx="3193439" cy="4539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kern="0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подтверждается обезличенными данными налоговой отчетности предприятий-участников </a:t>
            </a:r>
            <a:r>
              <a:rPr lang="ru-RU" sz="900" kern="0" dirty="0" err="1" smtClean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федпроекта</a:t>
            </a:r>
            <a:endParaRPr lang="ru-RU" sz="900" kern="0" dirty="0">
              <a:solidFill>
                <a:srgbClr val="17161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2" name="Стрелка: шеврон 61">
            <a:extLst>
              <a:ext uri="{FF2B5EF4-FFF2-40B4-BE49-F238E27FC236}">
                <a16:creationId xmlns:a16="http://schemas.microsoft.com/office/drawing/2014/main" id="{530FBEF1-D852-4F4C-9E3F-EC6932FFA938}"/>
              </a:ext>
            </a:extLst>
          </p:cNvPr>
          <p:cNvSpPr/>
          <p:nvPr/>
        </p:nvSpPr>
        <p:spPr>
          <a:xfrm>
            <a:off x="3100115" y="1091723"/>
            <a:ext cx="213360" cy="37257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ru-RU" dirty="0">
              <a:solidFill>
                <a:srgbClr val="171616"/>
              </a:solidFill>
              <a:latin typeface="Verdana"/>
            </a:endParaRPr>
          </a:p>
        </p:txBody>
      </p:sp>
      <p:sp>
        <p:nvSpPr>
          <p:cNvPr id="63" name="Стрелка: шеврон 62">
            <a:extLst>
              <a:ext uri="{FF2B5EF4-FFF2-40B4-BE49-F238E27FC236}">
                <a16:creationId xmlns:a16="http://schemas.microsoft.com/office/drawing/2014/main" id="{AAE681A8-E285-48C7-9078-B3B05DF23333}"/>
              </a:ext>
            </a:extLst>
          </p:cNvPr>
          <p:cNvSpPr/>
          <p:nvPr/>
        </p:nvSpPr>
        <p:spPr>
          <a:xfrm>
            <a:off x="5543440" y="2478088"/>
            <a:ext cx="213360" cy="37257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ru-RU" dirty="0">
              <a:solidFill>
                <a:srgbClr val="171616"/>
              </a:solidFill>
              <a:latin typeface="Verdan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C728DB-572E-4A65-A15F-CB2CB2A6C45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90481" y="4515614"/>
            <a:ext cx="1127052" cy="317136"/>
          </a:xfrm>
          <a:prstGeom prst="rect">
            <a:avLst/>
          </a:prstGeom>
        </p:spPr>
      </p:pic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83D57A3C-F345-47F7-AF0D-B1E4C9C600A7}"/>
              </a:ext>
            </a:extLst>
          </p:cNvPr>
          <p:cNvSpPr/>
          <p:nvPr/>
        </p:nvSpPr>
        <p:spPr>
          <a:xfrm>
            <a:off x="0" y="1"/>
            <a:ext cx="9144000" cy="597515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34" kern="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sym typeface="Helvetica Neue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D785CF4-B1D8-4998-92C1-E213A96E415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13688" y="178396"/>
            <a:ext cx="900950" cy="222866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F34768BD-C8B3-448E-AEF6-1F80512BF576}"/>
              </a:ext>
            </a:extLst>
          </p:cNvPr>
          <p:cNvSpPr txBox="1"/>
          <p:nvPr/>
        </p:nvSpPr>
        <p:spPr>
          <a:xfrm>
            <a:off x="170416" y="34068"/>
            <a:ext cx="7022510" cy="500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>
            <a:defPPr>
              <a:defRPr lang="ru-RU"/>
            </a:defPPr>
            <a:lvl1pPr defTabSz="1219139" hangingPunct="0">
              <a:defRPr sz="1867" b="1" kern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0" kern="1200" dirty="0">
                <a:solidFill>
                  <a:prstClr val="white"/>
                </a:solidFill>
                <a:latin typeface="Montserrat"/>
              </a:rPr>
              <a:t>ПОВЫШАЕМ ЭФФЕКТИВНОСТЬ ПРОИЗВОДСТВА БЕЗ ИНВЕСТИЦИЙ С 2017 ГОДА</a:t>
            </a:r>
            <a:endParaRPr lang="en-US" sz="1500" b="0" kern="1200" dirty="0">
              <a:solidFill>
                <a:prstClr val="white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64809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F5F56F47-CA49-47F4-A3DB-2A495961A0FF}"/>
              </a:ext>
            </a:extLst>
          </p:cNvPr>
          <p:cNvSpPr/>
          <p:nvPr/>
        </p:nvSpPr>
        <p:spPr>
          <a:xfrm>
            <a:off x="0" y="1"/>
            <a:ext cx="9144000" cy="597515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</a:pPr>
            <a:endParaRPr lang="ru-RU" sz="2134" kern="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sym typeface="Helvetica Neue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CB5F8BF-FA75-4B39-A7DA-F329FAF3A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688" y="178396"/>
            <a:ext cx="900950" cy="222866"/>
          </a:xfrm>
          <a:prstGeom prst="rect">
            <a:avLst/>
          </a:prstGeom>
        </p:spPr>
      </p:pic>
      <p:sp>
        <p:nvSpPr>
          <p:cNvPr id="91" name="Прямоугольник: скругленные углы 90">
            <a:extLst>
              <a:ext uri="{FF2B5EF4-FFF2-40B4-BE49-F238E27FC236}">
                <a16:creationId xmlns:a16="http://schemas.microsoft.com/office/drawing/2014/main" id="{4FFE2A98-147A-4492-ABF6-510FF6162371}"/>
              </a:ext>
            </a:extLst>
          </p:cNvPr>
          <p:cNvSpPr/>
          <p:nvPr/>
        </p:nvSpPr>
        <p:spPr>
          <a:xfrm>
            <a:off x="3138977" y="1445940"/>
            <a:ext cx="3353937" cy="1662083"/>
          </a:xfrm>
          <a:prstGeom prst="roundRect">
            <a:avLst/>
          </a:prstGeom>
          <a:ln w="3175">
            <a:noFill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ru-RU" dirty="0">
              <a:solidFill>
                <a:srgbClr val="171616"/>
              </a:solidFill>
              <a:latin typeface="Verdan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5E9115-E611-4900-9D50-11832DADC878}"/>
              </a:ext>
            </a:extLst>
          </p:cNvPr>
          <p:cNvSpPr txBox="1"/>
          <p:nvPr/>
        </p:nvSpPr>
        <p:spPr>
          <a:xfrm>
            <a:off x="273425" y="215109"/>
            <a:ext cx="6506531" cy="2693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>
            <a:defPPr>
              <a:defRPr lang="ru-RU"/>
            </a:defPPr>
            <a:lvl1pPr defTabSz="1219139" hangingPunct="0">
              <a:defRPr sz="1867" b="1" kern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0" kern="1200" dirty="0">
                <a:solidFill>
                  <a:prstClr val="white"/>
                </a:solidFill>
                <a:latin typeface="Montserrat"/>
              </a:rPr>
              <a:t>ЦЕЛИ И ПОКАЗАТЕЛИ ПРОЕКТА</a:t>
            </a:r>
            <a:endParaRPr lang="en-US" sz="1500" b="0" kern="1200" dirty="0">
              <a:solidFill>
                <a:prstClr val="white"/>
              </a:solidFill>
              <a:latin typeface="Montserrat"/>
            </a:endParaRP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2D17D58D-0AF8-40EE-BA7D-4C48A88BE8B4}"/>
              </a:ext>
            </a:extLst>
          </p:cNvPr>
          <p:cNvSpPr txBox="1">
            <a:spLocks/>
          </p:cNvSpPr>
          <p:nvPr/>
        </p:nvSpPr>
        <p:spPr bwMode="auto">
          <a:xfrm>
            <a:off x="0" y="873156"/>
            <a:ext cx="3094569" cy="44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800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defTabSz="914378">
              <a:defRPr/>
            </a:pPr>
            <a:r>
              <a:rPr lang="ru-RU" sz="1200" b="1" dirty="0">
                <a:solidFill>
                  <a:srgbClr val="171616"/>
                </a:solidFill>
              </a:rPr>
              <a:t>Суть изменений</a:t>
            </a: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D5946AE7-4EA3-45F9-9E81-8BA1250EEC25}"/>
              </a:ext>
            </a:extLst>
          </p:cNvPr>
          <p:cNvSpPr/>
          <p:nvPr/>
        </p:nvSpPr>
        <p:spPr>
          <a:xfrm>
            <a:off x="6901659" y="1331998"/>
            <a:ext cx="1971000" cy="1706912"/>
          </a:xfrm>
          <a:prstGeom prst="round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ru-RU" dirty="0">
              <a:solidFill>
                <a:srgbClr val="171616"/>
              </a:solidFill>
              <a:latin typeface="Verdana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FAC33B3-8D9E-47D7-8931-AF4D6AF04004}"/>
              </a:ext>
            </a:extLst>
          </p:cNvPr>
          <p:cNvSpPr txBox="1"/>
          <p:nvPr/>
        </p:nvSpPr>
        <p:spPr>
          <a:xfrm>
            <a:off x="6975046" y="1424972"/>
            <a:ext cx="1864658" cy="500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kern="0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+ 5%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D76F951-7F66-4727-ACB6-456BAF9FFAD4}"/>
              </a:ext>
            </a:extLst>
          </p:cNvPr>
          <p:cNvSpPr txBox="1"/>
          <p:nvPr/>
        </p:nvSpPr>
        <p:spPr>
          <a:xfrm>
            <a:off x="7101801" y="1974285"/>
            <a:ext cx="1737903" cy="8694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defTabSz="457189">
              <a:defRPr/>
            </a:pPr>
            <a:r>
              <a:rPr lang="ru-RU" sz="900" dirty="0">
                <a:solidFill>
                  <a:srgbClr val="1A1A1A"/>
                </a:solidFill>
                <a:latin typeface="Verdana"/>
              </a:rPr>
              <a:t>Ежегодный прирост производительности труда на средних и крупных предприятиях базовых несырьевых отраслей экономики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C358AB11-A8EF-4117-9141-7E04638C1CC8}"/>
              </a:ext>
            </a:extLst>
          </p:cNvPr>
          <p:cNvGrpSpPr/>
          <p:nvPr/>
        </p:nvGrpSpPr>
        <p:grpSpPr>
          <a:xfrm>
            <a:off x="3153648" y="1424971"/>
            <a:ext cx="1128175" cy="1427342"/>
            <a:chOff x="6685569" y="1391480"/>
            <a:chExt cx="1661487" cy="2102075"/>
          </a:xfrm>
        </p:grpSpPr>
        <p:sp>
          <p:nvSpPr>
            <p:cNvPr id="31" name="Овал 17">
              <a:extLst>
                <a:ext uri="{FF2B5EF4-FFF2-40B4-BE49-F238E27FC236}">
                  <a16:creationId xmlns:a16="http://schemas.microsoft.com/office/drawing/2014/main" id="{507F34A9-FCB0-4AFF-A4FB-30378B8AC9E4}"/>
                </a:ext>
              </a:extLst>
            </p:cNvPr>
            <p:cNvSpPr/>
            <p:nvPr userDrawn="1"/>
          </p:nvSpPr>
          <p:spPr>
            <a:xfrm>
              <a:off x="6959321" y="1485598"/>
              <a:ext cx="1387735" cy="2007957"/>
            </a:xfrm>
            <a:prstGeom prst="roundRect">
              <a:avLst>
                <a:gd name="adj" fmla="val 6489"/>
              </a:avLst>
            </a:prstGeom>
            <a:solidFill>
              <a:srgbClr val="FFFFFF"/>
            </a:solidFill>
            <a:ln w="63500" cap="flat" cmpd="sng" algn="ctr">
              <a:noFill/>
              <a:prstDash val="solid"/>
              <a:miter lim="800000"/>
            </a:ln>
            <a:effectLst>
              <a:outerShdw blurRad="91275" dist="38100" dir="5400000" algn="t" rotWithShape="0">
                <a:prstClr val="black">
                  <a:alpha val="32571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r>
                <a:rPr lang="ru-RU" sz="750" kern="0" dirty="0">
                  <a:solidFill>
                    <a:srgbClr val="171616"/>
                  </a:solidFill>
                  <a:latin typeface="Verdana"/>
                </a:rPr>
                <a:t>Снижение времени протекания процесса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1EB66D-7D6C-4187-95B8-8DC75B90A3C7}"/>
                </a:ext>
              </a:extLst>
            </p:cNvPr>
            <p:cNvSpPr txBox="1"/>
            <p:nvPr userDrawn="1"/>
          </p:nvSpPr>
          <p:spPr>
            <a:xfrm>
              <a:off x="6685569" y="1391480"/>
              <a:ext cx="798163" cy="339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defRPr/>
              </a:pPr>
              <a:r>
                <a:rPr lang="ru-RU" sz="900" b="1" kern="0" dirty="0">
                  <a:solidFill>
                    <a:srgbClr val="FFFFFF"/>
                  </a:solidFill>
                  <a:latin typeface="Verdana"/>
                </a:rPr>
                <a:t>34%</a:t>
              </a:r>
              <a:endParaRPr lang="ru-RU" sz="900" kern="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45" name="Рисунок 14" descr="Изображение выглядит как рису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AA0EEB4-A99E-4514-A790-26FCC8C3D26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3292515" y="1528846"/>
            <a:ext cx="983642" cy="135546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58621F4-C271-4345-8274-994CF95F1FAD}"/>
              </a:ext>
            </a:extLst>
          </p:cNvPr>
          <p:cNvSpPr txBox="1"/>
          <p:nvPr/>
        </p:nvSpPr>
        <p:spPr>
          <a:xfrm>
            <a:off x="3249562" y="1784895"/>
            <a:ext cx="10322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ru-RU" sz="750" kern="0" dirty="0">
                <a:solidFill>
                  <a:srgbClr val="FFFFFF"/>
                </a:solidFill>
                <a:latin typeface="Verdana"/>
              </a:rPr>
              <a:t>Снижение времени протекания процесса</a:t>
            </a: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80B0D63-F0E3-4508-8D0F-7DBC5136BA4B}"/>
              </a:ext>
            </a:extLst>
          </p:cNvPr>
          <p:cNvGrpSpPr/>
          <p:nvPr/>
        </p:nvGrpSpPr>
        <p:grpSpPr>
          <a:xfrm>
            <a:off x="4224729" y="1456925"/>
            <a:ext cx="1128175" cy="1427342"/>
            <a:chOff x="6685569" y="1391480"/>
            <a:chExt cx="1661487" cy="2102075"/>
          </a:xfrm>
        </p:grpSpPr>
        <p:sp>
          <p:nvSpPr>
            <p:cNvPr id="49" name="Овал 17">
              <a:extLst>
                <a:ext uri="{FF2B5EF4-FFF2-40B4-BE49-F238E27FC236}">
                  <a16:creationId xmlns:a16="http://schemas.microsoft.com/office/drawing/2014/main" id="{1E5A815A-66D4-4A50-B3B6-5919FBA2EBB2}"/>
                </a:ext>
              </a:extLst>
            </p:cNvPr>
            <p:cNvSpPr/>
            <p:nvPr userDrawn="1"/>
          </p:nvSpPr>
          <p:spPr>
            <a:xfrm>
              <a:off x="6959321" y="1485598"/>
              <a:ext cx="1387735" cy="2007957"/>
            </a:xfrm>
            <a:prstGeom prst="roundRect">
              <a:avLst>
                <a:gd name="adj" fmla="val 6489"/>
              </a:avLst>
            </a:prstGeom>
            <a:solidFill>
              <a:srgbClr val="FFFFFF"/>
            </a:solidFill>
            <a:ln w="63500" cap="flat" cmpd="sng" algn="ctr">
              <a:noFill/>
              <a:prstDash val="solid"/>
              <a:miter lim="800000"/>
            </a:ln>
            <a:effectLst>
              <a:outerShdw blurRad="91275" dist="38100" dir="5400000" algn="t" rotWithShape="0">
                <a:prstClr val="black">
                  <a:alpha val="32571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r>
                <a:rPr lang="ru-RU" sz="750" kern="0" dirty="0">
                  <a:solidFill>
                    <a:srgbClr val="171616"/>
                  </a:solidFill>
                  <a:latin typeface="Verdana"/>
                </a:rPr>
                <a:t>Снижение времени протекания процесса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0F4525-2956-4E31-A07D-075D701F2E41}"/>
                </a:ext>
              </a:extLst>
            </p:cNvPr>
            <p:cNvSpPr txBox="1"/>
            <p:nvPr userDrawn="1"/>
          </p:nvSpPr>
          <p:spPr>
            <a:xfrm>
              <a:off x="6685569" y="1391480"/>
              <a:ext cx="798163" cy="339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defRPr/>
              </a:pPr>
              <a:r>
                <a:rPr lang="ru-RU" sz="900" b="1" kern="0" dirty="0">
                  <a:solidFill>
                    <a:srgbClr val="FFFFFF"/>
                  </a:solidFill>
                  <a:latin typeface="Verdana"/>
                </a:rPr>
                <a:t>34%</a:t>
              </a:r>
              <a:endParaRPr lang="ru-RU" sz="900" kern="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51" name="Рисунок 14" descr="Изображение выглядит как рису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F4D9A34-9AE9-4F11-94E4-B9E8CD604F0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83679" y="1533178"/>
            <a:ext cx="983642" cy="135546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AF308A6B-AF76-4124-BEC8-566EB12BA9B4}"/>
              </a:ext>
            </a:extLst>
          </p:cNvPr>
          <p:cNvSpPr txBox="1"/>
          <p:nvPr/>
        </p:nvSpPr>
        <p:spPr>
          <a:xfrm>
            <a:off x="4340370" y="2082675"/>
            <a:ext cx="103226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ru-RU" sz="750" kern="0" dirty="0">
                <a:solidFill>
                  <a:srgbClr val="FFFFFF"/>
                </a:solidFill>
                <a:latin typeface="Verdana"/>
              </a:rPr>
              <a:t>Увеличение выработки в потоке</a:t>
            </a: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82C1D76-2A9A-4109-95AD-95CBA7AB6277}"/>
              </a:ext>
            </a:extLst>
          </p:cNvPr>
          <p:cNvGrpSpPr/>
          <p:nvPr/>
        </p:nvGrpSpPr>
        <p:grpSpPr>
          <a:xfrm>
            <a:off x="5274711" y="1456973"/>
            <a:ext cx="1128175" cy="1427342"/>
            <a:chOff x="6685569" y="1391480"/>
            <a:chExt cx="1661487" cy="2102075"/>
          </a:xfrm>
        </p:grpSpPr>
        <p:sp>
          <p:nvSpPr>
            <p:cNvPr id="54" name="Овал 17">
              <a:extLst>
                <a:ext uri="{FF2B5EF4-FFF2-40B4-BE49-F238E27FC236}">
                  <a16:creationId xmlns:a16="http://schemas.microsoft.com/office/drawing/2014/main" id="{A865114A-E1F3-4AAE-B4FA-EC3D37A7F1FE}"/>
                </a:ext>
              </a:extLst>
            </p:cNvPr>
            <p:cNvSpPr/>
            <p:nvPr userDrawn="1"/>
          </p:nvSpPr>
          <p:spPr>
            <a:xfrm>
              <a:off x="6959321" y="1485598"/>
              <a:ext cx="1387735" cy="2007957"/>
            </a:xfrm>
            <a:prstGeom prst="roundRect">
              <a:avLst>
                <a:gd name="adj" fmla="val 6489"/>
              </a:avLst>
            </a:prstGeom>
            <a:solidFill>
              <a:srgbClr val="FFFFFF"/>
            </a:solidFill>
            <a:ln w="63500" cap="flat" cmpd="sng" algn="ctr">
              <a:noFill/>
              <a:prstDash val="solid"/>
              <a:miter lim="800000"/>
            </a:ln>
            <a:effectLst>
              <a:outerShdw blurRad="91275" dist="38100" dir="5400000" algn="t" rotWithShape="0">
                <a:prstClr val="black">
                  <a:alpha val="32571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r>
                <a:rPr lang="ru-RU" sz="750" kern="0" dirty="0">
                  <a:solidFill>
                    <a:srgbClr val="171616"/>
                  </a:solidFill>
                  <a:latin typeface="Verdana"/>
                </a:rPr>
                <a:t>Снижение времени протекания процесса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916DFB-BC57-432F-B07F-5BBAB339E653}"/>
                </a:ext>
              </a:extLst>
            </p:cNvPr>
            <p:cNvSpPr txBox="1"/>
            <p:nvPr userDrawn="1"/>
          </p:nvSpPr>
          <p:spPr>
            <a:xfrm>
              <a:off x="6685569" y="1391480"/>
              <a:ext cx="798163" cy="339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defRPr/>
              </a:pPr>
              <a:r>
                <a:rPr lang="ru-RU" sz="900" b="1" kern="0" dirty="0">
                  <a:solidFill>
                    <a:srgbClr val="FFFFFF"/>
                  </a:solidFill>
                  <a:latin typeface="Verdana"/>
                </a:rPr>
                <a:t>34%</a:t>
              </a:r>
              <a:endParaRPr lang="ru-RU" sz="900" kern="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56" name="Рисунок 14" descr="Изображение выглядит как рису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D6CD04E-CE05-4BF3-8FFA-64BB5E62644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5389597" y="1528846"/>
            <a:ext cx="983642" cy="13554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CA6C2639-22C1-47D9-AC76-F64FE62B11FB}"/>
              </a:ext>
            </a:extLst>
          </p:cNvPr>
          <p:cNvSpPr txBox="1"/>
          <p:nvPr/>
        </p:nvSpPr>
        <p:spPr>
          <a:xfrm>
            <a:off x="5391628" y="1791082"/>
            <a:ext cx="1032261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ru-RU" sz="750" kern="0" dirty="0">
                <a:solidFill>
                  <a:srgbClr val="FFFFFF"/>
                </a:solidFill>
                <a:latin typeface="Verdana"/>
              </a:rPr>
              <a:t>Снижение незавершенного производства, излишних запасов</a:t>
            </a: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2AE6207C-F8D8-42C2-8E46-51B3B23C4EAF}"/>
              </a:ext>
            </a:extLst>
          </p:cNvPr>
          <p:cNvSpPr/>
          <p:nvPr/>
        </p:nvSpPr>
        <p:spPr>
          <a:xfrm>
            <a:off x="129851" y="1313477"/>
            <a:ext cx="2684194" cy="1794546"/>
          </a:xfrm>
          <a:prstGeom prst="roundRect">
            <a:avLst/>
          </a:prstGeom>
          <a:ln w="3175">
            <a:noFill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ru-RU" dirty="0">
              <a:solidFill>
                <a:srgbClr val="171616"/>
              </a:solidFill>
              <a:latin typeface="Verdana"/>
            </a:endParaRP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B081DA6E-63A2-4E63-8845-D1D6E7EA9C26}"/>
              </a:ext>
            </a:extLst>
          </p:cNvPr>
          <p:cNvSpPr txBox="1">
            <a:spLocks/>
          </p:cNvSpPr>
          <p:nvPr/>
        </p:nvSpPr>
        <p:spPr bwMode="auto">
          <a:xfrm>
            <a:off x="-76668" y="1351742"/>
            <a:ext cx="2684193" cy="51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800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defTabSz="914378">
              <a:defRPr/>
            </a:pPr>
            <a:r>
              <a:rPr lang="ru-RU" sz="1200" b="1" dirty="0">
                <a:solidFill>
                  <a:srgbClr val="171616"/>
                </a:solidFill>
              </a:rPr>
              <a:t>Изменение мышления людей на производстве</a:t>
            </a:r>
          </a:p>
        </p:txBody>
      </p:sp>
      <p:sp>
        <p:nvSpPr>
          <p:cNvPr id="60" name="Стрелка: шеврон 59">
            <a:extLst>
              <a:ext uri="{FF2B5EF4-FFF2-40B4-BE49-F238E27FC236}">
                <a16:creationId xmlns:a16="http://schemas.microsoft.com/office/drawing/2014/main" id="{A67EDAA2-C522-4650-A9CA-1D96600623F4}"/>
              </a:ext>
            </a:extLst>
          </p:cNvPr>
          <p:cNvSpPr/>
          <p:nvPr/>
        </p:nvSpPr>
        <p:spPr>
          <a:xfrm>
            <a:off x="2929172" y="2129525"/>
            <a:ext cx="213360" cy="372570"/>
          </a:xfrm>
          <a:prstGeom prst="chevron">
            <a:avLst/>
          </a:prstGeom>
          <a:solidFill>
            <a:srgbClr val="1E86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ru-RU" dirty="0">
              <a:solidFill>
                <a:srgbClr val="171616"/>
              </a:solidFill>
              <a:latin typeface="Verdana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471AA9D-4C52-4D8E-A18C-3CCF74687119}"/>
              </a:ext>
            </a:extLst>
          </p:cNvPr>
          <p:cNvSpPr txBox="1"/>
          <p:nvPr/>
        </p:nvSpPr>
        <p:spPr>
          <a:xfrm>
            <a:off x="118418" y="1827609"/>
            <a:ext cx="2660772" cy="1200329"/>
          </a:xfrm>
          <a:prstGeom prst="rect">
            <a:avLst/>
          </a:prstGeom>
          <a:noFill/>
        </p:spPr>
        <p:txBody>
          <a:bodyPr wrap="square" lIns="216000">
            <a:spAutoFit/>
          </a:bodyPr>
          <a:lstStyle/>
          <a:p>
            <a:pPr defTabSz="457189">
              <a:defRPr/>
            </a:pPr>
            <a:r>
              <a:rPr lang="ru-RU" sz="900" dirty="0">
                <a:solidFill>
                  <a:srgbClr val="1A1A1A"/>
                </a:solidFill>
                <a:latin typeface="Verdana"/>
              </a:rPr>
              <a:t>1</a:t>
            </a:r>
            <a:r>
              <a:rPr lang="ru-RU" sz="900" dirty="0" smtClean="0">
                <a:solidFill>
                  <a:srgbClr val="1A1A1A"/>
                </a:solidFill>
                <a:latin typeface="Verdana"/>
              </a:rPr>
              <a:t>. Учим </a:t>
            </a:r>
            <a:r>
              <a:rPr lang="ru-RU" sz="900" dirty="0">
                <a:solidFill>
                  <a:srgbClr val="1A1A1A"/>
                </a:solidFill>
                <a:latin typeface="Verdana"/>
              </a:rPr>
              <a:t>видеть потери на своих рабочих местах и предлагать решения для их устранения. </a:t>
            </a:r>
          </a:p>
          <a:p>
            <a:pPr defTabSz="457189">
              <a:defRPr/>
            </a:pPr>
            <a:r>
              <a:rPr lang="ru-RU" sz="900" dirty="0">
                <a:solidFill>
                  <a:srgbClr val="1A1A1A"/>
                </a:solidFill>
                <a:latin typeface="Verdana"/>
              </a:rPr>
              <a:t>2. Формирование среды для развития персонала и создания культуры, направленной на постоянное совершенствование производственных процессов. 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D5C10EDD-7142-4956-BB9D-DFD1A869AD32}"/>
              </a:ext>
            </a:extLst>
          </p:cNvPr>
          <p:cNvSpPr txBox="1">
            <a:spLocks/>
          </p:cNvSpPr>
          <p:nvPr/>
        </p:nvSpPr>
        <p:spPr bwMode="auto">
          <a:xfrm>
            <a:off x="3292514" y="858631"/>
            <a:ext cx="3094569" cy="44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800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defTabSz="914378">
              <a:defRPr/>
            </a:pPr>
            <a:r>
              <a:rPr lang="ru-RU" sz="1200" b="1" dirty="0">
                <a:solidFill>
                  <a:srgbClr val="171616"/>
                </a:solidFill>
              </a:rPr>
              <a:t>Показатели проектов на предприятиях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6571152D-8365-4CFC-94F7-8C093CCC85C7}"/>
              </a:ext>
            </a:extLst>
          </p:cNvPr>
          <p:cNvSpPr txBox="1">
            <a:spLocks/>
          </p:cNvSpPr>
          <p:nvPr/>
        </p:nvSpPr>
        <p:spPr bwMode="auto">
          <a:xfrm>
            <a:off x="6492914" y="857509"/>
            <a:ext cx="3094569" cy="44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800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defTabSz="914378">
              <a:defRPr/>
            </a:pPr>
            <a:r>
              <a:rPr lang="ru-RU" sz="1200" b="1" dirty="0">
                <a:solidFill>
                  <a:srgbClr val="171616"/>
                </a:solidFill>
              </a:rPr>
              <a:t>Цель проекта</a:t>
            </a:r>
          </a:p>
        </p:txBody>
      </p: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9E4FC0B0-F277-4F3A-A007-3591ABAE13EE}"/>
              </a:ext>
            </a:extLst>
          </p:cNvPr>
          <p:cNvSpPr/>
          <p:nvPr/>
        </p:nvSpPr>
        <p:spPr>
          <a:xfrm>
            <a:off x="3098607" y="3827275"/>
            <a:ext cx="2570144" cy="1044599"/>
          </a:xfrm>
          <a:prstGeom prst="round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ru-RU" dirty="0">
              <a:solidFill>
                <a:srgbClr val="171616"/>
              </a:solidFill>
              <a:latin typeface="Verdana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CC1DD09-2780-47DD-8EA5-FCD550921302}"/>
              </a:ext>
            </a:extLst>
          </p:cNvPr>
          <p:cNvSpPr txBox="1"/>
          <p:nvPr/>
        </p:nvSpPr>
        <p:spPr>
          <a:xfrm>
            <a:off x="3612980" y="3352493"/>
            <a:ext cx="1776617" cy="4078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+1,7 млн </a:t>
            </a:r>
            <a:endParaRPr lang="ru-RU" sz="1400" b="1" kern="0" dirty="0">
              <a:solidFill>
                <a:srgbClr val="1E86C8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D641B60-D23A-4819-9EF9-EF3DDE27A960}"/>
              </a:ext>
            </a:extLst>
          </p:cNvPr>
          <p:cNvSpPr txBox="1"/>
          <p:nvPr/>
        </p:nvSpPr>
        <p:spPr>
          <a:xfrm>
            <a:off x="3269150" y="4034103"/>
            <a:ext cx="2399601" cy="315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kern="0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Количество вовлеченных сотрудников в культуру непрерывных улучшений</a:t>
            </a:r>
          </a:p>
        </p:txBody>
      </p:sp>
      <p:sp>
        <p:nvSpPr>
          <p:cNvPr id="90" name="Стрелка: шеврон 89">
            <a:extLst>
              <a:ext uri="{FF2B5EF4-FFF2-40B4-BE49-F238E27FC236}">
                <a16:creationId xmlns:a16="http://schemas.microsoft.com/office/drawing/2014/main" id="{57768E6E-AF78-4C7A-B9E8-769A05F76D32}"/>
              </a:ext>
            </a:extLst>
          </p:cNvPr>
          <p:cNvSpPr/>
          <p:nvPr/>
        </p:nvSpPr>
        <p:spPr>
          <a:xfrm>
            <a:off x="6566596" y="2098718"/>
            <a:ext cx="213360" cy="372570"/>
          </a:xfrm>
          <a:prstGeom prst="chevron">
            <a:avLst/>
          </a:prstGeom>
          <a:solidFill>
            <a:srgbClr val="1E86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ru-RU" dirty="0">
              <a:solidFill>
                <a:srgbClr val="171616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03486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6D58071-E498-49D9-9968-DF0C6FA282D9}"/>
              </a:ext>
            </a:extLst>
          </p:cNvPr>
          <p:cNvSpPr txBox="1"/>
          <p:nvPr/>
        </p:nvSpPr>
        <p:spPr>
          <a:xfrm>
            <a:off x="420580" y="3656909"/>
            <a:ext cx="2335892" cy="1354217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1B68DC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171446" indent="-171446" defTabSz="457189">
              <a:buFont typeface="Arial" panose="020B0604020202020204" pitchFamily="34" charset="0"/>
              <a:buChar char="•"/>
              <a:defRPr/>
            </a:pPr>
            <a:r>
              <a:rPr lang="ru-RU" sz="1100" kern="0" dirty="0">
                <a:solidFill>
                  <a:srgbClr val="515254"/>
                </a:solidFill>
                <a:latin typeface="Verdana"/>
              </a:rPr>
              <a:t>Создание условий для роста культуры непрерывных улучшений</a:t>
            </a:r>
          </a:p>
          <a:p>
            <a:pPr marL="171446" indent="-171446" defTabSz="457189">
              <a:buFont typeface="Arial" panose="020B0604020202020204" pitchFamily="34" charset="0"/>
              <a:buChar char="•"/>
              <a:defRPr/>
            </a:pPr>
            <a:r>
              <a:rPr lang="ru-RU" sz="1100" kern="0" dirty="0">
                <a:solidFill>
                  <a:srgbClr val="515254"/>
                </a:solidFill>
                <a:latin typeface="Verdana"/>
              </a:rPr>
              <a:t>Работа с предприятиями (реализация проекта)</a:t>
            </a:r>
          </a:p>
          <a:p>
            <a:pPr marL="171446" indent="-171446" defTabSz="457189">
              <a:buFont typeface="Arial" panose="020B0604020202020204" pitchFamily="34" charset="0"/>
              <a:buChar char="•"/>
              <a:defRPr/>
            </a:pPr>
            <a:r>
              <a:rPr lang="ru-RU" sz="1100" kern="0" dirty="0">
                <a:solidFill>
                  <a:srgbClr val="515254"/>
                </a:solidFill>
                <a:latin typeface="Verdana"/>
              </a:rPr>
              <a:t>Обучение сотрудников</a:t>
            </a:r>
          </a:p>
          <a:p>
            <a:pPr defTabSz="457189">
              <a:defRPr/>
            </a:pPr>
            <a:endParaRPr lang="ru-RU" sz="1600" kern="0" dirty="0">
              <a:solidFill>
                <a:srgbClr val="171616"/>
              </a:solidFill>
              <a:latin typeface="Verdana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75C6CC0-CF4F-47D9-AE4F-52B06B77983D}"/>
              </a:ext>
            </a:extLst>
          </p:cNvPr>
          <p:cNvSpPr txBox="1"/>
          <p:nvPr/>
        </p:nvSpPr>
        <p:spPr>
          <a:xfrm>
            <a:off x="3566080" y="3656910"/>
            <a:ext cx="2335892" cy="1277273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1B68DC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171446" indent="-171446" defTabSz="457189">
              <a:buFont typeface="Arial" panose="020B0604020202020204" pitchFamily="34" charset="0"/>
              <a:buChar char="•"/>
              <a:defRPr/>
            </a:pPr>
            <a:r>
              <a:rPr lang="ru-RU" sz="1100" kern="0" dirty="0">
                <a:solidFill>
                  <a:srgbClr val="515254"/>
                </a:solidFill>
                <a:latin typeface="Verdana"/>
              </a:rPr>
              <a:t>Снятие административных барьеров </a:t>
            </a:r>
          </a:p>
          <a:p>
            <a:pPr marL="171446" indent="-171446" defTabSz="457189">
              <a:buFont typeface="Arial" panose="020B0604020202020204" pitchFamily="34" charset="0"/>
              <a:buChar char="•"/>
              <a:defRPr/>
            </a:pPr>
            <a:r>
              <a:rPr lang="ru-RU" sz="1100" kern="0" dirty="0">
                <a:solidFill>
                  <a:srgbClr val="515254"/>
                </a:solidFill>
                <a:latin typeface="Verdana"/>
              </a:rPr>
              <a:t>Облегчение доступа к финансированию</a:t>
            </a:r>
          </a:p>
          <a:p>
            <a:pPr marL="171446" indent="-171446" defTabSz="457189">
              <a:buFont typeface="Arial" panose="020B0604020202020204" pitchFamily="34" charset="0"/>
              <a:buChar char="•"/>
              <a:defRPr/>
            </a:pPr>
            <a:r>
              <a:rPr lang="ru-RU" sz="1100" kern="0" dirty="0">
                <a:solidFill>
                  <a:srgbClr val="515254"/>
                </a:solidFill>
                <a:latin typeface="Verdana"/>
              </a:rPr>
              <a:t>Специальные меры поддержки: экспорт, цифровизация и пр.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F49211-AB72-4316-AB7A-946D518A729A}"/>
              </a:ext>
            </a:extLst>
          </p:cNvPr>
          <p:cNvSpPr txBox="1"/>
          <p:nvPr/>
        </p:nvSpPr>
        <p:spPr>
          <a:xfrm>
            <a:off x="6586816" y="3651605"/>
            <a:ext cx="1904277" cy="600164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1B68DC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171446" indent="-171446" defTabSz="457189">
              <a:buFont typeface="Arial" panose="020B0604020202020204" pitchFamily="34" charset="0"/>
              <a:buChar char="•"/>
              <a:defRPr/>
            </a:pPr>
            <a:r>
              <a:rPr lang="ru-RU" sz="1100" kern="0" dirty="0">
                <a:solidFill>
                  <a:srgbClr val="515254"/>
                </a:solidFill>
                <a:latin typeface="Verdana"/>
              </a:rPr>
              <a:t>Формирование единой экосистемы производительности</a:t>
            </a:r>
          </a:p>
        </p:txBody>
      </p:sp>
      <p:sp>
        <p:nvSpPr>
          <p:cNvPr id="40" name="Oval 40">
            <a:extLst>
              <a:ext uri="{FF2B5EF4-FFF2-40B4-BE49-F238E27FC236}">
                <a16:creationId xmlns:a16="http://schemas.microsoft.com/office/drawing/2014/main" id="{4BB0A56D-8177-40EB-98F6-A1D9D1C4A9F5}"/>
              </a:ext>
            </a:extLst>
          </p:cNvPr>
          <p:cNvSpPr/>
          <p:nvPr/>
        </p:nvSpPr>
        <p:spPr>
          <a:xfrm>
            <a:off x="577959" y="1068317"/>
            <a:ext cx="7988083" cy="2146515"/>
          </a:xfrm>
          <a:prstGeom prst="ellipse">
            <a:avLst/>
          </a:prstGeom>
          <a:solidFill>
            <a:srgbClr val="FFFFFF">
              <a:lumMod val="95000"/>
            </a:srgbClr>
          </a:solidFill>
          <a:ln w="9525" cap="flat" cmpd="sng" algn="ctr">
            <a:gradFill>
              <a:gsLst>
                <a:gs pos="0">
                  <a:srgbClr val="808285">
                    <a:alpha val="0"/>
                  </a:srgbClr>
                </a:gs>
                <a:gs pos="99000">
                  <a:srgbClr val="808285">
                    <a:alpha val="36000"/>
                  </a:srgb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2700000" algn="tl" rotWithShape="0">
              <a:srgbClr val="FFFFFF">
                <a:lumMod val="75000"/>
                <a:alpha val="40000"/>
              </a:srgb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en-RU" kern="0">
              <a:solidFill>
                <a:srgbClr val="FFFFFF"/>
              </a:solidFill>
              <a:latin typeface="Verdana"/>
            </a:endParaRPr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950AADDB-FE52-4897-A2F6-FE5C81233805}"/>
              </a:ext>
            </a:extLst>
          </p:cNvPr>
          <p:cNvGrpSpPr/>
          <p:nvPr/>
        </p:nvGrpSpPr>
        <p:grpSpPr>
          <a:xfrm>
            <a:off x="420582" y="1192302"/>
            <a:ext cx="6708998" cy="1898542"/>
            <a:chOff x="420580" y="1192302"/>
            <a:chExt cx="6844055" cy="1898542"/>
          </a:xfrm>
        </p:grpSpPr>
        <p:sp>
          <p:nvSpPr>
            <p:cNvPr id="63" name="Oval 45">
              <a:extLst>
                <a:ext uri="{FF2B5EF4-FFF2-40B4-BE49-F238E27FC236}">
                  <a16:creationId xmlns:a16="http://schemas.microsoft.com/office/drawing/2014/main" id="{76E587B7-5B91-4ABD-9986-257438057877}"/>
                </a:ext>
              </a:extLst>
            </p:cNvPr>
            <p:cNvSpPr/>
            <p:nvPr/>
          </p:nvSpPr>
          <p:spPr>
            <a:xfrm>
              <a:off x="420580" y="1192302"/>
              <a:ext cx="6844055" cy="1898542"/>
            </a:xfrm>
            <a:prstGeom prst="ellipse">
              <a:avLst/>
            </a:prstGeom>
            <a:solidFill>
              <a:srgbClr val="FAFAFA"/>
            </a:solidFill>
            <a:ln w="9525" cap="flat" cmpd="sng" algn="ctr">
              <a:gradFill>
                <a:gsLst>
                  <a:gs pos="0">
                    <a:srgbClr val="1E86C8">
                      <a:alpha val="0"/>
                    </a:srgbClr>
                  </a:gs>
                  <a:gs pos="100000">
                    <a:srgbClr val="1E86C8"/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50800" dist="38100" dir="2700000" algn="tl" rotWithShape="0">
                <a:srgbClr val="FFFFFF">
                  <a:lumMod val="75000"/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457189">
                <a:defRPr/>
              </a:pPr>
              <a:endParaRPr lang="en-RU" kern="0">
                <a:solidFill>
                  <a:srgbClr val="FFFFFF"/>
                </a:solidFill>
                <a:latin typeface="Verdana"/>
              </a:endParaRPr>
            </a:p>
          </p:txBody>
        </p:sp>
        <p:pic>
          <p:nvPicPr>
            <p:cNvPr id="64" name="Picture 52">
              <a:extLst>
                <a:ext uri="{FF2B5EF4-FFF2-40B4-BE49-F238E27FC236}">
                  <a16:creationId xmlns:a16="http://schemas.microsoft.com/office/drawing/2014/main" id="{CB162B34-26AD-403F-888E-B5E5FD145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-1" r="49278" b="54661"/>
            <a:stretch/>
          </p:blipFill>
          <p:spPr>
            <a:xfrm>
              <a:off x="4722076" y="1794011"/>
              <a:ext cx="2242189" cy="76702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666D6D4-A492-49F2-A80B-019FC0363CB5}"/>
                </a:ext>
              </a:extLst>
            </p:cNvPr>
            <p:cNvSpPr txBox="1"/>
            <p:nvPr/>
          </p:nvSpPr>
          <p:spPr>
            <a:xfrm>
              <a:off x="5095227" y="2353266"/>
              <a:ext cx="14370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>
                <a:defRPr/>
              </a:pPr>
              <a:r>
                <a:rPr lang="ru-RU" sz="800" kern="0" dirty="0">
                  <a:solidFill>
                    <a:srgbClr val="808285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Системные меры</a:t>
              </a:r>
              <a:endParaRPr lang="en-RU" sz="800" kern="0" dirty="0">
                <a:solidFill>
                  <a:srgbClr val="808285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75644EDE-0E9A-4DFD-A9BD-533FA43B209A}"/>
              </a:ext>
            </a:extLst>
          </p:cNvPr>
          <p:cNvGrpSpPr/>
          <p:nvPr/>
        </p:nvGrpSpPr>
        <p:grpSpPr>
          <a:xfrm>
            <a:off x="620547" y="1506443"/>
            <a:ext cx="3777065" cy="1325106"/>
            <a:chOff x="577959" y="1479020"/>
            <a:chExt cx="3777065" cy="1325106"/>
          </a:xfrm>
        </p:grpSpPr>
        <p:sp>
          <p:nvSpPr>
            <p:cNvPr id="67" name="Oval 47">
              <a:extLst>
                <a:ext uri="{FF2B5EF4-FFF2-40B4-BE49-F238E27FC236}">
                  <a16:creationId xmlns:a16="http://schemas.microsoft.com/office/drawing/2014/main" id="{B6B19FCA-BB03-44BA-9C13-3EF2ECFA59EA}"/>
                </a:ext>
              </a:extLst>
            </p:cNvPr>
            <p:cNvSpPr/>
            <p:nvPr/>
          </p:nvSpPr>
          <p:spPr>
            <a:xfrm>
              <a:off x="577959" y="1479020"/>
              <a:ext cx="3777065" cy="1325106"/>
            </a:xfrm>
            <a:prstGeom prst="ellipse">
              <a:avLst/>
            </a:prstGeom>
            <a:solidFill>
              <a:srgbClr val="FAFAFA"/>
            </a:solidFill>
            <a:ln w="9525" cap="flat" cmpd="sng" algn="ctr">
              <a:gradFill>
                <a:gsLst>
                  <a:gs pos="0">
                    <a:srgbClr val="00C2F3">
                      <a:alpha val="0"/>
                    </a:srgbClr>
                  </a:gs>
                  <a:gs pos="100000">
                    <a:srgbClr val="00C2F3"/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50800" dist="38100" dir="2700000" algn="tl" rotWithShape="0">
                <a:srgbClr val="FFFFFF">
                  <a:lumMod val="75000"/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457189">
                <a:defRPr/>
              </a:pPr>
              <a:endParaRPr lang="en-RU" kern="0">
                <a:solidFill>
                  <a:srgbClr val="FFFFFF"/>
                </a:solidFill>
                <a:latin typeface="Verdana"/>
              </a:endParaRPr>
            </a:p>
          </p:txBody>
        </p:sp>
        <p:pic>
          <p:nvPicPr>
            <p:cNvPr id="68" name="Picture 6">
              <a:extLst>
                <a:ext uri="{FF2B5EF4-FFF2-40B4-BE49-F238E27FC236}">
                  <a16:creationId xmlns:a16="http://schemas.microsoft.com/office/drawing/2014/main" id="{8854B992-7B29-4566-B1A0-61F3DF2B8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874" y="1821640"/>
              <a:ext cx="934835" cy="229283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804CBAE-5FD2-43DF-9793-9FC555F6A92E}"/>
                </a:ext>
              </a:extLst>
            </p:cNvPr>
            <p:cNvSpPr txBox="1"/>
            <p:nvPr/>
          </p:nvSpPr>
          <p:spPr>
            <a:xfrm>
              <a:off x="2660337" y="2341439"/>
              <a:ext cx="13623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>
                <a:defRPr/>
              </a:pPr>
              <a:r>
                <a:rPr lang="ru-RU" sz="800" kern="0" dirty="0">
                  <a:solidFill>
                    <a:srgbClr val="808285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Адресная поддержка</a:t>
              </a:r>
              <a:endParaRPr lang="en-RU" sz="800" kern="0" dirty="0">
                <a:solidFill>
                  <a:srgbClr val="808285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70" name="Прямая соединительная линия 39">
            <a:extLst>
              <a:ext uri="{FF2B5EF4-FFF2-40B4-BE49-F238E27FC236}">
                <a16:creationId xmlns:a16="http://schemas.microsoft.com/office/drawing/2014/main" id="{77980C92-E1D6-426B-9C1C-B870E3C1C164}"/>
              </a:ext>
            </a:extLst>
          </p:cNvPr>
          <p:cNvCxnSpPr>
            <a:cxnSpLocks/>
          </p:cNvCxnSpPr>
          <p:nvPr/>
        </p:nvCxnSpPr>
        <p:spPr>
          <a:xfrm flipV="1">
            <a:off x="2009064" y="2812893"/>
            <a:ext cx="0" cy="838082"/>
          </a:xfrm>
          <a:prstGeom prst="line">
            <a:avLst/>
          </a:prstGeom>
          <a:noFill/>
          <a:ln w="12700" cap="flat" cmpd="sng" algn="ctr">
            <a:solidFill>
              <a:srgbClr val="1B68DC">
                <a:alpha val="83000"/>
              </a:srgbClr>
            </a:solidFill>
            <a:prstDash val="solid"/>
            <a:miter lim="800000"/>
          </a:ln>
          <a:effectLst/>
        </p:spPr>
      </p:cxnSp>
      <p:cxnSp>
        <p:nvCxnSpPr>
          <p:cNvPr id="71" name="Прямая соединительная линия 39">
            <a:extLst>
              <a:ext uri="{FF2B5EF4-FFF2-40B4-BE49-F238E27FC236}">
                <a16:creationId xmlns:a16="http://schemas.microsoft.com/office/drawing/2014/main" id="{F01D44C9-2A8B-4F66-939C-A298B44DA36F}"/>
              </a:ext>
            </a:extLst>
          </p:cNvPr>
          <p:cNvCxnSpPr>
            <a:cxnSpLocks/>
          </p:cNvCxnSpPr>
          <p:nvPr/>
        </p:nvCxnSpPr>
        <p:spPr>
          <a:xfrm flipV="1">
            <a:off x="4791471" y="3073270"/>
            <a:ext cx="0" cy="577705"/>
          </a:xfrm>
          <a:prstGeom prst="line">
            <a:avLst/>
          </a:prstGeom>
          <a:noFill/>
          <a:ln w="6350" cap="flat" cmpd="sng" algn="ctr">
            <a:solidFill>
              <a:srgbClr val="1B68DC"/>
            </a:solidFill>
            <a:prstDash val="solid"/>
            <a:miter lim="800000"/>
          </a:ln>
          <a:effectLst/>
        </p:spPr>
      </p:cxnSp>
      <p:cxnSp>
        <p:nvCxnSpPr>
          <p:cNvPr id="72" name="Прямая соединительная линия 39">
            <a:extLst>
              <a:ext uri="{FF2B5EF4-FFF2-40B4-BE49-F238E27FC236}">
                <a16:creationId xmlns:a16="http://schemas.microsoft.com/office/drawing/2014/main" id="{BB921834-FCA6-48F5-819A-15B07A9CBBEA}"/>
              </a:ext>
            </a:extLst>
          </p:cNvPr>
          <p:cNvCxnSpPr>
            <a:cxnSpLocks/>
          </p:cNvCxnSpPr>
          <p:nvPr/>
        </p:nvCxnSpPr>
        <p:spPr>
          <a:xfrm flipV="1">
            <a:off x="7321785" y="2905066"/>
            <a:ext cx="0" cy="619531"/>
          </a:xfrm>
          <a:prstGeom prst="line">
            <a:avLst/>
          </a:prstGeom>
          <a:noFill/>
          <a:ln w="9525" cap="flat" cmpd="sng" algn="ctr">
            <a:solidFill>
              <a:srgbClr val="1B68DC"/>
            </a:solidFill>
            <a:prstDash val="solid"/>
            <a:miter lim="800000"/>
          </a:ln>
          <a:effectLst/>
        </p:spPr>
      </p:cxn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6331658F-F25E-48B7-B8A4-8B4226E9B72E}"/>
              </a:ext>
            </a:extLst>
          </p:cNvPr>
          <p:cNvGrpSpPr/>
          <p:nvPr/>
        </p:nvGrpSpPr>
        <p:grpSpPr>
          <a:xfrm>
            <a:off x="577961" y="1641753"/>
            <a:ext cx="2196237" cy="999640"/>
            <a:chOff x="577960" y="1641753"/>
            <a:chExt cx="2196237" cy="999640"/>
          </a:xfrm>
        </p:grpSpPr>
        <p:sp>
          <p:nvSpPr>
            <p:cNvPr id="74" name="Oval 48">
              <a:extLst>
                <a:ext uri="{FF2B5EF4-FFF2-40B4-BE49-F238E27FC236}">
                  <a16:creationId xmlns:a16="http://schemas.microsoft.com/office/drawing/2014/main" id="{DF5C0C7C-6302-4500-87EE-5E8A8F76AEC9}"/>
                </a:ext>
              </a:extLst>
            </p:cNvPr>
            <p:cNvSpPr/>
            <p:nvPr/>
          </p:nvSpPr>
          <p:spPr>
            <a:xfrm>
              <a:off x="577960" y="1641753"/>
              <a:ext cx="2196237" cy="99964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gradFill>
                <a:gsLst>
                  <a:gs pos="0">
                    <a:srgbClr val="A6A6A6">
                      <a:alpha val="13000"/>
                    </a:srgbClr>
                  </a:gs>
                  <a:gs pos="100000">
                    <a:srgbClr val="A6A6A6">
                      <a:alpha val="62000"/>
                    </a:srgb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50800" dist="38100" dir="2700000" algn="tl" rotWithShape="0">
                <a:srgbClr val="FFFFFF">
                  <a:lumMod val="75000"/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457189">
                <a:defRPr/>
              </a:pPr>
              <a:endParaRPr lang="en-RU" kern="0">
                <a:solidFill>
                  <a:srgbClr val="FFFFFF"/>
                </a:solidFill>
                <a:latin typeface="Verdana"/>
              </a:endParaRPr>
            </a:p>
          </p:txBody>
        </p:sp>
        <p:pic>
          <p:nvPicPr>
            <p:cNvPr id="75" name="Рисунок 3">
              <a:extLst>
                <a:ext uri="{FF2B5EF4-FFF2-40B4-BE49-F238E27FC236}">
                  <a16:creationId xmlns:a16="http://schemas.microsoft.com/office/drawing/2014/main" id="{C9F3A4E2-CA2F-443C-BA49-B69C76582E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64" t="31935" r="81388" b="58134"/>
            <a:stretch/>
          </p:blipFill>
          <p:spPr>
            <a:xfrm>
              <a:off x="1311288" y="1757089"/>
              <a:ext cx="554476" cy="466512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42541E6-B0EE-49FF-8BBE-21C493AFAA23}"/>
                </a:ext>
              </a:extLst>
            </p:cNvPr>
            <p:cNvSpPr txBox="1"/>
            <p:nvPr/>
          </p:nvSpPr>
          <p:spPr>
            <a:xfrm>
              <a:off x="812752" y="2262513"/>
              <a:ext cx="147196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>
                <a:defRPr/>
              </a:pPr>
              <a:r>
                <a:rPr lang="en-US" sz="900" kern="0" dirty="0">
                  <a:solidFill>
                    <a:srgbClr val="171616"/>
                  </a:solidFill>
                  <a:latin typeface="Verdana"/>
                </a:rPr>
                <a:t> </a:t>
              </a:r>
              <a:r>
                <a:rPr lang="ru-RU" sz="900" kern="0" dirty="0">
                  <a:solidFill>
                    <a:srgbClr val="171616"/>
                  </a:solidFill>
                  <a:latin typeface="Verdana"/>
                </a:rPr>
                <a:t>Предприятие</a:t>
              </a:r>
              <a:endParaRPr lang="en-RU" sz="900" kern="0" dirty="0">
                <a:solidFill>
                  <a:srgbClr val="171616"/>
                </a:solidFill>
                <a:latin typeface="Verdana"/>
              </a:endParaRPr>
            </a:p>
          </p:txBody>
        </p:sp>
      </p:grp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FA7103E3-4C4D-453C-B325-11B1985071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550" y="1963705"/>
            <a:ext cx="1341543" cy="427641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56787E3-59CB-4F4A-A67B-DC01CAB89D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6943"/>
          <a:stretch/>
        </p:blipFill>
        <p:spPr>
          <a:xfrm>
            <a:off x="3916563" y="2089944"/>
            <a:ext cx="175661" cy="359590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94AAC48B-4B9C-4838-86D9-A271A4A93E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0470"/>
          <a:stretch/>
        </p:blipFill>
        <p:spPr>
          <a:xfrm>
            <a:off x="3183121" y="2109568"/>
            <a:ext cx="713471" cy="320343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827EB6D-E627-4417-A0EE-DB5E16C6744D}"/>
              </a:ext>
            </a:extLst>
          </p:cNvPr>
          <p:cNvSpPr/>
          <p:nvPr/>
        </p:nvSpPr>
        <p:spPr>
          <a:xfrm>
            <a:off x="0" y="2235453"/>
            <a:ext cx="9155484" cy="2907812"/>
          </a:xfrm>
          <a:prstGeom prst="rect">
            <a:avLst/>
          </a:prstGeom>
          <a:gradFill>
            <a:gsLst>
              <a:gs pos="0">
                <a:srgbClr val="002060">
                  <a:alpha val="20392"/>
                </a:srgb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49" kern="0" dirty="0">
                <a:solidFill>
                  <a:srgbClr val="000000"/>
                </a:solidFill>
                <a:latin typeface="Montserrat"/>
                <a:sym typeface="Helvetica Neue"/>
              </a:rPr>
              <a:t>    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770D69E-BB99-4424-8C4E-EA95AEB422AE}"/>
              </a:ext>
            </a:extLst>
          </p:cNvPr>
          <p:cNvSpPr/>
          <p:nvPr/>
        </p:nvSpPr>
        <p:spPr>
          <a:xfrm>
            <a:off x="0" y="1"/>
            <a:ext cx="9144000" cy="597515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</a:pPr>
            <a:endParaRPr lang="ru-RU" sz="2134" kern="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sym typeface="Helvetica Neue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0D55A13-649B-45A5-B6FD-57D408F33E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3688" y="178396"/>
            <a:ext cx="900950" cy="222866"/>
          </a:xfrm>
          <a:prstGeom prst="rect">
            <a:avLst/>
          </a:prstGeom>
        </p:spPr>
      </p:pic>
      <p:sp>
        <p:nvSpPr>
          <p:cNvPr id="80" name="Title 1">
            <a:extLst>
              <a:ext uri="{FF2B5EF4-FFF2-40B4-BE49-F238E27FC236}">
                <a16:creationId xmlns:a16="http://schemas.microsoft.com/office/drawing/2014/main" id="{3C014599-5125-4353-85D4-E164087E0C38}"/>
              </a:ext>
            </a:extLst>
          </p:cNvPr>
          <p:cNvSpPr txBox="1">
            <a:spLocks/>
          </p:cNvSpPr>
          <p:nvPr/>
        </p:nvSpPr>
        <p:spPr bwMode="auto">
          <a:xfrm>
            <a:off x="138240" y="139569"/>
            <a:ext cx="8325923" cy="43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45718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914377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37156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82875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defTabSz="685800">
              <a:defRPr/>
            </a:pPr>
            <a:r>
              <a:rPr lang="ru-RU" sz="1500" dirty="0">
                <a:solidFill>
                  <a:prstClr val="white"/>
                </a:solidFill>
                <a:latin typeface="Montserrat"/>
                <a:cs typeface="+mj-cs"/>
              </a:rPr>
              <a:t>СТРУКТУРА ФЕДЕРАЛЬНОГО ПРОЕКТА «ПРОИЗВОДИТЕЛЬНОСТЬ ТРУДА»</a:t>
            </a:r>
            <a:endParaRPr lang="en-RU" sz="1500" dirty="0">
              <a:solidFill>
                <a:prstClr val="white"/>
              </a:solidFill>
              <a:latin typeface="Montserra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49626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D2351B8-A496-4497-81D0-F424DA39D295}"/>
              </a:ext>
            </a:extLst>
          </p:cNvPr>
          <p:cNvSpPr/>
          <p:nvPr/>
        </p:nvSpPr>
        <p:spPr>
          <a:xfrm>
            <a:off x="0" y="1"/>
            <a:ext cx="9144000" cy="597515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</a:pPr>
            <a:endParaRPr lang="ru-RU" sz="2134" kern="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sym typeface="Helvetica Neue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0403A36-9D89-49BC-86E9-D5B880EA1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688" y="178396"/>
            <a:ext cx="900950" cy="222866"/>
          </a:xfrm>
          <a:prstGeom prst="rect">
            <a:avLst/>
          </a:prstGeom>
        </p:spPr>
      </p:pic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08C4AD1-D736-436B-834D-14AF41210A00}"/>
              </a:ext>
            </a:extLst>
          </p:cNvPr>
          <p:cNvSpPr txBox="1">
            <a:spLocks/>
          </p:cNvSpPr>
          <p:nvPr/>
        </p:nvSpPr>
        <p:spPr bwMode="auto">
          <a:xfrm>
            <a:off x="142689" y="70690"/>
            <a:ext cx="7870999" cy="43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45718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914377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37156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82875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defTabSz="685800">
              <a:defRPr/>
            </a:pPr>
            <a:r>
              <a:rPr lang="ru-RU" sz="1500" dirty="0">
                <a:solidFill>
                  <a:prstClr val="white"/>
                </a:solidFill>
                <a:latin typeface="Montserrat"/>
                <a:cs typeface="+mj-cs"/>
              </a:rPr>
              <a:t>БАЗОВЫЕ НЕСЫРЬЕВЫЕ ОТРАСЛИ ЭКОНОМИКИ ДЛЯ УЧАСТИЯ В ПРОЕКТЕ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1AEB06C-463F-402C-A7E8-945B0B0DA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907" y="3265068"/>
            <a:ext cx="1769555" cy="117970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1ABAE74-6897-47B8-B678-D6CA7FD2C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3678" y="3464834"/>
            <a:ext cx="2254167" cy="102152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E7C8C51-F165-4E0C-B4FE-23ED464291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44" y="955151"/>
            <a:ext cx="1193861" cy="1117595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4770A8B-AB4F-490B-A8D9-46FA4F14E3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845" y="814564"/>
            <a:ext cx="1433678" cy="1398769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E3E311C4-BC33-407D-9085-E9812113DFF6}"/>
              </a:ext>
            </a:extLst>
          </p:cNvPr>
          <p:cNvSpPr/>
          <p:nvPr/>
        </p:nvSpPr>
        <p:spPr>
          <a:xfrm>
            <a:off x="450914" y="2085356"/>
            <a:ext cx="1397362" cy="821789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/>
          <a:p>
            <a:pPr defTabSz="342900">
              <a:defRPr/>
            </a:pPr>
            <a:r>
              <a:rPr lang="ru-RU" sz="1051" kern="0" dirty="0">
                <a:solidFill>
                  <a:srgbClr val="171616"/>
                </a:solidFill>
                <a:latin typeface="Verdana"/>
              </a:rPr>
              <a:t>Обрабатывающие производства (радел С)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B0DE56CC-E86C-4A8F-95DA-C9402A3069B6}"/>
              </a:ext>
            </a:extLst>
          </p:cNvPr>
          <p:cNvSpPr/>
          <p:nvPr/>
        </p:nvSpPr>
        <p:spPr>
          <a:xfrm>
            <a:off x="2488953" y="2085356"/>
            <a:ext cx="1397362" cy="821789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/>
          <a:p>
            <a:pPr defTabSz="342900">
              <a:defRPr/>
            </a:pPr>
            <a:r>
              <a:rPr lang="ru-RU" sz="1051" kern="0" dirty="0">
                <a:solidFill>
                  <a:srgbClr val="171616"/>
                </a:solidFill>
                <a:latin typeface="Verdana"/>
              </a:rPr>
              <a:t>Сельское хозяйство</a:t>
            </a:r>
          </a:p>
          <a:p>
            <a:pPr defTabSz="342900">
              <a:defRPr/>
            </a:pPr>
            <a:r>
              <a:rPr lang="ru-RU" sz="1051" kern="0" dirty="0">
                <a:solidFill>
                  <a:srgbClr val="171616"/>
                </a:solidFill>
                <a:latin typeface="Verdana"/>
              </a:rPr>
              <a:t>(раздел А)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E6A5BD68-E89A-4C50-B1E6-7638F4DB8CA3}"/>
              </a:ext>
            </a:extLst>
          </p:cNvPr>
          <p:cNvSpPr/>
          <p:nvPr/>
        </p:nvSpPr>
        <p:spPr>
          <a:xfrm>
            <a:off x="4419713" y="4427636"/>
            <a:ext cx="1397362" cy="821789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/>
          <a:p>
            <a:pPr defTabSz="342900">
              <a:defRPr/>
            </a:pPr>
            <a:r>
              <a:rPr lang="ru-RU" sz="1051" kern="0" dirty="0">
                <a:solidFill>
                  <a:srgbClr val="171616"/>
                </a:solidFill>
                <a:latin typeface="Verdana"/>
              </a:rPr>
              <a:t>Транспортировка и хранение</a:t>
            </a:r>
            <a:endParaRPr lang="en-US" sz="1051" kern="0" dirty="0">
              <a:solidFill>
                <a:srgbClr val="171616"/>
              </a:solidFill>
              <a:latin typeface="Verdana"/>
            </a:endParaRPr>
          </a:p>
          <a:p>
            <a:pPr defTabSz="342900">
              <a:defRPr/>
            </a:pPr>
            <a:r>
              <a:rPr lang="en-US" sz="1051" kern="0" dirty="0">
                <a:solidFill>
                  <a:srgbClr val="171616"/>
                </a:solidFill>
                <a:latin typeface="Verdana"/>
              </a:rPr>
              <a:t>(</a:t>
            </a:r>
            <a:r>
              <a:rPr lang="ru-RU" sz="1051" kern="0" dirty="0">
                <a:solidFill>
                  <a:srgbClr val="171616"/>
                </a:solidFill>
                <a:latin typeface="Verdana"/>
              </a:rPr>
              <a:t>раздел Н)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ED7C1E2B-47A9-479F-8AFF-7427BDE5DC7A}"/>
              </a:ext>
            </a:extLst>
          </p:cNvPr>
          <p:cNvSpPr/>
          <p:nvPr/>
        </p:nvSpPr>
        <p:spPr>
          <a:xfrm>
            <a:off x="2458933" y="4321710"/>
            <a:ext cx="1397362" cy="821789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/>
          <a:p>
            <a:pPr defTabSz="342900">
              <a:defRPr/>
            </a:pPr>
            <a:r>
              <a:rPr lang="ru-RU" sz="1051" kern="0" dirty="0">
                <a:solidFill>
                  <a:srgbClr val="171616"/>
                </a:solidFill>
                <a:latin typeface="Verdana"/>
              </a:rPr>
              <a:t>Строительство</a:t>
            </a:r>
          </a:p>
          <a:p>
            <a:pPr defTabSz="342900">
              <a:defRPr/>
            </a:pPr>
            <a:r>
              <a:rPr lang="ru-RU" sz="1051" kern="0" dirty="0">
                <a:solidFill>
                  <a:srgbClr val="171616"/>
                </a:solidFill>
                <a:latin typeface="Verdana"/>
              </a:rPr>
              <a:t>(раздел </a:t>
            </a:r>
            <a:r>
              <a:rPr lang="en-US" sz="1051" kern="0" dirty="0">
                <a:solidFill>
                  <a:srgbClr val="171616"/>
                </a:solidFill>
                <a:latin typeface="Verdana"/>
              </a:rPr>
              <a:t>F)</a:t>
            </a:r>
            <a:endParaRPr lang="ru-RU" sz="1051" kern="0" dirty="0">
              <a:solidFill>
                <a:srgbClr val="171616"/>
              </a:solidFill>
              <a:latin typeface="Verdana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42B977B-3B53-4AA0-8D92-78DCE36092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60" t="12009" r="2911" b="14189"/>
          <a:stretch/>
        </p:blipFill>
        <p:spPr>
          <a:xfrm>
            <a:off x="4380889" y="980247"/>
            <a:ext cx="1475009" cy="1067403"/>
          </a:xfrm>
          <a:prstGeom prst="rect">
            <a:avLst/>
          </a:prstGeom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B59F9A3B-76DE-4B23-A118-F8E69F8F6B2D}"/>
              </a:ext>
            </a:extLst>
          </p:cNvPr>
          <p:cNvSpPr/>
          <p:nvPr/>
        </p:nvSpPr>
        <p:spPr>
          <a:xfrm>
            <a:off x="4172647" y="2213333"/>
            <a:ext cx="2239887" cy="821789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/>
          <a:p>
            <a:pPr defTabSz="342900">
              <a:defRPr/>
            </a:pPr>
            <a:r>
              <a:rPr lang="ru-RU" sz="1051" kern="0" dirty="0">
                <a:solidFill>
                  <a:srgbClr val="171616"/>
                </a:solidFill>
                <a:latin typeface="Verdana"/>
              </a:rPr>
              <a:t>         Туризм</a:t>
            </a:r>
          </a:p>
          <a:p>
            <a:pPr defTabSz="342900">
              <a:defRPr/>
            </a:pPr>
            <a:r>
              <a:rPr lang="en-US" sz="1051" kern="0" dirty="0">
                <a:solidFill>
                  <a:srgbClr val="171616"/>
                </a:solidFill>
                <a:latin typeface="Verdana"/>
              </a:rPr>
              <a:t>(</a:t>
            </a:r>
            <a:r>
              <a:rPr lang="ru-RU" sz="1051" kern="0" dirty="0">
                <a:solidFill>
                  <a:srgbClr val="171616"/>
                </a:solidFill>
                <a:latin typeface="Verdana"/>
              </a:rPr>
              <a:t>раздел </a:t>
            </a:r>
            <a:r>
              <a:rPr lang="en-US" sz="1051" kern="0" dirty="0">
                <a:solidFill>
                  <a:srgbClr val="171616"/>
                </a:solidFill>
                <a:latin typeface="Verdana"/>
              </a:rPr>
              <a:t>I </a:t>
            </a:r>
            <a:r>
              <a:rPr lang="ru-RU" sz="1051" kern="0" dirty="0">
                <a:solidFill>
                  <a:srgbClr val="171616"/>
                </a:solidFill>
                <a:latin typeface="Verdana"/>
              </a:rPr>
              <a:t>класс 55, </a:t>
            </a:r>
          </a:p>
          <a:p>
            <a:pPr defTabSz="342900">
              <a:defRPr/>
            </a:pPr>
            <a:r>
              <a:rPr lang="ru-RU" sz="1051" kern="0" dirty="0">
                <a:solidFill>
                  <a:srgbClr val="171616"/>
                </a:solidFill>
                <a:latin typeface="Verdana"/>
              </a:rPr>
              <a:t>раздел</a:t>
            </a:r>
            <a:r>
              <a:rPr lang="en-US" sz="1051" kern="0" dirty="0">
                <a:solidFill>
                  <a:srgbClr val="171616"/>
                </a:solidFill>
                <a:latin typeface="Verdana"/>
              </a:rPr>
              <a:t> N </a:t>
            </a:r>
            <a:r>
              <a:rPr lang="ru-RU" sz="1051" kern="0" dirty="0">
                <a:solidFill>
                  <a:srgbClr val="171616"/>
                </a:solidFill>
                <a:latin typeface="Verdana"/>
              </a:rPr>
              <a:t>класс 79, </a:t>
            </a:r>
          </a:p>
          <a:p>
            <a:pPr defTabSz="342900">
              <a:defRPr/>
            </a:pPr>
            <a:r>
              <a:rPr lang="ru-RU" sz="1051" kern="0" dirty="0">
                <a:solidFill>
                  <a:srgbClr val="171616"/>
                </a:solidFill>
                <a:latin typeface="Verdana"/>
              </a:rPr>
              <a:t>раздел </a:t>
            </a:r>
            <a:r>
              <a:rPr lang="en-US" sz="1051" kern="0" dirty="0">
                <a:solidFill>
                  <a:srgbClr val="171616"/>
                </a:solidFill>
                <a:latin typeface="Verdana"/>
              </a:rPr>
              <a:t>Q</a:t>
            </a:r>
            <a:r>
              <a:rPr lang="ru-RU" sz="1051" kern="0" dirty="0">
                <a:solidFill>
                  <a:srgbClr val="171616"/>
                </a:solidFill>
                <a:latin typeface="Verdana"/>
              </a:rPr>
              <a:t> подгруппа 86.90.4, раздел </a:t>
            </a:r>
            <a:r>
              <a:rPr lang="en-US" sz="1051" kern="0" dirty="0">
                <a:solidFill>
                  <a:srgbClr val="171616"/>
                </a:solidFill>
                <a:latin typeface="Verdana"/>
              </a:rPr>
              <a:t>R</a:t>
            </a:r>
            <a:r>
              <a:rPr lang="ru-RU" sz="1051" kern="0" dirty="0">
                <a:solidFill>
                  <a:srgbClr val="171616"/>
                </a:solidFill>
                <a:latin typeface="Verdana"/>
              </a:rPr>
              <a:t> подкласс 93.2 </a:t>
            </a:r>
            <a:r>
              <a:rPr lang="en-US" sz="1051" kern="0" dirty="0">
                <a:solidFill>
                  <a:srgbClr val="171616"/>
                </a:solidFill>
                <a:latin typeface="Verdana"/>
              </a:rPr>
              <a:t>)</a:t>
            </a:r>
            <a:endParaRPr lang="ru-RU" sz="1051" kern="0" dirty="0">
              <a:solidFill>
                <a:srgbClr val="171616"/>
              </a:solidFill>
              <a:latin typeface="Verdana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42BBD57-3935-4F6E-857A-9F6342F5DA21}"/>
              </a:ext>
            </a:extLst>
          </p:cNvPr>
          <p:cNvSpPr/>
          <p:nvPr/>
        </p:nvSpPr>
        <p:spPr>
          <a:xfrm>
            <a:off x="604881" y="4321711"/>
            <a:ext cx="1397362" cy="821789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/>
          <a:p>
            <a:pPr defTabSz="342900">
              <a:defRPr/>
            </a:pPr>
            <a:r>
              <a:rPr lang="ru-RU" sz="1051" kern="0" dirty="0">
                <a:solidFill>
                  <a:srgbClr val="171616"/>
                </a:solidFill>
                <a:latin typeface="Verdana"/>
              </a:rPr>
              <a:t>ЖКХ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0DBAAC-143A-461D-9E4A-BDF978D0C2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642" y="3378667"/>
            <a:ext cx="1193861" cy="1193861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59F9A3B-76DE-4B23-A118-F8E69F8F6B2D}"/>
              </a:ext>
            </a:extLst>
          </p:cNvPr>
          <p:cNvSpPr/>
          <p:nvPr/>
        </p:nvSpPr>
        <p:spPr>
          <a:xfrm>
            <a:off x="6580473" y="775911"/>
            <a:ext cx="2239887" cy="4237076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/>
          <a:p>
            <a:pPr algn="ctr"/>
            <a:r>
              <a:rPr lang="ru-RU" sz="1200" b="1" u="sng" dirty="0" smtClean="0"/>
              <a:t>Критерии </a:t>
            </a:r>
            <a:r>
              <a:rPr lang="ru-RU" sz="1200" b="1" u="sng" dirty="0"/>
              <a:t>участия предприятий в ФП «Производительность труда»</a:t>
            </a:r>
            <a:r>
              <a:rPr lang="ru-RU" sz="1200" b="1" dirty="0"/>
              <a:t>: </a:t>
            </a: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dirty="0" smtClean="0"/>
              <a:t>- выручка </a:t>
            </a:r>
            <a:r>
              <a:rPr lang="ru-RU" sz="1200" dirty="0"/>
              <a:t>предприятия от 400 млн руб. (для отрасли «Туризм» – от 180 млн руб.);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dirty="0" smtClean="0"/>
              <a:t>- отношение </a:t>
            </a:r>
            <a:r>
              <a:rPr lang="ru-RU" sz="1200" dirty="0"/>
              <a:t>предприятия к базовым </a:t>
            </a:r>
            <a:r>
              <a:rPr lang="ru-RU" sz="1200" dirty="0" err="1"/>
              <a:t>несырьевым</a:t>
            </a:r>
            <a:r>
              <a:rPr lang="ru-RU" sz="1200" dirty="0"/>
              <a:t> отраслям экономики Российской </a:t>
            </a:r>
            <a:r>
              <a:rPr lang="ru-RU" sz="1200" dirty="0" smtClean="0"/>
              <a:t>Федерации; </a:t>
            </a: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dirty="0" smtClean="0"/>
              <a:t>- предприятие </a:t>
            </a:r>
            <a:r>
              <a:rPr lang="ru-RU" sz="1200" dirty="0"/>
              <a:t>применяет общую систему налогообложения </a:t>
            </a:r>
            <a:r>
              <a:rPr lang="ru-RU" sz="1200" dirty="0" smtClean="0"/>
              <a:t>или </a:t>
            </a:r>
            <a:r>
              <a:rPr lang="ru-RU" sz="1200" dirty="0"/>
              <a:t>единый сельскохозяйственный </a:t>
            </a:r>
            <a:r>
              <a:rPr lang="ru-RU" sz="1200" dirty="0" smtClean="0"/>
              <a:t>налог; </a:t>
            </a: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dirty="0" smtClean="0"/>
              <a:t>- доля </a:t>
            </a:r>
            <a:r>
              <a:rPr lang="ru-RU" sz="1200" dirty="0"/>
              <a:t>участия налоговых резидентов иностранных государств в уставном (складочном) капитале не более 50 %, за исключением компаний под временным управлением </a:t>
            </a:r>
            <a:r>
              <a:rPr lang="ru-RU" sz="1200" dirty="0" err="1"/>
              <a:t>Росимущества</a:t>
            </a:r>
            <a:r>
              <a:rPr lang="ru-RU" sz="1200" dirty="0"/>
              <a:t>.</a:t>
            </a:r>
            <a:r>
              <a:rPr lang="ru-RU" sz="1200" u="sng" dirty="0"/>
              <a:t> </a:t>
            </a:r>
            <a:endParaRPr lang="ru-RU" sz="1200" dirty="0"/>
          </a:p>
          <a:p>
            <a:pPr defTabSz="342900">
              <a:defRPr/>
            </a:pPr>
            <a:endParaRPr lang="ru-RU" sz="1051" kern="0" dirty="0">
              <a:solidFill>
                <a:srgbClr val="171616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06016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243A0D3-6C9B-4B42-A07F-509974F5275F}"/>
              </a:ext>
            </a:extLst>
          </p:cNvPr>
          <p:cNvSpPr/>
          <p:nvPr/>
        </p:nvSpPr>
        <p:spPr>
          <a:xfrm>
            <a:off x="0" y="1"/>
            <a:ext cx="9144000" cy="597515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</a:pPr>
            <a:endParaRPr lang="ru-RU" sz="2134" kern="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sym typeface="Helvetica Neue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C40C551-3E38-4AE4-AD9B-C45AD118E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688" y="178396"/>
            <a:ext cx="900950" cy="2228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66E5F1-7C10-4E19-9F80-B1B24F78CD54}"/>
              </a:ext>
            </a:extLst>
          </p:cNvPr>
          <p:cNvSpPr txBox="1"/>
          <p:nvPr/>
        </p:nvSpPr>
        <p:spPr>
          <a:xfrm>
            <a:off x="343734" y="2872507"/>
            <a:ext cx="4000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lvl="1" defTabSz="457189">
              <a:defRPr/>
            </a:pPr>
            <a:r>
              <a:rPr lang="ru-RU" sz="1100" dirty="0">
                <a:solidFill>
                  <a:srgbClr val="0101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Начнете производить ровно столько продукции, </a:t>
            </a:r>
            <a:r>
              <a:rPr lang="ru-RU" sz="1100" b="1" dirty="0">
                <a:solidFill>
                  <a:srgbClr val="0101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сколько нужно потребителям</a:t>
            </a:r>
            <a:r>
              <a:rPr lang="ru-RU" sz="1100" dirty="0">
                <a:solidFill>
                  <a:srgbClr val="0101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B5EC5-14FE-4460-922E-FB73048C3E27}"/>
              </a:ext>
            </a:extLst>
          </p:cNvPr>
          <p:cNvSpPr txBox="1"/>
          <p:nvPr/>
        </p:nvSpPr>
        <p:spPr>
          <a:xfrm>
            <a:off x="813279" y="3617611"/>
            <a:ext cx="34594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ru-RU" sz="1100" dirty="0">
                <a:solidFill>
                  <a:srgbClr val="0101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Поможем </a:t>
            </a:r>
            <a:r>
              <a:rPr lang="ru-RU" sz="1100" b="1" dirty="0">
                <a:solidFill>
                  <a:srgbClr val="0101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сократить площадь складских помещений </a:t>
            </a:r>
            <a:r>
              <a:rPr lang="ru-RU" sz="1100" dirty="0">
                <a:solidFill>
                  <a:srgbClr val="0101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 необходимого минимума.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899835-C10D-46F2-8B07-B35AD0B6FDC6}"/>
              </a:ext>
            </a:extLst>
          </p:cNvPr>
          <p:cNvSpPr txBox="1"/>
          <p:nvPr/>
        </p:nvSpPr>
        <p:spPr>
          <a:xfrm>
            <a:off x="5044414" y="3617611"/>
            <a:ext cx="379299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ru-RU" sz="11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Вовлечем всех сотрудников </a:t>
            </a:r>
            <a:r>
              <a:rPr lang="ru-RU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процесс непрерывных улучшений и выстроим максимально эффективные бизнес-процессы.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858286-B721-4E6E-BBB5-E9C538F563F4}"/>
              </a:ext>
            </a:extLst>
          </p:cNvPr>
          <p:cNvSpPr txBox="1"/>
          <p:nvPr/>
        </p:nvSpPr>
        <p:spPr>
          <a:xfrm>
            <a:off x="805695" y="1216312"/>
            <a:ext cx="34976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ru-RU" sz="1100" b="1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Максимально полезно использовать имеющиеся трудовые ресурсы </a:t>
            </a:r>
            <a:r>
              <a:rPr lang="ru-RU" sz="1100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вместо найма дополнительного персонала.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AC026-8DED-46EE-9C51-CA78C2A0738C}"/>
              </a:ext>
            </a:extLst>
          </p:cNvPr>
          <p:cNvSpPr txBox="1"/>
          <p:nvPr/>
        </p:nvSpPr>
        <p:spPr>
          <a:xfrm>
            <a:off x="805695" y="1920693"/>
            <a:ext cx="35385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ru-RU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Поможем сократить трудозатраты, сроки производства или оказания услуг и </a:t>
            </a:r>
            <a:r>
              <a:rPr lang="ru-RU" sz="11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снизить себестоимость. </a:t>
            </a:r>
            <a:endParaRPr lang="ru-RU" sz="1100" dirty="0">
              <a:solidFill>
                <a:srgbClr val="17161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A13E3E-6C09-4CD4-954B-61B02622705D}"/>
              </a:ext>
            </a:extLst>
          </p:cNvPr>
          <p:cNvSpPr txBox="1"/>
          <p:nvPr/>
        </p:nvSpPr>
        <p:spPr>
          <a:xfrm>
            <a:off x="5044414" y="2846531"/>
            <a:ext cx="3774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ru-RU" sz="11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Высвободим денежные средства </a:t>
            </a:r>
            <a:r>
              <a:rPr lang="ru-RU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 неликвидных запасов.</a:t>
            </a:r>
            <a:endParaRPr lang="ru-RU" sz="1100" dirty="0">
              <a:solidFill>
                <a:srgbClr val="17161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7144E0-0146-4F4E-9CAB-DE124DA6DA5A}"/>
              </a:ext>
            </a:extLst>
          </p:cNvPr>
          <p:cNvSpPr txBox="1"/>
          <p:nvPr/>
        </p:nvSpPr>
        <p:spPr>
          <a:xfrm>
            <a:off x="241698" y="48689"/>
            <a:ext cx="6740279" cy="500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>
            <a:defPPr>
              <a:defRPr lang="ru-RU"/>
            </a:defPPr>
            <a:lvl1pPr defTabSz="1219139" hangingPunct="0">
              <a:defRPr sz="2800" b="1" kern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435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0" kern="1200" dirty="0">
                <a:solidFill>
                  <a:prstClr val="white"/>
                </a:solidFill>
                <a:latin typeface="Montserrat"/>
              </a:rPr>
              <a:t>ЧТО ПРЕДПРИЯТИЕ ПОЛУЧИТ ОТ </a:t>
            </a:r>
            <a:r>
              <a:rPr lang="ru-RU" sz="1500" b="0" kern="1200" dirty="0" smtClean="0">
                <a:solidFill>
                  <a:prstClr val="white"/>
                </a:solidFill>
                <a:latin typeface="Montserrat"/>
              </a:rPr>
              <a:t>СОТРУДНИЧЕСТВА </a:t>
            </a:r>
            <a:r>
              <a:rPr lang="ru-RU" sz="1500" b="0" kern="1200" dirty="0">
                <a:solidFill>
                  <a:prstClr val="white"/>
                </a:solidFill>
                <a:latin typeface="Montserrat"/>
              </a:rPr>
              <a:t>С </a:t>
            </a:r>
            <a:r>
              <a:rPr lang="ru-RU" sz="1500" b="0" kern="1200" dirty="0" smtClean="0">
                <a:solidFill>
                  <a:prstClr val="white"/>
                </a:solidFill>
                <a:latin typeface="Montserrat"/>
              </a:rPr>
              <a:t>ФЦК </a:t>
            </a:r>
            <a:r>
              <a:rPr lang="ru-RU" sz="1500" b="0" kern="1200" dirty="0">
                <a:solidFill>
                  <a:prstClr val="white"/>
                </a:solidFill>
                <a:latin typeface="Montserrat"/>
              </a:rPr>
              <a:t>В РАМКАХ ПРОЕКТА</a:t>
            </a:r>
            <a:endParaRPr lang="en-US" sz="1500" b="0" kern="1200" dirty="0">
              <a:solidFill>
                <a:prstClr val="white"/>
              </a:solidFill>
              <a:latin typeface="Montserra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C1CBFD-A3DC-47FA-913D-DC53B385F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38971" y="1291109"/>
            <a:ext cx="400050" cy="4667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C31F49-0FBF-4D0D-A6EF-8718CC7F9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9921" y="3633028"/>
            <a:ext cx="438150" cy="4000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EF8DE2F-589E-4B4C-AACD-52F4A46784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58424" y="2050818"/>
            <a:ext cx="381000" cy="381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765D5E2-39FB-4CAB-A47D-46E1E02B5C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549517" y="3703379"/>
            <a:ext cx="476250" cy="4286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E8E5733-1A33-4EE6-8383-045303C738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582856" y="2915027"/>
            <a:ext cx="409575" cy="3905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E7B7C13-5F70-4174-9ACA-D7E9E79559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48496" y="2934095"/>
            <a:ext cx="381000" cy="381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59BCE4-AE8B-4B0D-8B2E-81599E73FD7E}"/>
              </a:ext>
            </a:extLst>
          </p:cNvPr>
          <p:cNvSpPr txBox="1"/>
          <p:nvPr/>
        </p:nvSpPr>
        <p:spPr>
          <a:xfrm>
            <a:off x="5044414" y="1181332"/>
            <a:ext cx="379299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ru-RU" sz="11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Начнете производить или оказывать услуги больше </a:t>
            </a:r>
            <a:r>
              <a:rPr lang="ru-RU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 тем же оборудованием и количеством сотрудников. </a:t>
            </a:r>
            <a:endParaRPr lang="ru-RU" sz="1100" dirty="0">
              <a:solidFill>
                <a:srgbClr val="17161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07EE1B6-98C3-4585-ACC0-E98EC0B3256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4587617" y="1212168"/>
            <a:ext cx="400050" cy="4000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C42D7B-6985-40AD-8BF6-22C11A972C33}"/>
              </a:ext>
            </a:extLst>
          </p:cNvPr>
          <p:cNvSpPr txBox="1"/>
          <p:nvPr/>
        </p:nvSpPr>
        <p:spPr>
          <a:xfrm>
            <a:off x="5025767" y="1871839"/>
            <a:ext cx="34976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ru-RU" sz="11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Станете конкурентоспособнее </a:t>
            </a:r>
          </a:p>
          <a:p>
            <a:pPr defTabSz="457189">
              <a:defRPr/>
            </a:pPr>
            <a:r>
              <a:rPr lang="ru-RU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 счёт повышения качества продукции, но без увеличения цены.</a:t>
            </a:r>
            <a:endParaRPr lang="ru-RU" sz="1100" dirty="0">
              <a:solidFill>
                <a:srgbClr val="17161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B6CF900-40CF-4C0D-B4B0-463E00364F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4611429" y="1977407"/>
            <a:ext cx="361950" cy="361950"/>
          </a:xfrm>
          <a:prstGeom prst="rect">
            <a:avLst/>
          </a:prstGeom>
        </p:spPr>
      </p:pic>
      <p:sp>
        <p:nvSpPr>
          <p:cNvPr id="20" name="Объект 2">
            <a:extLst>
              <a:ext uri="{FF2B5EF4-FFF2-40B4-BE49-F238E27FC236}">
                <a16:creationId xmlns:a16="http://schemas.microsoft.com/office/drawing/2014/main" id="{52826EDD-41C9-46E5-81A5-F28FED1C6962}"/>
              </a:ext>
            </a:extLst>
          </p:cNvPr>
          <p:cNvSpPr txBox="1">
            <a:spLocks/>
          </p:cNvSpPr>
          <p:nvPr/>
        </p:nvSpPr>
        <p:spPr>
          <a:xfrm>
            <a:off x="241697" y="4294049"/>
            <a:ext cx="8470001" cy="729133"/>
          </a:xfrm>
          <a:prstGeom prst="rect">
            <a:avLst/>
          </a:prstGeom>
        </p:spPr>
        <p:txBody>
          <a:bodyPr>
            <a:normAutofit/>
          </a:bodyPr>
          <a:lstStyle>
            <a:lvl1pPr marL="112131" indent="-112131" algn="l" defTabSz="448525" rtl="0" eaLnBrk="1" latinLnBrk="0" hangingPunct="1">
              <a:lnSpc>
                <a:spcPct val="90000"/>
              </a:lnSpc>
              <a:spcBef>
                <a:spcPts val="490"/>
              </a:spcBef>
              <a:buFont typeface="Arial" panose="020B0604020202020204" pitchFamily="34" charset="0"/>
              <a:buChar char="•"/>
              <a:defRPr sz="1373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336394" indent="-112131" algn="l" defTabSz="448525" rtl="0" eaLnBrk="1" latinLnBrk="0" hangingPunct="1">
              <a:lnSpc>
                <a:spcPct val="90000"/>
              </a:lnSpc>
              <a:spcBef>
                <a:spcPts val="245"/>
              </a:spcBef>
              <a:buFont typeface="Arial" panose="020B0604020202020204" pitchFamily="34" charset="0"/>
              <a:buChar char="•"/>
              <a:defRPr sz="1177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560656" indent="-112131" algn="l" defTabSz="448525" rtl="0" eaLnBrk="1" latinLnBrk="0" hangingPunct="1">
              <a:lnSpc>
                <a:spcPct val="90000"/>
              </a:lnSpc>
              <a:spcBef>
                <a:spcPts val="245"/>
              </a:spcBef>
              <a:buFont typeface="Arial" panose="020B0604020202020204" pitchFamily="34" charset="0"/>
              <a:buChar char="•"/>
              <a:defRPr sz="981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784919" indent="-112131" algn="l" defTabSz="448525" rtl="0" eaLnBrk="1" latinLnBrk="0" hangingPunct="1">
              <a:lnSpc>
                <a:spcPct val="90000"/>
              </a:lnSpc>
              <a:spcBef>
                <a:spcPts val="245"/>
              </a:spcBef>
              <a:buFont typeface="Arial" panose="020B0604020202020204" pitchFamily="34" charset="0"/>
              <a:buChar char="•"/>
              <a:defRPr sz="883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1009182" indent="-112131" algn="l" defTabSz="448525" rtl="0" eaLnBrk="1" latinLnBrk="0" hangingPunct="1">
              <a:lnSpc>
                <a:spcPct val="90000"/>
              </a:lnSpc>
              <a:spcBef>
                <a:spcPts val="245"/>
              </a:spcBef>
              <a:buFont typeface="Arial" panose="020B0604020202020204" pitchFamily="34" charset="0"/>
              <a:buChar char="•"/>
              <a:defRPr sz="883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  <a:lvl6pPr marL="1233444" indent="-112131" algn="l" defTabSz="448525" rtl="0" eaLnBrk="1" latinLnBrk="0" hangingPunct="1">
              <a:lnSpc>
                <a:spcPct val="90000"/>
              </a:lnSpc>
              <a:spcBef>
                <a:spcPts val="245"/>
              </a:spcBef>
              <a:buFont typeface="Arial" panose="020B0604020202020204" pitchFamily="34" charset="0"/>
              <a:buChar char="•"/>
              <a:defRPr sz="8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57707" indent="-112131" algn="l" defTabSz="448525" rtl="0" eaLnBrk="1" latinLnBrk="0" hangingPunct="1">
              <a:lnSpc>
                <a:spcPct val="90000"/>
              </a:lnSpc>
              <a:spcBef>
                <a:spcPts val="245"/>
              </a:spcBef>
              <a:buFont typeface="Arial" panose="020B0604020202020204" pitchFamily="34" charset="0"/>
              <a:buChar char="•"/>
              <a:defRPr sz="8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81969" indent="-112131" algn="l" defTabSz="448525" rtl="0" eaLnBrk="1" latinLnBrk="0" hangingPunct="1">
              <a:lnSpc>
                <a:spcPct val="90000"/>
              </a:lnSpc>
              <a:spcBef>
                <a:spcPts val="245"/>
              </a:spcBef>
              <a:buFont typeface="Arial" panose="020B0604020202020204" pitchFamily="34" charset="0"/>
              <a:buChar char="•"/>
              <a:defRPr sz="8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06231" indent="-112131" algn="l" defTabSz="448525" rtl="0" eaLnBrk="1" latinLnBrk="0" hangingPunct="1">
              <a:lnSpc>
                <a:spcPct val="90000"/>
              </a:lnSpc>
              <a:spcBef>
                <a:spcPts val="245"/>
              </a:spcBef>
              <a:buFont typeface="Arial" panose="020B0604020202020204" pitchFamily="34" charset="0"/>
              <a:buChar char="•"/>
              <a:defRPr sz="8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36394" fontAlgn="auto">
              <a:lnSpc>
                <a:spcPct val="120000"/>
              </a:lnSpc>
              <a:spcBef>
                <a:spcPts val="368"/>
              </a:spcBef>
              <a:spcAft>
                <a:spcPts val="0"/>
              </a:spcAft>
              <a:buNone/>
              <a:defRPr/>
            </a:pPr>
            <a:r>
              <a:rPr lang="ru-RU" sz="1500" b="1" dirty="0">
                <a:solidFill>
                  <a:srgbClr val="002060"/>
                </a:solidFill>
                <a:sym typeface="Helvetica Neue"/>
              </a:rPr>
              <a:t>ФИНАНСИРОВАНИЕ УЧАСТИЯ ОСУЩЕСТВЛЯЕТСЯ ГОСУДАРСТВОМ.</a:t>
            </a:r>
            <a:r>
              <a:rPr lang="ru-RU" sz="1500" dirty="0">
                <a:solidFill>
                  <a:srgbClr val="002060"/>
                </a:solidFill>
                <a:sym typeface="Helvetica Neue"/>
              </a:rPr>
              <a:t> </a:t>
            </a:r>
            <a:br>
              <a:rPr lang="ru-RU" sz="1500" dirty="0">
                <a:solidFill>
                  <a:srgbClr val="002060"/>
                </a:solidFill>
                <a:sym typeface="Helvetica Neue"/>
              </a:rPr>
            </a:br>
            <a:r>
              <a:rPr lang="ru-RU" sz="1500" dirty="0">
                <a:solidFill>
                  <a:srgbClr val="002060"/>
                </a:solidFill>
                <a:sym typeface="Helvetica Neue"/>
              </a:rPr>
              <a:t>ДЛЯ БИЗНЕСА ЭТО — </a:t>
            </a:r>
            <a:r>
              <a:rPr lang="ru-RU" sz="1500" b="1" dirty="0">
                <a:solidFill>
                  <a:srgbClr val="002060"/>
                </a:solidFill>
                <a:sym typeface="Helvetica Neue"/>
              </a:rPr>
              <a:t>НУЛЕВЫЕ ПРЯМЫЕ ЗАТРАТЫ</a:t>
            </a:r>
            <a:r>
              <a:rPr lang="ru-RU" sz="1500" dirty="0">
                <a:solidFill>
                  <a:srgbClr val="002060"/>
                </a:solidFill>
                <a:sym typeface="Helvetica Neue"/>
              </a:rPr>
              <a:t> И </a:t>
            </a:r>
            <a:r>
              <a:rPr lang="ru-RU" sz="1500" b="1" dirty="0">
                <a:solidFill>
                  <a:srgbClr val="002060"/>
                </a:solidFill>
                <a:sym typeface="Helvetica Neue"/>
              </a:rPr>
              <a:t>МАКСИМУМ ВЫГОДЫ</a:t>
            </a:r>
            <a:r>
              <a:rPr lang="ru-RU" sz="1500" dirty="0">
                <a:solidFill>
                  <a:srgbClr val="002060"/>
                </a:solidFill>
                <a:sym typeface="Helvetica Neue"/>
              </a:rPr>
              <a:t>.</a:t>
            </a:r>
          </a:p>
          <a:p>
            <a:pPr marL="0" indent="0" algn="ctr" defTabSz="336394" fontAlgn="auto">
              <a:lnSpc>
                <a:spcPct val="120000"/>
              </a:lnSpc>
              <a:spcBef>
                <a:spcPts val="368"/>
              </a:spcBef>
              <a:spcAft>
                <a:spcPts val="0"/>
              </a:spcAft>
              <a:buNone/>
              <a:defRPr/>
            </a:pPr>
            <a:endParaRPr lang="ru-RU" sz="1500" dirty="0">
              <a:solidFill>
                <a:srgbClr val="002060"/>
              </a:solidFill>
              <a:sym typeface="Helvetica Neue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FF4C469-4073-4E9C-9C8D-4ADBCFDFF681}"/>
              </a:ext>
            </a:extLst>
          </p:cNvPr>
          <p:cNvSpPr/>
          <p:nvPr/>
        </p:nvSpPr>
        <p:spPr>
          <a:xfrm>
            <a:off x="0" y="2235453"/>
            <a:ext cx="9155484" cy="2907812"/>
          </a:xfrm>
          <a:prstGeom prst="rect">
            <a:avLst/>
          </a:prstGeom>
          <a:gradFill>
            <a:gsLst>
              <a:gs pos="0">
                <a:srgbClr val="002060">
                  <a:alpha val="20392"/>
                </a:srgb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49" kern="0" dirty="0">
                <a:solidFill>
                  <a:srgbClr val="000000"/>
                </a:solidFill>
                <a:latin typeface="Montserrat"/>
                <a:sym typeface="Helvetica Neue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745493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A523DA-A8ED-4572-5694-085B2813AD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509" r="9401"/>
          <a:stretch/>
        </p:blipFill>
        <p:spPr>
          <a:xfrm>
            <a:off x="1681173" y="1"/>
            <a:ext cx="7462827" cy="51434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63CD07-7589-C459-11B6-0FE7CD9DF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86"/>
            <a:ext cx="9144000" cy="51484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F5685F-8A0A-C104-1891-ADD5F173081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197687" y="398443"/>
            <a:ext cx="1638830" cy="197624"/>
          </a:xfrm>
          <a:prstGeom prst="rect">
            <a:avLst/>
          </a:prstGeom>
          <a:effectLst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E81EB5-1715-E190-D8BE-8749216E3F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97166" y="326684"/>
            <a:ext cx="2758347" cy="430755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E7218-3490-40E9-5A8E-53A4257E4EA0}"/>
              </a:ext>
            </a:extLst>
          </p:cNvPr>
          <p:cNvSpPr txBox="1"/>
          <p:nvPr/>
        </p:nvSpPr>
        <p:spPr>
          <a:xfrm>
            <a:off x="320484" y="2006209"/>
            <a:ext cx="515552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700" b="1" kern="0" dirty="0">
                <a:solidFill>
                  <a:prstClr val="white"/>
                </a:solidFill>
                <a:latin typeface="Montserrat" pitchFamily="2" charset="0"/>
                <a:sym typeface="Helvetica Neue"/>
              </a:rPr>
              <a:t>Бережливая роботизация</a:t>
            </a:r>
          </a:p>
          <a:p>
            <a:pPr defTabSz="216685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00" kern="0" dirty="0">
                <a:solidFill>
                  <a:prstClr val="white"/>
                </a:solidFill>
                <a:latin typeface="Montserrat" pitchFamily="2" charset="0"/>
                <a:sym typeface="Helvetica Neue"/>
              </a:rPr>
              <a:t>Меры господдержки в повышении производительности</a:t>
            </a:r>
            <a:endParaRPr lang="ru-RU" sz="1050" kern="0" dirty="0">
              <a:solidFill>
                <a:prstClr val="white"/>
              </a:solidFill>
              <a:latin typeface="Montserrat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3216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uXxBvIotUIYoIOxzPp2X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JBdht6MUEsm_WiPL_PHs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uXxBvIotUIYoIOxzPp2X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JBdht6MUEsm_WiPL_PHs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JBdht6MUEsm_WiPL_PHs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mxhx58OiyNKfZtdUnUes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ФЦК">
  <a:themeElements>
    <a:clrScheme name="ФЦК">
      <a:dk1>
        <a:srgbClr val="171616"/>
      </a:dk1>
      <a:lt1>
        <a:srgbClr val="FFFFFF"/>
      </a:lt1>
      <a:dk2>
        <a:srgbClr val="0070C0"/>
      </a:dk2>
      <a:lt2>
        <a:srgbClr val="E7E6E6"/>
      </a:lt2>
      <a:accent1>
        <a:srgbClr val="C8456A"/>
      </a:accent1>
      <a:accent2>
        <a:srgbClr val="1B68DC"/>
      </a:accent2>
      <a:accent3>
        <a:srgbClr val="00B0F0"/>
      </a:accent3>
      <a:accent4>
        <a:srgbClr val="00B0F0"/>
      </a:accent4>
      <a:accent5>
        <a:srgbClr val="878787"/>
      </a:accent5>
      <a:accent6>
        <a:srgbClr val="A6A6A6"/>
      </a:accent6>
      <a:hlink>
        <a:srgbClr val="00C2F3"/>
      </a:hlink>
      <a:folHlink>
        <a:srgbClr val="515151"/>
      </a:folHlink>
    </a:clrScheme>
    <a:fontScheme name="ФЦК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ФЦК 3х4 (1).pot [Режим совместимости]" id="{BF522822-AADD-439B-A038-43E36ABBD230}" vid="{CEF38255-DA3A-4FB0-8362-B47E8E4EDD46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70C0"/>
      </a:dk2>
      <a:lt2>
        <a:srgbClr val="E7E6E6"/>
      </a:lt2>
      <a:accent1>
        <a:srgbClr val="C8456A"/>
      </a:accent1>
      <a:accent2>
        <a:srgbClr val="1B68DC"/>
      </a:accent2>
      <a:accent3>
        <a:srgbClr val="00B0F0"/>
      </a:accent3>
      <a:accent4>
        <a:srgbClr val="00B0F0"/>
      </a:accent4>
      <a:accent5>
        <a:srgbClr val="878787"/>
      </a:accent5>
      <a:accent6>
        <a:srgbClr val="A6A6A6"/>
      </a:accent6>
      <a:hlink>
        <a:srgbClr val="00C2F3"/>
      </a:hlink>
      <a:folHlink>
        <a:srgbClr val="51515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ФЦК">
  <a:themeElements>
    <a:clrScheme name="ФЦК">
      <a:dk1>
        <a:srgbClr val="171616"/>
      </a:dk1>
      <a:lt1>
        <a:srgbClr val="FFFFFF"/>
      </a:lt1>
      <a:dk2>
        <a:srgbClr val="0070C0"/>
      </a:dk2>
      <a:lt2>
        <a:srgbClr val="E7E6E6"/>
      </a:lt2>
      <a:accent1>
        <a:srgbClr val="C8456A"/>
      </a:accent1>
      <a:accent2>
        <a:srgbClr val="1B68DC"/>
      </a:accent2>
      <a:accent3>
        <a:srgbClr val="00B0F0"/>
      </a:accent3>
      <a:accent4>
        <a:srgbClr val="00B0F0"/>
      </a:accent4>
      <a:accent5>
        <a:srgbClr val="878787"/>
      </a:accent5>
      <a:accent6>
        <a:srgbClr val="A6A6A6"/>
      </a:accent6>
      <a:hlink>
        <a:srgbClr val="00C2F3"/>
      </a:hlink>
      <a:folHlink>
        <a:srgbClr val="515151"/>
      </a:folHlink>
    </a:clrScheme>
    <a:fontScheme name="ФЦК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ФЦК 3х4 (1).pot [Режим совместимости]" id="{BF522822-AADD-439B-A038-43E36ABBD230}" vid="{CEF38255-DA3A-4FB0-8362-B47E8E4EDD46}"/>
    </a:ext>
  </a:extLst>
</a:theme>
</file>

<file path=ppt/theme/theme4.xml><?xml version="1.0" encoding="utf-8"?>
<a:theme xmlns:a="http://schemas.openxmlformats.org/drawingml/2006/main" name="3_ФЦК">
  <a:themeElements>
    <a:clrScheme name="ФЦК">
      <a:dk1>
        <a:srgbClr val="171616"/>
      </a:dk1>
      <a:lt1>
        <a:srgbClr val="FFFFFF"/>
      </a:lt1>
      <a:dk2>
        <a:srgbClr val="0070C0"/>
      </a:dk2>
      <a:lt2>
        <a:srgbClr val="E7E6E6"/>
      </a:lt2>
      <a:accent1>
        <a:srgbClr val="C8456A"/>
      </a:accent1>
      <a:accent2>
        <a:srgbClr val="1B68DC"/>
      </a:accent2>
      <a:accent3>
        <a:srgbClr val="00B0F0"/>
      </a:accent3>
      <a:accent4>
        <a:srgbClr val="00B0F0"/>
      </a:accent4>
      <a:accent5>
        <a:srgbClr val="878787"/>
      </a:accent5>
      <a:accent6>
        <a:srgbClr val="A6A6A6"/>
      </a:accent6>
      <a:hlink>
        <a:srgbClr val="00C2F3"/>
      </a:hlink>
      <a:folHlink>
        <a:srgbClr val="515151"/>
      </a:folHlink>
    </a:clrScheme>
    <a:fontScheme name="ФЦК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ФЦК 3х4 (1).pot [Режим совместимости]" id="{BF522822-AADD-439B-A038-43E36ABBD230}" vid="{CEF38255-DA3A-4FB0-8362-B47E8E4EDD46}"/>
    </a:ext>
  </a:extLst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ФЦК">
  <a:themeElements>
    <a:clrScheme name="Пользовательские 4">
      <a:dk1>
        <a:srgbClr val="171616"/>
      </a:dk1>
      <a:lt1>
        <a:srgbClr val="FFFFFF"/>
      </a:lt1>
      <a:dk2>
        <a:srgbClr val="00447D"/>
      </a:dk2>
      <a:lt2>
        <a:srgbClr val="E7E6E6"/>
      </a:lt2>
      <a:accent1>
        <a:srgbClr val="E8496D"/>
      </a:accent1>
      <a:accent2>
        <a:srgbClr val="0071BC"/>
      </a:accent2>
      <a:accent3>
        <a:srgbClr val="6EB1DE"/>
      </a:accent3>
      <a:accent4>
        <a:srgbClr val="00B0F0"/>
      </a:accent4>
      <a:accent5>
        <a:srgbClr val="878787"/>
      </a:accent5>
      <a:accent6>
        <a:srgbClr val="A6A6A6"/>
      </a:accent6>
      <a:hlink>
        <a:srgbClr val="1B3281"/>
      </a:hlink>
      <a:folHlink>
        <a:srgbClr val="515151"/>
      </a:folHlink>
    </a:clrScheme>
    <a:fontScheme name="ФЦК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ФЦК 3х4 (1).pot [Режим совместимости]" id="{BF522822-AADD-439B-A038-43E36ABBD230}" vid="{CEF38255-DA3A-4FB0-8362-B47E8E4EDD46}"/>
    </a:ext>
  </a:extLst>
</a:theme>
</file>

<file path=ppt/theme/theme8.xml><?xml version="1.0" encoding="utf-8"?>
<a:theme xmlns:a="http://schemas.openxmlformats.org/drawingml/2006/main" name="Тема1">
  <a:themeElements>
    <a:clrScheme name="МИНЭК 3">
      <a:dk1>
        <a:srgbClr val="000000"/>
      </a:dk1>
      <a:lt1>
        <a:sysClr val="window" lastClr="FFFFFF"/>
      </a:lt1>
      <a:dk2>
        <a:srgbClr val="404EA1"/>
      </a:dk2>
      <a:lt2>
        <a:srgbClr val="FFFFFF"/>
      </a:lt2>
      <a:accent1>
        <a:srgbClr val="0895C5"/>
      </a:accent1>
      <a:accent2>
        <a:srgbClr val="1E77BC"/>
      </a:accent2>
      <a:accent3>
        <a:srgbClr val="5C2C83"/>
      </a:accent3>
      <a:accent4>
        <a:srgbClr val="FBCA62"/>
      </a:accent4>
      <a:accent5>
        <a:srgbClr val="00B2A8"/>
      </a:accent5>
      <a:accent6>
        <a:srgbClr val="92D050"/>
      </a:accent6>
      <a:hlink>
        <a:srgbClr val="0563C1"/>
      </a:hlink>
      <a:folHlink>
        <a:srgbClr val="954F72"/>
      </a:folHlink>
    </a:clrScheme>
    <a:fontScheme name="Минэк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8A528907-D31B-46B2-9DA9-3280916B8C41}" vid="{F805F608-2ABA-4B0C-A56E-EAF829A69C74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E1A96AADCAE7241B20A4763B4F03431" ma:contentTypeVersion="9" ma:contentTypeDescription="Создание документа." ma:contentTypeScope="" ma:versionID="0c740c9790c8af53d3310620ef5ac270">
  <xsd:schema xmlns:xsd="http://www.w3.org/2001/XMLSchema" xmlns:xs="http://www.w3.org/2001/XMLSchema" xmlns:p="http://schemas.microsoft.com/office/2006/metadata/properties" xmlns:ns2="341bc380-fc2e-427b-b880-8bb7b4f24077" xmlns:ns3="49d07ec5-0361-4222-947c-74519e5e53fd" targetNamespace="http://schemas.microsoft.com/office/2006/metadata/properties" ma:root="true" ma:fieldsID="73ff2f7b79d45862bff59d11331e4b44" ns2:_="" ns3:_="">
    <xsd:import namespace="341bc380-fc2e-427b-b880-8bb7b4f24077"/>
    <xsd:import namespace="49d07ec5-0361-4222-947c-74519e5e53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1bc380-fc2e-427b-b880-8bb7b4f240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d07ec5-0361-4222-947c-74519e5e53f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7F21C16-5144-4172-A53B-7A841609EF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8A906C-618E-41C4-B064-4625C402D981}">
  <ds:schemaRefs>
    <ds:schemaRef ds:uri="341bc380-fc2e-427b-b880-8bb7b4f24077"/>
    <ds:schemaRef ds:uri="49d07ec5-0361-4222-947c-74519e5e53f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9EFE77F-BB6A-4FE1-81EA-2705EF223DAA}">
  <ds:schemaRefs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49d07ec5-0361-4222-947c-74519e5e53fd"/>
    <ds:schemaRef ds:uri="341bc380-fc2e-427b-b880-8bb7b4f24077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11810</TotalTime>
  <Words>1780</Words>
  <Application>Microsoft Office PowerPoint</Application>
  <PresentationFormat>Экран (16:9)</PresentationFormat>
  <Paragraphs>551</Paragraphs>
  <Slides>21</Slides>
  <Notes>13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20</vt:i4>
      </vt:variant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51" baseType="lpstr">
      <vt:lpstr>Arial</vt:lpstr>
      <vt:lpstr>Calibri</vt:lpstr>
      <vt:lpstr>Calibri Light</vt:lpstr>
      <vt:lpstr>DejaVu Sans</vt:lpstr>
      <vt:lpstr>DIN Pro Medium</vt:lpstr>
      <vt:lpstr>DIN Pro Regular</vt:lpstr>
      <vt:lpstr>Helvetica Neue</vt:lpstr>
      <vt:lpstr>Helvetica Neue Medium</vt:lpstr>
      <vt:lpstr>Montserrat</vt:lpstr>
      <vt:lpstr>Montserrat Black</vt:lpstr>
      <vt:lpstr>Montserrat SemiBold</vt:lpstr>
      <vt:lpstr>Open Sans</vt:lpstr>
      <vt:lpstr>Roboto</vt:lpstr>
      <vt:lpstr>Symbol</vt:lpstr>
      <vt:lpstr>Tahoma</vt:lpstr>
      <vt:lpstr>Times New Roman</vt:lpstr>
      <vt:lpstr>Verdana</vt:lpstr>
      <vt:lpstr>Verdana (Основной текст)</vt:lpstr>
      <vt:lpstr>Wingdings</vt:lpstr>
      <vt:lpstr>YS Text</vt:lpstr>
      <vt:lpstr>ФЦК</vt:lpstr>
      <vt:lpstr>Office Theme</vt:lpstr>
      <vt:lpstr>4_ФЦК</vt:lpstr>
      <vt:lpstr>3_ФЦК</vt:lpstr>
      <vt:lpstr>1_Тема Office</vt:lpstr>
      <vt:lpstr>2_Тема Office</vt:lpstr>
      <vt:lpstr>6_ФЦК</vt:lpstr>
      <vt:lpstr>Тема1</vt:lpstr>
      <vt:lpstr>think-cell Slide</vt:lpstr>
      <vt:lpstr>Слайд think-cell</vt:lpstr>
      <vt:lpstr>ФЕДЕРАЛЬНЫЙ ПРОЕКТ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Компании Республики Коми участники федерального проекта «Производительность труда»</vt:lpstr>
      <vt:lpstr>Динамика показателей федерального  проекта «Производительность труда» на предприятиях Республики Коми</vt:lpstr>
      <vt:lpstr>ООО «Промбытстрой»</vt:lpstr>
      <vt:lpstr>ООО «Сыктывкарский молочный завод»</vt:lpstr>
      <vt:lpstr>Вскрытие резервов производительности</vt:lpstr>
      <vt:lpstr>Вскрытие резервов производительности</vt:lpstr>
      <vt:lpstr>Вскрытие резервов производительности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оформления и демонстрации презентации</dc:title>
  <dc:creator>Родионова Дарья Андреевна</dc:creator>
  <cp:lastModifiedBy>GlBuh</cp:lastModifiedBy>
  <cp:revision>127</cp:revision>
  <cp:lastPrinted>1601-01-01T00:00:00Z</cp:lastPrinted>
  <dcterms:created xsi:type="dcterms:W3CDTF">2021-03-01T07:28:50Z</dcterms:created>
  <dcterms:modified xsi:type="dcterms:W3CDTF">2025-12-10T13:37:44Z</dcterms:modified>
</cp:coreProperties>
</file>