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4630400" cy="109728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FEDF497-C9B8-4912-A5D6-15D812909D0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C1270C5-24FB-45D5-AD71-C2DC3A5360F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4368D8C-EBF7-4EC7-8D6C-3BAE762BD49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7C5DA1F-3689-4B33-B90B-5734070FC14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82B334F7-2395-43C2-861D-A80C1BD8D94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4630040" cy="109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97280" y="3401640"/>
            <a:ext cx="12435480" cy="708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4974480" y="10204560"/>
            <a:ext cx="468144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dt" idx="2"/>
          </p:nvPr>
        </p:nvSpPr>
        <p:spPr>
          <a:xfrm>
            <a:off x="73152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1053396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A1B75D5-8F58-49C7-A6DB-99E05FBAA24E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4630040" cy="109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286320" y="2400120"/>
            <a:ext cx="7515000" cy="249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ftr" idx="4"/>
          </p:nvPr>
        </p:nvSpPr>
        <p:spPr>
          <a:xfrm>
            <a:off x="4974480" y="10204560"/>
            <a:ext cx="468144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dt" idx="5"/>
          </p:nvPr>
        </p:nvSpPr>
        <p:spPr>
          <a:xfrm>
            <a:off x="73152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6"/>
          </p:nvPr>
        </p:nvSpPr>
        <p:spPr>
          <a:xfrm>
            <a:off x="1053396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4620558-C66A-4396-9DB5-495FEADD0B0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4630040" cy="109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31520" y="2523600"/>
            <a:ext cx="6363720" cy="192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7534800" y="2523600"/>
            <a:ext cx="6363720" cy="192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4572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9144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3716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18288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286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27432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  <p:sp>
        <p:nvSpPr>
          <p:cNvPr id="21" name="PlaceHolder 4"/>
          <p:cNvSpPr>
            <a:spLocks noGrp="1"/>
          </p:cNvSpPr>
          <p:nvPr>
            <p:ph type="ftr" idx="7"/>
          </p:nvPr>
        </p:nvSpPr>
        <p:spPr>
          <a:xfrm>
            <a:off x="4974480" y="10204560"/>
            <a:ext cx="468144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dt" idx="8"/>
          </p:nvPr>
        </p:nvSpPr>
        <p:spPr>
          <a:xfrm>
            <a:off x="73152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sldNum" idx="9"/>
          </p:nvPr>
        </p:nvSpPr>
        <p:spPr>
          <a:xfrm>
            <a:off x="1053396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1753419-9EB1-4A82-8B53-FB9517323957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4630040" cy="109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ftr" idx="10"/>
          </p:nvPr>
        </p:nvSpPr>
        <p:spPr>
          <a:xfrm>
            <a:off x="4974480" y="10204560"/>
            <a:ext cx="468144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dt" idx="11"/>
          </p:nvPr>
        </p:nvSpPr>
        <p:spPr>
          <a:xfrm>
            <a:off x="73152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2"/>
          </p:nvPr>
        </p:nvSpPr>
        <p:spPr>
          <a:xfrm>
            <a:off x="1053396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37271C-CAA4-44C9-BB73-C2FD450A8A7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4630040" cy="10972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ftr" idx="13"/>
          </p:nvPr>
        </p:nvSpPr>
        <p:spPr>
          <a:xfrm>
            <a:off x="4974480" y="10204560"/>
            <a:ext cx="468144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dt" idx="14"/>
          </p:nvPr>
        </p:nvSpPr>
        <p:spPr>
          <a:xfrm>
            <a:off x="73152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sldNum" idx="15"/>
          </p:nvPr>
        </p:nvSpPr>
        <p:spPr>
          <a:xfrm>
            <a:off x="10533960" y="10204560"/>
            <a:ext cx="3364560" cy="54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9B5204D-050A-455B-A3BC-466FBBC8790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title"/>
          </p:nvPr>
        </p:nvSpPr>
        <p:spPr>
          <a:xfrm>
            <a:off x="731520" y="437760"/>
            <a:ext cx="13167000" cy="1832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731520" y="2567520"/>
            <a:ext cx="13167000" cy="636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/>
          <p:cNvPicPr/>
          <p:nvPr/>
        </p:nvPicPr>
        <p:blipFill>
          <a:blip r:embed="rId2"/>
          <a:stretch/>
        </p:blipFill>
        <p:spPr>
          <a:xfrm rot="21000">
            <a:off x="-1519560" y="42840"/>
            <a:ext cx="19702800" cy="106966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2"/>
          <p:cNvSpPr/>
          <p:nvPr/>
        </p:nvSpPr>
        <p:spPr>
          <a:xfrm>
            <a:off x="462240" y="6807240"/>
            <a:ext cx="6041520" cy="25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3400" rIns="0" bIns="0" anchor="t">
            <a:spAutoFit/>
          </a:bodyPr>
          <a:lstStyle/>
          <a:p>
            <a:pPr marL="12600">
              <a:lnSpc>
                <a:spcPct val="97000"/>
              </a:lnSpc>
              <a:spcBef>
                <a:spcPts val="184"/>
              </a:spcBef>
            </a:pP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240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мире,</a:t>
            </a:r>
            <a:r>
              <a:rPr lang="ru-RU" sz="240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где</a:t>
            </a:r>
            <a:r>
              <a:rPr lang="ru-RU" sz="240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скорость</a:t>
            </a:r>
            <a:r>
              <a:rPr lang="ru-RU" sz="240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2400" b="0" u="none" strike="noStrike" spc="-10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точность</a:t>
            </a:r>
            <a:r>
              <a:rPr lang="ru-RU" sz="2400" b="0" u="none" strike="noStrike" spc="-9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играют </a:t>
            </a:r>
            <a:r>
              <a:rPr lang="ru-RU" sz="2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ключевую</a:t>
            </a:r>
            <a:r>
              <a:rPr lang="ru-RU" sz="2400" b="0" u="none" strike="noStrike" spc="-9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роль,</a:t>
            </a:r>
            <a:r>
              <a:rPr lang="ru-RU" sz="2400" b="0" u="none" strike="noStrike" spc="-10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эффективное</a:t>
            </a:r>
            <a:r>
              <a:rPr lang="ru-RU" sz="2400" b="0" u="none" strike="noStrike" spc="-10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управление логистикой,</a:t>
            </a:r>
            <a:r>
              <a:rPr lang="ru-RU" sz="2400" b="0" u="none" strike="noStrike" spc="-13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внешнеэкономической </a:t>
            </a:r>
            <a:r>
              <a:rPr lang="ru-RU" sz="2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деятельностью</a:t>
            </a:r>
            <a:r>
              <a:rPr lang="ru-RU" sz="2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(ВЭД)</a:t>
            </a:r>
            <a:r>
              <a:rPr lang="ru-RU" sz="240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24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таможенным </a:t>
            </a:r>
            <a:r>
              <a:rPr lang="ru-RU" sz="2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оформлением</a:t>
            </a:r>
            <a:r>
              <a:rPr lang="ru-RU" sz="2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становится</a:t>
            </a:r>
            <a:r>
              <a:rPr lang="ru-RU" sz="240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залогом</a:t>
            </a:r>
            <a:r>
              <a:rPr lang="ru-RU" sz="2400" b="0" u="none" strike="noStrike" spc="-9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успеха.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Мы</a:t>
            </a:r>
            <a:r>
              <a:rPr lang="ru-RU" sz="240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рады</a:t>
            </a:r>
            <a:r>
              <a:rPr lang="ru-RU" sz="240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предоставить</a:t>
            </a:r>
            <a:r>
              <a:rPr lang="ru-RU" sz="240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вам</a:t>
            </a:r>
            <a:r>
              <a:rPr lang="ru-RU" sz="240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2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качественный сервис.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4" name="object 3"/>
          <p:cNvPicPr/>
          <p:nvPr/>
        </p:nvPicPr>
        <p:blipFill>
          <a:blip r:embed="rId2"/>
          <a:stretch/>
        </p:blipFill>
        <p:spPr>
          <a:xfrm>
            <a:off x="236160" y="137160"/>
            <a:ext cx="6392880" cy="515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object 4"/>
          <p:cNvPicPr/>
          <p:nvPr/>
        </p:nvPicPr>
        <p:blipFill>
          <a:blip r:embed="rId3"/>
          <a:stretch/>
        </p:blipFill>
        <p:spPr>
          <a:xfrm>
            <a:off x="6888600" y="5821560"/>
            <a:ext cx="7078680" cy="472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object 5"/>
          <p:cNvSpPr/>
          <p:nvPr/>
        </p:nvSpPr>
        <p:spPr>
          <a:xfrm>
            <a:off x="7056720" y="1295280"/>
            <a:ext cx="6910200" cy="33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008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FKKGroup -  надежный партнер в построении эффективных цепочек поставок с 2012 года.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Мы предоставляем комплексные логистические решения, специализируясь на создании индивидуальных отраслевых цепочек поставок. Наша география охватывает </a:t>
            </a:r>
            <a:r>
              <a:rPr lang="ru-RU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Россию, страны СНГ, Юго-Восточную Азию и Европу</a:t>
            </a: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 Эффективное управление себестоимостью перевозок на каждом этапе.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741680"/>
          </a:xfrm>
          <a:prstGeom prst="rect">
            <a:avLst/>
          </a:prstGeom>
          <a:noFill/>
          <a:ln w="0">
            <a:noFill/>
          </a:ln>
        </p:spPr>
        <p:txBody>
          <a:bodyPr lIns="0" tIns="1032840" rIns="0" bIns="0" anchor="t">
            <a:spAutoFit/>
          </a:bodyPr>
          <a:lstStyle/>
          <a:p>
            <a:pPr marL="2962800" indent="0" algn="l">
              <a:lnSpc>
                <a:spcPct val="100000"/>
              </a:lnSpc>
              <a:spcBef>
                <a:spcPts val="96"/>
              </a:spcBef>
              <a:buNone/>
            </a:pPr>
            <a:r>
              <a:rPr lang="ru-RU" sz="4000" b="1" u="none" strike="noStrike" spc="-34">
                <a:solidFill>
                  <a:srgbClr val="FFFFFF"/>
                </a:solidFill>
                <a:effectLst/>
                <a:uFillTx/>
                <a:latin typeface="Arial"/>
              </a:rPr>
              <a:t>Комплексный</a:t>
            </a:r>
            <a:r>
              <a:rPr lang="ru-RU" sz="4000" b="1" u="none" strike="noStrike" spc="-190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000" b="1" u="none" strike="noStrike" spc="-20">
                <a:solidFill>
                  <a:srgbClr val="FFFFFF"/>
                </a:solidFill>
                <a:effectLst/>
                <a:uFillTx/>
                <a:latin typeface="Arial"/>
              </a:rPr>
              <a:t>подход</a:t>
            </a:r>
            <a:r>
              <a:rPr lang="ru-RU" sz="4000" b="1" u="none" strike="noStrike" spc="-204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00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ФККГруп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48" name="object 3"/>
          <p:cNvGrpSpPr/>
          <p:nvPr/>
        </p:nvGrpSpPr>
        <p:grpSpPr>
          <a:xfrm>
            <a:off x="781920" y="3564720"/>
            <a:ext cx="4205880" cy="3588480"/>
            <a:chOff x="781920" y="3564720"/>
            <a:chExt cx="4205880" cy="3588480"/>
          </a:xfrm>
        </p:grpSpPr>
        <p:sp>
          <p:nvSpPr>
            <p:cNvPr id="49" name="object 4"/>
            <p:cNvSpPr/>
            <p:nvPr/>
          </p:nvSpPr>
          <p:spPr>
            <a:xfrm>
              <a:off x="781920" y="3899880"/>
              <a:ext cx="4205880" cy="3253320"/>
            </a:xfrm>
            <a:custGeom>
              <a:avLst/>
              <a:gdLst>
                <a:gd name="textAreaLeft" fmla="*/ 0 w 4205880"/>
                <a:gd name="textAreaRight" fmla="*/ 4206240 w 4205880"/>
                <a:gd name="textAreaTop" fmla="*/ 0 h 3253320"/>
                <a:gd name="textAreaBottom" fmla="*/ 3253680 h 3253320"/>
              </a:gdLst>
              <a:ahLst/>
              <a:cxnLst/>
              <a:rect l="textAreaLeft" t="textAreaTop" r="textAreaRight" b="textAreaBottom"/>
              <a:pathLst>
                <a:path w="4206240" h="3253740">
                  <a:moveTo>
                    <a:pt x="4059936" y="0"/>
                  </a:moveTo>
                  <a:lnTo>
                    <a:pt x="146253" y="0"/>
                  </a:lnTo>
                  <a:lnTo>
                    <a:pt x="100025" y="7492"/>
                  </a:lnTo>
                  <a:lnTo>
                    <a:pt x="59880" y="28193"/>
                  </a:lnTo>
                  <a:lnTo>
                    <a:pt x="28219" y="59943"/>
                  </a:lnTo>
                  <a:lnTo>
                    <a:pt x="7454" y="100075"/>
                  </a:lnTo>
                  <a:lnTo>
                    <a:pt x="0" y="146303"/>
                  </a:lnTo>
                  <a:lnTo>
                    <a:pt x="0" y="3107435"/>
                  </a:lnTo>
                  <a:lnTo>
                    <a:pt x="7454" y="3153663"/>
                  </a:lnTo>
                  <a:lnTo>
                    <a:pt x="28219" y="3193795"/>
                  </a:lnTo>
                  <a:lnTo>
                    <a:pt x="59880" y="3225545"/>
                  </a:lnTo>
                  <a:lnTo>
                    <a:pt x="100025" y="3246246"/>
                  </a:lnTo>
                  <a:lnTo>
                    <a:pt x="146253" y="3253739"/>
                  </a:lnTo>
                  <a:lnTo>
                    <a:pt x="4059936" y="3253739"/>
                  </a:lnTo>
                  <a:lnTo>
                    <a:pt x="4106164" y="3246246"/>
                  </a:lnTo>
                  <a:lnTo>
                    <a:pt x="4146296" y="3225545"/>
                  </a:lnTo>
                  <a:lnTo>
                    <a:pt x="4178046" y="3193795"/>
                  </a:lnTo>
                  <a:lnTo>
                    <a:pt x="4198747" y="3153663"/>
                  </a:lnTo>
                  <a:lnTo>
                    <a:pt x="4206240" y="3107435"/>
                  </a:lnTo>
                  <a:lnTo>
                    <a:pt x="4206240" y="146303"/>
                  </a:lnTo>
                  <a:lnTo>
                    <a:pt x="4198747" y="100075"/>
                  </a:lnTo>
                  <a:lnTo>
                    <a:pt x="4178046" y="59943"/>
                  </a:lnTo>
                  <a:lnTo>
                    <a:pt x="4146296" y="28193"/>
                  </a:lnTo>
                  <a:lnTo>
                    <a:pt x="4106164" y="7492"/>
                  </a:lnTo>
                  <a:lnTo>
                    <a:pt x="4059936" y="0"/>
                  </a:ln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" name="object 5"/>
            <p:cNvSpPr/>
            <p:nvPr/>
          </p:nvSpPr>
          <p:spPr>
            <a:xfrm>
              <a:off x="781920" y="3564720"/>
              <a:ext cx="4205880" cy="668880"/>
            </a:xfrm>
            <a:custGeom>
              <a:avLst/>
              <a:gdLst>
                <a:gd name="textAreaLeft" fmla="*/ 0 w 4205880"/>
                <a:gd name="textAreaRight" fmla="*/ 4206240 w 4205880"/>
                <a:gd name="textAreaTop" fmla="*/ 0 h 668880"/>
                <a:gd name="textAreaBottom" fmla="*/ 669240 h 668880"/>
              </a:gdLst>
              <a:ahLst/>
              <a:cxnLst/>
              <a:rect l="textAreaLeft" t="textAreaTop" r="textAreaRight" b="textAreaBottom"/>
              <a:pathLst>
                <a:path w="4206240" h="669289">
                  <a:moveTo>
                    <a:pt x="2102358" y="0"/>
                  </a:moveTo>
                  <a:lnTo>
                    <a:pt x="2052955" y="3683"/>
                  </a:lnTo>
                  <a:lnTo>
                    <a:pt x="2005711" y="14097"/>
                  </a:lnTo>
                  <a:lnTo>
                    <a:pt x="1961261" y="31115"/>
                  </a:lnTo>
                  <a:lnTo>
                    <a:pt x="1920239" y="53848"/>
                  </a:lnTo>
                  <a:lnTo>
                    <a:pt x="1882902" y="82042"/>
                  </a:lnTo>
                  <a:lnTo>
                    <a:pt x="1849882" y="114935"/>
                  </a:lnTo>
                  <a:lnTo>
                    <a:pt x="1821688" y="152273"/>
                  </a:lnTo>
                  <a:lnTo>
                    <a:pt x="1798955" y="193421"/>
                  </a:lnTo>
                  <a:lnTo>
                    <a:pt x="1781937" y="237744"/>
                  </a:lnTo>
                  <a:lnTo>
                    <a:pt x="1771395" y="284988"/>
                  </a:lnTo>
                  <a:lnTo>
                    <a:pt x="1769999" y="304673"/>
                  </a:lnTo>
                  <a:lnTo>
                    <a:pt x="60959" y="304673"/>
                  </a:lnTo>
                  <a:lnTo>
                    <a:pt x="37223" y="309499"/>
                  </a:lnTo>
                  <a:lnTo>
                    <a:pt x="17843" y="322580"/>
                  </a:lnTo>
                  <a:lnTo>
                    <a:pt x="4787" y="341884"/>
                  </a:lnTo>
                  <a:lnTo>
                    <a:pt x="0" y="365633"/>
                  </a:lnTo>
                  <a:lnTo>
                    <a:pt x="4787" y="389382"/>
                  </a:lnTo>
                  <a:lnTo>
                    <a:pt x="17843" y="408686"/>
                  </a:lnTo>
                  <a:lnTo>
                    <a:pt x="37223" y="421767"/>
                  </a:lnTo>
                  <a:lnTo>
                    <a:pt x="60959" y="426593"/>
                  </a:lnTo>
                  <a:lnTo>
                    <a:pt x="1781048" y="426593"/>
                  </a:lnTo>
                  <a:lnTo>
                    <a:pt x="1781937" y="431038"/>
                  </a:lnTo>
                  <a:lnTo>
                    <a:pt x="1798955" y="475361"/>
                  </a:lnTo>
                  <a:lnTo>
                    <a:pt x="1821688" y="516509"/>
                  </a:lnTo>
                  <a:lnTo>
                    <a:pt x="1849882" y="553847"/>
                  </a:lnTo>
                  <a:lnTo>
                    <a:pt x="1882902" y="586740"/>
                  </a:lnTo>
                  <a:lnTo>
                    <a:pt x="1920239" y="614934"/>
                  </a:lnTo>
                  <a:lnTo>
                    <a:pt x="1961261" y="637667"/>
                  </a:lnTo>
                  <a:lnTo>
                    <a:pt x="2005711" y="654685"/>
                  </a:lnTo>
                  <a:lnTo>
                    <a:pt x="2052955" y="665226"/>
                  </a:lnTo>
                  <a:lnTo>
                    <a:pt x="2103882" y="668782"/>
                  </a:lnTo>
                  <a:lnTo>
                    <a:pt x="2153285" y="665226"/>
                  </a:lnTo>
                  <a:lnTo>
                    <a:pt x="2200529" y="654685"/>
                  </a:lnTo>
                  <a:lnTo>
                    <a:pt x="2244852" y="637667"/>
                  </a:lnTo>
                  <a:lnTo>
                    <a:pt x="2286000" y="614934"/>
                  </a:lnTo>
                  <a:lnTo>
                    <a:pt x="2323338" y="586740"/>
                  </a:lnTo>
                  <a:lnTo>
                    <a:pt x="2356358" y="553847"/>
                  </a:lnTo>
                  <a:lnTo>
                    <a:pt x="2384552" y="516509"/>
                  </a:lnTo>
                  <a:lnTo>
                    <a:pt x="2407285" y="475361"/>
                  </a:lnTo>
                  <a:lnTo>
                    <a:pt x="2424176" y="431038"/>
                  </a:lnTo>
                  <a:lnTo>
                    <a:pt x="2425192" y="426593"/>
                  </a:lnTo>
                  <a:lnTo>
                    <a:pt x="4145279" y="426593"/>
                  </a:lnTo>
                  <a:lnTo>
                    <a:pt x="4169029" y="421767"/>
                  </a:lnTo>
                  <a:lnTo>
                    <a:pt x="4188333" y="408686"/>
                  </a:lnTo>
                  <a:lnTo>
                    <a:pt x="4201414" y="389382"/>
                  </a:lnTo>
                  <a:lnTo>
                    <a:pt x="4206240" y="365633"/>
                  </a:lnTo>
                  <a:lnTo>
                    <a:pt x="4201414" y="341884"/>
                  </a:lnTo>
                  <a:lnTo>
                    <a:pt x="4188333" y="322580"/>
                  </a:lnTo>
                  <a:lnTo>
                    <a:pt x="4169029" y="309499"/>
                  </a:lnTo>
                  <a:lnTo>
                    <a:pt x="4145279" y="304673"/>
                  </a:lnTo>
                  <a:lnTo>
                    <a:pt x="2436241" y="304673"/>
                  </a:lnTo>
                  <a:lnTo>
                    <a:pt x="2434717" y="284988"/>
                  </a:lnTo>
                  <a:lnTo>
                    <a:pt x="2424176" y="237744"/>
                  </a:lnTo>
                  <a:lnTo>
                    <a:pt x="2407285" y="193421"/>
                  </a:lnTo>
                  <a:lnTo>
                    <a:pt x="2384552" y="152273"/>
                  </a:lnTo>
                  <a:lnTo>
                    <a:pt x="2356358" y="114935"/>
                  </a:lnTo>
                  <a:lnTo>
                    <a:pt x="2323338" y="82042"/>
                  </a:lnTo>
                  <a:lnTo>
                    <a:pt x="2286000" y="53848"/>
                  </a:lnTo>
                  <a:lnTo>
                    <a:pt x="2244852" y="31115"/>
                  </a:lnTo>
                  <a:lnTo>
                    <a:pt x="2200529" y="14097"/>
                  </a:lnTo>
                  <a:lnTo>
                    <a:pt x="2153285" y="3683"/>
                  </a:lnTo>
                  <a:lnTo>
                    <a:pt x="2102358" y="0"/>
                  </a:lnTo>
                  <a:close/>
                </a:path>
              </a:pathLst>
            </a:custGeom>
            <a:solidFill>
              <a:srgbClr val="007CB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51" name="object 6"/>
            <p:cNvPicPr/>
            <p:nvPr/>
          </p:nvPicPr>
          <p:blipFill>
            <a:blip r:embed="rId2"/>
            <a:stretch/>
          </p:blipFill>
          <p:spPr>
            <a:xfrm>
              <a:off x="2750760" y="3732120"/>
              <a:ext cx="267840" cy="3348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52" name="object 7"/>
          <p:cNvSpPr/>
          <p:nvPr/>
        </p:nvSpPr>
        <p:spPr>
          <a:xfrm>
            <a:off x="1022760" y="4421520"/>
            <a:ext cx="3428640" cy="194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27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Логистика</a:t>
            </a:r>
            <a:endParaRPr lang="ru-RU" sz="2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3000"/>
              </a:lnSpc>
              <a:spcBef>
                <a:spcPts val="731"/>
              </a:spcBef>
            </a:pP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Планирование,</a:t>
            </a:r>
            <a:r>
              <a:rPr lang="ru-RU" sz="175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отслеживание 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и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оптимизация</a:t>
            </a:r>
            <a:r>
              <a:rPr lang="ru-RU" sz="175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грузоперевозок</a:t>
            </a:r>
            <a:r>
              <a:rPr lang="ru-RU" sz="1750" b="0" u="none" strike="noStrike" spc="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для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обеспечения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своевременной доставки.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3" name="object 8"/>
          <p:cNvGrpSpPr/>
          <p:nvPr/>
        </p:nvGrpSpPr>
        <p:grpSpPr>
          <a:xfrm>
            <a:off x="5212080" y="3564720"/>
            <a:ext cx="4205880" cy="3588480"/>
            <a:chOff x="5212080" y="3564720"/>
            <a:chExt cx="4205880" cy="3588480"/>
          </a:xfrm>
        </p:grpSpPr>
        <p:sp>
          <p:nvSpPr>
            <p:cNvPr id="54" name="object 9"/>
            <p:cNvSpPr/>
            <p:nvPr/>
          </p:nvSpPr>
          <p:spPr>
            <a:xfrm>
              <a:off x="5212080" y="3899880"/>
              <a:ext cx="4205880" cy="3253320"/>
            </a:xfrm>
            <a:custGeom>
              <a:avLst/>
              <a:gdLst>
                <a:gd name="textAreaLeft" fmla="*/ 0 w 4205880"/>
                <a:gd name="textAreaRight" fmla="*/ 4206240 w 4205880"/>
                <a:gd name="textAreaTop" fmla="*/ 0 h 3253320"/>
                <a:gd name="textAreaBottom" fmla="*/ 3253680 h 3253320"/>
              </a:gdLst>
              <a:ahLst/>
              <a:cxnLst/>
              <a:rect l="textAreaLeft" t="textAreaTop" r="textAreaRight" b="textAreaBottom"/>
              <a:pathLst>
                <a:path w="4206240" h="3253740">
                  <a:moveTo>
                    <a:pt x="4059936" y="0"/>
                  </a:moveTo>
                  <a:lnTo>
                    <a:pt x="146304" y="0"/>
                  </a:lnTo>
                  <a:lnTo>
                    <a:pt x="100075" y="7492"/>
                  </a:lnTo>
                  <a:lnTo>
                    <a:pt x="59944" y="28193"/>
                  </a:lnTo>
                  <a:lnTo>
                    <a:pt x="28194" y="59943"/>
                  </a:lnTo>
                  <a:lnTo>
                    <a:pt x="7493" y="100075"/>
                  </a:lnTo>
                  <a:lnTo>
                    <a:pt x="0" y="146303"/>
                  </a:lnTo>
                  <a:lnTo>
                    <a:pt x="0" y="3107435"/>
                  </a:lnTo>
                  <a:lnTo>
                    <a:pt x="7493" y="3153663"/>
                  </a:lnTo>
                  <a:lnTo>
                    <a:pt x="28194" y="3193795"/>
                  </a:lnTo>
                  <a:lnTo>
                    <a:pt x="59944" y="3225545"/>
                  </a:lnTo>
                  <a:lnTo>
                    <a:pt x="100075" y="3246246"/>
                  </a:lnTo>
                  <a:lnTo>
                    <a:pt x="146304" y="3253739"/>
                  </a:lnTo>
                  <a:lnTo>
                    <a:pt x="4059936" y="3253739"/>
                  </a:lnTo>
                  <a:lnTo>
                    <a:pt x="4106164" y="3246246"/>
                  </a:lnTo>
                  <a:lnTo>
                    <a:pt x="4146296" y="3225545"/>
                  </a:lnTo>
                  <a:lnTo>
                    <a:pt x="4178046" y="3193795"/>
                  </a:lnTo>
                  <a:lnTo>
                    <a:pt x="4198747" y="3153663"/>
                  </a:lnTo>
                  <a:lnTo>
                    <a:pt x="4206240" y="3107435"/>
                  </a:lnTo>
                  <a:lnTo>
                    <a:pt x="4206240" y="146303"/>
                  </a:lnTo>
                  <a:lnTo>
                    <a:pt x="4198747" y="100075"/>
                  </a:lnTo>
                  <a:lnTo>
                    <a:pt x="4178046" y="59943"/>
                  </a:lnTo>
                  <a:lnTo>
                    <a:pt x="4146296" y="28193"/>
                  </a:lnTo>
                  <a:lnTo>
                    <a:pt x="4106164" y="7492"/>
                  </a:lnTo>
                  <a:lnTo>
                    <a:pt x="4059936" y="0"/>
                  </a:ln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5" name="object 10"/>
            <p:cNvSpPr/>
            <p:nvPr/>
          </p:nvSpPr>
          <p:spPr>
            <a:xfrm>
              <a:off x="5212080" y="3564720"/>
              <a:ext cx="4205880" cy="668880"/>
            </a:xfrm>
            <a:custGeom>
              <a:avLst/>
              <a:gdLst>
                <a:gd name="textAreaLeft" fmla="*/ 0 w 4205880"/>
                <a:gd name="textAreaRight" fmla="*/ 4206240 w 4205880"/>
                <a:gd name="textAreaTop" fmla="*/ 0 h 668880"/>
                <a:gd name="textAreaBottom" fmla="*/ 669240 h 668880"/>
              </a:gdLst>
              <a:ahLst/>
              <a:cxnLst/>
              <a:rect l="textAreaLeft" t="textAreaTop" r="textAreaRight" b="textAreaBottom"/>
              <a:pathLst>
                <a:path w="4206240" h="669289">
                  <a:moveTo>
                    <a:pt x="2102358" y="0"/>
                  </a:moveTo>
                  <a:lnTo>
                    <a:pt x="2052954" y="3683"/>
                  </a:lnTo>
                  <a:lnTo>
                    <a:pt x="2005711" y="14097"/>
                  </a:lnTo>
                  <a:lnTo>
                    <a:pt x="1961261" y="31115"/>
                  </a:lnTo>
                  <a:lnTo>
                    <a:pt x="1920240" y="53848"/>
                  </a:lnTo>
                  <a:lnTo>
                    <a:pt x="1882902" y="82042"/>
                  </a:lnTo>
                  <a:lnTo>
                    <a:pt x="1849881" y="114935"/>
                  </a:lnTo>
                  <a:lnTo>
                    <a:pt x="1821688" y="152273"/>
                  </a:lnTo>
                  <a:lnTo>
                    <a:pt x="1798954" y="193421"/>
                  </a:lnTo>
                  <a:lnTo>
                    <a:pt x="1781937" y="237744"/>
                  </a:lnTo>
                  <a:lnTo>
                    <a:pt x="1771396" y="284988"/>
                  </a:lnTo>
                  <a:lnTo>
                    <a:pt x="1769999" y="304673"/>
                  </a:lnTo>
                  <a:lnTo>
                    <a:pt x="60960" y="304673"/>
                  </a:lnTo>
                  <a:lnTo>
                    <a:pt x="37211" y="309499"/>
                  </a:lnTo>
                  <a:lnTo>
                    <a:pt x="17907" y="322580"/>
                  </a:lnTo>
                  <a:lnTo>
                    <a:pt x="4825" y="341884"/>
                  </a:lnTo>
                  <a:lnTo>
                    <a:pt x="0" y="365633"/>
                  </a:lnTo>
                  <a:lnTo>
                    <a:pt x="4825" y="389382"/>
                  </a:lnTo>
                  <a:lnTo>
                    <a:pt x="17907" y="408686"/>
                  </a:lnTo>
                  <a:lnTo>
                    <a:pt x="37211" y="421767"/>
                  </a:lnTo>
                  <a:lnTo>
                    <a:pt x="60960" y="426593"/>
                  </a:lnTo>
                  <a:lnTo>
                    <a:pt x="1781048" y="426593"/>
                  </a:lnTo>
                  <a:lnTo>
                    <a:pt x="1781937" y="431038"/>
                  </a:lnTo>
                  <a:lnTo>
                    <a:pt x="1798954" y="475361"/>
                  </a:lnTo>
                  <a:lnTo>
                    <a:pt x="1821688" y="516509"/>
                  </a:lnTo>
                  <a:lnTo>
                    <a:pt x="1849881" y="553847"/>
                  </a:lnTo>
                  <a:lnTo>
                    <a:pt x="1882902" y="586740"/>
                  </a:lnTo>
                  <a:lnTo>
                    <a:pt x="1920240" y="614934"/>
                  </a:lnTo>
                  <a:lnTo>
                    <a:pt x="1961261" y="637667"/>
                  </a:lnTo>
                  <a:lnTo>
                    <a:pt x="2005711" y="654685"/>
                  </a:lnTo>
                  <a:lnTo>
                    <a:pt x="2052954" y="665226"/>
                  </a:lnTo>
                  <a:lnTo>
                    <a:pt x="2103881" y="668782"/>
                  </a:lnTo>
                  <a:lnTo>
                    <a:pt x="2153285" y="665226"/>
                  </a:lnTo>
                  <a:lnTo>
                    <a:pt x="2200529" y="654685"/>
                  </a:lnTo>
                  <a:lnTo>
                    <a:pt x="2244852" y="637667"/>
                  </a:lnTo>
                  <a:lnTo>
                    <a:pt x="2286000" y="614934"/>
                  </a:lnTo>
                  <a:lnTo>
                    <a:pt x="2323338" y="586740"/>
                  </a:lnTo>
                  <a:lnTo>
                    <a:pt x="2356358" y="553847"/>
                  </a:lnTo>
                  <a:lnTo>
                    <a:pt x="2384552" y="516509"/>
                  </a:lnTo>
                  <a:lnTo>
                    <a:pt x="2407285" y="475361"/>
                  </a:lnTo>
                  <a:lnTo>
                    <a:pt x="2424176" y="431038"/>
                  </a:lnTo>
                  <a:lnTo>
                    <a:pt x="2425192" y="426593"/>
                  </a:lnTo>
                  <a:lnTo>
                    <a:pt x="4145279" y="426593"/>
                  </a:lnTo>
                  <a:lnTo>
                    <a:pt x="4169029" y="421767"/>
                  </a:lnTo>
                  <a:lnTo>
                    <a:pt x="4188333" y="408686"/>
                  </a:lnTo>
                  <a:lnTo>
                    <a:pt x="4201414" y="389382"/>
                  </a:lnTo>
                  <a:lnTo>
                    <a:pt x="4206240" y="365633"/>
                  </a:lnTo>
                  <a:lnTo>
                    <a:pt x="4201414" y="341884"/>
                  </a:lnTo>
                  <a:lnTo>
                    <a:pt x="4188333" y="322580"/>
                  </a:lnTo>
                  <a:lnTo>
                    <a:pt x="4169029" y="309499"/>
                  </a:lnTo>
                  <a:lnTo>
                    <a:pt x="4145279" y="304673"/>
                  </a:lnTo>
                  <a:lnTo>
                    <a:pt x="2436241" y="304673"/>
                  </a:lnTo>
                  <a:lnTo>
                    <a:pt x="2434717" y="284988"/>
                  </a:lnTo>
                  <a:lnTo>
                    <a:pt x="2424176" y="237744"/>
                  </a:lnTo>
                  <a:lnTo>
                    <a:pt x="2407285" y="193421"/>
                  </a:lnTo>
                  <a:lnTo>
                    <a:pt x="2384552" y="152273"/>
                  </a:lnTo>
                  <a:lnTo>
                    <a:pt x="2356358" y="114935"/>
                  </a:lnTo>
                  <a:lnTo>
                    <a:pt x="2323338" y="82042"/>
                  </a:lnTo>
                  <a:lnTo>
                    <a:pt x="2286000" y="53848"/>
                  </a:lnTo>
                  <a:lnTo>
                    <a:pt x="2244852" y="31115"/>
                  </a:lnTo>
                  <a:lnTo>
                    <a:pt x="2200529" y="14097"/>
                  </a:lnTo>
                  <a:lnTo>
                    <a:pt x="2153285" y="3683"/>
                  </a:lnTo>
                  <a:lnTo>
                    <a:pt x="2102358" y="0"/>
                  </a:lnTo>
                  <a:close/>
                </a:path>
              </a:pathLst>
            </a:custGeom>
            <a:solidFill>
              <a:srgbClr val="007CB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56" name="object 11"/>
            <p:cNvPicPr/>
            <p:nvPr/>
          </p:nvPicPr>
          <p:blipFill>
            <a:blip r:embed="rId3"/>
            <a:stretch/>
          </p:blipFill>
          <p:spPr>
            <a:xfrm>
              <a:off x="7180920" y="3732120"/>
              <a:ext cx="266400" cy="3348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57" name="object 12"/>
          <p:cNvSpPr/>
          <p:nvPr/>
        </p:nvSpPr>
        <p:spPr>
          <a:xfrm>
            <a:off x="5454000" y="4421520"/>
            <a:ext cx="3432960" cy="194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2750" b="1" u="none" strike="noStrike" spc="-26">
                <a:solidFill>
                  <a:srgbClr val="272323"/>
                </a:solidFill>
                <a:effectLst/>
                <a:uFillTx/>
                <a:latin typeface="Arial"/>
              </a:rPr>
              <a:t>ВЭД</a:t>
            </a:r>
            <a:endParaRPr lang="ru-RU" sz="2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3000"/>
              </a:lnSpc>
              <a:spcBef>
                <a:spcPts val="731"/>
              </a:spcBef>
            </a:pP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Управление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международными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торговыми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операциями,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включая 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контракты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750" b="0" u="none" strike="noStrike" spc="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сопровождение сделок.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8" name="object 13"/>
          <p:cNvGrpSpPr/>
          <p:nvPr/>
        </p:nvGrpSpPr>
        <p:grpSpPr>
          <a:xfrm>
            <a:off x="9642240" y="3564720"/>
            <a:ext cx="4205880" cy="3588480"/>
            <a:chOff x="9642240" y="3564720"/>
            <a:chExt cx="4205880" cy="3588480"/>
          </a:xfrm>
        </p:grpSpPr>
        <p:sp>
          <p:nvSpPr>
            <p:cNvPr id="59" name="object 14"/>
            <p:cNvSpPr/>
            <p:nvPr/>
          </p:nvSpPr>
          <p:spPr>
            <a:xfrm>
              <a:off x="9642240" y="3899880"/>
              <a:ext cx="4205880" cy="3253320"/>
            </a:xfrm>
            <a:custGeom>
              <a:avLst/>
              <a:gdLst>
                <a:gd name="textAreaLeft" fmla="*/ 0 w 4205880"/>
                <a:gd name="textAreaRight" fmla="*/ 4206240 w 4205880"/>
                <a:gd name="textAreaTop" fmla="*/ 0 h 3253320"/>
                <a:gd name="textAreaBottom" fmla="*/ 3253680 h 3253320"/>
              </a:gdLst>
              <a:ahLst/>
              <a:cxnLst/>
              <a:rect l="textAreaLeft" t="textAreaTop" r="textAreaRight" b="textAreaBottom"/>
              <a:pathLst>
                <a:path w="4206240" h="3253740">
                  <a:moveTo>
                    <a:pt x="4059936" y="0"/>
                  </a:moveTo>
                  <a:lnTo>
                    <a:pt x="146303" y="0"/>
                  </a:lnTo>
                  <a:lnTo>
                    <a:pt x="100075" y="7492"/>
                  </a:lnTo>
                  <a:lnTo>
                    <a:pt x="59944" y="28193"/>
                  </a:lnTo>
                  <a:lnTo>
                    <a:pt x="28194" y="59943"/>
                  </a:lnTo>
                  <a:lnTo>
                    <a:pt x="7493" y="100075"/>
                  </a:lnTo>
                  <a:lnTo>
                    <a:pt x="0" y="146303"/>
                  </a:lnTo>
                  <a:lnTo>
                    <a:pt x="0" y="3107435"/>
                  </a:lnTo>
                  <a:lnTo>
                    <a:pt x="7493" y="3153663"/>
                  </a:lnTo>
                  <a:lnTo>
                    <a:pt x="28194" y="3193795"/>
                  </a:lnTo>
                  <a:lnTo>
                    <a:pt x="59944" y="3225545"/>
                  </a:lnTo>
                  <a:lnTo>
                    <a:pt x="100075" y="3246246"/>
                  </a:lnTo>
                  <a:lnTo>
                    <a:pt x="146303" y="3253739"/>
                  </a:lnTo>
                  <a:lnTo>
                    <a:pt x="4059936" y="3253739"/>
                  </a:lnTo>
                  <a:lnTo>
                    <a:pt x="4106163" y="3246246"/>
                  </a:lnTo>
                  <a:lnTo>
                    <a:pt x="4146296" y="3225545"/>
                  </a:lnTo>
                  <a:lnTo>
                    <a:pt x="4178046" y="3193795"/>
                  </a:lnTo>
                  <a:lnTo>
                    <a:pt x="4198746" y="3153663"/>
                  </a:lnTo>
                  <a:lnTo>
                    <a:pt x="4206240" y="3107435"/>
                  </a:lnTo>
                  <a:lnTo>
                    <a:pt x="4206240" y="146303"/>
                  </a:lnTo>
                  <a:lnTo>
                    <a:pt x="4198746" y="100075"/>
                  </a:lnTo>
                  <a:lnTo>
                    <a:pt x="4178046" y="59943"/>
                  </a:lnTo>
                  <a:lnTo>
                    <a:pt x="4146296" y="28193"/>
                  </a:lnTo>
                  <a:lnTo>
                    <a:pt x="4106163" y="7492"/>
                  </a:lnTo>
                  <a:lnTo>
                    <a:pt x="4059936" y="0"/>
                  </a:ln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0" name="object 15"/>
            <p:cNvSpPr/>
            <p:nvPr/>
          </p:nvSpPr>
          <p:spPr>
            <a:xfrm>
              <a:off x="9642240" y="3564720"/>
              <a:ext cx="4205880" cy="668880"/>
            </a:xfrm>
            <a:custGeom>
              <a:avLst/>
              <a:gdLst>
                <a:gd name="textAreaLeft" fmla="*/ 0 w 4205880"/>
                <a:gd name="textAreaRight" fmla="*/ 4206240 w 4205880"/>
                <a:gd name="textAreaTop" fmla="*/ 0 h 668880"/>
                <a:gd name="textAreaBottom" fmla="*/ 669240 h 668880"/>
              </a:gdLst>
              <a:ahLst/>
              <a:cxnLst/>
              <a:rect l="textAreaLeft" t="textAreaTop" r="textAreaRight" b="textAreaBottom"/>
              <a:pathLst>
                <a:path w="4206240" h="669289">
                  <a:moveTo>
                    <a:pt x="2102357" y="0"/>
                  </a:moveTo>
                  <a:lnTo>
                    <a:pt x="2052954" y="3683"/>
                  </a:lnTo>
                  <a:lnTo>
                    <a:pt x="2005710" y="14097"/>
                  </a:lnTo>
                  <a:lnTo>
                    <a:pt x="1961260" y="31115"/>
                  </a:lnTo>
                  <a:lnTo>
                    <a:pt x="1920240" y="53848"/>
                  </a:lnTo>
                  <a:lnTo>
                    <a:pt x="1882902" y="82042"/>
                  </a:lnTo>
                  <a:lnTo>
                    <a:pt x="1849881" y="114935"/>
                  </a:lnTo>
                  <a:lnTo>
                    <a:pt x="1821687" y="152273"/>
                  </a:lnTo>
                  <a:lnTo>
                    <a:pt x="1798954" y="193421"/>
                  </a:lnTo>
                  <a:lnTo>
                    <a:pt x="1781936" y="237744"/>
                  </a:lnTo>
                  <a:lnTo>
                    <a:pt x="1771396" y="284988"/>
                  </a:lnTo>
                  <a:lnTo>
                    <a:pt x="1769999" y="304673"/>
                  </a:lnTo>
                  <a:lnTo>
                    <a:pt x="60959" y="304673"/>
                  </a:lnTo>
                  <a:lnTo>
                    <a:pt x="37210" y="309499"/>
                  </a:lnTo>
                  <a:lnTo>
                    <a:pt x="17906" y="322580"/>
                  </a:lnTo>
                  <a:lnTo>
                    <a:pt x="4825" y="341884"/>
                  </a:lnTo>
                  <a:lnTo>
                    <a:pt x="0" y="365633"/>
                  </a:lnTo>
                  <a:lnTo>
                    <a:pt x="4825" y="389382"/>
                  </a:lnTo>
                  <a:lnTo>
                    <a:pt x="17906" y="408686"/>
                  </a:lnTo>
                  <a:lnTo>
                    <a:pt x="37210" y="421767"/>
                  </a:lnTo>
                  <a:lnTo>
                    <a:pt x="60959" y="426593"/>
                  </a:lnTo>
                  <a:lnTo>
                    <a:pt x="1781048" y="426593"/>
                  </a:lnTo>
                  <a:lnTo>
                    <a:pt x="1781936" y="431038"/>
                  </a:lnTo>
                  <a:lnTo>
                    <a:pt x="1798954" y="475361"/>
                  </a:lnTo>
                  <a:lnTo>
                    <a:pt x="1821687" y="516509"/>
                  </a:lnTo>
                  <a:lnTo>
                    <a:pt x="1849881" y="553847"/>
                  </a:lnTo>
                  <a:lnTo>
                    <a:pt x="1882902" y="586740"/>
                  </a:lnTo>
                  <a:lnTo>
                    <a:pt x="1920240" y="614934"/>
                  </a:lnTo>
                  <a:lnTo>
                    <a:pt x="1961260" y="637667"/>
                  </a:lnTo>
                  <a:lnTo>
                    <a:pt x="2005710" y="654685"/>
                  </a:lnTo>
                  <a:lnTo>
                    <a:pt x="2052954" y="665226"/>
                  </a:lnTo>
                  <a:lnTo>
                    <a:pt x="2102357" y="668782"/>
                  </a:lnTo>
                  <a:lnTo>
                    <a:pt x="2151760" y="665226"/>
                  </a:lnTo>
                  <a:lnTo>
                    <a:pt x="2199004" y="654685"/>
                  </a:lnTo>
                  <a:lnTo>
                    <a:pt x="2243328" y="637667"/>
                  </a:lnTo>
                  <a:lnTo>
                    <a:pt x="2284476" y="614934"/>
                  </a:lnTo>
                  <a:lnTo>
                    <a:pt x="2321813" y="586740"/>
                  </a:lnTo>
                  <a:lnTo>
                    <a:pt x="2354833" y="553847"/>
                  </a:lnTo>
                  <a:lnTo>
                    <a:pt x="2383028" y="516509"/>
                  </a:lnTo>
                  <a:lnTo>
                    <a:pt x="2405760" y="475361"/>
                  </a:lnTo>
                  <a:lnTo>
                    <a:pt x="2422652" y="431038"/>
                  </a:lnTo>
                  <a:lnTo>
                    <a:pt x="2423668" y="426593"/>
                  </a:lnTo>
                  <a:lnTo>
                    <a:pt x="4145280" y="426593"/>
                  </a:lnTo>
                  <a:lnTo>
                    <a:pt x="4169029" y="421767"/>
                  </a:lnTo>
                  <a:lnTo>
                    <a:pt x="4188332" y="408686"/>
                  </a:lnTo>
                  <a:lnTo>
                    <a:pt x="4201413" y="389382"/>
                  </a:lnTo>
                  <a:lnTo>
                    <a:pt x="4206240" y="365633"/>
                  </a:lnTo>
                  <a:lnTo>
                    <a:pt x="4201413" y="341884"/>
                  </a:lnTo>
                  <a:lnTo>
                    <a:pt x="4188332" y="322580"/>
                  </a:lnTo>
                  <a:lnTo>
                    <a:pt x="4169029" y="309499"/>
                  </a:lnTo>
                  <a:lnTo>
                    <a:pt x="4145280" y="304673"/>
                  </a:lnTo>
                  <a:lnTo>
                    <a:pt x="2434717" y="304673"/>
                  </a:lnTo>
                  <a:lnTo>
                    <a:pt x="2433193" y="284988"/>
                  </a:lnTo>
                  <a:lnTo>
                    <a:pt x="2422652" y="237744"/>
                  </a:lnTo>
                  <a:lnTo>
                    <a:pt x="2405760" y="193421"/>
                  </a:lnTo>
                  <a:lnTo>
                    <a:pt x="2383028" y="152273"/>
                  </a:lnTo>
                  <a:lnTo>
                    <a:pt x="2354833" y="114935"/>
                  </a:lnTo>
                  <a:lnTo>
                    <a:pt x="2321813" y="82042"/>
                  </a:lnTo>
                  <a:lnTo>
                    <a:pt x="2284476" y="53848"/>
                  </a:lnTo>
                  <a:lnTo>
                    <a:pt x="2243328" y="31115"/>
                  </a:lnTo>
                  <a:lnTo>
                    <a:pt x="2199004" y="14097"/>
                  </a:lnTo>
                  <a:lnTo>
                    <a:pt x="2151760" y="3683"/>
                  </a:lnTo>
                  <a:lnTo>
                    <a:pt x="2102357" y="0"/>
                  </a:lnTo>
                  <a:close/>
                </a:path>
              </a:pathLst>
            </a:custGeom>
            <a:solidFill>
              <a:srgbClr val="007CB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1" name="object 16"/>
            <p:cNvPicPr/>
            <p:nvPr/>
          </p:nvPicPr>
          <p:blipFill>
            <a:blip r:embed="rId4"/>
            <a:stretch/>
          </p:blipFill>
          <p:spPr>
            <a:xfrm>
              <a:off x="11611440" y="3732120"/>
              <a:ext cx="266400" cy="3348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2" name="object 17"/>
          <p:cNvSpPr/>
          <p:nvPr/>
        </p:nvSpPr>
        <p:spPr>
          <a:xfrm>
            <a:off x="9884880" y="4367160"/>
            <a:ext cx="3443400" cy="243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5000"/>
              </a:lnSpc>
              <a:spcBef>
                <a:spcPts val="96"/>
              </a:spcBef>
            </a:pPr>
            <a:r>
              <a:rPr lang="ru-RU" sz="27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Таможенное </a:t>
            </a:r>
            <a:r>
              <a:rPr lang="ru-RU" sz="2750" b="1" u="none" strike="noStrike" spc="-34">
                <a:solidFill>
                  <a:srgbClr val="272323"/>
                </a:solidFill>
                <a:effectLst/>
                <a:uFillTx/>
                <a:latin typeface="Arial"/>
              </a:rPr>
              <a:t>оформление</a:t>
            </a:r>
            <a:endParaRPr lang="ru-RU" sz="2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3000"/>
              </a:lnSpc>
              <a:spcBef>
                <a:spcPts val="984"/>
              </a:spcBef>
            </a:pP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Быстрое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корректное 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прохождение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таможенных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процедур,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минимизация</a:t>
            </a:r>
            <a:r>
              <a:rPr lang="ru-RU" sz="175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рисков</a:t>
            </a:r>
            <a:r>
              <a:rPr lang="ru-RU" sz="175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и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задержек.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object 18"/>
          <p:cNvSpPr/>
          <p:nvPr/>
        </p:nvSpPr>
        <p:spPr>
          <a:xfrm>
            <a:off x="781920" y="8240400"/>
            <a:ext cx="13064760" cy="1703520"/>
          </a:xfrm>
          <a:custGeom>
            <a:avLst/>
            <a:gdLst>
              <a:gd name="textAreaLeft" fmla="*/ 0 w 13064760"/>
              <a:gd name="textAreaRight" fmla="*/ 13065120 w 13064760"/>
              <a:gd name="textAreaTop" fmla="*/ 0 h 1703520"/>
              <a:gd name="textAreaBottom" fmla="*/ 1703880 h 1703520"/>
            </a:gdLst>
            <a:ahLst/>
            <a:cxnLst/>
            <a:rect l="textAreaLeft" t="textAreaTop" r="textAreaRight" b="textAreaBottom"/>
            <a:pathLst>
              <a:path w="13065125" h="1703704">
                <a:moveTo>
                  <a:pt x="12970383" y="0"/>
                </a:moveTo>
                <a:lnTo>
                  <a:pt x="94297" y="0"/>
                </a:lnTo>
                <a:lnTo>
                  <a:pt x="57594" y="7365"/>
                </a:lnTo>
                <a:lnTo>
                  <a:pt x="27609" y="27558"/>
                </a:lnTo>
                <a:lnTo>
                  <a:pt x="7404" y="57530"/>
                </a:lnTo>
                <a:lnTo>
                  <a:pt x="0" y="94360"/>
                </a:lnTo>
                <a:lnTo>
                  <a:pt x="0" y="1609051"/>
                </a:lnTo>
                <a:lnTo>
                  <a:pt x="7404" y="1645742"/>
                </a:lnTo>
                <a:lnTo>
                  <a:pt x="27609" y="1675714"/>
                </a:lnTo>
                <a:lnTo>
                  <a:pt x="57594" y="1695919"/>
                </a:lnTo>
                <a:lnTo>
                  <a:pt x="94297" y="1703323"/>
                </a:lnTo>
                <a:lnTo>
                  <a:pt x="12970383" y="1703323"/>
                </a:lnTo>
                <a:lnTo>
                  <a:pt x="13007086" y="1695919"/>
                </a:lnTo>
                <a:lnTo>
                  <a:pt x="13037185" y="1675714"/>
                </a:lnTo>
                <a:lnTo>
                  <a:pt x="13057378" y="1645742"/>
                </a:lnTo>
                <a:lnTo>
                  <a:pt x="13064744" y="1609051"/>
                </a:lnTo>
                <a:lnTo>
                  <a:pt x="13064744" y="94360"/>
                </a:lnTo>
                <a:lnTo>
                  <a:pt x="13057378" y="57530"/>
                </a:lnTo>
                <a:lnTo>
                  <a:pt x="13037185" y="27558"/>
                </a:lnTo>
                <a:lnTo>
                  <a:pt x="13007086" y="7365"/>
                </a:lnTo>
                <a:lnTo>
                  <a:pt x="12970383" y="0"/>
                </a:lnTo>
                <a:close/>
              </a:path>
            </a:pathLst>
          </a:custGeom>
          <a:solidFill>
            <a:srgbClr val="FFFFFF">
              <a:alpha val="9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object 19"/>
          <p:cNvSpPr/>
          <p:nvPr/>
        </p:nvSpPr>
        <p:spPr>
          <a:xfrm>
            <a:off x="781920" y="7377840"/>
            <a:ext cx="13066560" cy="670320"/>
          </a:xfrm>
          <a:custGeom>
            <a:avLst/>
            <a:gdLst>
              <a:gd name="textAreaLeft" fmla="*/ 0 w 13066560"/>
              <a:gd name="textAreaRight" fmla="*/ 13066920 w 13066560"/>
              <a:gd name="textAreaTop" fmla="*/ 0 h 670320"/>
              <a:gd name="textAreaBottom" fmla="*/ 670680 h 670320"/>
            </a:gdLst>
            <a:ahLst/>
            <a:cxnLst/>
            <a:rect l="textAreaLeft" t="textAreaTop" r="textAreaRight" b="textAreaBottom"/>
            <a:pathLst>
              <a:path w="13067030" h="670559">
                <a:moveTo>
                  <a:pt x="6533261" y="0"/>
                </a:moveTo>
                <a:lnTo>
                  <a:pt x="6483731" y="3682"/>
                </a:lnTo>
                <a:lnTo>
                  <a:pt x="6436487" y="14223"/>
                </a:lnTo>
                <a:lnTo>
                  <a:pt x="6391910" y="31114"/>
                </a:lnTo>
                <a:lnTo>
                  <a:pt x="6350762" y="53974"/>
                </a:lnTo>
                <a:lnTo>
                  <a:pt x="6313296" y="82295"/>
                </a:lnTo>
                <a:lnTo>
                  <a:pt x="6280277" y="115315"/>
                </a:lnTo>
                <a:lnTo>
                  <a:pt x="6251956" y="152780"/>
                </a:lnTo>
                <a:lnTo>
                  <a:pt x="6229095" y="193928"/>
                </a:lnTo>
                <a:lnTo>
                  <a:pt x="6212205" y="238505"/>
                </a:lnTo>
                <a:lnTo>
                  <a:pt x="6201664" y="285749"/>
                </a:lnTo>
                <a:lnTo>
                  <a:pt x="6200267" y="304799"/>
                </a:lnTo>
                <a:lnTo>
                  <a:pt x="60959" y="304799"/>
                </a:lnTo>
                <a:lnTo>
                  <a:pt x="37223" y="309625"/>
                </a:lnTo>
                <a:lnTo>
                  <a:pt x="17843" y="322706"/>
                </a:lnTo>
                <a:lnTo>
                  <a:pt x="4787" y="342010"/>
                </a:lnTo>
                <a:lnTo>
                  <a:pt x="0" y="365759"/>
                </a:lnTo>
                <a:lnTo>
                  <a:pt x="4787" y="389508"/>
                </a:lnTo>
                <a:lnTo>
                  <a:pt x="17843" y="408812"/>
                </a:lnTo>
                <a:lnTo>
                  <a:pt x="37223" y="421893"/>
                </a:lnTo>
                <a:lnTo>
                  <a:pt x="60959" y="426719"/>
                </a:lnTo>
                <a:lnTo>
                  <a:pt x="6210935" y="426719"/>
                </a:lnTo>
                <a:lnTo>
                  <a:pt x="6212205" y="432180"/>
                </a:lnTo>
                <a:lnTo>
                  <a:pt x="6229095" y="476630"/>
                </a:lnTo>
                <a:lnTo>
                  <a:pt x="6251956" y="517905"/>
                </a:lnTo>
                <a:lnTo>
                  <a:pt x="6280277" y="555243"/>
                </a:lnTo>
                <a:lnTo>
                  <a:pt x="6313296" y="588263"/>
                </a:lnTo>
                <a:lnTo>
                  <a:pt x="6350762" y="616584"/>
                </a:lnTo>
                <a:lnTo>
                  <a:pt x="6391910" y="639444"/>
                </a:lnTo>
                <a:lnTo>
                  <a:pt x="6436487" y="656335"/>
                </a:lnTo>
                <a:lnTo>
                  <a:pt x="6483731" y="666876"/>
                </a:lnTo>
                <a:lnTo>
                  <a:pt x="6533261" y="670559"/>
                </a:lnTo>
                <a:lnTo>
                  <a:pt x="6582790" y="666876"/>
                </a:lnTo>
                <a:lnTo>
                  <a:pt x="6630034" y="656335"/>
                </a:lnTo>
                <a:lnTo>
                  <a:pt x="6674611" y="639444"/>
                </a:lnTo>
                <a:lnTo>
                  <a:pt x="6715759" y="616584"/>
                </a:lnTo>
                <a:lnTo>
                  <a:pt x="6753225" y="588263"/>
                </a:lnTo>
                <a:lnTo>
                  <a:pt x="6786244" y="555243"/>
                </a:lnTo>
                <a:lnTo>
                  <a:pt x="6814565" y="517905"/>
                </a:lnTo>
                <a:lnTo>
                  <a:pt x="6837426" y="476630"/>
                </a:lnTo>
                <a:lnTo>
                  <a:pt x="6854317" y="432180"/>
                </a:lnTo>
                <a:lnTo>
                  <a:pt x="6855586" y="426719"/>
                </a:lnTo>
                <a:lnTo>
                  <a:pt x="13005562" y="426719"/>
                </a:lnTo>
                <a:lnTo>
                  <a:pt x="13029311" y="421893"/>
                </a:lnTo>
                <a:lnTo>
                  <a:pt x="13048615" y="408812"/>
                </a:lnTo>
                <a:lnTo>
                  <a:pt x="13061696" y="389508"/>
                </a:lnTo>
                <a:lnTo>
                  <a:pt x="13066522" y="365759"/>
                </a:lnTo>
                <a:lnTo>
                  <a:pt x="13061696" y="342010"/>
                </a:lnTo>
                <a:lnTo>
                  <a:pt x="13048615" y="322706"/>
                </a:lnTo>
                <a:lnTo>
                  <a:pt x="13029311" y="309625"/>
                </a:lnTo>
                <a:lnTo>
                  <a:pt x="13005562" y="304799"/>
                </a:lnTo>
                <a:lnTo>
                  <a:pt x="6866255" y="304799"/>
                </a:lnTo>
                <a:lnTo>
                  <a:pt x="6864858" y="285749"/>
                </a:lnTo>
                <a:lnTo>
                  <a:pt x="6854317" y="238505"/>
                </a:lnTo>
                <a:lnTo>
                  <a:pt x="6837426" y="193928"/>
                </a:lnTo>
                <a:lnTo>
                  <a:pt x="6814565" y="152780"/>
                </a:lnTo>
                <a:lnTo>
                  <a:pt x="6786244" y="115315"/>
                </a:lnTo>
                <a:lnTo>
                  <a:pt x="6753225" y="82295"/>
                </a:lnTo>
                <a:lnTo>
                  <a:pt x="6715759" y="53974"/>
                </a:lnTo>
                <a:lnTo>
                  <a:pt x="6674611" y="31114"/>
                </a:lnTo>
                <a:lnTo>
                  <a:pt x="6630034" y="14223"/>
                </a:lnTo>
                <a:lnTo>
                  <a:pt x="6582790" y="3682"/>
                </a:lnTo>
                <a:lnTo>
                  <a:pt x="6533261" y="0"/>
                </a:lnTo>
                <a:close/>
              </a:path>
            </a:pathLst>
          </a:custGeom>
          <a:solidFill>
            <a:srgbClr val="007CB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object 21"/>
          <p:cNvSpPr/>
          <p:nvPr/>
        </p:nvSpPr>
        <p:spPr>
          <a:xfrm>
            <a:off x="2199600" y="8265600"/>
            <a:ext cx="10189440" cy="106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99"/>
              </a:spcBef>
            </a:pPr>
            <a:r>
              <a:rPr lang="ru-RU" sz="200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ПОИСК</a:t>
            </a:r>
            <a:r>
              <a:rPr lang="ru-RU" sz="2000" b="1" u="none" strike="noStrike" spc="-74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200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ПОСТАВЩИКА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715"/>
              </a:spcBef>
            </a:pP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Помощь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поиске</a:t>
            </a:r>
            <a:r>
              <a:rPr lang="ru-RU" sz="175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надежных</a:t>
            </a:r>
            <a:r>
              <a:rPr lang="ru-RU" sz="175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поставщиков,</a:t>
            </a:r>
            <a:r>
              <a:rPr lang="ru-RU" sz="175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соответствующих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вашим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требованиям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качества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75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цены.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Image 1" descr="preencoded.png"/>
          <p:cNvPicPr/>
          <p:nvPr/>
        </p:nvPicPr>
        <p:blipFill>
          <a:blip r:embed="rId5"/>
          <a:stretch/>
        </p:blipFill>
        <p:spPr>
          <a:xfrm>
            <a:off x="7184880" y="7534440"/>
            <a:ext cx="262440" cy="328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90920" y="773280"/>
            <a:ext cx="11747160" cy="7214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lstStyle/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</a:pPr>
            <a:r>
              <a:rPr lang="ru-RU" sz="425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ВЭД:</a:t>
            </a:r>
            <a:r>
              <a:rPr lang="ru-RU" sz="4250" b="1" u="none" strike="noStrike" spc="-255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250" b="1" u="none" strike="noStrike" spc="-31">
                <a:solidFill>
                  <a:srgbClr val="FFFFFF"/>
                </a:solidFill>
                <a:effectLst/>
                <a:uFillTx/>
                <a:latin typeface="Arial"/>
              </a:rPr>
              <a:t>Упрощение</a:t>
            </a:r>
            <a:r>
              <a:rPr lang="ru-RU" sz="4250" b="1" u="none" strike="noStrike" spc="-221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250" b="1" u="none" strike="noStrike" spc="-26">
                <a:solidFill>
                  <a:srgbClr val="FFFFFF"/>
                </a:solidFill>
                <a:effectLst/>
                <a:uFillTx/>
                <a:latin typeface="Arial"/>
              </a:rPr>
              <a:t>международных</a:t>
            </a:r>
            <a:r>
              <a:rPr lang="ru-RU" sz="4250" b="1" u="none" strike="noStrike" spc="-210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25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операций</a:t>
            </a:r>
            <a:endParaRPr lang="ru-RU" sz="425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8" name="object 3"/>
          <p:cNvSpPr/>
          <p:nvPr/>
        </p:nvSpPr>
        <p:spPr>
          <a:xfrm>
            <a:off x="749160" y="2049480"/>
            <a:ext cx="7607520" cy="67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36000"/>
              </a:lnSpc>
              <a:spcBef>
                <a:spcPts val="99"/>
              </a:spcBef>
            </a:pP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Международная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торговля</a:t>
            </a:r>
            <a:r>
              <a:rPr lang="ru-RU" sz="1600" b="0" u="none" strike="noStrike" spc="-7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сопряжена</a:t>
            </a:r>
            <a:r>
              <a:rPr lang="ru-RU" sz="16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</a:t>
            </a:r>
            <a:r>
              <a:rPr lang="ru-RU" sz="16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множеством</a:t>
            </a:r>
            <a:r>
              <a:rPr lang="ru-RU" sz="16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нюансов.</a:t>
            </a:r>
            <a:r>
              <a:rPr lang="ru-RU" sz="16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Мы</a:t>
            </a:r>
            <a:r>
              <a:rPr lang="ru-RU" sz="1600" b="0" u="none" strike="noStrike" spc="30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помогаем</a:t>
            </a:r>
            <a:r>
              <a:rPr lang="ru-RU" sz="16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вам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на</a:t>
            </a:r>
            <a:r>
              <a:rPr lang="ru-RU" sz="160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каждом</a:t>
            </a:r>
            <a:r>
              <a:rPr lang="ru-RU" sz="160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шагу,</a:t>
            </a:r>
            <a:r>
              <a:rPr lang="ru-RU" sz="160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минимизируя</a:t>
            </a:r>
            <a:r>
              <a:rPr lang="ru-RU" sz="1600" b="0" u="none" strike="noStrike" spc="-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сложности</a:t>
            </a:r>
            <a:r>
              <a:rPr lang="ru-RU" sz="16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60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риски</a:t>
            </a:r>
            <a:r>
              <a:rPr lang="ru-RU" sz="16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ВЭД.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9" name="object 4"/>
          <p:cNvGrpSpPr/>
          <p:nvPr/>
        </p:nvGrpSpPr>
        <p:grpSpPr>
          <a:xfrm>
            <a:off x="762120" y="3005280"/>
            <a:ext cx="3353040" cy="3798360"/>
            <a:chOff x="762120" y="3005280"/>
            <a:chExt cx="3353040" cy="3798360"/>
          </a:xfrm>
        </p:grpSpPr>
        <p:sp>
          <p:nvSpPr>
            <p:cNvPr id="70" name="object 5"/>
            <p:cNvSpPr/>
            <p:nvPr/>
          </p:nvSpPr>
          <p:spPr>
            <a:xfrm>
              <a:off x="762120" y="3005280"/>
              <a:ext cx="3352320" cy="3797640"/>
            </a:xfrm>
            <a:custGeom>
              <a:avLst/>
              <a:gdLst>
                <a:gd name="textAreaLeft" fmla="*/ 0 w 3352320"/>
                <a:gd name="textAreaRight" fmla="*/ 3352680 w 3352320"/>
                <a:gd name="textAreaTop" fmla="*/ 0 h 3797640"/>
                <a:gd name="textAreaBottom" fmla="*/ 3798000 h 3797640"/>
              </a:gdLst>
              <a:ahLst/>
              <a:cxnLst/>
              <a:rect l="textAreaLeft" t="textAreaTop" r="textAreaRight" b="textAreaBottom"/>
              <a:pathLst>
                <a:path w="3352800" h="3797934">
                  <a:moveTo>
                    <a:pt x="3274695" y="0"/>
                  </a:moveTo>
                  <a:lnTo>
                    <a:pt x="78155" y="0"/>
                  </a:lnTo>
                  <a:lnTo>
                    <a:pt x="47726" y="6096"/>
                  </a:lnTo>
                  <a:lnTo>
                    <a:pt x="22885" y="22860"/>
                  </a:lnTo>
                  <a:lnTo>
                    <a:pt x="6146" y="47751"/>
                  </a:lnTo>
                  <a:lnTo>
                    <a:pt x="0" y="78104"/>
                  </a:lnTo>
                  <a:lnTo>
                    <a:pt x="0" y="3719322"/>
                  </a:lnTo>
                  <a:lnTo>
                    <a:pt x="6146" y="3749675"/>
                  </a:lnTo>
                  <a:lnTo>
                    <a:pt x="22885" y="3774567"/>
                  </a:lnTo>
                  <a:lnTo>
                    <a:pt x="47726" y="3791331"/>
                  </a:lnTo>
                  <a:lnTo>
                    <a:pt x="78155" y="3797427"/>
                  </a:lnTo>
                  <a:lnTo>
                    <a:pt x="3274695" y="3797427"/>
                  </a:lnTo>
                  <a:lnTo>
                    <a:pt x="3305048" y="3791331"/>
                  </a:lnTo>
                  <a:lnTo>
                    <a:pt x="3329940" y="3774567"/>
                  </a:lnTo>
                  <a:lnTo>
                    <a:pt x="3346704" y="3749675"/>
                  </a:lnTo>
                  <a:lnTo>
                    <a:pt x="3352800" y="3719322"/>
                  </a:lnTo>
                  <a:lnTo>
                    <a:pt x="3352800" y="78104"/>
                  </a:lnTo>
                  <a:lnTo>
                    <a:pt x="3346704" y="47751"/>
                  </a:lnTo>
                  <a:lnTo>
                    <a:pt x="3329940" y="22860"/>
                  </a:lnTo>
                  <a:lnTo>
                    <a:pt x="3305048" y="6096"/>
                  </a:lnTo>
                  <a:lnTo>
                    <a:pt x="3274695" y="0"/>
                  </a:lnTo>
                  <a:close/>
                </a:path>
              </a:pathLst>
            </a:custGeom>
            <a:solidFill>
              <a:srgbClr val="CCEC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1" name="object 6"/>
            <p:cNvSpPr/>
            <p:nvPr/>
          </p:nvSpPr>
          <p:spPr>
            <a:xfrm>
              <a:off x="762840" y="3006000"/>
              <a:ext cx="3352320" cy="3797640"/>
            </a:xfrm>
            <a:custGeom>
              <a:avLst/>
              <a:gdLst>
                <a:gd name="textAreaLeft" fmla="*/ 0 w 3352320"/>
                <a:gd name="textAreaRight" fmla="*/ 3352680 w 3352320"/>
                <a:gd name="textAreaTop" fmla="*/ 0 h 3797640"/>
                <a:gd name="textAreaBottom" fmla="*/ 3798000 h 3797640"/>
              </a:gdLst>
              <a:ahLst/>
              <a:cxnLst/>
              <a:rect l="textAreaLeft" t="textAreaTop" r="textAreaRight" b="textAreaBottom"/>
              <a:pathLst>
                <a:path w="3352800" h="3797934">
                  <a:moveTo>
                    <a:pt x="0" y="78104"/>
                  </a:moveTo>
                  <a:lnTo>
                    <a:pt x="6146" y="47751"/>
                  </a:lnTo>
                  <a:lnTo>
                    <a:pt x="22885" y="22859"/>
                  </a:lnTo>
                  <a:lnTo>
                    <a:pt x="47726" y="6095"/>
                  </a:lnTo>
                  <a:lnTo>
                    <a:pt x="78155" y="0"/>
                  </a:lnTo>
                  <a:lnTo>
                    <a:pt x="3274695" y="0"/>
                  </a:lnTo>
                  <a:lnTo>
                    <a:pt x="3305048" y="6095"/>
                  </a:lnTo>
                  <a:lnTo>
                    <a:pt x="3329940" y="22859"/>
                  </a:lnTo>
                  <a:lnTo>
                    <a:pt x="3346704" y="47751"/>
                  </a:lnTo>
                  <a:lnTo>
                    <a:pt x="3352800" y="78104"/>
                  </a:lnTo>
                  <a:lnTo>
                    <a:pt x="3352800" y="3719321"/>
                  </a:lnTo>
                  <a:lnTo>
                    <a:pt x="3346704" y="3749674"/>
                  </a:lnTo>
                  <a:lnTo>
                    <a:pt x="3329940" y="3774566"/>
                  </a:lnTo>
                  <a:lnTo>
                    <a:pt x="3305048" y="3791330"/>
                  </a:lnTo>
                  <a:lnTo>
                    <a:pt x="3274695" y="3797426"/>
                  </a:lnTo>
                  <a:lnTo>
                    <a:pt x="78155" y="3797426"/>
                  </a:lnTo>
                  <a:lnTo>
                    <a:pt x="47726" y="3791330"/>
                  </a:lnTo>
                  <a:lnTo>
                    <a:pt x="22885" y="3774566"/>
                  </a:lnTo>
                  <a:lnTo>
                    <a:pt x="6146" y="3749674"/>
                  </a:lnTo>
                  <a:lnTo>
                    <a:pt x="0" y="3719321"/>
                  </a:lnTo>
                  <a:lnTo>
                    <a:pt x="0" y="78104"/>
                  </a:lnTo>
                  <a:close/>
                </a:path>
              </a:pathLst>
            </a:custGeom>
            <a:noFill/>
            <a:ln w="7560">
              <a:solidFill>
                <a:srgbClr val="B0D2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object 7"/>
            <p:cNvSpPr/>
            <p:nvPr/>
          </p:nvSpPr>
          <p:spPr>
            <a:xfrm>
              <a:off x="977040" y="3220200"/>
              <a:ext cx="619920" cy="619920"/>
            </a:xfrm>
            <a:custGeom>
              <a:avLst/>
              <a:gdLst>
                <a:gd name="textAreaLeft" fmla="*/ 0 w 619920"/>
                <a:gd name="textAreaRight" fmla="*/ 620280 w 619920"/>
                <a:gd name="textAreaTop" fmla="*/ 0 h 619920"/>
                <a:gd name="textAreaBottom" fmla="*/ 620280 h 619920"/>
              </a:gdLst>
              <a:ahLst/>
              <a:cxnLst/>
              <a:rect l="textAreaLeft" t="textAreaTop" r="textAreaRight" b="textAreaBottom"/>
              <a:pathLst>
                <a:path w="620394" h="620395">
                  <a:moveTo>
                    <a:pt x="310134" y="0"/>
                  </a:moveTo>
                  <a:lnTo>
                    <a:pt x="264248" y="3302"/>
                  </a:lnTo>
                  <a:lnTo>
                    <a:pt x="220522" y="13081"/>
                  </a:lnTo>
                  <a:lnTo>
                    <a:pt x="179349" y="28829"/>
                  </a:lnTo>
                  <a:lnTo>
                    <a:pt x="141236" y="49911"/>
                  </a:lnTo>
                  <a:lnTo>
                    <a:pt x="106641" y="76073"/>
                  </a:lnTo>
                  <a:lnTo>
                    <a:pt x="76047" y="106680"/>
                  </a:lnTo>
                  <a:lnTo>
                    <a:pt x="49949" y="141224"/>
                  </a:lnTo>
                  <a:lnTo>
                    <a:pt x="28816" y="179324"/>
                  </a:lnTo>
                  <a:lnTo>
                    <a:pt x="13131" y="220472"/>
                  </a:lnTo>
                  <a:lnTo>
                    <a:pt x="3365" y="264287"/>
                  </a:lnTo>
                  <a:lnTo>
                    <a:pt x="0" y="310007"/>
                  </a:lnTo>
                  <a:lnTo>
                    <a:pt x="3365" y="355854"/>
                  </a:lnTo>
                  <a:lnTo>
                    <a:pt x="13131" y="399669"/>
                  </a:lnTo>
                  <a:lnTo>
                    <a:pt x="28816" y="440817"/>
                  </a:lnTo>
                  <a:lnTo>
                    <a:pt x="49949" y="478917"/>
                  </a:lnTo>
                  <a:lnTo>
                    <a:pt x="76047" y="513461"/>
                  </a:lnTo>
                  <a:lnTo>
                    <a:pt x="106641" y="544068"/>
                  </a:lnTo>
                  <a:lnTo>
                    <a:pt x="141236" y="570230"/>
                  </a:lnTo>
                  <a:lnTo>
                    <a:pt x="179349" y="591312"/>
                  </a:lnTo>
                  <a:lnTo>
                    <a:pt x="220522" y="607060"/>
                  </a:lnTo>
                  <a:lnTo>
                    <a:pt x="264248" y="616839"/>
                  </a:lnTo>
                  <a:lnTo>
                    <a:pt x="310134" y="620141"/>
                  </a:lnTo>
                  <a:lnTo>
                    <a:pt x="355853" y="616839"/>
                  </a:lnTo>
                  <a:lnTo>
                    <a:pt x="399669" y="607060"/>
                  </a:lnTo>
                  <a:lnTo>
                    <a:pt x="440816" y="591312"/>
                  </a:lnTo>
                  <a:lnTo>
                    <a:pt x="478916" y="570230"/>
                  </a:lnTo>
                  <a:lnTo>
                    <a:pt x="513460" y="544068"/>
                  </a:lnTo>
                  <a:lnTo>
                    <a:pt x="544068" y="513461"/>
                  </a:lnTo>
                  <a:lnTo>
                    <a:pt x="570229" y="478917"/>
                  </a:lnTo>
                  <a:lnTo>
                    <a:pt x="591312" y="440817"/>
                  </a:lnTo>
                  <a:lnTo>
                    <a:pt x="607060" y="399669"/>
                  </a:lnTo>
                  <a:lnTo>
                    <a:pt x="616838" y="355854"/>
                  </a:lnTo>
                  <a:lnTo>
                    <a:pt x="620141" y="310007"/>
                  </a:lnTo>
                  <a:lnTo>
                    <a:pt x="616838" y="264287"/>
                  </a:lnTo>
                  <a:lnTo>
                    <a:pt x="607060" y="220472"/>
                  </a:lnTo>
                  <a:lnTo>
                    <a:pt x="591312" y="179324"/>
                  </a:lnTo>
                  <a:lnTo>
                    <a:pt x="570229" y="141224"/>
                  </a:lnTo>
                  <a:lnTo>
                    <a:pt x="544068" y="106680"/>
                  </a:lnTo>
                  <a:lnTo>
                    <a:pt x="513460" y="76073"/>
                  </a:lnTo>
                  <a:lnTo>
                    <a:pt x="478916" y="49911"/>
                  </a:lnTo>
                  <a:lnTo>
                    <a:pt x="440816" y="28829"/>
                  </a:lnTo>
                  <a:lnTo>
                    <a:pt x="399669" y="13081"/>
                  </a:lnTo>
                  <a:lnTo>
                    <a:pt x="355853" y="3302"/>
                  </a:lnTo>
                  <a:lnTo>
                    <a:pt x="310134" y="0"/>
                  </a:lnTo>
                  <a:close/>
                </a:path>
              </a:pathLst>
            </a:custGeom>
            <a:solidFill>
              <a:srgbClr val="007CB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73" name="object 8"/>
            <p:cNvPicPr/>
            <p:nvPr/>
          </p:nvPicPr>
          <p:blipFill>
            <a:blip r:embed="rId2"/>
            <a:stretch/>
          </p:blipFill>
          <p:spPr>
            <a:xfrm>
              <a:off x="1147680" y="3355920"/>
              <a:ext cx="278640" cy="3484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4" name="object 9"/>
          <p:cNvSpPr/>
          <p:nvPr/>
        </p:nvSpPr>
        <p:spPr>
          <a:xfrm>
            <a:off x="963720" y="3993120"/>
            <a:ext cx="1676160" cy="70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8000"/>
              </a:lnSpc>
              <a:spcBef>
                <a:spcPts val="99"/>
              </a:spcBef>
            </a:pPr>
            <a:r>
              <a:rPr lang="ru-RU" sz="210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Управление </a:t>
            </a:r>
            <a:r>
              <a:rPr lang="ru-RU" sz="2100" b="1" u="none" strike="noStrike" spc="-26">
                <a:solidFill>
                  <a:srgbClr val="272323"/>
                </a:solidFill>
                <a:effectLst/>
                <a:uFillTx/>
                <a:latin typeface="Arial"/>
              </a:rPr>
              <a:t>контрактами</a:t>
            </a:r>
            <a:endParaRPr lang="ru-RU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object 10"/>
          <p:cNvSpPr/>
          <p:nvPr/>
        </p:nvSpPr>
        <p:spPr>
          <a:xfrm>
            <a:off x="963720" y="4871880"/>
            <a:ext cx="2719440" cy="186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36000"/>
              </a:lnSpc>
              <a:spcBef>
                <a:spcPts val="99"/>
              </a:spcBef>
            </a:pPr>
            <a:r>
              <a:rPr lang="ru-RU" sz="16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Помогает</a:t>
            </a:r>
            <a:r>
              <a:rPr lang="ru-RU" sz="16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вести</a:t>
            </a:r>
            <a:r>
              <a:rPr lang="ru-RU" sz="16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учет внешнеэкономической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71"/>
              </a:spcBef>
            </a:pP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деятельности</a:t>
            </a:r>
            <a:r>
              <a:rPr lang="ru-RU" sz="1600" b="0" u="none" strike="noStrike" spc="-7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предприятия,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5000"/>
              </a:lnSpc>
            </a:pP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обеспечивая</a:t>
            </a:r>
            <a:r>
              <a:rPr lang="ru-RU" sz="16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прозрачность</a:t>
            </a:r>
            <a:r>
              <a:rPr lang="ru-RU" sz="1600" b="0" u="none" strike="noStrike" spc="-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и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контроль</a:t>
            </a:r>
            <a:r>
              <a:rPr lang="ru-RU" sz="1600" b="0" u="none" strike="noStrike" spc="-7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всех</a:t>
            </a:r>
            <a:r>
              <a:rPr lang="ru-RU" sz="160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операций.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6" name="object 11"/>
          <p:cNvGrpSpPr/>
          <p:nvPr/>
        </p:nvGrpSpPr>
        <p:grpSpPr>
          <a:xfrm>
            <a:off x="4329720" y="3051000"/>
            <a:ext cx="3243240" cy="3795120"/>
            <a:chOff x="4329720" y="3051000"/>
            <a:chExt cx="3243240" cy="3795120"/>
          </a:xfrm>
        </p:grpSpPr>
        <p:sp>
          <p:nvSpPr>
            <p:cNvPr id="77" name="object 12"/>
            <p:cNvSpPr/>
            <p:nvPr/>
          </p:nvSpPr>
          <p:spPr>
            <a:xfrm>
              <a:off x="4329720" y="3051000"/>
              <a:ext cx="3242520" cy="3794400"/>
            </a:xfrm>
            <a:custGeom>
              <a:avLst/>
              <a:gdLst>
                <a:gd name="textAreaLeft" fmla="*/ 0 w 3242520"/>
                <a:gd name="textAreaRight" fmla="*/ 3242880 w 3242520"/>
                <a:gd name="textAreaTop" fmla="*/ 0 h 3794400"/>
                <a:gd name="textAreaBottom" fmla="*/ 3794760 h 3794400"/>
              </a:gdLst>
              <a:ahLst/>
              <a:cxnLst/>
              <a:rect l="textAreaLeft" t="textAreaTop" r="textAreaRight" b="textAreaBottom"/>
              <a:pathLst>
                <a:path w="3242945" h="3794759">
                  <a:moveTo>
                    <a:pt x="3167380" y="0"/>
                  </a:moveTo>
                  <a:lnTo>
                    <a:pt x="75564" y="0"/>
                  </a:lnTo>
                  <a:lnTo>
                    <a:pt x="46100" y="5969"/>
                  </a:lnTo>
                  <a:lnTo>
                    <a:pt x="22098" y="22098"/>
                  </a:lnTo>
                  <a:lnTo>
                    <a:pt x="5968" y="46100"/>
                  </a:lnTo>
                  <a:lnTo>
                    <a:pt x="0" y="75565"/>
                  </a:lnTo>
                  <a:lnTo>
                    <a:pt x="0" y="3719194"/>
                  </a:lnTo>
                  <a:lnTo>
                    <a:pt x="5968" y="3748659"/>
                  </a:lnTo>
                  <a:lnTo>
                    <a:pt x="22098" y="3772662"/>
                  </a:lnTo>
                  <a:lnTo>
                    <a:pt x="46100" y="3788791"/>
                  </a:lnTo>
                  <a:lnTo>
                    <a:pt x="75564" y="3794760"/>
                  </a:lnTo>
                  <a:lnTo>
                    <a:pt x="3167380" y="3794760"/>
                  </a:lnTo>
                  <a:lnTo>
                    <a:pt x="3196843" y="3788791"/>
                  </a:lnTo>
                  <a:lnTo>
                    <a:pt x="3220846" y="3772662"/>
                  </a:lnTo>
                  <a:lnTo>
                    <a:pt x="3236975" y="3748659"/>
                  </a:lnTo>
                  <a:lnTo>
                    <a:pt x="3242944" y="3719194"/>
                  </a:lnTo>
                  <a:lnTo>
                    <a:pt x="3242944" y="75565"/>
                  </a:lnTo>
                  <a:lnTo>
                    <a:pt x="3236975" y="46100"/>
                  </a:lnTo>
                  <a:lnTo>
                    <a:pt x="3220846" y="22098"/>
                  </a:lnTo>
                  <a:lnTo>
                    <a:pt x="3196843" y="5969"/>
                  </a:lnTo>
                  <a:lnTo>
                    <a:pt x="3167380" y="0"/>
                  </a:lnTo>
                  <a:close/>
                </a:path>
              </a:pathLst>
            </a:custGeom>
            <a:solidFill>
              <a:srgbClr val="CCEC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8" name="object 13"/>
            <p:cNvSpPr/>
            <p:nvPr/>
          </p:nvSpPr>
          <p:spPr>
            <a:xfrm>
              <a:off x="4330440" y="3051720"/>
              <a:ext cx="3242520" cy="3794400"/>
            </a:xfrm>
            <a:custGeom>
              <a:avLst/>
              <a:gdLst>
                <a:gd name="textAreaLeft" fmla="*/ 0 w 3242520"/>
                <a:gd name="textAreaRight" fmla="*/ 3242880 w 3242520"/>
                <a:gd name="textAreaTop" fmla="*/ 0 h 3794400"/>
                <a:gd name="textAreaBottom" fmla="*/ 3794760 h 3794400"/>
              </a:gdLst>
              <a:ahLst/>
              <a:cxnLst/>
              <a:rect l="textAreaLeft" t="textAreaTop" r="textAreaRight" b="textAreaBottom"/>
              <a:pathLst>
                <a:path w="3242945" h="3794759">
                  <a:moveTo>
                    <a:pt x="0" y="75565"/>
                  </a:moveTo>
                  <a:lnTo>
                    <a:pt x="5968" y="46100"/>
                  </a:lnTo>
                  <a:lnTo>
                    <a:pt x="22098" y="22098"/>
                  </a:lnTo>
                  <a:lnTo>
                    <a:pt x="46100" y="5969"/>
                  </a:lnTo>
                  <a:lnTo>
                    <a:pt x="75564" y="0"/>
                  </a:lnTo>
                  <a:lnTo>
                    <a:pt x="3167379" y="0"/>
                  </a:lnTo>
                  <a:lnTo>
                    <a:pt x="3196844" y="5969"/>
                  </a:lnTo>
                  <a:lnTo>
                    <a:pt x="3220847" y="22098"/>
                  </a:lnTo>
                  <a:lnTo>
                    <a:pt x="3236976" y="46100"/>
                  </a:lnTo>
                  <a:lnTo>
                    <a:pt x="3242945" y="75565"/>
                  </a:lnTo>
                  <a:lnTo>
                    <a:pt x="3242945" y="3719195"/>
                  </a:lnTo>
                  <a:lnTo>
                    <a:pt x="3236976" y="3748659"/>
                  </a:lnTo>
                  <a:lnTo>
                    <a:pt x="3220847" y="3772662"/>
                  </a:lnTo>
                  <a:lnTo>
                    <a:pt x="3196844" y="3788791"/>
                  </a:lnTo>
                  <a:lnTo>
                    <a:pt x="3167379" y="3794760"/>
                  </a:lnTo>
                  <a:lnTo>
                    <a:pt x="75564" y="3794760"/>
                  </a:lnTo>
                  <a:lnTo>
                    <a:pt x="46100" y="3788791"/>
                  </a:lnTo>
                  <a:lnTo>
                    <a:pt x="22098" y="3772662"/>
                  </a:lnTo>
                  <a:lnTo>
                    <a:pt x="5968" y="3748659"/>
                  </a:lnTo>
                  <a:lnTo>
                    <a:pt x="0" y="3719195"/>
                  </a:lnTo>
                  <a:lnTo>
                    <a:pt x="0" y="75565"/>
                  </a:lnTo>
                  <a:close/>
                </a:path>
              </a:pathLst>
            </a:custGeom>
            <a:noFill/>
            <a:ln w="7560">
              <a:solidFill>
                <a:srgbClr val="B0D2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9" name="object 14"/>
            <p:cNvSpPr/>
            <p:nvPr/>
          </p:nvSpPr>
          <p:spPr>
            <a:xfrm>
              <a:off x="4910400" y="3220200"/>
              <a:ext cx="619920" cy="619920"/>
            </a:xfrm>
            <a:custGeom>
              <a:avLst/>
              <a:gdLst>
                <a:gd name="textAreaLeft" fmla="*/ 0 w 619920"/>
                <a:gd name="textAreaRight" fmla="*/ 620280 w 619920"/>
                <a:gd name="textAreaTop" fmla="*/ 0 h 619920"/>
                <a:gd name="textAreaBottom" fmla="*/ 620280 h 619920"/>
              </a:gdLst>
              <a:ahLst/>
              <a:cxnLst/>
              <a:rect l="textAreaLeft" t="textAreaTop" r="textAreaRight" b="textAreaBottom"/>
              <a:pathLst>
                <a:path w="620395" h="620395">
                  <a:moveTo>
                    <a:pt x="310007" y="0"/>
                  </a:moveTo>
                  <a:lnTo>
                    <a:pt x="264287" y="3302"/>
                  </a:lnTo>
                  <a:lnTo>
                    <a:pt x="220472" y="13081"/>
                  </a:lnTo>
                  <a:lnTo>
                    <a:pt x="179324" y="28829"/>
                  </a:lnTo>
                  <a:lnTo>
                    <a:pt x="141224" y="49911"/>
                  </a:lnTo>
                  <a:lnTo>
                    <a:pt x="106680" y="76073"/>
                  </a:lnTo>
                  <a:lnTo>
                    <a:pt x="76073" y="106680"/>
                  </a:lnTo>
                  <a:lnTo>
                    <a:pt x="49911" y="141224"/>
                  </a:lnTo>
                  <a:lnTo>
                    <a:pt x="28829" y="179324"/>
                  </a:lnTo>
                  <a:lnTo>
                    <a:pt x="13081" y="220472"/>
                  </a:lnTo>
                  <a:lnTo>
                    <a:pt x="3301" y="264287"/>
                  </a:lnTo>
                  <a:lnTo>
                    <a:pt x="0" y="310007"/>
                  </a:lnTo>
                  <a:lnTo>
                    <a:pt x="3301" y="355854"/>
                  </a:lnTo>
                  <a:lnTo>
                    <a:pt x="13081" y="399669"/>
                  </a:lnTo>
                  <a:lnTo>
                    <a:pt x="28829" y="440817"/>
                  </a:lnTo>
                  <a:lnTo>
                    <a:pt x="49911" y="478917"/>
                  </a:lnTo>
                  <a:lnTo>
                    <a:pt x="76073" y="513461"/>
                  </a:lnTo>
                  <a:lnTo>
                    <a:pt x="106680" y="544068"/>
                  </a:lnTo>
                  <a:lnTo>
                    <a:pt x="141224" y="570230"/>
                  </a:lnTo>
                  <a:lnTo>
                    <a:pt x="179324" y="591312"/>
                  </a:lnTo>
                  <a:lnTo>
                    <a:pt x="220472" y="607060"/>
                  </a:lnTo>
                  <a:lnTo>
                    <a:pt x="264287" y="616839"/>
                  </a:lnTo>
                  <a:lnTo>
                    <a:pt x="310007" y="620141"/>
                  </a:lnTo>
                  <a:lnTo>
                    <a:pt x="355854" y="616839"/>
                  </a:lnTo>
                  <a:lnTo>
                    <a:pt x="399669" y="607060"/>
                  </a:lnTo>
                  <a:lnTo>
                    <a:pt x="440817" y="591312"/>
                  </a:lnTo>
                  <a:lnTo>
                    <a:pt x="478917" y="570230"/>
                  </a:lnTo>
                  <a:lnTo>
                    <a:pt x="513461" y="544068"/>
                  </a:lnTo>
                  <a:lnTo>
                    <a:pt x="544068" y="513461"/>
                  </a:lnTo>
                  <a:lnTo>
                    <a:pt x="570230" y="478917"/>
                  </a:lnTo>
                  <a:lnTo>
                    <a:pt x="591312" y="440817"/>
                  </a:lnTo>
                  <a:lnTo>
                    <a:pt x="607060" y="399669"/>
                  </a:lnTo>
                  <a:lnTo>
                    <a:pt x="616838" y="355854"/>
                  </a:lnTo>
                  <a:lnTo>
                    <a:pt x="620141" y="310007"/>
                  </a:lnTo>
                  <a:lnTo>
                    <a:pt x="616838" y="264287"/>
                  </a:lnTo>
                  <a:lnTo>
                    <a:pt x="607060" y="220472"/>
                  </a:lnTo>
                  <a:lnTo>
                    <a:pt x="591312" y="179324"/>
                  </a:lnTo>
                  <a:lnTo>
                    <a:pt x="570230" y="141224"/>
                  </a:lnTo>
                  <a:lnTo>
                    <a:pt x="544068" y="106680"/>
                  </a:lnTo>
                  <a:lnTo>
                    <a:pt x="513461" y="76073"/>
                  </a:lnTo>
                  <a:lnTo>
                    <a:pt x="478917" y="49911"/>
                  </a:lnTo>
                  <a:lnTo>
                    <a:pt x="440817" y="28829"/>
                  </a:lnTo>
                  <a:lnTo>
                    <a:pt x="399669" y="13081"/>
                  </a:lnTo>
                  <a:lnTo>
                    <a:pt x="355854" y="3302"/>
                  </a:lnTo>
                  <a:lnTo>
                    <a:pt x="310007" y="0"/>
                  </a:lnTo>
                  <a:close/>
                </a:path>
              </a:pathLst>
            </a:custGeom>
            <a:solidFill>
              <a:srgbClr val="007CB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80" name="object 15"/>
            <p:cNvPicPr/>
            <p:nvPr/>
          </p:nvPicPr>
          <p:blipFill>
            <a:blip r:embed="rId3"/>
            <a:stretch/>
          </p:blipFill>
          <p:spPr>
            <a:xfrm>
              <a:off x="5081040" y="3355920"/>
              <a:ext cx="278640" cy="3484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1" name="object 16"/>
          <p:cNvSpPr/>
          <p:nvPr/>
        </p:nvSpPr>
        <p:spPr>
          <a:xfrm>
            <a:off x="4477320" y="3937680"/>
            <a:ext cx="1835280" cy="70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888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306"/>
              </a:spcBef>
            </a:pPr>
            <a:r>
              <a:rPr lang="ru-RU" sz="2100" b="1" u="none" strike="noStrike" spc="-26">
                <a:solidFill>
                  <a:srgbClr val="272323"/>
                </a:solidFill>
                <a:effectLst/>
                <a:uFillTx/>
                <a:latin typeface="Arial"/>
              </a:rPr>
              <a:t>Соответствие</a:t>
            </a:r>
            <a:endParaRPr lang="ru-RU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10"/>
              </a:spcBef>
            </a:pPr>
            <a:r>
              <a:rPr lang="ru-RU" sz="210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нормам</a:t>
            </a:r>
            <a:endParaRPr lang="ru-RU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object 17"/>
          <p:cNvSpPr/>
          <p:nvPr/>
        </p:nvSpPr>
        <p:spPr>
          <a:xfrm>
            <a:off x="4489920" y="4846680"/>
            <a:ext cx="2350440" cy="99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35000"/>
              </a:lnSpc>
              <a:spcBef>
                <a:spcPts val="99"/>
              </a:spcBef>
            </a:pP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Управление операциями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импорта</a:t>
            </a:r>
            <a:r>
              <a:rPr lang="ru-RU" sz="16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6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экспорта продукции.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3" name="object 18"/>
          <p:cNvGrpSpPr/>
          <p:nvPr/>
        </p:nvGrpSpPr>
        <p:grpSpPr>
          <a:xfrm>
            <a:off x="762120" y="7010280"/>
            <a:ext cx="6810840" cy="3506760"/>
            <a:chOff x="762120" y="7010280"/>
            <a:chExt cx="6810840" cy="3506760"/>
          </a:xfrm>
        </p:grpSpPr>
        <p:sp>
          <p:nvSpPr>
            <p:cNvPr id="84" name="object 19"/>
            <p:cNvSpPr/>
            <p:nvPr/>
          </p:nvSpPr>
          <p:spPr>
            <a:xfrm>
              <a:off x="762120" y="7010280"/>
              <a:ext cx="6810120" cy="3506040"/>
            </a:xfrm>
            <a:custGeom>
              <a:avLst/>
              <a:gdLst>
                <a:gd name="textAreaLeft" fmla="*/ 0 w 6810120"/>
                <a:gd name="textAreaRight" fmla="*/ 6810480 w 6810120"/>
                <a:gd name="textAreaTop" fmla="*/ 0 h 3506040"/>
                <a:gd name="textAreaBottom" fmla="*/ 3506400 h 3506040"/>
              </a:gdLst>
              <a:ahLst/>
              <a:cxnLst/>
              <a:rect l="textAreaLeft" t="textAreaTop" r="textAreaRight" b="textAreaBottom"/>
              <a:pathLst>
                <a:path w="6810375" h="3506470">
                  <a:moveTo>
                    <a:pt x="6701282" y="0"/>
                  </a:moveTo>
                  <a:lnTo>
                    <a:pt x="109042" y="0"/>
                  </a:lnTo>
                  <a:lnTo>
                    <a:pt x="66598" y="8509"/>
                  </a:lnTo>
                  <a:lnTo>
                    <a:pt x="31940" y="31876"/>
                  </a:lnTo>
                  <a:lnTo>
                    <a:pt x="8572" y="66548"/>
                  </a:lnTo>
                  <a:lnTo>
                    <a:pt x="0" y="108965"/>
                  </a:lnTo>
                  <a:lnTo>
                    <a:pt x="0" y="3397326"/>
                  </a:lnTo>
                  <a:lnTo>
                    <a:pt x="8572" y="3439756"/>
                  </a:lnTo>
                  <a:lnTo>
                    <a:pt x="31940" y="3474415"/>
                  </a:lnTo>
                  <a:lnTo>
                    <a:pt x="66598" y="3497770"/>
                  </a:lnTo>
                  <a:lnTo>
                    <a:pt x="109042" y="3506343"/>
                  </a:lnTo>
                  <a:lnTo>
                    <a:pt x="6701282" y="3506343"/>
                  </a:lnTo>
                  <a:lnTo>
                    <a:pt x="6743700" y="3497770"/>
                  </a:lnTo>
                  <a:lnTo>
                    <a:pt x="6778371" y="3474415"/>
                  </a:lnTo>
                  <a:lnTo>
                    <a:pt x="6801739" y="3439756"/>
                  </a:lnTo>
                  <a:lnTo>
                    <a:pt x="6810248" y="3397326"/>
                  </a:lnTo>
                  <a:lnTo>
                    <a:pt x="6810248" y="108965"/>
                  </a:lnTo>
                  <a:lnTo>
                    <a:pt x="6801739" y="66548"/>
                  </a:lnTo>
                  <a:lnTo>
                    <a:pt x="6778371" y="31876"/>
                  </a:lnTo>
                  <a:lnTo>
                    <a:pt x="6743700" y="8509"/>
                  </a:lnTo>
                  <a:lnTo>
                    <a:pt x="6701282" y="0"/>
                  </a:lnTo>
                  <a:close/>
                </a:path>
              </a:pathLst>
            </a:custGeom>
            <a:solidFill>
              <a:srgbClr val="CCEC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5" name="object 20"/>
            <p:cNvSpPr/>
            <p:nvPr/>
          </p:nvSpPr>
          <p:spPr>
            <a:xfrm>
              <a:off x="762840" y="7011000"/>
              <a:ext cx="6810120" cy="3506040"/>
            </a:xfrm>
            <a:custGeom>
              <a:avLst/>
              <a:gdLst>
                <a:gd name="textAreaLeft" fmla="*/ 0 w 6810120"/>
                <a:gd name="textAreaRight" fmla="*/ 6810480 w 6810120"/>
                <a:gd name="textAreaTop" fmla="*/ 0 h 3506040"/>
                <a:gd name="textAreaBottom" fmla="*/ 3506400 h 3506040"/>
              </a:gdLst>
              <a:ahLst/>
              <a:cxnLst/>
              <a:rect l="textAreaLeft" t="textAreaTop" r="textAreaRight" b="textAreaBottom"/>
              <a:pathLst>
                <a:path w="6810375" h="3506470">
                  <a:moveTo>
                    <a:pt x="0" y="108966"/>
                  </a:moveTo>
                  <a:lnTo>
                    <a:pt x="8572" y="66548"/>
                  </a:lnTo>
                  <a:lnTo>
                    <a:pt x="31940" y="31877"/>
                  </a:lnTo>
                  <a:lnTo>
                    <a:pt x="66598" y="8509"/>
                  </a:lnTo>
                  <a:lnTo>
                    <a:pt x="109042" y="0"/>
                  </a:lnTo>
                  <a:lnTo>
                    <a:pt x="6701282" y="0"/>
                  </a:lnTo>
                  <a:lnTo>
                    <a:pt x="6743700" y="8509"/>
                  </a:lnTo>
                  <a:lnTo>
                    <a:pt x="6778371" y="31877"/>
                  </a:lnTo>
                  <a:lnTo>
                    <a:pt x="6801738" y="66548"/>
                  </a:lnTo>
                  <a:lnTo>
                    <a:pt x="6810248" y="108966"/>
                  </a:lnTo>
                  <a:lnTo>
                    <a:pt x="6810248" y="3397326"/>
                  </a:lnTo>
                  <a:lnTo>
                    <a:pt x="6801738" y="3439756"/>
                  </a:lnTo>
                  <a:lnTo>
                    <a:pt x="6778371" y="3474415"/>
                  </a:lnTo>
                  <a:lnTo>
                    <a:pt x="6743700" y="3497770"/>
                  </a:lnTo>
                  <a:lnTo>
                    <a:pt x="6701282" y="3506343"/>
                  </a:lnTo>
                  <a:lnTo>
                    <a:pt x="109042" y="3506343"/>
                  </a:lnTo>
                  <a:lnTo>
                    <a:pt x="66598" y="3497770"/>
                  </a:lnTo>
                  <a:lnTo>
                    <a:pt x="31940" y="3474415"/>
                  </a:lnTo>
                  <a:lnTo>
                    <a:pt x="8572" y="3439756"/>
                  </a:lnTo>
                  <a:lnTo>
                    <a:pt x="0" y="3397326"/>
                  </a:lnTo>
                  <a:lnTo>
                    <a:pt x="0" y="108966"/>
                  </a:lnTo>
                  <a:close/>
                </a:path>
              </a:pathLst>
            </a:custGeom>
            <a:noFill/>
            <a:ln w="7560">
              <a:solidFill>
                <a:srgbClr val="B0D2E3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6" name="object 21"/>
            <p:cNvSpPr/>
            <p:nvPr/>
          </p:nvSpPr>
          <p:spPr>
            <a:xfrm>
              <a:off x="977040" y="7223760"/>
              <a:ext cx="619920" cy="619920"/>
            </a:xfrm>
            <a:custGeom>
              <a:avLst/>
              <a:gdLst>
                <a:gd name="textAreaLeft" fmla="*/ 0 w 619920"/>
                <a:gd name="textAreaRight" fmla="*/ 620280 w 619920"/>
                <a:gd name="textAreaTop" fmla="*/ 0 h 619920"/>
                <a:gd name="textAreaBottom" fmla="*/ 620280 h 619920"/>
              </a:gdLst>
              <a:ahLst/>
              <a:cxnLst/>
              <a:rect l="textAreaLeft" t="textAreaTop" r="textAreaRight" b="textAreaBottom"/>
              <a:pathLst>
                <a:path w="620394" h="620395">
                  <a:moveTo>
                    <a:pt x="310134" y="0"/>
                  </a:moveTo>
                  <a:lnTo>
                    <a:pt x="264248" y="3302"/>
                  </a:lnTo>
                  <a:lnTo>
                    <a:pt x="220522" y="13081"/>
                  </a:lnTo>
                  <a:lnTo>
                    <a:pt x="179349" y="28829"/>
                  </a:lnTo>
                  <a:lnTo>
                    <a:pt x="141236" y="49911"/>
                  </a:lnTo>
                  <a:lnTo>
                    <a:pt x="106641" y="76073"/>
                  </a:lnTo>
                  <a:lnTo>
                    <a:pt x="76047" y="106680"/>
                  </a:lnTo>
                  <a:lnTo>
                    <a:pt x="49949" y="141224"/>
                  </a:lnTo>
                  <a:lnTo>
                    <a:pt x="28816" y="179324"/>
                  </a:lnTo>
                  <a:lnTo>
                    <a:pt x="13131" y="220472"/>
                  </a:lnTo>
                  <a:lnTo>
                    <a:pt x="3365" y="264287"/>
                  </a:lnTo>
                  <a:lnTo>
                    <a:pt x="0" y="310007"/>
                  </a:lnTo>
                  <a:lnTo>
                    <a:pt x="3365" y="355854"/>
                  </a:lnTo>
                  <a:lnTo>
                    <a:pt x="13131" y="399669"/>
                  </a:lnTo>
                  <a:lnTo>
                    <a:pt x="28816" y="440817"/>
                  </a:lnTo>
                  <a:lnTo>
                    <a:pt x="49949" y="478917"/>
                  </a:lnTo>
                  <a:lnTo>
                    <a:pt x="76047" y="513461"/>
                  </a:lnTo>
                  <a:lnTo>
                    <a:pt x="106641" y="544068"/>
                  </a:lnTo>
                  <a:lnTo>
                    <a:pt x="141236" y="570230"/>
                  </a:lnTo>
                  <a:lnTo>
                    <a:pt x="179349" y="591312"/>
                  </a:lnTo>
                  <a:lnTo>
                    <a:pt x="220522" y="607060"/>
                  </a:lnTo>
                  <a:lnTo>
                    <a:pt x="264248" y="616839"/>
                  </a:lnTo>
                  <a:lnTo>
                    <a:pt x="310134" y="620141"/>
                  </a:lnTo>
                  <a:lnTo>
                    <a:pt x="355853" y="616839"/>
                  </a:lnTo>
                  <a:lnTo>
                    <a:pt x="399669" y="607060"/>
                  </a:lnTo>
                  <a:lnTo>
                    <a:pt x="440816" y="591312"/>
                  </a:lnTo>
                  <a:lnTo>
                    <a:pt x="478916" y="570230"/>
                  </a:lnTo>
                  <a:lnTo>
                    <a:pt x="513460" y="544068"/>
                  </a:lnTo>
                  <a:lnTo>
                    <a:pt x="544068" y="513461"/>
                  </a:lnTo>
                  <a:lnTo>
                    <a:pt x="570229" y="478917"/>
                  </a:lnTo>
                  <a:lnTo>
                    <a:pt x="591312" y="440817"/>
                  </a:lnTo>
                  <a:lnTo>
                    <a:pt x="607060" y="399669"/>
                  </a:lnTo>
                  <a:lnTo>
                    <a:pt x="616838" y="355854"/>
                  </a:lnTo>
                  <a:lnTo>
                    <a:pt x="620141" y="310007"/>
                  </a:lnTo>
                  <a:lnTo>
                    <a:pt x="616838" y="264287"/>
                  </a:lnTo>
                  <a:lnTo>
                    <a:pt x="607060" y="220472"/>
                  </a:lnTo>
                  <a:lnTo>
                    <a:pt x="591312" y="179324"/>
                  </a:lnTo>
                  <a:lnTo>
                    <a:pt x="570229" y="141224"/>
                  </a:lnTo>
                  <a:lnTo>
                    <a:pt x="544068" y="106680"/>
                  </a:lnTo>
                  <a:lnTo>
                    <a:pt x="513460" y="76073"/>
                  </a:lnTo>
                  <a:lnTo>
                    <a:pt x="478916" y="49911"/>
                  </a:lnTo>
                  <a:lnTo>
                    <a:pt x="440816" y="28829"/>
                  </a:lnTo>
                  <a:lnTo>
                    <a:pt x="399669" y="13081"/>
                  </a:lnTo>
                  <a:lnTo>
                    <a:pt x="355853" y="3302"/>
                  </a:lnTo>
                  <a:lnTo>
                    <a:pt x="310134" y="0"/>
                  </a:lnTo>
                  <a:close/>
                </a:path>
              </a:pathLst>
            </a:custGeom>
            <a:solidFill>
              <a:srgbClr val="007CB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87" name="object 22"/>
            <p:cNvPicPr/>
            <p:nvPr/>
          </p:nvPicPr>
          <p:blipFill>
            <a:blip r:embed="rId4"/>
            <a:stretch/>
          </p:blipFill>
          <p:spPr>
            <a:xfrm>
              <a:off x="1147680" y="7359480"/>
              <a:ext cx="278640" cy="3470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8" name="object 23"/>
          <p:cNvSpPr/>
          <p:nvPr/>
        </p:nvSpPr>
        <p:spPr>
          <a:xfrm>
            <a:off x="963720" y="8316720"/>
            <a:ext cx="4988880" cy="1437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210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Взаимодействие</a:t>
            </a:r>
            <a:r>
              <a:rPr lang="ru-RU" sz="2100" b="1" u="none" strike="noStrike" spc="-45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210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с</a:t>
            </a:r>
            <a:r>
              <a:rPr lang="ru-RU" sz="2100" b="1" u="none" strike="noStrike" spc="-99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210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партнерами</a:t>
            </a:r>
            <a:endParaRPr lang="ru-RU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algn="just">
              <a:lnSpc>
                <a:spcPct val="135000"/>
              </a:lnSpc>
              <a:spcBef>
                <a:spcPts val="935"/>
              </a:spcBef>
            </a:pP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Контроль</a:t>
            </a:r>
            <a:r>
              <a:rPr lang="ru-RU" sz="16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платежей</a:t>
            </a:r>
            <a:r>
              <a:rPr lang="ru-RU" sz="16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вне</a:t>
            </a:r>
            <a:r>
              <a:rPr lang="ru-RU" sz="16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зависимости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от</a:t>
            </a:r>
            <a:r>
              <a:rPr lang="ru-RU" sz="160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финансовых ограничений,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локации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600" b="0" u="none" strike="noStrike" spc="28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деятельности</a:t>
            </a:r>
            <a:r>
              <a:rPr lang="ru-RU" sz="160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контрагента.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Прозрачность</a:t>
            </a:r>
            <a:r>
              <a:rPr lang="ru-RU" sz="1600" b="0" u="none" strike="noStrike" spc="-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платежей </a:t>
            </a:r>
            <a:r>
              <a:rPr lang="ru-RU" sz="16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по</a:t>
            </a:r>
            <a:r>
              <a:rPr lang="ru-RU" sz="160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6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контрактам.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object 24"/>
          <p:cNvPicPr/>
          <p:nvPr/>
        </p:nvPicPr>
        <p:blipFill>
          <a:blip r:embed="rId5"/>
          <a:stretch/>
        </p:blipFill>
        <p:spPr>
          <a:xfrm>
            <a:off x="7515000" y="3791880"/>
            <a:ext cx="7115040" cy="53398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8240"/>
          </a:xfrm>
          <a:prstGeom prst="rect">
            <a:avLst/>
          </a:prstGeom>
          <a:noFill/>
          <a:ln w="0">
            <a:noFill/>
          </a:ln>
        </p:spPr>
        <p:txBody>
          <a:bodyPr lIns="0" tIns="50040" rIns="0" bIns="0" anchor="t">
            <a:spAutoFit/>
          </a:bodyPr>
          <a:lstStyle/>
          <a:p>
            <a:pPr marL="12600" indent="0" algn="l">
              <a:lnSpc>
                <a:spcPct val="100000"/>
              </a:lnSpc>
              <a:spcBef>
                <a:spcPts val="394"/>
              </a:spcBef>
              <a:buNone/>
            </a:pPr>
            <a:r>
              <a:rPr lang="ru-RU" sz="465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Организация цепочек поставок</a:t>
            </a:r>
            <a:endParaRPr lang="ru-RU" sz="465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grpSp>
        <p:nvGrpSpPr>
          <p:cNvPr id="91" name="object 1"/>
          <p:cNvGrpSpPr/>
          <p:nvPr/>
        </p:nvGrpSpPr>
        <p:grpSpPr>
          <a:xfrm>
            <a:off x="2204640" y="3420000"/>
            <a:ext cx="12195360" cy="5107680"/>
            <a:chOff x="2204640" y="3420000"/>
            <a:chExt cx="12195360" cy="5107680"/>
          </a:xfrm>
        </p:grpSpPr>
        <p:pic>
          <p:nvPicPr>
            <p:cNvPr id="92" name="object 25"/>
            <p:cNvPicPr/>
            <p:nvPr/>
          </p:nvPicPr>
          <p:blipFill>
            <a:blip r:embed="rId2"/>
            <a:stretch/>
          </p:blipFill>
          <p:spPr>
            <a:xfrm>
              <a:off x="9200160" y="4707360"/>
              <a:ext cx="5199840" cy="2138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93" name="object 26"/>
            <p:cNvPicPr/>
            <p:nvPr/>
          </p:nvPicPr>
          <p:blipFill>
            <a:blip r:embed="rId3"/>
            <a:stretch/>
          </p:blipFill>
          <p:spPr>
            <a:xfrm>
              <a:off x="2204640" y="3420000"/>
              <a:ext cx="6994080" cy="51076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94" name="object 27"/>
          <p:cNvPicPr/>
          <p:nvPr/>
        </p:nvPicPr>
        <p:blipFill>
          <a:blip r:embed="rId4"/>
          <a:stretch/>
        </p:blipFill>
        <p:spPr>
          <a:xfrm>
            <a:off x="720000" y="5291280"/>
            <a:ext cx="4274640" cy="226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object 28"/>
          <p:cNvPicPr/>
          <p:nvPr/>
        </p:nvPicPr>
        <p:blipFill>
          <a:blip r:embed="rId5"/>
          <a:stretch/>
        </p:blipFill>
        <p:spPr>
          <a:xfrm>
            <a:off x="1125720" y="7560000"/>
            <a:ext cx="3374280" cy="1947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87880" y="750600"/>
            <a:ext cx="13454640" cy="1668240"/>
          </a:xfrm>
          <a:prstGeom prst="rect">
            <a:avLst/>
          </a:prstGeom>
          <a:noFill/>
          <a:ln w="0">
            <a:noFill/>
          </a:ln>
        </p:spPr>
        <p:txBody>
          <a:bodyPr lIns="0" tIns="152280" rIns="0" bIns="0" anchor="t">
            <a:spAutoFit/>
          </a:bodyPr>
          <a:lstStyle/>
          <a:p>
            <a:pPr marL="205920" indent="0" algn="l">
              <a:lnSpc>
                <a:spcPct val="106000"/>
              </a:lnSpc>
              <a:spcBef>
                <a:spcPts val="99"/>
              </a:spcBef>
              <a:buNone/>
            </a:pPr>
            <a:r>
              <a:rPr lang="ru-RU" sz="465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Поиск</a:t>
            </a:r>
            <a:r>
              <a:rPr lang="ru-RU" sz="4650" b="1" u="none" strike="noStrike" spc="-130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65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поставщика:</a:t>
            </a:r>
            <a:r>
              <a:rPr lang="ru-RU" sz="4650" b="1" u="none" strike="noStrike" spc="-130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65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Откройте</a:t>
            </a:r>
            <a:r>
              <a:rPr lang="ru-RU" sz="4650" b="1" u="none" strike="noStrike" spc="-130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465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новые возможности</a:t>
            </a:r>
            <a:endParaRPr lang="ru-RU" sz="465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7" name="object 3"/>
          <p:cNvSpPr/>
          <p:nvPr/>
        </p:nvSpPr>
        <p:spPr>
          <a:xfrm>
            <a:off x="780840" y="2973240"/>
            <a:ext cx="6276600" cy="642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32000"/>
              </a:lnSpc>
              <a:spcBef>
                <a:spcPts val="96"/>
              </a:spcBef>
            </a:pP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Наш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сервис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предлагает</a:t>
            </a:r>
            <a:r>
              <a:rPr lang="ru-RU" sz="1750" b="0" u="none" strike="noStrike" spc="36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расширить</a:t>
            </a:r>
            <a:r>
              <a:rPr lang="ru-RU" sz="1750" b="0" u="none" strike="noStrike" spc="-113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сотрудничество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по поставкам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грузов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из</a:t>
            </a:r>
            <a:r>
              <a:rPr lang="ru-RU" sz="1750" b="0" u="none" strike="noStrike" spc="-7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Китая,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Европы,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США</a:t>
            </a:r>
            <a:r>
              <a:rPr lang="ru-RU" sz="175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или</a:t>
            </a:r>
            <a:r>
              <a:rPr lang="ru-RU" sz="175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любых стран.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816"/>
              </a:spcBef>
            </a:pP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3000"/>
              </a:lnSpc>
              <a:spcBef>
                <a:spcPts val="6"/>
              </a:spcBef>
            </a:pPr>
            <a:r>
              <a:rPr lang="ru-RU" sz="17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Широкая</a:t>
            </a:r>
            <a:r>
              <a:rPr lang="ru-RU" sz="1750" b="1" u="none" strike="noStrike" spc="-79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75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сеть</a:t>
            </a:r>
            <a:r>
              <a:rPr lang="ru-RU" sz="1750" b="1" u="none" strike="noStrike" spc="-79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750" b="1" u="none" strike="noStrike" spc="-20">
                <a:solidFill>
                  <a:srgbClr val="272323"/>
                </a:solidFill>
                <a:effectLst/>
                <a:uFillTx/>
                <a:latin typeface="Arial"/>
              </a:rPr>
              <a:t>представительств</a:t>
            </a:r>
            <a:r>
              <a:rPr lang="ru-RU" sz="1750" b="1" u="none" strike="noStrike" spc="-51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75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и</a:t>
            </a:r>
            <a:r>
              <a:rPr lang="ru-RU" sz="1750" b="1" u="none" strike="noStrike" spc="-119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75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партнеров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,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в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частности</a:t>
            </a:r>
            <a:r>
              <a:rPr lang="ru-RU" sz="175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75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Турции</a:t>
            </a:r>
            <a:r>
              <a:rPr lang="ru-RU" sz="175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(Стамбул,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Анкара),</a:t>
            </a:r>
            <a:r>
              <a:rPr lang="ru-RU" sz="175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ОАЭ, Латвии,</a:t>
            </a:r>
            <a:r>
              <a:rPr lang="ru-RU" sz="175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Южной</a:t>
            </a:r>
            <a:r>
              <a:rPr lang="ru-RU" sz="175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Кореи,</a:t>
            </a:r>
            <a:r>
              <a:rPr lang="ru-RU" sz="1750" b="0" u="none" strike="noStrike" spc="-11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Индии,</a:t>
            </a:r>
            <a:r>
              <a:rPr lang="ru-RU" sz="1750" b="0" u="none" strike="noStrike" spc="-11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Филиппинах,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2801"/>
              </a:lnSpc>
              <a:spcBef>
                <a:spcPts val="196"/>
              </a:spcBef>
            </a:pPr>
            <a:r>
              <a:rPr lang="ru-RU" sz="1750" b="0" u="none" strike="noStrike" spc="-91">
                <a:solidFill>
                  <a:srgbClr val="272323"/>
                </a:solidFill>
                <a:effectLst/>
                <a:uFillTx/>
                <a:latin typeface="Microsoft Sans Serif"/>
              </a:rPr>
              <a:t>Узбекистане,</a:t>
            </a:r>
            <a:r>
              <a:rPr lang="ru-RU" sz="175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91">
                <a:solidFill>
                  <a:srgbClr val="272323"/>
                </a:solidFill>
                <a:effectLst/>
                <a:uFillTx/>
                <a:latin typeface="Microsoft Sans Serif"/>
              </a:rPr>
              <a:t>Болгарии,</a:t>
            </a:r>
            <a:r>
              <a:rPr lang="ru-RU" sz="1750" b="0" u="none" strike="noStrike" spc="-11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Казахстане.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Это</a:t>
            </a:r>
            <a:r>
              <a:rPr lang="ru-RU" sz="175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позволяет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решать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множество</a:t>
            </a:r>
            <a:r>
              <a:rPr lang="ru-RU" sz="175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задач</a:t>
            </a:r>
            <a:r>
              <a:rPr lang="ru-RU" sz="175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закупки</a:t>
            </a:r>
            <a:r>
              <a:rPr lang="ru-RU" sz="1750" b="0" u="none" strike="noStrike" spc="-9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грузов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79"/>
              </a:spcBef>
            </a:pP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клиентов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вне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зависимости</a:t>
            </a:r>
            <a:r>
              <a:rPr lang="ru-RU" sz="175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от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локации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деятельности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94"/>
              </a:spcBef>
            </a:pP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финансовых</a:t>
            </a:r>
            <a:r>
              <a:rPr lang="ru-RU" sz="1750" b="0" u="none" strike="noStrike" spc="-9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ограничений.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26000"/>
              </a:lnSpc>
              <a:spcBef>
                <a:spcPts val="1349"/>
              </a:spcBef>
            </a:pPr>
            <a:r>
              <a:rPr lang="ru-RU" sz="17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Детальные</a:t>
            </a:r>
            <a:r>
              <a:rPr lang="ru-RU" sz="1750" b="1" u="none" strike="noStrike" spc="-71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75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профили:</a:t>
            </a:r>
            <a:r>
              <a:rPr lang="ru-RU" sz="1750" b="1" u="none" strike="noStrike" spc="-54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Возьмем</a:t>
            </a:r>
            <a:r>
              <a:rPr lang="ru-RU" sz="175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на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себя</a:t>
            </a:r>
            <a:r>
              <a:rPr lang="ru-RU" sz="1750" b="0" u="none" strike="noStrike" spc="-113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полное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сопровождение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логистики</a:t>
            </a:r>
            <a:r>
              <a:rPr lang="ru-RU" sz="1750" b="0" u="none" strike="noStrike" spc="-7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–</a:t>
            </a:r>
            <a:r>
              <a:rPr lang="ru-RU" sz="1750" b="0" u="none" strike="noStrike" spc="39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от</a:t>
            </a:r>
            <a:r>
              <a:rPr lang="ru-RU" sz="175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доставки,</a:t>
            </a:r>
            <a:r>
              <a:rPr lang="ru-RU" sz="175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финансового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транзита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средств</a:t>
            </a:r>
            <a:r>
              <a:rPr lang="ru-RU" sz="1750" b="0" u="none" strike="noStrike" spc="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до</a:t>
            </a:r>
            <a:r>
              <a:rPr lang="ru-RU" sz="1750" b="0" u="none" strike="noStrike" spc="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таможенных</a:t>
            </a:r>
            <a:r>
              <a:rPr lang="ru-RU" sz="1750" b="0" u="none" strike="noStrike" spc="-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процедур</a:t>
            </a:r>
            <a:r>
              <a:rPr lang="ru-RU" sz="1750" b="0" u="none" strike="noStrike" spc="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750" b="0" u="none" strike="noStrike" spc="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консолидации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3000"/>
              </a:lnSpc>
              <a:spcBef>
                <a:spcPts val="6"/>
              </a:spcBef>
            </a:pP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грузов.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зависимости</a:t>
            </a:r>
            <a:r>
              <a:rPr lang="ru-RU" sz="175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от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ваших</a:t>
            </a:r>
            <a:r>
              <a:rPr lang="ru-RU" sz="175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предпочтений</a:t>
            </a:r>
            <a:r>
              <a:rPr lang="ru-RU" sz="175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по</a:t>
            </a:r>
            <a:r>
              <a:rPr lang="ru-RU" sz="175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стоимости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75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времени</a:t>
            </a:r>
            <a:r>
              <a:rPr lang="ru-RU" sz="175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разработаем</a:t>
            </a:r>
            <a:r>
              <a:rPr lang="ru-RU" sz="175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оптимальную</a:t>
            </a:r>
            <a:r>
              <a:rPr lang="ru-RU" sz="175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схему</a:t>
            </a:r>
            <a:r>
              <a:rPr lang="ru-RU" sz="175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75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доставки.</a:t>
            </a:r>
            <a:endParaRPr lang="ru-RU" sz="1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8" name="object 4"/>
          <p:cNvPicPr/>
          <p:nvPr/>
        </p:nvPicPr>
        <p:blipFill>
          <a:blip r:embed="rId2"/>
          <a:stretch/>
        </p:blipFill>
        <p:spPr>
          <a:xfrm>
            <a:off x="7144560" y="3605760"/>
            <a:ext cx="7267680" cy="4845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286320" y="1067760"/>
            <a:ext cx="5998320" cy="21384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lstStyle/>
          <a:p>
            <a:pPr marL="12600" indent="0" algn="l">
              <a:lnSpc>
                <a:spcPct val="106000"/>
              </a:lnSpc>
              <a:spcBef>
                <a:spcPts val="99"/>
              </a:spcBef>
              <a:buNone/>
            </a:pPr>
            <a:r>
              <a:rPr lang="ru-RU" sz="3600" b="1" u="none" strike="noStrike" spc="-26">
                <a:solidFill>
                  <a:srgbClr val="FFFFFF"/>
                </a:solidFill>
                <a:effectLst/>
                <a:uFillTx/>
                <a:latin typeface="Arial"/>
              </a:rPr>
              <a:t>Таможенное</a:t>
            </a:r>
            <a:r>
              <a:rPr lang="ru-RU" sz="3600" b="1" u="none" strike="noStrike" spc="-196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360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оформление: </a:t>
            </a:r>
            <a:r>
              <a:rPr lang="ru-RU" sz="3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Скорость</a:t>
            </a:r>
            <a:r>
              <a:rPr lang="ru-RU" sz="3600" b="1" u="none" strike="noStrike" spc="-105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3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и</a:t>
            </a:r>
            <a:r>
              <a:rPr lang="ru-RU" sz="3600" b="1" u="none" strike="noStrike" spc="-96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ru-RU" sz="3600" b="1" u="none" strike="noStrike" spc="-11">
                <a:solidFill>
                  <a:srgbClr val="FFFFFF"/>
                </a:solidFill>
                <a:effectLst/>
                <a:uFillTx/>
                <a:latin typeface="Arial"/>
              </a:rPr>
              <a:t>точность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286320" y="2400120"/>
            <a:ext cx="7515000" cy="2505240"/>
          </a:xfrm>
          <a:prstGeom prst="rect">
            <a:avLst/>
          </a:prstGeom>
          <a:noFill/>
          <a:ln w="0">
            <a:noFill/>
          </a:ln>
        </p:spPr>
        <p:txBody>
          <a:bodyPr lIns="0" tIns="12240" rIns="0" bIns="0" anchor="t">
            <a:spAutoFit/>
          </a:bodyPr>
          <a:lstStyle/>
          <a:p>
            <a:pPr marL="12600" indent="0" algn="l">
              <a:lnSpc>
                <a:spcPct val="137000"/>
              </a:lnSpc>
              <a:spcBef>
                <a:spcPts val="96"/>
              </a:spcBef>
              <a:buNone/>
            </a:pPr>
            <a:r>
              <a:rPr lang="ru-RU" sz="1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Таможенное</a:t>
            </a:r>
            <a:r>
              <a:rPr lang="ru-RU" sz="140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оформление</a:t>
            </a:r>
            <a:r>
              <a:rPr lang="ru-RU" sz="140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часто</a:t>
            </a:r>
            <a:r>
              <a:rPr lang="ru-RU" sz="14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является</a:t>
            </a:r>
            <a:r>
              <a:rPr lang="ru-RU" sz="1400" b="0" u="none" strike="noStrike" spc="-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самым</a:t>
            </a:r>
            <a:r>
              <a:rPr lang="ru-RU" sz="14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сложным</a:t>
            </a:r>
            <a:r>
              <a:rPr lang="ru-RU" sz="14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этапом</a:t>
            </a:r>
            <a:r>
              <a:rPr lang="ru-RU" sz="1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400" b="0" u="none" strike="noStrike" spc="-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международной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логистике.</a:t>
            </a:r>
            <a:r>
              <a:rPr lang="ru-RU" sz="1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Предоставляет</a:t>
            </a:r>
            <a:r>
              <a:rPr lang="ru-RU" sz="14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полный</a:t>
            </a:r>
            <a:r>
              <a:rPr lang="ru-RU" sz="1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спектр</a:t>
            </a:r>
            <a:r>
              <a:rPr lang="ru-RU" sz="1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услуг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по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таможенной</a:t>
            </a:r>
            <a:r>
              <a:rPr lang="ru-RU" sz="1400" b="0" u="none" strike="noStrike" spc="-8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очистке</a:t>
            </a:r>
            <a:r>
              <a:rPr lang="ru-RU" sz="14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грузов,</a:t>
            </a:r>
            <a:r>
              <a:rPr lang="ru-RU" sz="14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том</a:t>
            </a:r>
            <a:r>
              <a:rPr lang="ru-RU" sz="1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числе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санкционных</a:t>
            </a:r>
            <a:r>
              <a:rPr lang="ru-RU" sz="14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акцизных,</a:t>
            </a:r>
            <a:r>
              <a:rPr lang="ru-RU" sz="14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обеспечивая</a:t>
            </a:r>
            <a:r>
              <a:rPr lang="ru-RU" sz="14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быстрое</a:t>
            </a:r>
            <a:r>
              <a:rPr lang="ru-RU" sz="140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эффективное</a:t>
            </a:r>
            <a:r>
              <a:rPr lang="ru-RU" sz="1400" b="0" u="none" strike="noStrike" spc="-7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решение</a:t>
            </a:r>
            <a:r>
              <a:rPr lang="ru-RU" sz="14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всех</a:t>
            </a:r>
            <a:r>
              <a:rPr lang="ru-RU" sz="1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ваших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потребностей</a:t>
            </a:r>
            <a:r>
              <a:rPr lang="ru-RU" sz="1400" b="0" u="none" strike="noStrike" spc="-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400" b="0" u="none" strike="noStrike" spc="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таможенном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оформлении.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</a:pPr>
            <a:endParaRPr lang="ru-RU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040"/>
              </a:spcBef>
              <a:buNone/>
            </a:pPr>
            <a:endParaRPr lang="ru-RU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02160" indent="0" algn="l">
              <a:lnSpc>
                <a:spcPct val="100000"/>
              </a:lnSpc>
              <a:buNone/>
            </a:pP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Электронное</a:t>
            </a:r>
            <a:r>
              <a:rPr lang="ru-RU" sz="1850" b="1" u="none" strike="noStrike" spc="-111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декларирование</a:t>
            </a:r>
            <a:endParaRPr lang="ru-RU" sz="18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02160" indent="0" algn="l">
              <a:lnSpc>
                <a:spcPct val="100000"/>
              </a:lnSpc>
              <a:spcBef>
                <a:spcPts val="2115"/>
              </a:spcBef>
              <a:buNone/>
            </a:pP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Подача</a:t>
            </a:r>
            <a:r>
              <a:rPr lang="ru-RU" sz="14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деклараций</a:t>
            </a:r>
            <a:r>
              <a:rPr lang="ru-RU" sz="1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режиме</a:t>
            </a:r>
            <a:r>
              <a:rPr lang="ru-RU" sz="14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онлайн.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1" name="object 4"/>
          <p:cNvSpPr/>
          <p:nvPr/>
        </p:nvSpPr>
        <p:spPr>
          <a:xfrm>
            <a:off x="7175880" y="5608080"/>
            <a:ext cx="6151680" cy="94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30600">
              <a:lnSpc>
                <a:spcPct val="100000"/>
              </a:lnSpc>
              <a:spcBef>
                <a:spcPts val="96"/>
              </a:spcBef>
            </a:pP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Расчет</a:t>
            </a:r>
            <a:r>
              <a:rPr lang="ru-RU" sz="1850" b="1" u="none" strike="noStrike" spc="-79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85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пошлин</a:t>
            </a:r>
            <a:r>
              <a:rPr lang="ru-RU" sz="1850" b="1" u="none" strike="noStrike" spc="-71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850" b="1" u="none" strike="noStrike">
                <a:solidFill>
                  <a:srgbClr val="272323"/>
                </a:solidFill>
                <a:effectLst/>
                <a:uFillTx/>
                <a:latin typeface="Arial"/>
              </a:rPr>
              <a:t>и</a:t>
            </a:r>
            <a:r>
              <a:rPr lang="ru-RU" sz="1850" b="1" u="none" strike="noStrike" spc="-31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налогов</a:t>
            </a:r>
            <a:endParaRPr lang="ru-RU" sz="1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5000"/>
              </a:lnSpc>
              <a:spcBef>
                <a:spcPts val="570"/>
              </a:spcBef>
            </a:pPr>
            <a:r>
              <a:rPr lang="ru-RU" sz="14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Поможем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рассчитать</a:t>
            </a:r>
            <a:r>
              <a:rPr lang="ru-RU" sz="14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произвести</a:t>
            </a:r>
            <a:r>
              <a:rPr lang="ru-RU" sz="1400" b="0" u="none" strike="noStrike" spc="-5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оплату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всех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необходимых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таможенных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пошлин</a:t>
            </a:r>
            <a:r>
              <a:rPr lang="ru-RU" sz="1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налогов.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object 5"/>
          <p:cNvSpPr/>
          <p:nvPr/>
        </p:nvSpPr>
        <p:spPr>
          <a:xfrm>
            <a:off x="7175880" y="7440120"/>
            <a:ext cx="6542640" cy="105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850" b="1" u="none" strike="noStrike" spc="-31">
                <a:solidFill>
                  <a:srgbClr val="272323"/>
                </a:solidFill>
                <a:effectLst/>
                <a:uFillTx/>
                <a:latin typeface="Arial"/>
              </a:rPr>
              <a:t>Консультации</a:t>
            </a:r>
            <a:r>
              <a:rPr lang="ru-RU" sz="1850" b="1" u="none" strike="noStrike" spc="-20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экспертов</a:t>
            </a:r>
            <a:endParaRPr lang="ru-RU" sz="1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600">
              <a:lnSpc>
                <a:spcPct val="135000"/>
              </a:lnSpc>
              <a:spcBef>
                <a:spcPts val="1471"/>
              </a:spcBef>
            </a:pP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Поможем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разобраться</a:t>
            </a:r>
            <a:r>
              <a:rPr lang="ru-RU" sz="1400" b="0" u="none" strike="noStrike" spc="-1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</a:t>
            </a:r>
            <a:r>
              <a:rPr lang="ru-RU" sz="1400" b="0" u="none" strike="noStrike" spc="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сложностях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таможенного</a:t>
            </a:r>
            <a:r>
              <a:rPr lang="ru-RU" sz="140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законодательства</a:t>
            </a:r>
            <a:r>
              <a:rPr lang="ru-RU" sz="1400" b="0" u="none" strike="noStrike" spc="-6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выбрать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оптимальные</a:t>
            </a:r>
            <a:r>
              <a:rPr lang="ru-RU" sz="140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решения</a:t>
            </a:r>
            <a:r>
              <a:rPr lang="ru-RU" sz="1400" b="0" u="none" strike="noStrike" spc="-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для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вашего</a:t>
            </a:r>
            <a:r>
              <a:rPr lang="ru-RU" sz="14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бизнеса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object 6"/>
          <p:cNvSpPr/>
          <p:nvPr/>
        </p:nvSpPr>
        <p:spPr>
          <a:xfrm>
            <a:off x="7193520" y="9200160"/>
            <a:ext cx="6399720" cy="95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1400">
              <a:lnSpc>
                <a:spcPct val="100000"/>
              </a:lnSpc>
              <a:spcBef>
                <a:spcPts val="99"/>
              </a:spcBef>
            </a:pP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Сертификация</a:t>
            </a:r>
            <a:r>
              <a:rPr lang="ru-RU" sz="1850" b="1" u="none" strike="noStrike" spc="-45">
                <a:solidFill>
                  <a:srgbClr val="272323"/>
                </a:solidFill>
                <a:effectLst/>
                <a:uFillTx/>
                <a:latin typeface="Arial"/>
              </a:rPr>
              <a:t> </a:t>
            </a:r>
            <a:r>
              <a:rPr lang="ru-RU" sz="1850" b="1" u="none" strike="noStrike" spc="-11">
                <a:solidFill>
                  <a:srgbClr val="272323"/>
                </a:solidFill>
                <a:effectLst/>
                <a:uFillTx/>
                <a:latin typeface="Arial"/>
              </a:rPr>
              <a:t>товаров</a:t>
            </a:r>
            <a:endParaRPr lang="ru-RU" sz="1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35000"/>
              </a:lnSpc>
              <a:spcBef>
                <a:spcPts val="666"/>
              </a:spcBef>
            </a:pP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Определение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необходимости</a:t>
            </a:r>
            <a:r>
              <a:rPr lang="ru-RU" sz="1400" b="0" u="none" strike="noStrike" spc="-34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обязательной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сертификации</a:t>
            </a:r>
            <a:r>
              <a:rPr lang="ru-RU" sz="1400" b="0" u="none" strike="noStrike" spc="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40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декларирования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соответствия</a:t>
            </a:r>
            <a:r>
              <a:rPr lang="ru-RU" sz="1400" b="0" u="none" strike="noStrike" spc="-79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11">
                <a:solidFill>
                  <a:srgbClr val="272323"/>
                </a:solidFill>
                <a:effectLst/>
                <a:uFillTx/>
                <a:latin typeface="Microsoft Sans Serif"/>
              </a:rPr>
              <a:t>продукции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согласно</a:t>
            </a:r>
            <a:r>
              <a:rPr lang="ru-RU" sz="1400" b="0" u="none" strike="noStrike" spc="-11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кодам</a:t>
            </a:r>
            <a:r>
              <a:rPr lang="ru-RU" sz="1400" b="0" u="none" strike="noStrike" spc="-5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ТН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45">
                <a:solidFill>
                  <a:srgbClr val="272323"/>
                </a:solidFill>
                <a:effectLst/>
                <a:uFillTx/>
                <a:latin typeface="Microsoft Sans Serif"/>
              </a:rPr>
              <a:t>ВЭД</a:t>
            </a:r>
            <a:r>
              <a:rPr lang="ru-RU" sz="1400" b="0" u="none" strike="noStrike" spc="-65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ТС</a:t>
            </a:r>
            <a:r>
              <a:rPr lang="ru-RU" sz="1400" b="0" u="none" strike="noStrike" spc="-31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>
                <a:solidFill>
                  <a:srgbClr val="272323"/>
                </a:solidFill>
                <a:effectLst/>
                <a:uFillTx/>
                <a:latin typeface="Microsoft Sans Serif"/>
              </a:rPr>
              <a:t>и</a:t>
            </a:r>
            <a:r>
              <a:rPr lang="ru-RU" sz="1400" b="0" u="none" strike="noStrike" spc="-26">
                <a:solidFill>
                  <a:srgbClr val="272323"/>
                </a:solidFill>
                <a:effectLst/>
                <a:uFillTx/>
                <a:latin typeface="Microsoft Sans Serif"/>
              </a:rPr>
              <a:t> </a:t>
            </a:r>
            <a:r>
              <a:rPr lang="ru-RU" sz="1400" b="0" u="none" strike="noStrike" spc="-20">
                <a:solidFill>
                  <a:srgbClr val="272323"/>
                </a:solidFill>
                <a:effectLst/>
                <a:uFillTx/>
                <a:latin typeface="Microsoft Sans Serif"/>
              </a:rPr>
              <a:t>ОКП.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object 7"/>
          <p:cNvPicPr/>
          <p:nvPr/>
        </p:nvPicPr>
        <p:blipFill>
          <a:blip r:embed="rId2"/>
          <a:stretch/>
        </p:blipFill>
        <p:spPr>
          <a:xfrm>
            <a:off x="83880" y="1164240"/>
            <a:ext cx="6014880" cy="9100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object 8"/>
          <p:cNvSpPr/>
          <p:nvPr/>
        </p:nvSpPr>
        <p:spPr>
          <a:xfrm>
            <a:off x="6298560" y="4159080"/>
            <a:ext cx="766080" cy="618120"/>
          </a:xfrm>
          <a:custGeom>
            <a:avLst/>
            <a:gdLst>
              <a:gd name="textAreaLeft" fmla="*/ 0 w 766080"/>
              <a:gd name="textAreaRight" fmla="*/ 766440 w 766080"/>
              <a:gd name="textAreaTop" fmla="*/ 0 h 618120"/>
              <a:gd name="textAreaBottom" fmla="*/ 618480 h 618120"/>
            </a:gdLst>
            <a:ahLst/>
            <a:cxnLst/>
            <a:rect l="textAreaLeft" t="textAreaTop" r="textAreaRight" b="textAreaBottom"/>
            <a:pathLst>
              <a:path w="766445" h="618489">
                <a:moveTo>
                  <a:pt x="19291" y="154622"/>
                </a:moveTo>
                <a:lnTo>
                  <a:pt x="0" y="154622"/>
                </a:lnTo>
                <a:lnTo>
                  <a:pt x="0" y="463804"/>
                </a:lnTo>
                <a:lnTo>
                  <a:pt x="19291" y="463804"/>
                </a:lnTo>
                <a:lnTo>
                  <a:pt x="19291" y="154622"/>
                </a:lnTo>
                <a:close/>
              </a:path>
              <a:path w="766445" h="618489">
                <a:moveTo>
                  <a:pt x="77317" y="154622"/>
                </a:moveTo>
                <a:lnTo>
                  <a:pt x="38608" y="154622"/>
                </a:lnTo>
                <a:lnTo>
                  <a:pt x="38608" y="463804"/>
                </a:lnTo>
                <a:lnTo>
                  <a:pt x="77317" y="463804"/>
                </a:lnTo>
                <a:lnTo>
                  <a:pt x="77317" y="154622"/>
                </a:lnTo>
                <a:close/>
              </a:path>
              <a:path w="766445" h="618489">
                <a:moveTo>
                  <a:pt x="766064" y="309130"/>
                </a:moveTo>
                <a:lnTo>
                  <a:pt x="456946" y="0"/>
                </a:lnTo>
                <a:lnTo>
                  <a:pt x="456946" y="154559"/>
                </a:lnTo>
                <a:lnTo>
                  <a:pt x="96520" y="154559"/>
                </a:lnTo>
                <a:lnTo>
                  <a:pt x="96520" y="463804"/>
                </a:lnTo>
                <a:lnTo>
                  <a:pt x="456946" y="463804"/>
                </a:lnTo>
                <a:lnTo>
                  <a:pt x="456946" y="618363"/>
                </a:lnTo>
                <a:lnTo>
                  <a:pt x="766064" y="309130"/>
                </a:lnTo>
                <a:close/>
              </a:path>
            </a:pathLst>
          </a:custGeom>
          <a:solidFill>
            <a:srgbClr val="4470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object 9"/>
          <p:cNvSpPr/>
          <p:nvPr/>
        </p:nvSpPr>
        <p:spPr>
          <a:xfrm>
            <a:off x="6268320" y="5702760"/>
            <a:ext cx="767880" cy="618120"/>
          </a:xfrm>
          <a:custGeom>
            <a:avLst/>
            <a:gdLst>
              <a:gd name="textAreaLeft" fmla="*/ 0 w 767880"/>
              <a:gd name="textAreaRight" fmla="*/ 768240 w 767880"/>
              <a:gd name="textAreaTop" fmla="*/ 0 h 618120"/>
              <a:gd name="textAreaBottom" fmla="*/ 618480 h 618120"/>
            </a:gdLst>
            <a:ahLst/>
            <a:cxnLst/>
            <a:rect l="textAreaLeft" t="textAreaTop" r="textAreaRight" b="textAreaBottom"/>
            <a:pathLst>
              <a:path w="768350" h="618489">
                <a:moveTo>
                  <a:pt x="19291" y="154635"/>
                </a:moveTo>
                <a:lnTo>
                  <a:pt x="0" y="154635"/>
                </a:lnTo>
                <a:lnTo>
                  <a:pt x="0" y="463804"/>
                </a:lnTo>
                <a:lnTo>
                  <a:pt x="19291" y="463804"/>
                </a:lnTo>
                <a:lnTo>
                  <a:pt x="19291" y="154635"/>
                </a:lnTo>
                <a:close/>
              </a:path>
              <a:path w="768350" h="618489">
                <a:moveTo>
                  <a:pt x="77317" y="154635"/>
                </a:moveTo>
                <a:lnTo>
                  <a:pt x="38735" y="154635"/>
                </a:lnTo>
                <a:lnTo>
                  <a:pt x="38735" y="463804"/>
                </a:lnTo>
                <a:lnTo>
                  <a:pt x="77317" y="463804"/>
                </a:lnTo>
                <a:lnTo>
                  <a:pt x="77317" y="154635"/>
                </a:lnTo>
                <a:close/>
              </a:path>
              <a:path w="768350" h="618489">
                <a:moveTo>
                  <a:pt x="767842" y="309118"/>
                </a:moveTo>
                <a:lnTo>
                  <a:pt x="458597" y="0"/>
                </a:lnTo>
                <a:lnTo>
                  <a:pt x="458597" y="154559"/>
                </a:lnTo>
                <a:lnTo>
                  <a:pt x="96647" y="154559"/>
                </a:lnTo>
                <a:lnTo>
                  <a:pt x="96647" y="463804"/>
                </a:lnTo>
                <a:lnTo>
                  <a:pt x="458597" y="463804"/>
                </a:lnTo>
                <a:lnTo>
                  <a:pt x="458597" y="618363"/>
                </a:lnTo>
                <a:lnTo>
                  <a:pt x="767842" y="309118"/>
                </a:lnTo>
                <a:close/>
              </a:path>
            </a:pathLst>
          </a:custGeom>
          <a:solidFill>
            <a:srgbClr val="4470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object 10"/>
          <p:cNvSpPr/>
          <p:nvPr/>
        </p:nvSpPr>
        <p:spPr>
          <a:xfrm>
            <a:off x="6268320" y="7601760"/>
            <a:ext cx="767880" cy="619920"/>
          </a:xfrm>
          <a:custGeom>
            <a:avLst/>
            <a:gdLst>
              <a:gd name="textAreaLeft" fmla="*/ 0 w 767880"/>
              <a:gd name="textAreaRight" fmla="*/ 768240 w 767880"/>
              <a:gd name="textAreaTop" fmla="*/ 0 h 619920"/>
              <a:gd name="textAreaBottom" fmla="*/ 620280 h 619920"/>
            </a:gdLst>
            <a:ahLst/>
            <a:cxnLst/>
            <a:rect l="textAreaLeft" t="textAreaTop" r="textAreaRight" b="textAreaBottom"/>
            <a:pathLst>
              <a:path w="768350" h="620395">
                <a:moveTo>
                  <a:pt x="19418" y="155016"/>
                </a:moveTo>
                <a:lnTo>
                  <a:pt x="0" y="155016"/>
                </a:lnTo>
                <a:lnTo>
                  <a:pt x="0" y="465074"/>
                </a:lnTo>
                <a:lnTo>
                  <a:pt x="19418" y="465074"/>
                </a:lnTo>
                <a:lnTo>
                  <a:pt x="19418" y="155016"/>
                </a:lnTo>
                <a:close/>
              </a:path>
              <a:path w="768350" h="620395">
                <a:moveTo>
                  <a:pt x="77457" y="155016"/>
                </a:moveTo>
                <a:lnTo>
                  <a:pt x="38735" y="155016"/>
                </a:lnTo>
                <a:lnTo>
                  <a:pt x="38735" y="465074"/>
                </a:lnTo>
                <a:lnTo>
                  <a:pt x="77457" y="465074"/>
                </a:lnTo>
                <a:lnTo>
                  <a:pt x="77457" y="155016"/>
                </a:lnTo>
                <a:close/>
              </a:path>
              <a:path w="768350" h="620395">
                <a:moveTo>
                  <a:pt x="767842" y="310007"/>
                </a:moveTo>
                <a:lnTo>
                  <a:pt x="457835" y="0"/>
                </a:lnTo>
                <a:lnTo>
                  <a:pt x="457835" y="155067"/>
                </a:lnTo>
                <a:lnTo>
                  <a:pt x="96901" y="155067"/>
                </a:lnTo>
                <a:lnTo>
                  <a:pt x="96901" y="465074"/>
                </a:lnTo>
                <a:lnTo>
                  <a:pt x="457835" y="465074"/>
                </a:lnTo>
                <a:lnTo>
                  <a:pt x="457835" y="620141"/>
                </a:lnTo>
                <a:lnTo>
                  <a:pt x="767842" y="310007"/>
                </a:lnTo>
                <a:close/>
              </a:path>
            </a:pathLst>
          </a:custGeom>
          <a:solidFill>
            <a:srgbClr val="4470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object 11"/>
          <p:cNvSpPr/>
          <p:nvPr/>
        </p:nvSpPr>
        <p:spPr>
          <a:xfrm>
            <a:off x="6249960" y="9345240"/>
            <a:ext cx="767880" cy="618120"/>
          </a:xfrm>
          <a:custGeom>
            <a:avLst/>
            <a:gdLst>
              <a:gd name="textAreaLeft" fmla="*/ 0 w 767880"/>
              <a:gd name="textAreaRight" fmla="*/ 768240 w 767880"/>
              <a:gd name="textAreaTop" fmla="*/ 0 h 618120"/>
              <a:gd name="textAreaBottom" fmla="*/ 618480 h 618120"/>
            </a:gdLst>
            <a:ahLst/>
            <a:cxnLst/>
            <a:rect l="textAreaLeft" t="textAreaTop" r="textAreaRight" b="textAreaBottom"/>
            <a:pathLst>
              <a:path w="768350" h="618490">
                <a:moveTo>
                  <a:pt x="19291" y="154584"/>
                </a:moveTo>
                <a:lnTo>
                  <a:pt x="0" y="154584"/>
                </a:lnTo>
                <a:lnTo>
                  <a:pt x="0" y="463765"/>
                </a:lnTo>
                <a:lnTo>
                  <a:pt x="19291" y="463765"/>
                </a:lnTo>
                <a:lnTo>
                  <a:pt x="19291" y="154584"/>
                </a:lnTo>
                <a:close/>
              </a:path>
              <a:path w="768350" h="618490">
                <a:moveTo>
                  <a:pt x="77317" y="154584"/>
                </a:moveTo>
                <a:lnTo>
                  <a:pt x="38735" y="154584"/>
                </a:lnTo>
                <a:lnTo>
                  <a:pt x="38735" y="463765"/>
                </a:lnTo>
                <a:lnTo>
                  <a:pt x="77317" y="463765"/>
                </a:lnTo>
                <a:lnTo>
                  <a:pt x="77317" y="154584"/>
                </a:lnTo>
                <a:close/>
              </a:path>
              <a:path w="768350" h="618490">
                <a:moveTo>
                  <a:pt x="767842" y="309118"/>
                </a:moveTo>
                <a:lnTo>
                  <a:pt x="458597" y="0"/>
                </a:lnTo>
                <a:lnTo>
                  <a:pt x="458597" y="154559"/>
                </a:lnTo>
                <a:lnTo>
                  <a:pt x="96647" y="154559"/>
                </a:lnTo>
                <a:lnTo>
                  <a:pt x="96647" y="463765"/>
                </a:lnTo>
                <a:lnTo>
                  <a:pt x="458597" y="463765"/>
                </a:lnTo>
                <a:lnTo>
                  <a:pt x="458597" y="618363"/>
                </a:lnTo>
                <a:lnTo>
                  <a:pt x="767842" y="309118"/>
                </a:lnTo>
                <a:close/>
              </a:path>
            </a:pathLst>
          </a:custGeom>
          <a:solidFill>
            <a:srgbClr val="4470C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3435480" y="4038480"/>
            <a:ext cx="7759440" cy="143064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 anchor="t">
            <a:spAutoFit/>
          </a:bodyPr>
          <a:lstStyle/>
          <a:p>
            <a:pPr marL="12600" indent="0" algn="l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465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СПАСИБО</a:t>
            </a:r>
            <a:r>
              <a:rPr lang="ru-RU" sz="4650" b="1" u="none" strike="noStrike" spc="-190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ru-RU" sz="465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ЗА</a:t>
            </a:r>
            <a:r>
              <a:rPr lang="ru-RU" sz="4650" b="1" u="none" strike="noStrike" spc="-111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ru-RU" sz="4650" b="1" u="none" strike="noStrike" spc="-11">
                <a:solidFill>
                  <a:schemeClr val="dk1"/>
                </a:solidFill>
                <a:effectLst/>
                <a:uFillTx/>
                <a:latin typeface="Arial"/>
              </a:rPr>
              <a:t>ВНИМАНИЕ!</a:t>
            </a:r>
            <a:endParaRPr lang="ru-RU" sz="46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10" name="Рисунок 3"/>
          <p:cNvPicPr/>
          <p:nvPr/>
        </p:nvPicPr>
        <p:blipFill>
          <a:blip r:embed="rId2"/>
          <a:stretch/>
        </p:blipFill>
        <p:spPr>
          <a:xfrm>
            <a:off x="0" y="-53640"/>
            <a:ext cx="14630040" cy="1019880"/>
          </a:xfrm>
          <a:prstGeom prst="rect">
            <a:avLst/>
          </a:prstGeom>
          <a:noFill/>
          <a:ln w="0">
            <a:noFill/>
          </a:ln>
          <a:effectLst>
            <a:softEdge rad="127080"/>
          </a:effectLst>
        </p:spPr>
      </p:pic>
      <p:pic>
        <p:nvPicPr>
          <p:cNvPr id="111" name="Рисунок 2"/>
          <p:cNvPicPr/>
          <p:nvPr/>
        </p:nvPicPr>
        <p:blipFill>
          <a:blip r:embed="rId3"/>
          <a:stretch/>
        </p:blipFill>
        <p:spPr>
          <a:xfrm>
            <a:off x="5334120" y="6400800"/>
            <a:ext cx="3962160" cy="3962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410</Words>
  <Application>Microsoft Office PowerPoint</Application>
  <PresentationFormat>Произвольный</PresentationFormat>
  <Paragraphs>46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Calibri</vt:lpstr>
      <vt:lpstr>DejaVu Sans</vt:lpstr>
      <vt:lpstr>Microsoft Sans Serif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Комплексный подход ФККГруп</vt:lpstr>
      <vt:lpstr>ВЭД: Упрощение международных операций</vt:lpstr>
      <vt:lpstr>Организация цепочек поставок</vt:lpstr>
      <vt:lpstr>Поиск поставщика: Откройте новые возможности</vt:lpstr>
      <vt:lpstr>Таможенное оформление: Скорость и точность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Yulia Tanirbergenova</dc:creator>
  <dc:description/>
  <cp:lastModifiedBy>GlBuh</cp:lastModifiedBy>
  <cp:revision>7</cp:revision>
  <dcterms:created xsi:type="dcterms:W3CDTF">2026-03-10T10:25:53Z</dcterms:created>
  <dcterms:modified xsi:type="dcterms:W3CDTF">2026-10-26T09:57:14Z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2026-03-10T00:00:00Z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Microsoft® PowerPoint® 2013</vt:lpwstr>
  </property>
  <property fmtid="{D5CDD505-2E9C-101B-9397-08002B2CF9AE}" pid="7" name="Slides">
    <vt:r8>8</vt:r8>
  </property>
</Properties>
</file>