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2">
          <p15:clr>
            <a:srgbClr val="A4A3A4"/>
          </p15:clr>
        </p15:guide>
        <p15:guide id="2" pos="57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  <a:prstDash val="dashDot"/>
            </a:ln>
          </a:left>
          <a:right>
            <a:ln w="12700">
              <a:solidFill>
                <a:schemeClr val="dk1"/>
              </a:solidFill>
              <a:prstDash val="dashDot"/>
            </a:ln>
          </a:right>
          <a:top>
            <a:ln w="12700">
              <a:solidFill>
                <a:schemeClr val="dk1"/>
              </a:solidFill>
              <a:prstDash val="dashDot"/>
            </a:ln>
          </a:top>
          <a:bottom>
            <a:ln w="12700">
              <a:solidFill>
                <a:schemeClr val="dk1"/>
              </a:solidFill>
              <a:prstDash val="dashDot"/>
            </a:ln>
          </a:bottom>
          <a:insideH>
            <a:ln w="12700">
              <a:solidFill>
                <a:schemeClr val="dk1"/>
              </a:solidFill>
              <a:prstDash val="dashDot"/>
            </a:ln>
          </a:insideH>
          <a:insideV>
            <a:ln w="12700">
              <a:solidFill>
                <a:schemeClr val="dk1"/>
              </a:solidFill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  <a:fill>
          <a:solidFill>
            <a:schemeClr val="lt1"/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276" y="132"/>
      </p:cViewPr>
      <p:guideLst>
        <p:guide orient="horz" pos="4242"/>
        <p:guide pos="57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5549999999999996E-2"/>
          <c:w val="0.98651999999999995"/>
          <c:h val="0.90444000000000002"/>
        </c:manualLayout>
      </c:layout>
      <c:lineChart>
        <c:grouping val="standard"/>
        <c:varyColors val="0"/>
        <c:ser>
          <c:idx val="0"/>
          <c:order val="0"/>
          <c:tx>
            <c:strRef>
              <c:f>'Лист1'!$K$13</c:f>
              <c:strCache>
                <c:ptCount val="1"/>
                <c:pt idx="0">
                  <c:v>Крупные предприятия</c:v>
                </c:pt>
              </c:strCache>
            </c:strRef>
          </c:tx>
          <c:spPr>
            <a:prstGeom prst="rect">
              <a:avLst/>
            </a:prstGeom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"/>
            <c:bubble3D val="0"/>
            <c:spPr>
              <a:prstGeom prst="rect">
                <a:avLst/>
              </a:prstGeom>
              <a:ln w="38099" cap="rnd" cmpd="sng" algn="ctr">
                <a:solidFill>
                  <a:schemeClr val="accent1"/>
                </a:solidFill>
                <a:prstDash val="solid"/>
                <a:round/>
              </a:ln>
            </c:spPr>
            <c:extLst>
              <c:ext xmlns:c16="http://schemas.microsoft.com/office/drawing/2014/chart" uri="{C3380CC4-5D6E-409C-BE32-E72D297353CC}">
                <c16:uniqueId val="{00000003-216C-4891-9FD8-DCE856DA706E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ln w="38099" cap="rnd" cmpd="sng" algn="ctr">
                <a:solidFill>
                  <a:schemeClr val="accent1"/>
                </a:solidFill>
                <a:prstDash val="solid"/>
                <a:round/>
              </a:ln>
            </c:spPr>
            <c:extLst>
              <c:ext xmlns:c16="http://schemas.microsoft.com/office/drawing/2014/chart" uri="{C3380CC4-5D6E-409C-BE32-E72D297353CC}">
                <c16:uniqueId val="{00000001-216C-4891-9FD8-DCE856DA706E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ln w="38099" cap="rnd" cmpd="sng" algn="ctr">
                <a:solidFill>
                  <a:schemeClr val="accent1"/>
                </a:solidFill>
                <a:prstDash val="solid"/>
                <a:round/>
              </a:ln>
            </c:spPr>
            <c:extLst>
              <c:ext xmlns:c16="http://schemas.microsoft.com/office/drawing/2014/chart" uri="{C3380CC4-5D6E-409C-BE32-E72D297353CC}">
                <c16:uniqueId val="{00000005-216C-4891-9FD8-DCE856DA706E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ln w="38099" cap="rnd" cmpd="sng" algn="ctr">
                <a:solidFill>
                  <a:schemeClr val="accent1"/>
                </a:solidFill>
                <a:prstDash val="solid"/>
                <a:round/>
              </a:ln>
            </c:spPr>
            <c:extLst>
              <c:ext xmlns:c16="http://schemas.microsoft.com/office/drawing/2014/chart" uri="{C3380CC4-5D6E-409C-BE32-E72D297353CC}">
                <c16:uniqueId val="{00000007-216C-4891-9FD8-DCE856DA706E}"/>
              </c:ext>
            </c:extLst>
          </c:dPt>
          <c:dLbls>
            <c:dLbl>
              <c:idx val="0"/>
              <c:layout>
                <c:manualLayout>
                  <c:x val="-3.8E-3"/>
                  <c:y val="-6.7499999999999999E-3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6C-4891-9FD8-DCE856DA706E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'Лист1'!$M$13:$M$17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Июнь 2026</c:v>
                </c:pt>
              </c:strCache>
            </c:strRef>
          </c:cat>
          <c:val>
            <c:numRef>
              <c:f>'Лист1'!$N$13:$N$17</c:f>
              <c:numCache>
                <c:formatCode>#\ ##0.0</c:formatCode>
                <c:ptCount val="5"/>
                <c:pt idx="0">
                  <c:v>5.6691666666666665</c:v>
                </c:pt>
                <c:pt idx="1">
                  <c:v>12.555833333333332</c:v>
                </c:pt>
                <c:pt idx="2">
                  <c:v>12.260833333333332</c:v>
                </c:pt>
                <c:pt idx="3">
                  <c:v>6</c:v>
                </c:pt>
                <c:pt idx="4">
                  <c:v>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16C-4891-9FD8-DCE856DA706E}"/>
            </c:ext>
          </c:extLst>
        </c:ser>
        <c:ser>
          <c:idx val="1"/>
          <c:order val="1"/>
          <c:tx>
            <c:strRef>
              <c:f>'Лист1'!$K$14</c:f>
              <c:strCache>
                <c:ptCount val="1"/>
                <c:pt idx="0">
                  <c:v>Средние предприятия</c:v>
                </c:pt>
              </c:strCache>
            </c:strRef>
          </c:tx>
          <c:spPr>
            <a:prstGeom prst="rect">
              <a:avLst/>
            </a:prstGeom>
            <a:ln w="38099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'Лист1'!$M$13:$M$17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Июнь 2026</c:v>
                </c:pt>
              </c:strCache>
            </c:strRef>
          </c:cat>
          <c:val>
            <c:numRef>
              <c:f>'Лист1'!$O$13:$O$17</c:f>
              <c:numCache>
                <c:formatCode>#\ ##0.0</c:formatCode>
                <c:ptCount val="5"/>
                <c:pt idx="0">
                  <c:v>4.4175000000000004</c:v>
                </c:pt>
                <c:pt idx="1">
                  <c:v>9.3691666666666666</c:v>
                </c:pt>
                <c:pt idx="2">
                  <c:v>9.8766666666666669</c:v>
                </c:pt>
                <c:pt idx="3">
                  <c:v>3.8</c:v>
                </c:pt>
                <c:pt idx="4">
                  <c:v>-0.7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16C-4891-9FD8-DCE856DA706E}"/>
            </c:ext>
          </c:extLst>
        </c:ser>
        <c:ser>
          <c:idx val="2"/>
          <c:order val="2"/>
          <c:tx>
            <c:strRef>
              <c:f>'Лист1'!$K$15</c:f>
              <c:strCache>
                <c:ptCount val="1"/>
                <c:pt idx="0">
                  <c:v>Малые и микропредприятия</c:v>
                </c:pt>
              </c:strCache>
            </c:strRef>
          </c:tx>
          <c:spPr>
            <a:prstGeom prst="rect">
              <a:avLst/>
            </a:prstGeom>
            <a:ln w="38099" cap="rnd" cmpd="sng" algn="ctr">
              <a:solidFill>
                <a:srgbClr val="FF663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1.2600000000000001E-3"/>
                  <c:y val="-3.6040000000000003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16C-4891-9FD8-DCE856DA706E}"/>
                </c:ext>
              </c:extLst>
            </c:dLbl>
            <c:dLbl>
              <c:idx val="3"/>
              <c:layout>
                <c:manualLayout>
                  <c:x val="-1.2600000000000001E-3"/>
                  <c:y val="1.1259999999999999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16C-4891-9FD8-DCE856DA706E}"/>
                </c:ext>
              </c:extLst>
            </c:dLbl>
            <c:dLbl>
              <c:idx val="4"/>
              <c:layout>
                <c:manualLayout>
                  <c:x val="1.141E-2"/>
                  <c:y val="2.477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16C-4891-9FD8-DCE856DA706E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'Лист1'!$M$13:$M$17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Июнь 2026</c:v>
                </c:pt>
              </c:strCache>
            </c:strRef>
          </c:cat>
          <c:val>
            <c:numRef>
              <c:f>'Лист1'!$P$13:$P$17</c:f>
              <c:numCache>
                <c:formatCode>#\ ##0.0</c:formatCode>
                <c:ptCount val="5"/>
                <c:pt idx="0">
                  <c:v>-1.8549999999999998</c:v>
                </c:pt>
                <c:pt idx="1">
                  <c:v>5.4316666666666675</c:v>
                </c:pt>
                <c:pt idx="2">
                  <c:v>6.3283333333333323</c:v>
                </c:pt>
                <c:pt idx="3">
                  <c:v>2.8</c:v>
                </c:pt>
                <c:pt idx="4">
                  <c:v>1.1000000000000001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16C-4891-9FD8-DCE856DA706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smooth val="0"/>
        <c:axId val="2019005997"/>
        <c:axId val="2019005998"/>
      </c:lineChart>
      <c:catAx>
        <c:axId val="201900599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PSB Lavr"/>
                <a:ea typeface="PSB Lavr"/>
                <a:cs typeface="PSB Lavr"/>
              </a:defRPr>
            </a:pPr>
            <a:endParaRPr lang="ru-RU"/>
          </a:p>
        </c:txPr>
        <c:crossAx val="2019005998"/>
        <c:crosses val="autoZero"/>
        <c:auto val="1"/>
        <c:lblAlgn val="ctr"/>
        <c:lblOffset val="100"/>
        <c:tickMarkSkip val="1"/>
        <c:noMultiLvlLbl val="0"/>
      </c:catAx>
      <c:valAx>
        <c:axId val="2019005998"/>
        <c:scaling>
          <c:orientation val="minMax"/>
        </c:scaling>
        <c:delete val="1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#\ ##0.0" sourceLinked="1"/>
        <c:majorTickMark val="none"/>
        <c:minorTickMark val="none"/>
        <c:tickLblPos val="nextTo"/>
        <c:crossAx val="2019005997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 val="-3.8E-3"/>
          <c:y val="1.3509999999999999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>
              <a:solidFill>
                <a:schemeClr val="tx1">
                  <a:lumMod val="65000"/>
                  <a:lumOff val="35000"/>
                </a:schemeClr>
              </a:solidFill>
              <a:latin typeface="PSB Lavr"/>
              <a:ea typeface="PSB Lavr"/>
              <a:cs typeface="PSB Lavr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986211" y="1994563"/>
      <a:ext cx="7510455" cy="4228431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solidFill>
            <a:schemeClr val="tx2"/>
          </a:solidFill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709999999999997E-2"/>
          <c:y val="6.5869999999999998E-2"/>
          <c:w val="0.91657"/>
          <c:h val="0.85750000000000004"/>
        </c:manualLayout>
      </c:layout>
      <c:barChart>
        <c:barDir val="col"/>
        <c:grouping val="percentStacked"/>
        <c:varyColors val="0"/>
        <c:ser>
          <c:idx val="0"/>
          <c:order val="0"/>
          <c:spPr>
            <a:prstGeom prst="rect">
              <a:avLst/>
            </a:prstGeom>
            <a:solidFill>
              <a:schemeClr val="accent1"/>
            </a:solidFill>
            <a:ln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val>
            <c:numRef>
              <c:f>'Прогноз экс_имп'!$D$44:$G$44</c:f>
              <c:numCache>
                <c:formatCode>0%</c:formatCode>
                <c:ptCount val="4"/>
                <c:pt idx="0">
                  <c:v>0.67600000000000005</c:v>
                </c:pt>
                <c:pt idx="1">
                  <c:v>0.34</c:v>
                </c:pt>
                <c:pt idx="2">
                  <c:v>0.219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CC-41FF-9E00-A73F18992D62}"/>
            </c:ext>
          </c:extLst>
        </c:ser>
        <c:ser>
          <c:idx val="1"/>
          <c:order val="1"/>
          <c:spPr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CC-41FF-9E00-A73F18992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val>
            <c:numRef>
              <c:f>'Прогноз экс_имп'!$D$45:$G$45</c:f>
              <c:numCache>
                <c:formatCode>0%</c:formatCode>
                <c:ptCount val="4"/>
                <c:pt idx="0">
                  <c:v>4.2999999999999997E-2</c:v>
                </c:pt>
                <c:pt idx="1">
                  <c:v>0.36</c:v>
                </c:pt>
                <c:pt idx="2">
                  <c:v>0.34399999999999997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CC-41FF-9E00-A73F18992D62}"/>
            </c:ext>
          </c:extLst>
        </c:ser>
        <c:ser>
          <c:idx val="2"/>
          <c:order val="2"/>
          <c:spPr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val>
            <c:numRef>
              <c:f>'Прогноз экс_имп'!$D$46:$G$46</c:f>
              <c:numCache>
                <c:formatCode>0%</c:formatCode>
                <c:ptCount val="4"/>
                <c:pt idx="0">
                  <c:v>0.28100000000000003</c:v>
                </c:pt>
                <c:pt idx="1">
                  <c:v>0.3</c:v>
                </c:pt>
                <c:pt idx="2">
                  <c:v>0.436</c:v>
                </c:pt>
                <c:pt idx="3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CC-41FF-9E00-A73F18992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479037833"/>
        <c:axId val="479037834"/>
      </c:barChart>
      <c:catAx>
        <c:axId val="47903783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79037834"/>
        <c:crosses val="autoZero"/>
        <c:auto val="1"/>
        <c:lblAlgn val="ctr"/>
        <c:lblOffset val="100"/>
        <c:noMultiLvlLbl val="0"/>
      </c:catAx>
      <c:valAx>
        <c:axId val="47903783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79037833"/>
        <c:crosses val="autoZero"/>
        <c:crossBetween val="between"/>
      </c:valAx>
    </c:plotArea>
    <c:plotVisOnly val="1"/>
    <c:dispBlanksAs val="gap"/>
    <c:showDLblsOverMax val="0"/>
  </c:chart>
  <c:spPr>
    <a:xfrm>
      <a:off x="8696552" y="4733401"/>
      <a:ext cx="2968598" cy="1737932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900" b="1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2220000000000001E-2"/>
          <c:y val="9.4109999999999999E-2"/>
          <c:w val="0.91554999999999997"/>
          <c:h val="0.82623999999999997"/>
        </c:manualLayout>
      </c:layout>
      <c:barChart>
        <c:barDir val="col"/>
        <c:grouping val="percentStacked"/>
        <c:varyColors val="0"/>
        <c:ser>
          <c:idx val="0"/>
          <c:order val="0"/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val>
            <c:numRef>
              <c:f>'Прогноз экс_имп'!$M$45:$P$45</c:f>
              <c:numCache>
                <c:formatCode>0%</c:formatCode>
                <c:ptCount val="4"/>
                <c:pt idx="0">
                  <c:v>0.84623001028631706</c:v>
                </c:pt>
                <c:pt idx="1">
                  <c:v>0.31551677965730801</c:v>
                </c:pt>
                <c:pt idx="2">
                  <c:v>0.186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F-418A-B789-17CB55A00EC3}"/>
            </c:ext>
          </c:extLst>
        </c:ser>
        <c:ser>
          <c:idx val="1"/>
          <c:order val="1"/>
          <c:spPr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FF-418A-B789-17CB55A00E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val>
            <c:numRef>
              <c:f>'Прогноз экс_имп'!$M$46:$P$46</c:f>
              <c:numCache>
                <c:formatCode>0%</c:formatCode>
                <c:ptCount val="4"/>
                <c:pt idx="0">
                  <c:v>1.0378525162501999E-2</c:v>
                </c:pt>
                <c:pt idx="1">
                  <c:v>0.31551677965730801</c:v>
                </c:pt>
                <c:pt idx="2">
                  <c:v>0.39900000000000002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FF-418A-B789-17CB55A00EC3}"/>
            </c:ext>
          </c:extLst>
        </c:ser>
        <c:ser>
          <c:idx val="2"/>
          <c:order val="2"/>
          <c:spPr>
            <a:prstGeom prst="rect">
              <a:avLst/>
            </a:prstGeom>
            <a:solidFill>
              <a:srgbClr val="FF6633"/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FF-418A-B789-17CB55A00EC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'Прогноз экс_имп'!$M$47:$P$47</c:f>
              <c:numCache>
                <c:formatCode>0%</c:formatCode>
                <c:ptCount val="4"/>
                <c:pt idx="0">
                  <c:v>0.14339146455118099</c:v>
                </c:pt>
                <c:pt idx="1">
                  <c:v>0.39048968160514297</c:v>
                </c:pt>
                <c:pt idx="2">
                  <c:v>0.41599999999999998</c:v>
                </c:pt>
                <c:pt idx="3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FF-418A-B789-17CB55A00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479037835"/>
        <c:axId val="479037836"/>
      </c:barChart>
      <c:catAx>
        <c:axId val="4790378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79037836"/>
        <c:crosses val="autoZero"/>
        <c:auto val="1"/>
        <c:lblAlgn val="ctr"/>
        <c:lblOffset val="100"/>
        <c:noMultiLvlLbl val="0"/>
      </c:catAx>
      <c:valAx>
        <c:axId val="4790378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79037835"/>
        <c:crosses val="autoZero"/>
        <c:crossBetween val="between"/>
      </c:valAx>
    </c:plotArea>
    <c:plotVisOnly val="1"/>
    <c:dispBlanksAs val="gap"/>
    <c:showDLblsOverMax val="0"/>
  </c:chart>
  <c:spPr>
    <a:xfrm>
      <a:off x="3716208" y="4733399"/>
      <a:ext cx="3308700" cy="1729161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000" b="1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7E-2"/>
          <c:y val="4.8239999999999998E-2"/>
          <c:w val="0.95640999999999998"/>
          <c:h val="0.735970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'экспорт и импорт'!$K$1</c:f>
              <c:strCache>
                <c:ptCount val="1"/>
                <c:pt idx="0">
                  <c:v>ноя.20</c:v>
                </c:pt>
              </c:strCache>
            </c:strRef>
          </c:tx>
          <c:spPr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c:spPr>
          <c:invertIfNegative val="0"/>
          <c:dPt>
            <c:idx val="0"/>
            <c:invertIfNegative val="1"/>
            <c:bubble3D val="0"/>
            <c:spPr>
              <a:prstGeom prst="rect">
                <a:avLst/>
              </a:prstGeom>
              <a:solidFill>
                <a:srgbClr val="FF663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77-49E4-B356-60D9CC1199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импорт'!$J$2</c:f>
              <c:strCache>
                <c:ptCount val="1"/>
                <c:pt idx="0">
                  <c:v>Экспортом</c:v>
                </c:pt>
              </c:strCache>
            </c:strRef>
          </c:cat>
          <c:val>
            <c:numRef>
              <c:f>'экспорт и импорт'!$K$2</c:f>
              <c:numCache>
                <c:formatCode>0%</c:formatCode>
                <c:ptCount val="1"/>
                <c:pt idx="0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77-49E4-B356-60D9CC1199E6}"/>
            </c:ext>
          </c:extLst>
        </c:ser>
        <c:ser>
          <c:idx val="1"/>
          <c:order val="1"/>
          <c:tx>
            <c:strRef>
              <c:f>'экспорт и импорт'!$L$1</c:f>
              <c:strCache>
                <c:ptCount val="1"/>
                <c:pt idx="0">
                  <c:v>май.23</c:v>
                </c:pt>
              </c:strCache>
            </c:strRef>
          </c:tx>
          <c:spPr>
            <a:prstGeom prst="rect">
              <a:avLst/>
            </a:prstGeom>
            <a:solidFill>
              <a:srgbClr val="FF6633"/>
            </a:solidFill>
            <a:ln>
              <a:noFill/>
              <a:miter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импорт'!$J$2</c:f>
              <c:strCache>
                <c:ptCount val="1"/>
                <c:pt idx="0">
                  <c:v>Экспортом</c:v>
                </c:pt>
              </c:strCache>
            </c:strRef>
          </c:cat>
          <c:val>
            <c:numRef>
              <c:f>'экспорт и импорт'!$L$2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77-49E4-B356-60D9CC1199E6}"/>
            </c:ext>
          </c:extLst>
        </c:ser>
        <c:ser>
          <c:idx val="2"/>
          <c:order val="2"/>
          <c:tx>
            <c:strRef>
              <c:f>'экспорт и импорт'!$M$1</c:f>
              <c:strCache>
                <c:ptCount val="1"/>
                <c:pt idx="0">
                  <c:v>апр.24</c:v>
                </c:pt>
              </c:strCache>
            </c:strRef>
          </c:tx>
          <c:spPr>
            <a:prstGeom prst="rect">
              <a:avLst/>
            </a:prstGeom>
            <a:solidFill>
              <a:srgbClr val="FF663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импорт'!$J$2</c:f>
              <c:strCache>
                <c:ptCount val="1"/>
                <c:pt idx="0">
                  <c:v>Экспортом</c:v>
                </c:pt>
              </c:strCache>
            </c:strRef>
          </c:cat>
          <c:val>
            <c:numRef>
              <c:f>'экспорт и импорт'!$M$2</c:f>
              <c:numCache>
                <c:formatCode>0%</c:formatCode>
                <c:ptCount val="1"/>
                <c:pt idx="0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77-49E4-B356-60D9CC1199E6}"/>
            </c:ext>
          </c:extLst>
        </c:ser>
        <c:ser>
          <c:idx val="3"/>
          <c:order val="3"/>
          <c:tx>
            <c:strRef>
              <c:f>'экспорт и импорт'!$N$1</c:f>
              <c:strCache>
                <c:ptCount val="1"/>
                <c:pt idx="0">
                  <c:v>апр.25</c:v>
                </c:pt>
              </c:strCache>
            </c:strRef>
          </c:tx>
          <c:spPr>
            <a:prstGeom prst="rect">
              <a:avLst/>
            </a:prstGeom>
            <a:solidFill>
              <a:srgbClr val="FF6633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6B77-49E4-B356-60D9CC1199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импорт'!$J$2</c:f>
              <c:strCache>
                <c:ptCount val="1"/>
                <c:pt idx="0">
                  <c:v>Экспортом</c:v>
                </c:pt>
              </c:strCache>
            </c:strRef>
          </c:cat>
          <c:val>
            <c:numRef>
              <c:f>'экспорт и импорт'!$N$2</c:f>
              <c:numCache>
                <c:formatCode>0%</c:formatCode>
                <c:ptCount val="1"/>
                <c:pt idx="0">
                  <c:v>0.15921746500969036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77-49E4-B356-60D9CC119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81"/>
        <c:axId val="2019005953"/>
        <c:axId val="2019005954"/>
      </c:barChart>
      <c:catAx>
        <c:axId val="201900595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bg1"/>
                </a:solidFill>
                <a:latin typeface="PSB Lavr"/>
                <a:ea typeface="PSB Lavr"/>
                <a:cs typeface="PSB Lavr"/>
              </a:defRPr>
            </a:pPr>
            <a:endParaRPr lang="ru-RU"/>
          </a:p>
        </c:txPr>
        <c:crossAx val="2019005954"/>
        <c:crosses val="autoZero"/>
        <c:auto val="1"/>
        <c:lblAlgn val="ctr"/>
        <c:lblOffset val="100"/>
        <c:noMultiLvlLbl val="0"/>
      </c:catAx>
      <c:valAx>
        <c:axId val="201900595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19005953"/>
        <c:crosses val="autoZero"/>
        <c:crossBetween val="between"/>
      </c:valAx>
      <c:spPr>
        <a:prstGeom prst="rect">
          <a:avLst/>
        </a:prstGeom>
        <a:noFill/>
        <a:ln>
          <a:noFill/>
          <a:round/>
        </a:ln>
        <a:effectLst/>
      </c:spPr>
    </c:plotArea>
    <c:plotVisOnly val="1"/>
    <c:dispBlanksAs val="gap"/>
    <c:showDLblsOverMax val="0"/>
  </c:chart>
  <c:spPr bwMode="auto">
    <a:xfrm>
      <a:off x="1082376" y="3165550"/>
      <a:ext cx="4419598" cy="2857500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9E-2"/>
          <c:y val="4.8239999999999998E-2"/>
          <c:w val="0.95640999999999998"/>
          <c:h val="0.735970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'экспорт и импорт'!$K$1</c:f>
              <c:strCache>
                <c:ptCount val="1"/>
                <c:pt idx="0">
                  <c:v>ноя.20</c:v>
                </c:pt>
              </c:strCache>
            </c:strRef>
          </c:tx>
          <c:spPr>
            <a:prstGeom prst="rect">
              <a:avLst/>
            </a:prstGeom>
            <a:solidFill>
              <a:srgbClr val="717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импорт'!$J$4</c:f>
              <c:strCache>
                <c:ptCount val="1"/>
                <c:pt idx="0">
                  <c:v>Импортом</c:v>
                </c:pt>
              </c:strCache>
            </c:strRef>
          </c:cat>
          <c:val>
            <c:numRef>
              <c:f>'экспорт и импорт'!$K$4</c:f>
              <c:numCache>
                <c:formatCode>0%</c:formatCode>
                <c:ptCount val="1"/>
                <c:pt idx="0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EF-430A-9E64-ADD3EF9239B7}"/>
            </c:ext>
          </c:extLst>
        </c:ser>
        <c:ser>
          <c:idx val="1"/>
          <c:order val="1"/>
          <c:tx>
            <c:strRef>
              <c:f>'экспорт и импорт'!$L$1</c:f>
              <c:strCache>
                <c:ptCount val="1"/>
                <c:pt idx="0">
                  <c:v>май.23</c:v>
                </c:pt>
              </c:strCache>
            </c:strRef>
          </c:tx>
          <c:spPr>
            <a:prstGeom prst="rect">
              <a:avLst/>
            </a:prstGeom>
            <a:solidFill>
              <a:srgbClr val="717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импорт'!$J$4</c:f>
              <c:strCache>
                <c:ptCount val="1"/>
                <c:pt idx="0">
                  <c:v>Импортом</c:v>
                </c:pt>
              </c:strCache>
            </c:strRef>
          </c:cat>
          <c:val>
            <c:numRef>
              <c:f>'экспорт и импорт'!$L$4</c:f>
              <c:numCache>
                <c:formatCode>0%</c:formatCode>
                <c:ptCount val="1"/>
                <c:pt idx="0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EF-430A-9E64-ADD3EF9239B7}"/>
            </c:ext>
          </c:extLst>
        </c:ser>
        <c:ser>
          <c:idx val="2"/>
          <c:order val="2"/>
          <c:tx>
            <c:strRef>
              <c:f>'экспорт и импорт'!$M$1</c:f>
              <c:strCache>
                <c:ptCount val="1"/>
                <c:pt idx="0">
                  <c:v>апр.24</c:v>
                </c:pt>
              </c:strCache>
            </c:strRef>
          </c:tx>
          <c:spPr>
            <a:prstGeom prst="rect">
              <a:avLst/>
            </a:prstGeom>
            <a:solidFill>
              <a:srgbClr val="7176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  <a:round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импорт'!$J$4</c:f>
              <c:strCache>
                <c:ptCount val="1"/>
                <c:pt idx="0">
                  <c:v>Импортом</c:v>
                </c:pt>
              </c:strCache>
            </c:strRef>
          </c:cat>
          <c:val>
            <c:numRef>
              <c:f>'экспорт и импорт'!$M$4</c:f>
              <c:numCache>
                <c:formatCode>0%</c:formatCode>
                <c:ptCount val="1"/>
                <c:pt idx="0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EF-430A-9E64-ADD3EF9239B7}"/>
            </c:ext>
          </c:extLst>
        </c:ser>
        <c:ser>
          <c:idx val="3"/>
          <c:order val="3"/>
          <c:tx>
            <c:strRef>
              <c:f>'экспорт и импорт'!$N$1</c:f>
              <c:strCache>
                <c:ptCount val="1"/>
                <c:pt idx="0">
                  <c:v>апр.25</c:v>
                </c:pt>
              </c:strCache>
            </c:strRef>
          </c:tx>
          <c:spPr>
            <a:prstGeom prst="rect">
              <a:avLst/>
            </a:prstGeom>
            <a:solidFill>
              <a:srgbClr val="7176F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DCEF-430A-9E64-ADD3EF9239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'экспорт и импорт'!$J$4</c:f>
              <c:strCache>
                <c:ptCount val="1"/>
                <c:pt idx="0">
                  <c:v>Импортом</c:v>
                </c:pt>
              </c:strCache>
            </c:strRef>
          </c:cat>
          <c:val>
            <c:numRef>
              <c:f>'экспорт и импорт'!$N$4</c:f>
              <c:numCache>
                <c:formatCode>0%</c:formatCode>
                <c:ptCount val="1"/>
                <c:pt idx="0">
                  <c:v>0.24598821407406785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EF-430A-9E64-ADD3EF923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81"/>
        <c:axId val="2019005955"/>
        <c:axId val="2019005956"/>
      </c:barChart>
      <c:catAx>
        <c:axId val="20190059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bg1"/>
                </a:solidFill>
                <a:latin typeface="PSB Lavr"/>
                <a:ea typeface="PSB Lavr"/>
                <a:cs typeface="PSB Lavr"/>
              </a:defRPr>
            </a:pPr>
            <a:endParaRPr lang="ru-RU"/>
          </a:p>
        </c:txPr>
        <c:crossAx val="2019005956"/>
        <c:crosses val="autoZero"/>
        <c:auto val="1"/>
        <c:lblAlgn val="ctr"/>
        <c:lblOffset val="100"/>
        <c:noMultiLvlLbl val="0"/>
      </c:catAx>
      <c:valAx>
        <c:axId val="20190059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019005955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6606374" y="3166715"/>
      <a:ext cx="4419598" cy="2857500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</a:ln>
          </c:spPr>
          <c:dPt>
            <c:idx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A77-4A20-9B9E-863DE33A5B71}"/>
              </c:ext>
            </c:extLst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A77-4A20-9B9E-863DE33A5B7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baseline="0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2A77-4A20-9B9E-863DE33A5B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val>
            <c:numRef>
              <c:f>'экспорт и импорт'!$B$49:$C$49</c:f>
              <c:numCache>
                <c:formatCode>0%</c:formatCode>
                <c:ptCount val="2"/>
                <c:pt idx="0">
                  <c:v>0.68935192026493919</c:v>
                </c:pt>
                <c:pt idx="1">
                  <c:v>0.31064807973506081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77-4A20-9B9E-863DE33A5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4405369" y="2467219"/>
      <a:ext cx="3133724" cy="2079878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rgbClr val="7176FF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8C-4E19-9FE8-47827CFBA07D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8C-4E19-9FE8-47827CFBA07D}"/>
              </c:ext>
            </c:extLst>
          </c:dPt>
          <c:dLbls>
            <c:dLbl>
              <c:idx val="0"/>
              <c:spPr>
                <a:noFill/>
                <a:ln>
                  <a:noFill/>
                  <a:miter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28C-4E19-9FE8-47827CFBA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val>
            <c:numRef>
              <c:f>'экспорт и импорт'!$B$50:$C$50</c:f>
              <c:numCache>
                <c:formatCode>0%</c:formatCode>
                <c:ptCount val="2"/>
                <c:pt idx="0">
                  <c:v>0.41244011094424154</c:v>
                </c:pt>
                <c:pt idx="1">
                  <c:v>0.58755988905575851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8C-4E19-9FE8-47827CFBA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2343953" y="2871873"/>
      <a:ext cx="3084149" cy="1885866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  <a:bevel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rgbClr val="7176FF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3B-4AD8-AA18-26A54B5B49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3B-4AD8-AA18-26A54B5B499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F3B-4AD8-AA18-26A54B5B49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val>
            <c:numRef>
              <c:f>'экспорт и импорт'!$B$51:$C$51</c:f>
              <c:numCache>
                <c:formatCode>0%</c:formatCode>
                <c:ptCount val="2"/>
                <c:pt idx="0">
                  <c:v>0.35655774058096396</c:v>
                </c:pt>
                <c:pt idx="1">
                  <c:v>0.6434422594190361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3B-4AD8-AA18-26A54B5B4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6478556" y="2887804"/>
      <a:ext cx="3084149" cy="1885866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rgbClr val="7176FF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46-4757-A950-E67F6F2572F4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346-4757-A950-E67F6F2572F4}"/>
              </c:ext>
            </c:extLst>
          </c:dPt>
          <c:dLbls>
            <c:dLbl>
              <c:idx val="0"/>
              <c:spPr>
                <a:noFill/>
                <a:ln>
                  <a:noFill/>
                  <a:round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346-4757-A950-E67F6F2572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val>
            <c:numRef>
              <c:f>'экспорт и импорт'!$B$52:$C$52</c:f>
              <c:numCache>
                <c:formatCode>0%</c:formatCode>
                <c:ptCount val="2"/>
                <c:pt idx="0">
                  <c:v>0.24419504232466893</c:v>
                </c:pt>
                <c:pt idx="1">
                  <c:v>0.75580495767533107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46-4757-A950-E67F6F257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  <a:bevel/>
        </a:ln>
        <a:effectLst/>
      </c:spPr>
    </c:plotArea>
    <c:plotVisOnly val="1"/>
    <c:dispBlanksAs val="gap"/>
    <c:showDLblsOverMax val="0"/>
  </c:chart>
  <c:spPr>
    <a:xfrm>
      <a:off x="1498736" y="4243941"/>
      <a:ext cx="2664063" cy="152226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rgbClr val="7176FF"/>
              </a:solidFill>
              <a:ln w="19050">
                <a:solidFill>
                  <a:srgbClr val="FF0000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D97-4852-B815-41DDF37D972C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97-4852-B815-41DDF37D972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D97-4852-B815-41DDF37D97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val>
            <c:numRef>
              <c:f>'экспорт и импорт'!$B$53:$C$53</c:f>
              <c:numCache>
                <c:formatCode>0%</c:formatCode>
                <c:ptCount val="2"/>
                <c:pt idx="0">
                  <c:v>0.22714949882900423</c:v>
                </c:pt>
                <c:pt idx="1">
                  <c:v>0.77285050117099574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97-4852-B815-41DDF37D9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3579649" y="4243941"/>
      <a:ext cx="2664063" cy="152226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rgbClr val="7176FF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AF-42A4-8100-7A602193EFE0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AF-42A4-8100-7A602193EFE0}"/>
              </c:ext>
            </c:extLst>
          </c:dPt>
          <c:dLbls>
            <c:dLbl>
              <c:idx val="0"/>
              <c:layout>
                <c:manualLayout>
                  <c:x val="-8.6599999999999996E-2"/>
                  <c:y val="0.168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DAF-42A4-8100-7A602193EF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val>
            <c:numRef>
              <c:f>'экспорт и импорт'!$B$55:$C$55</c:f>
              <c:numCache>
                <c:formatCode>0%</c:formatCode>
                <c:ptCount val="2"/>
                <c:pt idx="0">
                  <c:v>0.11053195222186991</c:v>
                </c:pt>
                <c:pt idx="1">
                  <c:v>0.88946804777813004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AF-42A4-8100-7A602193E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  <a:round/>
        </a:ln>
        <a:effectLst/>
      </c:spPr>
    </c:plotArea>
    <c:plotVisOnly val="1"/>
    <c:dispBlanksAs val="gap"/>
    <c:showDLblsOverMax val="0"/>
  </c:chart>
  <c:spPr>
    <a:xfrm>
      <a:off x="7714252" y="4237459"/>
      <a:ext cx="2664063" cy="152226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prstGeom prst="rect">
              <a:avLst/>
            </a:prstGeom>
            <a:ln>
              <a:solidFill>
                <a:srgbClr val="FF0000"/>
              </a:solidFill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rgbClr val="7176FF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F62-41F7-878E-BAC10DF7906B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F62-41F7-878E-BAC10DF7906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>
                      <a:solidFill>
                        <a:schemeClr val="bg1"/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F62-41F7-878E-BAC10DF79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val>
            <c:numRef>
              <c:f>'экспорт и импорт'!$B$54:$C$54</c:f>
              <c:numCache>
                <c:formatCode>0%</c:formatCode>
                <c:ptCount val="2"/>
                <c:pt idx="0">
                  <c:v>0.17872646296322414</c:v>
                </c:pt>
                <c:pt idx="1">
                  <c:v>0.82127353703677586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62-41F7-878E-BAC10DF79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  <a:bevel/>
        </a:ln>
        <a:effectLst/>
      </c:spPr>
    </c:plotArea>
    <c:plotVisOnly val="1"/>
    <c:dispBlanksAs val="gap"/>
    <c:showDLblsOverMax val="0"/>
  </c:chart>
  <c:spPr>
    <a:xfrm>
      <a:off x="5691655" y="4242700"/>
      <a:ext cx="2664063" cy="152226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200"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99999999999999E-2"/>
          <c:y val="0.26371"/>
          <c:w val="0.95640000000000003"/>
          <c:h val="0.55669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'экспорт и импорт'!$J$2</c:f>
              <c:strCache>
                <c:ptCount val="1"/>
                <c:pt idx="0">
                  <c:v>Окт. 24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'экспорт и импорт'!$K$1:$O$1</c:f>
              <c:strCache>
                <c:ptCount val="5"/>
                <c:pt idx="0">
                  <c:v>Каждый 10 или реже</c:v>
                </c:pt>
                <c:pt idx="1">
                  <c:v>Каждый 5-ый</c:v>
                </c:pt>
                <c:pt idx="2">
                  <c:v>Каждый 3-ий</c:v>
                </c:pt>
                <c:pt idx="3">
                  <c:v>Каждый 2-ой</c:v>
                </c:pt>
                <c:pt idx="4">
                  <c:v>Почти каждый</c:v>
                </c:pt>
              </c:strCache>
            </c:strRef>
          </c:cat>
          <c:val>
            <c:numRef>
              <c:f>'экспорт и импорт'!$K$2:$O$2</c:f>
              <c:numCache>
                <c:formatCode>0%</c:formatCode>
                <c:ptCount val="5"/>
                <c:pt idx="0">
                  <c:v>0.25</c:v>
                </c:pt>
                <c:pt idx="1">
                  <c:v>0.24</c:v>
                </c:pt>
                <c:pt idx="2">
                  <c:v>0.2</c:v>
                </c:pt>
                <c:pt idx="3">
                  <c:v>0.12</c:v>
                </c:pt>
                <c:pt idx="4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9B-4DF0-98EA-F974926A7481}"/>
            </c:ext>
          </c:extLst>
        </c:ser>
        <c:ser>
          <c:idx val="1"/>
          <c:order val="1"/>
          <c:tx>
            <c:strRef>
              <c:f>'экспорт и импорт'!$J$3</c:f>
              <c:strCache>
                <c:ptCount val="1"/>
                <c:pt idx="0">
                  <c:v>Окт. 25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ln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79B-4DF0-98EA-F974926A7481}"/>
                </c:ext>
              </c:extLst>
            </c:dLbl>
            <c:dLbl>
              <c:idx val="3"/>
              <c:spPr>
                <a:ln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79B-4DF0-98EA-F974926A7481}"/>
                </c:ext>
              </c:extLst>
            </c:dLbl>
            <c:dLbl>
              <c:idx val="4"/>
              <c:spPr>
                <a:ln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SB Lavr"/>
                      <a:ea typeface="PSB Lavr"/>
                      <a:cs typeface="PSB Lavr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79B-4DF0-98EA-F974926A7481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SB Lavr"/>
                    <a:ea typeface="PSB Lavr"/>
                    <a:cs typeface="PSB Lavr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'экспорт и импорт'!$K$1:$O$1</c:f>
              <c:strCache>
                <c:ptCount val="5"/>
                <c:pt idx="0">
                  <c:v>Каждый 10 или реже</c:v>
                </c:pt>
                <c:pt idx="1">
                  <c:v>Каждый 5-ый</c:v>
                </c:pt>
                <c:pt idx="2">
                  <c:v>Каждый 3-ий</c:v>
                </c:pt>
                <c:pt idx="3">
                  <c:v>Каждый 2-ой</c:v>
                </c:pt>
                <c:pt idx="4">
                  <c:v>Почти каждый</c:v>
                </c:pt>
              </c:strCache>
            </c:strRef>
          </c:cat>
          <c:val>
            <c:numRef>
              <c:f>'экспорт и импорт'!$K$3:$O$3</c:f>
              <c:numCache>
                <c:formatCode>0%</c:formatCode>
                <c:ptCount val="5"/>
                <c:pt idx="0">
                  <c:v>0.45</c:v>
                </c:pt>
                <c:pt idx="1">
                  <c:v>0.22</c:v>
                </c:pt>
                <c:pt idx="2">
                  <c:v>0.23</c:v>
                </c:pt>
                <c:pt idx="3">
                  <c:v>0.05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9B-4DF0-98EA-F974926A74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219"/>
        <c:overlap val="-26"/>
        <c:axId val="2019005975"/>
        <c:axId val="2019005976"/>
      </c:barChart>
      <c:catAx>
        <c:axId val="2019005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>
                <a:solidFill>
                  <a:schemeClr val="tx1"/>
                </a:solidFill>
                <a:latin typeface="PSB Lavr"/>
                <a:ea typeface="PSB Lavr"/>
                <a:cs typeface="PSB Lavr"/>
              </a:defRPr>
            </a:pPr>
            <a:endParaRPr lang="ru-RU"/>
          </a:p>
        </c:txPr>
        <c:crossAx val="2019005976"/>
        <c:crosses val="autoZero"/>
        <c:auto val="1"/>
        <c:lblAlgn val="ctr"/>
        <c:lblOffset val="100"/>
        <c:tickMarkSkip val="1"/>
        <c:noMultiLvlLbl val="0"/>
      </c:catAx>
      <c:valAx>
        <c:axId val="2019005976"/>
        <c:scaling>
          <c:orientation val="minMax"/>
        </c:scaling>
        <c:delete val="1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0%" sourceLinked="1"/>
        <c:majorTickMark val="none"/>
        <c:minorTickMark val="none"/>
        <c:tickLblPos val="nextTo"/>
        <c:crossAx val="2019005975"/>
        <c:crosses val="autoZero"/>
        <c:crossBetween val="between"/>
      </c:valAx>
      <c:spPr>
        <a:prstGeom prst="rect">
          <a:avLst/>
        </a:prstGeom>
        <a:noFill/>
        <a:ln>
          <a:noFill/>
          <a:round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>
              <a:solidFill>
                <a:schemeClr val="tx1">
                  <a:lumMod val="65000"/>
                  <a:lumOff val="35000"/>
                </a:schemeClr>
              </a:solidFill>
              <a:latin typeface="PSB Lavr"/>
              <a:ea typeface="PSB Lavr"/>
              <a:cs typeface="PSB Lavr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1868009" y="2118572"/>
      <a:ext cx="8218239" cy="4063339"/>
    </a:xfrm>
    <a:prstGeom prst="rect">
      <a:avLst/>
    </a:prstGeom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 sz="1400">
          <a:solidFill>
            <a:schemeClr val="tx1"/>
          </a:solidFill>
          <a:latin typeface="PSB Lavr"/>
          <a:ea typeface="PSB Lavr"/>
          <a:cs typeface="PSB Lavr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  <a:bevel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  <a:miter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  <a:round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  <a:round/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_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30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152289" y="4659630"/>
            <a:ext cx="11897583" cy="2049780"/>
          </a:xfrm>
          <a:prstGeom prst="rect">
            <a:avLst/>
          </a:prstGeom>
        </p:spPr>
        <p:txBody>
          <a:bodyPr lIns="36000" rIns="36000"/>
          <a:lstStyle>
            <a:lvl1pPr>
              <a:lnSpc>
                <a:spcPct val="100000"/>
              </a:lnSpc>
              <a:buNone/>
              <a:defRPr sz="15400" b="0" i="0" spc="-130">
                <a:solidFill>
                  <a:schemeClr val="bg1"/>
                </a:solidFill>
                <a:latin typeface="PSB Lavr"/>
                <a:cs typeface="PSB Lavr"/>
              </a:defRPr>
            </a:lvl1pPr>
          </a:lstStyle>
          <a:p>
            <a:pPr lvl="0">
              <a:defRPr/>
            </a:pPr>
            <a:r>
              <a:rPr lang="ru-RU"/>
              <a:t>Презентация</a:t>
            </a:r>
            <a:endParaRPr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10529887" y="300038"/>
            <a:ext cx="1362075" cy="192505"/>
          </a:xfrm>
          <a:prstGeom prst="rect">
            <a:avLst/>
          </a:prstGeom>
        </p:spPr>
        <p:txBody>
          <a:bodyPr lIns="36000" tIns="36000" rIns="36000" bIns="36000"/>
          <a:lstStyle>
            <a:lvl1pPr algn="r">
              <a:buNone/>
              <a:defRPr sz="1600" b="0" i="0">
                <a:solidFill>
                  <a:schemeClr val="bg1"/>
                </a:solidFill>
                <a:latin typeface="PSB Lavr"/>
                <a:cs typeface="PSB Lavr"/>
              </a:defRPr>
            </a:lvl1pPr>
          </a:lstStyle>
          <a:p>
            <a:pPr lvl="0">
              <a:defRPr/>
            </a:pPr>
            <a:r>
              <a:rPr lang="ru-RU"/>
              <a:t>00.00.00</a:t>
            </a:r>
            <a:endParaRPr/>
          </a:p>
        </p:txBody>
      </p:sp>
      <p:sp>
        <p:nvSpPr>
          <p:cNvPr id="15" name="Текст 11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7609686" y="259792"/>
            <a:ext cx="1952625" cy="690461"/>
          </a:xfrm>
          <a:prstGeom prst="rect">
            <a:avLst/>
          </a:prstGeom>
        </p:spPr>
        <p:txBody>
          <a:bodyPr lIns="36000" tIns="36000" bIns="36000"/>
          <a:lstStyle>
            <a:lvl1pPr marL="9525" indent="-9525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PSB Lavr"/>
                <a:cs typeface="PSB Lavr"/>
              </a:defRPr>
            </a:lvl1pPr>
            <a:lvl2pPr>
              <a:lnSpc>
                <a:spcPct val="100000"/>
              </a:lnSpc>
              <a:defRPr b="0" i="0">
                <a:solidFill>
                  <a:schemeClr val="bg1"/>
                </a:solidFill>
                <a:latin typeface="PSB Lavr"/>
                <a:cs typeface="PSB Lavr"/>
              </a:defRPr>
            </a:lvl2pPr>
            <a:lvl3pPr>
              <a:lnSpc>
                <a:spcPct val="100000"/>
              </a:lnSpc>
              <a:defRPr b="0" i="0">
                <a:solidFill>
                  <a:schemeClr val="bg1"/>
                </a:solidFill>
                <a:latin typeface="PSB Lavr"/>
                <a:cs typeface="PSB Lavr"/>
              </a:defRPr>
            </a:lvl3pPr>
            <a:lvl4pPr>
              <a:lnSpc>
                <a:spcPct val="100000"/>
              </a:lnSpc>
              <a:defRPr b="0" i="0">
                <a:solidFill>
                  <a:schemeClr val="bg1"/>
                </a:solidFill>
                <a:latin typeface="PSB Lavr"/>
                <a:cs typeface="PSB Lavr"/>
              </a:defRPr>
            </a:lvl4pPr>
            <a:lvl5pPr>
              <a:lnSpc>
                <a:spcPct val="100000"/>
              </a:lnSpc>
              <a:defRPr b="0" i="0">
                <a:solidFill>
                  <a:schemeClr val="bg1"/>
                </a:solidFill>
                <a:latin typeface="PSB Lavr"/>
                <a:cs typeface="PSB Lavr"/>
              </a:defRPr>
            </a:lvl5pPr>
          </a:lstStyle>
          <a:p>
            <a:pPr lvl="0">
              <a:defRPr/>
            </a:pPr>
            <a:r>
              <a:rPr lang="ru-RU"/>
              <a:t>Тема презентации</a:t>
            </a:r>
            <a:br>
              <a:rPr lang="ru-RU"/>
            </a:br>
            <a:r>
              <a:rPr lang="ru-RU"/>
              <a:t>описанная в двух-трёх словах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alphaModFix/>
          </a:blip>
          <a:stretch/>
        </p:blipFill>
        <p:spPr bwMode="auto">
          <a:xfrm>
            <a:off x="29391" y="21050"/>
            <a:ext cx="3651419" cy="10372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одержание_2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Текст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14040" y="2159859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3106088" y="1810577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31" name="Текст 2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314040" y="5722867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33" name="Текст 2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3106088" y="5373585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40" name="Текст 2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314040" y="3938112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42" name="Текст 2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3106088" y="3588829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44" name="Текст 2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4448296" y="2159859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46" name="Текст 2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7240343" y="1810577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48" name="Текст 2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4448296" y="5722867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50" name="Текст 2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7240343" y="5373585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53" name="Текст 2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4448296" y="3938112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55" name="Текст 2"/>
          <p:cNvSpPr>
            <a:spLocks noGrp="1"/>
          </p:cNvSpPr>
          <p:nvPr>
            <p:ph type="body" sz="quarter" idx="58" hasCustomPrompt="1"/>
          </p:nvPr>
        </p:nvSpPr>
        <p:spPr bwMode="auto">
          <a:xfrm>
            <a:off x="7240343" y="3588829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57" name="Текст 2"/>
          <p:cNvSpPr>
            <a:spLocks noGrp="1"/>
          </p:cNvSpPr>
          <p:nvPr>
            <p:ph type="body" sz="quarter" idx="59" hasCustomPrompt="1"/>
          </p:nvPr>
        </p:nvSpPr>
        <p:spPr bwMode="auto">
          <a:xfrm>
            <a:off x="8563095" y="2159859"/>
            <a:ext cx="1670658" cy="672235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2400" b="0" i="0" spc="-3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59" name="Текст 2"/>
          <p:cNvSpPr>
            <a:spLocks noGrp="1"/>
          </p:cNvSpPr>
          <p:nvPr>
            <p:ph type="body" sz="quarter" idx="61" hasCustomPrompt="1"/>
          </p:nvPr>
        </p:nvSpPr>
        <p:spPr bwMode="auto">
          <a:xfrm>
            <a:off x="11355142" y="1810577"/>
            <a:ext cx="452002" cy="36933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 marL="0" indent="0" algn="r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2400" b="0" i="0" spc="-80">
                <a:solidFill>
                  <a:srgbClr val="4B49A7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00</a:t>
            </a:r>
            <a:endParaRPr/>
          </a:p>
        </p:txBody>
      </p:sp>
      <p:sp>
        <p:nvSpPr>
          <p:cNvPr id="5" name="Место для изображения из Интернета 4"/>
          <p:cNvSpPr>
            <a:spLocks noGrp="1"/>
          </p:cNvSpPr>
          <p:nvPr>
            <p:ph type="clipArt" sz="quarter" idx="62"/>
          </p:nvPr>
        </p:nvSpPr>
        <p:spPr bwMode="auto">
          <a:xfrm>
            <a:off x="7868960" y="2897865"/>
            <a:ext cx="4323040" cy="396013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SB Lavr"/>
                <a:cs typeface="PSB Lavr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Текст 27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331067" y="278283"/>
            <a:ext cx="2912196" cy="457754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buNone/>
              <a:defRPr lang="ru-RU" sz="36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</a:lstStyle>
          <a:p>
            <a:pPr marL="7938" lvl="0" indent="-7938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Содержание</a:t>
            </a:r>
            <a:endParaRPr/>
          </a:p>
        </p:txBody>
      </p:sp>
      <p:sp>
        <p:nvSpPr>
          <p:cNvPr id="2" name="Полилиния 1"/>
          <p:cNvSpPr/>
          <p:nvPr userDrawn="1"/>
        </p:nvSpPr>
        <p:spPr bwMode="auto">
          <a:xfrm>
            <a:off x="10940605" y="296331"/>
            <a:ext cx="181609" cy="272389"/>
          </a:xfrm>
          <a:custGeom>
            <a:avLst/>
            <a:gdLst>
              <a:gd name="csX0" fmla="*/ 90424 w 181609"/>
              <a:gd name="csY0" fmla="*/ 0 h 272389"/>
              <a:gd name="csX1" fmla="*/ 0 w 181609"/>
              <a:gd name="csY1" fmla="*/ 91051 h 272389"/>
              <a:gd name="csX2" fmla="*/ 90424 w 181609"/>
              <a:gd name="csY2" fmla="*/ 91051 h 272389"/>
              <a:gd name="csX3" fmla="*/ 90424 w 181609"/>
              <a:gd name="csY3" fmla="*/ 272390 h 272389"/>
              <a:gd name="csX4" fmla="*/ 181610 w 181609"/>
              <a:gd name="csY4" fmla="*/ 182103 h 272389"/>
              <a:gd name="csX5" fmla="*/ 181610 w 181609"/>
              <a:gd name="csY5" fmla="*/ 0 h 272389"/>
              <a:gd name="csX6" fmla="*/ 90424 w 181609"/>
              <a:gd name="csY6" fmla="*/ 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0424" y="0"/>
                </a:moveTo>
                <a:lnTo>
                  <a:pt x="0" y="91051"/>
                </a:lnTo>
                <a:lnTo>
                  <a:pt x="90424" y="91051"/>
                </a:lnTo>
                <a:lnTo>
                  <a:pt x="90424" y="272390"/>
                </a:lnTo>
                <a:lnTo>
                  <a:pt x="181610" y="182103"/>
                </a:lnTo>
                <a:lnTo>
                  <a:pt x="181610" y="0"/>
                </a:lnTo>
                <a:lnTo>
                  <a:pt x="90424" y="0"/>
                </a:lnTo>
                <a:close/>
              </a:path>
            </a:pathLst>
          </a:custGeom>
          <a:solidFill>
            <a:srgbClr val="FF6200"/>
          </a:solidFill>
          <a:ln w="6350" cap="flat">
            <a:noFill/>
            <a:prstDash val="solid"/>
            <a:miter/>
          </a:ln>
        </p:spPr>
      </p:sp>
      <p:sp>
        <p:nvSpPr>
          <p:cNvPr id="3" name="Полилиния 2"/>
          <p:cNvSpPr/>
          <p:nvPr userDrawn="1"/>
        </p:nvSpPr>
        <p:spPr bwMode="auto">
          <a:xfrm>
            <a:off x="10849800" y="296331"/>
            <a:ext cx="181609" cy="272389"/>
          </a:xfrm>
          <a:custGeom>
            <a:avLst/>
            <a:gdLst>
              <a:gd name="csX0" fmla="*/ 91186 w 181609"/>
              <a:gd name="csY0" fmla="*/ 272390 h 272389"/>
              <a:gd name="csX1" fmla="*/ 181610 w 181609"/>
              <a:gd name="csY1" fmla="*/ 181338 h 272389"/>
              <a:gd name="csX2" fmla="*/ 91186 w 181609"/>
              <a:gd name="csY2" fmla="*/ 181338 h 272389"/>
              <a:gd name="csX3" fmla="*/ 91186 w 181609"/>
              <a:gd name="csY3" fmla="*/ 0 h 272389"/>
              <a:gd name="csX4" fmla="*/ 0 w 181609"/>
              <a:gd name="csY4" fmla="*/ 90287 h 272389"/>
              <a:gd name="csX5" fmla="*/ 0 w 181609"/>
              <a:gd name="csY5" fmla="*/ 272390 h 272389"/>
              <a:gd name="csX6" fmla="*/ 91186 w 181609"/>
              <a:gd name="csY6" fmla="*/ 27239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1186" y="272390"/>
                </a:moveTo>
                <a:lnTo>
                  <a:pt x="181610" y="181338"/>
                </a:lnTo>
                <a:lnTo>
                  <a:pt x="91186" y="181338"/>
                </a:lnTo>
                <a:lnTo>
                  <a:pt x="91186" y="0"/>
                </a:lnTo>
                <a:lnTo>
                  <a:pt x="0" y="90287"/>
                </a:lnTo>
                <a:lnTo>
                  <a:pt x="0" y="272390"/>
                </a:lnTo>
                <a:lnTo>
                  <a:pt x="91186" y="272390"/>
                </a:lnTo>
                <a:close/>
              </a:path>
            </a:pathLst>
          </a:custGeom>
          <a:solidFill>
            <a:srgbClr val="8D87FF"/>
          </a:solidFill>
          <a:ln w="6350" cap="flat">
            <a:noFill/>
            <a:prstDash val="solid"/>
            <a:miter/>
          </a:ln>
        </p:spPr>
      </p:sp>
      <p:sp>
        <p:nvSpPr>
          <p:cNvPr id="4" name="Полилиния 3"/>
          <p:cNvSpPr/>
          <p:nvPr userDrawn="1"/>
        </p:nvSpPr>
        <p:spPr bwMode="auto">
          <a:xfrm>
            <a:off x="11214544" y="303207"/>
            <a:ext cx="680022" cy="258634"/>
          </a:xfrm>
          <a:custGeom>
            <a:avLst/>
            <a:gdLst>
              <a:gd name="csX0" fmla="*/ 594995 w 680022"/>
              <a:gd name="csY0" fmla="*/ 200567 h 258634"/>
              <a:gd name="csX1" fmla="*/ 542672 w 680022"/>
              <a:gd name="csY1" fmla="*/ 200567 h 258634"/>
              <a:gd name="csX2" fmla="*/ 542672 w 680022"/>
              <a:gd name="csY2" fmla="*/ 146773 h 258634"/>
              <a:gd name="csX3" fmla="*/ 594995 w 680022"/>
              <a:gd name="csY3" fmla="*/ 146773 h 258634"/>
              <a:gd name="csX4" fmla="*/ 624142 w 680022"/>
              <a:gd name="csY4" fmla="*/ 173492 h 258634"/>
              <a:gd name="csX5" fmla="*/ 594995 w 680022"/>
              <a:gd name="csY5" fmla="*/ 200567 h 258634"/>
              <a:gd name="csX6" fmla="*/ 486093 w 680022"/>
              <a:gd name="csY6" fmla="*/ 4987 h 258634"/>
              <a:gd name="csX7" fmla="*/ 486093 w 680022"/>
              <a:gd name="csY7" fmla="*/ 254360 h 258634"/>
              <a:gd name="csX8" fmla="*/ 597789 w 680022"/>
              <a:gd name="csY8" fmla="*/ 254360 h 258634"/>
              <a:gd name="csX9" fmla="*/ 680022 w 680022"/>
              <a:gd name="csY9" fmla="*/ 173492 h 258634"/>
              <a:gd name="csX10" fmla="*/ 597789 w 680022"/>
              <a:gd name="csY10" fmla="*/ 92981 h 258634"/>
              <a:gd name="csX11" fmla="*/ 542672 w 680022"/>
              <a:gd name="csY11" fmla="*/ 92981 h 258634"/>
              <a:gd name="csX12" fmla="*/ 542672 w 680022"/>
              <a:gd name="csY12" fmla="*/ 59849 h 258634"/>
              <a:gd name="csX13" fmla="*/ 664020 w 680022"/>
              <a:gd name="csY13" fmla="*/ 59849 h 258634"/>
              <a:gd name="csX14" fmla="*/ 664020 w 680022"/>
              <a:gd name="csY14" fmla="*/ 4987 h 258634"/>
              <a:gd name="csX15" fmla="*/ 486093 w 680022"/>
              <a:gd name="csY15" fmla="*/ 4987 h 258634"/>
              <a:gd name="csX16" fmla="*/ 287528 w 680022"/>
              <a:gd name="csY16" fmla="*/ 129318 h 258634"/>
              <a:gd name="csX17" fmla="*/ 346202 w 680022"/>
              <a:gd name="csY17" fmla="*/ 55575 h 258634"/>
              <a:gd name="csX18" fmla="*/ 397129 w 680022"/>
              <a:gd name="csY18" fmla="*/ 99749 h 258634"/>
              <a:gd name="csX19" fmla="*/ 456185 w 680022"/>
              <a:gd name="csY19" fmla="*/ 99749 h 258634"/>
              <a:gd name="csX20" fmla="*/ 346202 w 680022"/>
              <a:gd name="csY20" fmla="*/ 0 h 258634"/>
              <a:gd name="csX21" fmla="*/ 228474 w 680022"/>
              <a:gd name="csY21" fmla="*/ 129318 h 258634"/>
              <a:gd name="csX22" fmla="*/ 346202 w 680022"/>
              <a:gd name="csY22" fmla="*/ 258635 h 258634"/>
              <a:gd name="csX23" fmla="*/ 456565 w 680022"/>
              <a:gd name="csY23" fmla="*/ 156748 h 258634"/>
              <a:gd name="csX24" fmla="*/ 397129 w 680022"/>
              <a:gd name="csY24" fmla="*/ 156748 h 258634"/>
              <a:gd name="csX25" fmla="*/ 346202 w 680022"/>
              <a:gd name="csY25" fmla="*/ 203060 h 258634"/>
              <a:gd name="csX26" fmla="*/ 287528 w 680022"/>
              <a:gd name="csY26" fmla="*/ 129318 h 258634"/>
              <a:gd name="csX27" fmla="*/ 0 w 680022"/>
              <a:gd name="csY27" fmla="*/ 4987 h 258634"/>
              <a:gd name="csX28" fmla="*/ 0 w 680022"/>
              <a:gd name="csY28" fmla="*/ 254360 h 258634"/>
              <a:gd name="csX29" fmla="*/ 57976 w 680022"/>
              <a:gd name="csY29" fmla="*/ 254360 h 258634"/>
              <a:gd name="csX30" fmla="*/ 57976 w 680022"/>
              <a:gd name="csY30" fmla="*/ 60918 h 258634"/>
              <a:gd name="csX31" fmla="*/ 141288 w 680022"/>
              <a:gd name="csY31" fmla="*/ 60918 h 258634"/>
              <a:gd name="csX32" fmla="*/ 141288 w 680022"/>
              <a:gd name="csY32" fmla="*/ 254360 h 258634"/>
              <a:gd name="csX33" fmla="*/ 198882 w 680022"/>
              <a:gd name="csY33" fmla="*/ 254360 h 258634"/>
              <a:gd name="csX34" fmla="*/ 198882 w 680022"/>
              <a:gd name="csY34" fmla="*/ 4987 h 258634"/>
              <a:gd name="csX35" fmla="*/ 0 w 680022"/>
              <a:gd name="csY35" fmla="*/ 4987 h 258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80022" h="258634" extrusionOk="0">
                <a:moveTo>
                  <a:pt x="594995" y="200567"/>
                </a:moveTo>
                <a:lnTo>
                  <a:pt x="542672" y="200567"/>
                </a:lnTo>
                <a:lnTo>
                  <a:pt x="542672" y="146773"/>
                </a:lnTo>
                <a:lnTo>
                  <a:pt x="594995" y="146773"/>
                </a:lnTo>
                <a:cubicBezTo>
                  <a:pt x="614871" y="146773"/>
                  <a:pt x="624142" y="155324"/>
                  <a:pt x="624142" y="173492"/>
                </a:cubicBezTo>
                <a:cubicBezTo>
                  <a:pt x="624142" y="192017"/>
                  <a:pt x="614871" y="200567"/>
                  <a:pt x="594995" y="200567"/>
                </a:cubicBezTo>
                <a:close/>
                <a:moveTo>
                  <a:pt x="486093" y="4987"/>
                </a:moveTo>
                <a:lnTo>
                  <a:pt x="486093" y="254360"/>
                </a:lnTo>
                <a:lnTo>
                  <a:pt x="597789" y="254360"/>
                </a:lnTo>
                <a:cubicBezTo>
                  <a:pt x="650812" y="254360"/>
                  <a:pt x="680022" y="225148"/>
                  <a:pt x="680022" y="173492"/>
                </a:cubicBezTo>
                <a:cubicBezTo>
                  <a:pt x="680022" y="122192"/>
                  <a:pt x="650812" y="92981"/>
                  <a:pt x="597789" y="92981"/>
                </a:cubicBezTo>
                <a:lnTo>
                  <a:pt x="542672" y="92981"/>
                </a:lnTo>
                <a:lnTo>
                  <a:pt x="542672" y="59849"/>
                </a:lnTo>
                <a:lnTo>
                  <a:pt x="664020" y="59849"/>
                </a:lnTo>
                <a:lnTo>
                  <a:pt x="664020" y="4987"/>
                </a:lnTo>
                <a:lnTo>
                  <a:pt x="486093" y="4987"/>
                </a:lnTo>
                <a:close/>
                <a:moveTo>
                  <a:pt x="287528" y="129318"/>
                </a:moveTo>
                <a:cubicBezTo>
                  <a:pt x="287528" y="85499"/>
                  <a:pt x="311722" y="55575"/>
                  <a:pt x="346202" y="55575"/>
                </a:cubicBezTo>
                <a:cubicBezTo>
                  <a:pt x="372237" y="55575"/>
                  <a:pt x="392494" y="72318"/>
                  <a:pt x="397129" y="99749"/>
                </a:cubicBezTo>
                <a:lnTo>
                  <a:pt x="456185" y="99749"/>
                </a:lnTo>
                <a:cubicBezTo>
                  <a:pt x="450152" y="39900"/>
                  <a:pt x="405321" y="0"/>
                  <a:pt x="346202" y="0"/>
                </a:cubicBezTo>
                <a:cubicBezTo>
                  <a:pt x="277178" y="0"/>
                  <a:pt x="228474" y="54150"/>
                  <a:pt x="228474" y="129318"/>
                </a:cubicBezTo>
                <a:cubicBezTo>
                  <a:pt x="228474" y="204486"/>
                  <a:pt x="277178" y="258635"/>
                  <a:pt x="346202" y="258635"/>
                </a:cubicBezTo>
                <a:cubicBezTo>
                  <a:pt x="406019" y="258635"/>
                  <a:pt x="451231" y="217310"/>
                  <a:pt x="456565" y="156748"/>
                </a:cubicBezTo>
                <a:lnTo>
                  <a:pt x="397129" y="156748"/>
                </a:lnTo>
                <a:cubicBezTo>
                  <a:pt x="393574" y="185605"/>
                  <a:pt x="372936" y="203060"/>
                  <a:pt x="346202" y="203060"/>
                </a:cubicBezTo>
                <a:cubicBezTo>
                  <a:pt x="311722" y="203060"/>
                  <a:pt x="287528" y="173136"/>
                  <a:pt x="287528" y="129318"/>
                </a:cubicBezTo>
                <a:close/>
                <a:moveTo>
                  <a:pt x="0" y="4987"/>
                </a:moveTo>
                <a:lnTo>
                  <a:pt x="0" y="254360"/>
                </a:lnTo>
                <a:lnTo>
                  <a:pt x="57976" y="254360"/>
                </a:lnTo>
                <a:lnTo>
                  <a:pt x="57976" y="60918"/>
                </a:lnTo>
                <a:lnTo>
                  <a:pt x="141288" y="60918"/>
                </a:lnTo>
                <a:lnTo>
                  <a:pt x="141288" y="254360"/>
                </a:lnTo>
                <a:lnTo>
                  <a:pt x="198882" y="254360"/>
                </a:lnTo>
                <a:lnTo>
                  <a:pt x="198882" y="4987"/>
                </a:lnTo>
                <a:lnTo>
                  <a:pt x="0" y="4987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Разделительный слайд_1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Место для изображения из Интернета 31"/>
          <p:cNvSpPr>
            <a:spLocks noGrp="1"/>
          </p:cNvSpPr>
          <p:nvPr>
            <p:ph type="clipArt" sz="quarter" idx="12"/>
          </p:nvPr>
        </p:nvSpPr>
        <p:spPr bwMode="auto">
          <a:xfrm>
            <a:off x="5381625" y="962025"/>
            <a:ext cx="6810375" cy="58959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4" name="Полилиния 33"/>
          <p:cNvSpPr/>
          <p:nvPr/>
        </p:nvSpPr>
        <p:spPr bwMode="auto">
          <a:xfrm>
            <a:off x="10940605" y="296331"/>
            <a:ext cx="181609" cy="272389"/>
          </a:xfrm>
          <a:custGeom>
            <a:avLst/>
            <a:gdLst>
              <a:gd name="csX0" fmla="*/ 90424 w 181609"/>
              <a:gd name="csY0" fmla="*/ 0 h 272389"/>
              <a:gd name="csX1" fmla="*/ 0 w 181609"/>
              <a:gd name="csY1" fmla="*/ 91051 h 272389"/>
              <a:gd name="csX2" fmla="*/ 90424 w 181609"/>
              <a:gd name="csY2" fmla="*/ 91051 h 272389"/>
              <a:gd name="csX3" fmla="*/ 90424 w 181609"/>
              <a:gd name="csY3" fmla="*/ 272390 h 272389"/>
              <a:gd name="csX4" fmla="*/ 181610 w 181609"/>
              <a:gd name="csY4" fmla="*/ 182103 h 272389"/>
              <a:gd name="csX5" fmla="*/ 181610 w 181609"/>
              <a:gd name="csY5" fmla="*/ 0 h 272389"/>
              <a:gd name="csX6" fmla="*/ 90424 w 181609"/>
              <a:gd name="csY6" fmla="*/ 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0424" y="0"/>
                </a:moveTo>
                <a:lnTo>
                  <a:pt x="0" y="91051"/>
                </a:lnTo>
                <a:lnTo>
                  <a:pt x="90424" y="91051"/>
                </a:lnTo>
                <a:lnTo>
                  <a:pt x="90424" y="272390"/>
                </a:lnTo>
                <a:lnTo>
                  <a:pt x="181610" y="182103"/>
                </a:lnTo>
                <a:lnTo>
                  <a:pt x="181610" y="0"/>
                </a:lnTo>
                <a:lnTo>
                  <a:pt x="90424" y="0"/>
                </a:lnTo>
                <a:close/>
              </a:path>
            </a:pathLst>
          </a:custGeom>
          <a:solidFill>
            <a:srgbClr val="FF6200"/>
          </a:solidFill>
          <a:ln w="6350" cap="flat">
            <a:noFill/>
            <a:prstDash val="solid"/>
            <a:miter/>
          </a:ln>
        </p:spPr>
      </p:sp>
      <p:sp>
        <p:nvSpPr>
          <p:cNvPr id="35" name="Полилиния 34"/>
          <p:cNvSpPr/>
          <p:nvPr/>
        </p:nvSpPr>
        <p:spPr bwMode="auto">
          <a:xfrm>
            <a:off x="10849800" y="296331"/>
            <a:ext cx="181609" cy="272389"/>
          </a:xfrm>
          <a:custGeom>
            <a:avLst/>
            <a:gdLst>
              <a:gd name="csX0" fmla="*/ 91186 w 181609"/>
              <a:gd name="csY0" fmla="*/ 272390 h 272389"/>
              <a:gd name="csX1" fmla="*/ 181610 w 181609"/>
              <a:gd name="csY1" fmla="*/ 181338 h 272389"/>
              <a:gd name="csX2" fmla="*/ 91186 w 181609"/>
              <a:gd name="csY2" fmla="*/ 181338 h 272389"/>
              <a:gd name="csX3" fmla="*/ 91186 w 181609"/>
              <a:gd name="csY3" fmla="*/ 0 h 272389"/>
              <a:gd name="csX4" fmla="*/ 0 w 181609"/>
              <a:gd name="csY4" fmla="*/ 90287 h 272389"/>
              <a:gd name="csX5" fmla="*/ 0 w 181609"/>
              <a:gd name="csY5" fmla="*/ 272390 h 272389"/>
              <a:gd name="csX6" fmla="*/ 91186 w 181609"/>
              <a:gd name="csY6" fmla="*/ 27239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1186" y="272390"/>
                </a:moveTo>
                <a:lnTo>
                  <a:pt x="181610" y="181338"/>
                </a:lnTo>
                <a:lnTo>
                  <a:pt x="91186" y="181338"/>
                </a:lnTo>
                <a:lnTo>
                  <a:pt x="91186" y="0"/>
                </a:lnTo>
                <a:lnTo>
                  <a:pt x="0" y="90287"/>
                </a:lnTo>
                <a:lnTo>
                  <a:pt x="0" y="272390"/>
                </a:lnTo>
                <a:lnTo>
                  <a:pt x="91186" y="272390"/>
                </a:lnTo>
                <a:close/>
              </a:path>
            </a:pathLst>
          </a:custGeom>
          <a:solidFill>
            <a:srgbClr val="8D87FF"/>
          </a:solidFill>
          <a:ln w="6350" cap="flat">
            <a:noFill/>
            <a:prstDash val="solid"/>
            <a:miter/>
          </a:ln>
        </p:spPr>
      </p:sp>
      <p:sp>
        <p:nvSpPr>
          <p:cNvPr id="36" name="Полилиния 35"/>
          <p:cNvSpPr/>
          <p:nvPr/>
        </p:nvSpPr>
        <p:spPr bwMode="auto">
          <a:xfrm>
            <a:off x="11214544" y="303207"/>
            <a:ext cx="680022" cy="258634"/>
          </a:xfrm>
          <a:custGeom>
            <a:avLst/>
            <a:gdLst>
              <a:gd name="csX0" fmla="*/ 594995 w 680022"/>
              <a:gd name="csY0" fmla="*/ 200567 h 258634"/>
              <a:gd name="csX1" fmla="*/ 542672 w 680022"/>
              <a:gd name="csY1" fmla="*/ 200567 h 258634"/>
              <a:gd name="csX2" fmla="*/ 542672 w 680022"/>
              <a:gd name="csY2" fmla="*/ 146773 h 258634"/>
              <a:gd name="csX3" fmla="*/ 594995 w 680022"/>
              <a:gd name="csY3" fmla="*/ 146773 h 258634"/>
              <a:gd name="csX4" fmla="*/ 624142 w 680022"/>
              <a:gd name="csY4" fmla="*/ 173492 h 258634"/>
              <a:gd name="csX5" fmla="*/ 594995 w 680022"/>
              <a:gd name="csY5" fmla="*/ 200567 h 258634"/>
              <a:gd name="csX6" fmla="*/ 486093 w 680022"/>
              <a:gd name="csY6" fmla="*/ 4987 h 258634"/>
              <a:gd name="csX7" fmla="*/ 486093 w 680022"/>
              <a:gd name="csY7" fmla="*/ 254360 h 258634"/>
              <a:gd name="csX8" fmla="*/ 597789 w 680022"/>
              <a:gd name="csY8" fmla="*/ 254360 h 258634"/>
              <a:gd name="csX9" fmla="*/ 680022 w 680022"/>
              <a:gd name="csY9" fmla="*/ 173492 h 258634"/>
              <a:gd name="csX10" fmla="*/ 597789 w 680022"/>
              <a:gd name="csY10" fmla="*/ 92981 h 258634"/>
              <a:gd name="csX11" fmla="*/ 542672 w 680022"/>
              <a:gd name="csY11" fmla="*/ 92981 h 258634"/>
              <a:gd name="csX12" fmla="*/ 542672 w 680022"/>
              <a:gd name="csY12" fmla="*/ 59849 h 258634"/>
              <a:gd name="csX13" fmla="*/ 664020 w 680022"/>
              <a:gd name="csY13" fmla="*/ 59849 h 258634"/>
              <a:gd name="csX14" fmla="*/ 664020 w 680022"/>
              <a:gd name="csY14" fmla="*/ 4987 h 258634"/>
              <a:gd name="csX15" fmla="*/ 486093 w 680022"/>
              <a:gd name="csY15" fmla="*/ 4987 h 258634"/>
              <a:gd name="csX16" fmla="*/ 287528 w 680022"/>
              <a:gd name="csY16" fmla="*/ 129318 h 258634"/>
              <a:gd name="csX17" fmla="*/ 346202 w 680022"/>
              <a:gd name="csY17" fmla="*/ 55575 h 258634"/>
              <a:gd name="csX18" fmla="*/ 397129 w 680022"/>
              <a:gd name="csY18" fmla="*/ 99749 h 258634"/>
              <a:gd name="csX19" fmla="*/ 456185 w 680022"/>
              <a:gd name="csY19" fmla="*/ 99749 h 258634"/>
              <a:gd name="csX20" fmla="*/ 346202 w 680022"/>
              <a:gd name="csY20" fmla="*/ 0 h 258634"/>
              <a:gd name="csX21" fmla="*/ 228474 w 680022"/>
              <a:gd name="csY21" fmla="*/ 129318 h 258634"/>
              <a:gd name="csX22" fmla="*/ 346202 w 680022"/>
              <a:gd name="csY22" fmla="*/ 258635 h 258634"/>
              <a:gd name="csX23" fmla="*/ 456565 w 680022"/>
              <a:gd name="csY23" fmla="*/ 156748 h 258634"/>
              <a:gd name="csX24" fmla="*/ 397129 w 680022"/>
              <a:gd name="csY24" fmla="*/ 156748 h 258634"/>
              <a:gd name="csX25" fmla="*/ 346202 w 680022"/>
              <a:gd name="csY25" fmla="*/ 203060 h 258634"/>
              <a:gd name="csX26" fmla="*/ 287528 w 680022"/>
              <a:gd name="csY26" fmla="*/ 129318 h 258634"/>
              <a:gd name="csX27" fmla="*/ 0 w 680022"/>
              <a:gd name="csY27" fmla="*/ 4987 h 258634"/>
              <a:gd name="csX28" fmla="*/ 0 w 680022"/>
              <a:gd name="csY28" fmla="*/ 254360 h 258634"/>
              <a:gd name="csX29" fmla="*/ 57976 w 680022"/>
              <a:gd name="csY29" fmla="*/ 254360 h 258634"/>
              <a:gd name="csX30" fmla="*/ 57976 w 680022"/>
              <a:gd name="csY30" fmla="*/ 60918 h 258634"/>
              <a:gd name="csX31" fmla="*/ 141288 w 680022"/>
              <a:gd name="csY31" fmla="*/ 60918 h 258634"/>
              <a:gd name="csX32" fmla="*/ 141288 w 680022"/>
              <a:gd name="csY32" fmla="*/ 254360 h 258634"/>
              <a:gd name="csX33" fmla="*/ 198882 w 680022"/>
              <a:gd name="csY33" fmla="*/ 254360 h 258634"/>
              <a:gd name="csX34" fmla="*/ 198882 w 680022"/>
              <a:gd name="csY34" fmla="*/ 4987 h 258634"/>
              <a:gd name="csX35" fmla="*/ 0 w 680022"/>
              <a:gd name="csY35" fmla="*/ 4987 h 2586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80022" h="258634" extrusionOk="0">
                <a:moveTo>
                  <a:pt x="594995" y="200567"/>
                </a:moveTo>
                <a:lnTo>
                  <a:pt x="542672" y="200567"/>
                </a:lnTo>
                <a:lnTo>
                  <a:pt x="542672" y="146773"/>
                </a:lnTo>
                <a:lnTo>
                  <a:pt x="594995" y="146773"/>
                </a:lnTo>
                <a:cubicBezTo>
                  <a:pt x="614871" y="146773"/>
                  <a:pt x="624142" y="155324"/>
                  <a:pt x="624142" y="173492"/>
                </a:cubicBezTo>
                <a:cubicBezTo>
                  <a:pt x="624142" y="192017"/>
                  <a:pt x="614871" y="200567"/>
                  <a:pt x="594995" y="200567"/>
                </a:cubicBezTo>
                <a:close/>
                <a:moveTo>
                  <a:pt x="486093" y="4987"/>
                </a:moveTo>
                <a:lnTo>
                  <a:pt x="486093" y="254360"/>
                </a:lnTo>
                <a:lnTo>
                  <a:pt x="597789" y="254360"/>
                </a:lnTo>
                <a:cubicBezTo>
                  <a:pt x="650812" y="254360"/>
                  <a:pt x="680022" y="225148"/>
                  <a:pt x="680022" y="173492"/>
                </a:cubicBezTo>
                <a:cubicBezTo>
                  <a:pt x="680022" y="122192"/>
                  <a:pt x="650812" y="92981"/>
                  <a:pt x="597789" y="92981"/>
                </a:cubicBezTo>
                <a:lnTo>
                  <a:pt x="542672" y="92981"/>
                </a:lnTo>
                <a:lnTo>
                  <a:pt x="542672" y="59849"/>
                </a:lnTo>
                <a:lnTo>
                  <a:pt x="664020" y="59849"/>
                </a:lnTo>
                <a:lnTo>
                  <a:pt x="664020" y="4987"/>
                </a:lnTo>
                <a:lnTo>
                  <a:pt x="486093" y="4987"/>
                </a:lnTo>
                <a:close/>
                <a:moveTo>
                  <a:pt x="287528" y="129318"/>
                </a:moveTo>
                <a:cubicBezTo>
                  <a:pt x="287528" y="85499"/>
                  <a:pt x="311722" y="55575"/>
                  <a:pt x="346202" y="55575"/>
                </a:cubicBezTo>
                <a:cubicBezTo>
                  <a:pt x="372237" y="55575"/>
                  <a:pt x="392494" y="72318"/>
                  <a:pt x="397129" y="99749"/>
                </a:cubicBezTo>
                <a:lnTo>
                  <a:pt x="456185" y="99749"/>
                </a:lnTo>
                <a:cubicBezTo>
                  <a:pt x="450152" y="39900"/>
                  <a:pt x="405321" y="0"/>
                  <a:pt x="346202" y="0"/>
                </a:cubicBezTo>
                <a:cubicBezTo>
                  <a:pt x="277178" y="0"/>
                  <a:pt x="228474" y="54150"/>
                  <a:pt x="228474" y="129318"/>
                </a:cubicBezTo>
                <a:cubicBezTo>
                  <a:pt x="228474" y="204486"/>
                  <a:pt x="277178" y="258635"/>
                  <a:pt x="346202" y="258635"/>
                </a:cubicBezTo>
                <a:cubicBezTo>
                  <a:pt x="406019" y="258635"/>
                  <a:pt x="451231" y="217310"/>
                  <a:pt x="456565" y="156748"/>
                </a:cubicBezTo>
                <a:lnTo>
                  <a:pt x="397129" y="156748"/>
                </a:lnTo>
                <a:cubicBezTo>
                  <a:pt x="393574" y="185605"/>
                  <a:pt x="372936" y="203060"/>
                  <a:pt x="346202" y="203060"/>
                </a:cubicBezTo>
                <a:cubicBezTo>
                  <a:pt x="311722" y="203060"/>
                  <a:pt x="287528" y="173136"/>
                  <a:pt x="287528" y="129318"/>
                </a:cubicBezTo>
                <a:close/>
                <a:moveTo>
                  <a:pt x="0" y="4987"/>
                </a:moveTo>
                <a:lnTo>
                  <a:pt x="0" y="254360"/>
                </a:lnTo>
                <a:lnTo>
                  <a:pt x="57976" y="254360"/>
                </a:lnTo>
                <a:lnTo>
                  <a:pt x="57976" y="60918"/>
                </a:lnTo>
                <a:lnTo>
                  <a:pt x="141288" y="60918"/>
                </a:lnTo>
                <a:lnTo>
                  <a:pt x="141288" y="254360"/>
                </a:lnTo>
                <a:lnTo>
                  <a:pt x="198882" y="254360"/>
                </a:lnTo>
                <a:lnTo>
                  <a:pt x="198882" y="4987"/>
                </a:lnTo>
                <a:lnTo>
                  <a:pt x="0" y="4987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</p:sp>
      <p:sp>
        <p:nvSpPr>
          <p:cNvPr id="18" name="Текст 1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279377" y="308438"/>
            <a:ext cx="6724674" cy="1511300"/>
          </a:xfrm>
          <a:prstGeom prst="rect">
            <a:avLst/>
          </a:prstGeom>
        </p:spPr>
        <p:txBody>
          <a:bodyPr lIns="36000" rIns="36000"/>
          <a:lstStyle>
            <a:lvl1pPr marL="11113" indent="-11113">
              <a:lnSpc>
                <a:spcPct val="80000"/>
              </a:lnSpc>
              <a:spcBef>
                <a:spcPts val="0"/>
              </a:spcBef>
              <a:buNone/>
              <a:defRPr sz="6000" b="0" i="0">
                <a:solidFill>
                  <a:schemeClr val="bg1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Прекрасное</a:t>
            </a:r>
            <a:br>
              <a:rPr lang="ru-RU"/>
            </a:br>
            <a:r>
              <a:rPr lang="ru-RU"/>
              <a:t>название шмуца</a:t>
            </a:r>
            <a:endParaRPr/>
          </a:p>
        </p:txBody>
      </p:sp>
      <p:sp>
        <p:nvSpPr>
          <p:cNvPr id="14" name="Текст 2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36782" y="5652819"/>
            <a:ext cx="3397250" cy="942975"/>
          </a:xfrm>
          <a:prstGeom prst="rect">
            <a:avLst/>
          </a:prstGeom>
        </p:spPr>
        <p:txBody>
          <a:bodyPr lIns="36000" tIns="36000" rIns="36000" bIns="36000" anchor="b"/>
          <a:lstStyle>
            <a:lvl1pPr marL="11113" indent="-11113">
              <a:lnSpc>
                <a:spcPct val="95000"/>
              </a:lnSpc>
              <a:buNone/>
              <a:defRPr lang="ru-RU" sz="1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11113" lvl="0" indent="-11113" algn="l" defTabSz="914400">
              <a:lnSpc>
                <a:spcPct val="95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Текст слайда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екстовый слайд 4 блока + фотограф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Рисунок 32"/>
          <p:cNvSpPr>
            <a:spLocks noGrp="1"/>
          </p:cNvSpPr>
          <p:nvPr>
            <p:ph type="pic" sz="quarter" idx="40"/>
          </p:nvPr>
        </p:nvSpPr>
        <p:spPr bwMode="auto">
          <a:xfrm>
            <a:off x="6184902" y="0"/>
            <a:ext cx="6007098" cy="6858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Текст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77188" y="1899601"/>
            <a:ext cx="2038752" cy="224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600" b="0" i="0" spc="0">
                <a:solidFill>
                  <a:schemeClr val="bg2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0" name="Место для изображения из Интернета 9"/>
          <p:cNvSpPr>
            <a:spLocks noGrp="1"/>
          </p:cNvSpPr>
          <p:nvPr>
            <p:ph type="clipArt" sz="quarter" idx="27"/>
          </p:nvPr>
        </p:nvSpPr>
        <p:spPr bwMode="auto">
          <a:xfrm>
            <a:off x="304171" y="1897515"/>
            <a:ext cx="228483" cy="2284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Текст 2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315611" y="2244543"/>
            <a:ext cx="2297113" cy="16158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1050" b="0" i="0" spc="20">
                <a:solidFill>
                  <a:schemeClr val="bg2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4" name="Текст 2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3501623" y="1899601"/>
            <a:ext cx="2038752" cy="224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600" b="0" i="0" spc="0">
                <a:solidFill>
                  <a:schemeClr val="bg2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8" name="Место для изображения из Интернета 9"/>
          <p:cNvSpPr>
            <a:spLocks noGrp="1"/>
          </p:cNvSpPr>
          <p:nvPr>
            <p:ph type="clipArt" sz="quarter" idx="30"/>
          </p:nvPr>
        </p:nvSpPr>
        <p:spPr bwMode="auto">
          <a:xfrm>
            <a:off x="3228606" y="1897515"/>
            <a:ext cx="228483" cy="2284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Текст 2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3240046" y="2244543"/>
            <a:ext cx="2297113" cy="16158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1050" b="0" i="0" spc="20">
                <a:solidFill>
                  <a:schemeClr val="bg2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0" name="Текст 2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577188" y="3794304"/>
            <a:ext cx="2038752" cy="224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600" b="0" i="0" spc="0">
                <a:solidFill>
                  <a:schemeClr val="bg2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21" name="Место для изображения из Интернета 9"/>
          <p:cNvSpPr>
            <a:spLocks noGrp="1"/>
          </p:cNvSpPr>
          <p:nvPr>
            <p:ph type="clipArt" sz="quarter" idx="33"/>
          </p:nvPr>
        </p:nvSpPr>
        <p:spPr bwMode="auto">
          <a:xfrm>
            <a:off x="304171" y="3792218"/>
            <a:ext cx="228483" cy="2284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" name="Текст 2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315611" y="4139246"/>
            <a:ext cx="2297113" cy="16158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1050" b="0" i="0" spc="20">
                <a:solidFill>
                  <a:schemeClr val="bg2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3" name="Текст 2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3501623" y="3794304"/>
            <a:ext cx="2038752" cy="224036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600" b="0" i="0" spc="0">
                <a:solidFill>
                  <a:schemeClr val="bg2"/>
                </a:solidFill>
                <a:latin typeface="PSB Lavr Medium"/>
                <a:ea typeface="+mn-ea"/>
                <a:cs typeface="PSB Lavr Medium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24" name="Место для изображения из Интернета 9"/>
          <p:cNvSpPr>
            <a:spLocks noGrp="1"/>
          </p:cNvSpPr>
          <p:nvPr>
            <p:ph type="clipArt" sz="quarter" idx="36"/>
          </p:nvPr>
        </p:nvSpPr>
        <p:spPr bwMode="auto">
          <a:xfrm>
            <a:off x="3228606" y="3792218"/>
            <a:ext cx="228483" cy="2284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" name="Текст 2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3240046" y="4139246"/>
            <a:ext cx="2297113" cy="161583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1050" b="0" i="0" spc="20">
                <a:solidFill>
                  <a:schemeClr val="bg2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" name="Полилиния 1"/>
          <p:cNvSpPr/>
          <p:nvPr userDrawn="1"/>
        </p:nvSpPr>
        <p:spPr bwMode="auto">
          <a:xfrm>
            <a:off x="10940605" y="297399"/>
            <a:ext cx="181609" cy="272389"/>
          </a:xfrm>
          <a:custGeom>
            <a:avLst/>
            <a:gdLst>
              <a:gd name="csX0" fmla="*/ 90424 w 181609"/>
              <a:gd name="csY0" fmla="*/ 0 h 272389"/>
              <a:gd name="csX1" fmla="*/ 0 w 181609"/>
              <a:gd name="csY1" fmla="*/ 91052 h 272389"/>
              <a:gd name="csX2" fmla="*/ 90424 w 181609"/>
              <a:gd name="csY2" fmla="*/ 91052 h 272389"/>
              <a:gd name="csX3" fmla="*/ 90424 w 181609"/>
              <a:gd name="csY3" fmla="*/ 272390 h 272389"/>
              <a:gd name="csX4" fmla="*/ 181610 w 181609"/>
              <a:gd name="csY4" fmla="*/ 182103 h 272389"/>
              <a:gd name="csX5" fmla="*/ 181610 w 181609"/>
              <a:gd name="csY5" fmla="*/ 0 h 272389"/>
              <a:gd name="csX6" fmla="*/ 90424 w 181609"/>
              <a:gd name="csY6" fmla="*/ 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0424" y="0"/>
                </a:moveTo>
                <a:lnTo>
                  <a:pt x="0" y="91052"/>
                </a:lnTo>
                <a:lnTo>
                  <a:pt x="90424" y="91052"/>
                </a:lnTo>
                <a:lnTo>
                  <a:pt x="90424" y="272390"/>
                </a:lnTo>
                <a:lnTo>
                  <a:pt x="181610" y="182103"/>
                </a:lnTo>
                <a:lnTo>
                  <a:pt x="181610" y="0"/>
                </a:lnTo>
                <a:lnTo>
                  <a:pt x="90424" y="0"/>
                </a:lnTo>
                <a:close/>
              </a:path>
            </a:pathLst>
          </a:custGeom>
          <a:solidFill>
            <a:srgbClr val="FF6200"/>
          </a:solidFill>
          <a:ln w="6350" cap="flat">
            <a:noFill/>
            <a:prstDash val="solid"/>
            <a:miter/>
          </a:ln>
        </p:spPr>
      </p:sp>
      <p:sp>
        <p:nvSpPr>
          <p:cNvPr id="3" name="Полилиния 2"/>
          <p:cNvSpPr/>
          <p:nvPr userDrawn="1"/>
        </p:nvSpPr>
        <p:spPr bwMode="auto">
          <a:xfrm>
            <a:off x="10849800" y="297399"/>
            <a:ext cx="181609" cy="272389"/>
          </a:xfrm>
          <a:custGeom>
            <a:avLst/>
            <a:gdLst>
              <a:gd name="csX0" fmla="*/ 91186 w 181609"/>
              <a:gd name="csY0" fmla="*/ 272390 h 272389"/>
              <a:gd name="csX1" fmla="*/ 181610 w 181609"/>
              <a:gd name="csY1" fmla="*/ 181338 h 272389"/>
              <a:gd name="csX2" fmla="*/ 91186 w 181609"/>
              <a:gd name="csY2" fmla="*/ 181338 h 272389"/>
              <a:gd name="csX3" fmla="*/ 91186 w 181609"/>
              <a:gd name="csY3" fmla="*/ 0 h 272389"/>
              <a:gd name="csX4" fmla="*/ 0 w 181609"/>
              <a:gd name="csY4" fmla="*/ 90287 h 272389"/>
              <a:gd name="csX5" fmla="*/ 0 w 181609"/>
              <a:gd name="csY5" fmla="*/ 272390 h 272389"/>
              <a:gd name="csX6" fmla="*/ 91186 w 181609"/>
              <a:gd name="csY6" fmla="*/ 27239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1186" y="272390"/>
                </a:moveTo>
                <a:lnTo>
                  <a:pt x="181610" y="181338"/>
                </a:lnTo>
                <a:lnTo>
                  <a:pt x="91186" y="181338"/>
                </a:lnTo>
                <a:lnTo>
                  <a:pt x="91186" y="0"/>
                </a:lnTo>
                <a:lnTo>
                  <a:pt x="0" y="90287"/>
                </a:lnTo>
                <a:lnTo>
                  <a:pt x="0" y="272390"/>
                </a:lnTo>
                <a:lnTo>
                  <a:pt x="91186" y="272390"/>
                </a:lnTo>
                <a:close/>
              </a:path>
            </a:pathLst>
          </a:custGeom>
          <a:solidFill>
            <a:srgbClr val="7276FF"/>
          </a:solidFill>
          <a:ln w="6350" cap="flat">
            <a:noFill/>
            <a:prstDash val="solid"/>
            <a:miter/>
          </a:ln>
        </p:spPr>
      </p:sp>
      <p:sp>
        <p:nvSpPr>
          <p:cNvPr id="4" name="Полилиния 3"/>
          <p:cNvSpPr/>
          <p:nvPr userDrawn="1"/>
        </p:nvSpPr>
        <p:spPr bwMode="auto">
          <a:xfrm>
            <a:off x="11214544" y="304274"/>
            <a:ext cx="680022" cy="258635"/>
          </a:xfrm>
          <a:custGeom>
            <a:avLst/>
            <a:gdLst>
              <a:gd name="csX0" fmla="*/ 594995 w 680022"/>
              <a:gd name="csY0" fmla="*/ 200567 h 258635"/>
              <a:gd name="csX1" fmla="*/ 542672 w 680022"/>
              <a:gd name="csY1" fmla="*/ 200567 h 258635"/>
              <a:gd name="csX2" fmla="*/ 542672 w 680022"/>
              <a:gd name="csY2" fmla="*/ 146774 h 258635"/>
              <a:gd name="csX3" fmla="*/ 594995 w 680022"/>
              <a:gd name="csY3" fmla="*/ 146774 h 258635"/>
              <a:gd name="csX4" fmla="*/ 624142 w 680022"/>
              <a:gd name="csY4" fmla="*/ 173492 h 258635"/>
              <a:gd name="csX5" fmla="*/ 594995 w 680022"/>
              <a:gd name="csY5" fmla="*/ 200567 h 258635"/>
              <a:gd name="csX6" fmla="*/ 486093 w 680022"/>
              <a:gd name="csY6" fmla="*/ 4987 h 258635"/>
              <a:gd name="csX7" fmla="*/ 486093 w 680022"/>
              <a:gd name="csY7" fmla="*/ 254360 h 258635"/>
              <a:gd name="csX8" fmla="*/ 597789 w 680022"/>
              <a:gd name="csY8" fmla="*/ 254360 h 258635"/>
              <a:gd name="csX9" fmla="*/ 680022 w 680022"/>
              <a:gd name="csY9" fmla="*/ 173492 h 258635"/>
              <a:gd name="csX10" fmla="*/ 597789 w 680022"/>
              <a:gd name="csY10" fmla="*/ 92981 h 258635"/>
              <a:gd name="csX11" fmla="*/ 542672 w 680022"/>
              <a:gd name="csY11" fmla="*/ 92981 h 258635"/>
              <a:gd name="csX12" fmla="*/ 542672 w 680022"/>
              <a:gd name="csY12" fmla="*/ 59849 h 258635"/>
              <a:gd name="csX13" fmla="*/ 664020 w 680022"/>
              <a:gd name="csY13" fmla="*/ 59849 h 258635"/>
              <a:gd name="csX14" fmla="*/ 664020 w 680022"/>
              <a:gd name="csY14" fmla="*/ 4987 h 258635"/>
              <a:gd name="csX15" fmla="*/ 486093 w 680022"/>
              <a:gd name="csY15" fmla="*/ 4987 h 258635"/>
              <a:gd name="csX16" fmla="*/ 287528 w 680022"/>
              <a:gd name="csY16" fmla="*/ 129318 h 258635"/>
              <a:gd name="csX17" fmla="*/ 346202 w 680022"/>
              <a:gd name="csY17" fmla="*/ 55575 h 258635"/>
              <a:gd name="csX18" fmla="*/ 397129 w 680022"/>
              <a:gd name="csY18" fmla="*/ 99749 h 258635"/>
              <a:gd name="csX19" fmla="*/ 456185 w 680022"/>
              <a:gd name="csY19" fmla="*/ 99749 h 258635"/>
              <a:gd name="csX20" fmla="*/ 346202 w 680022"/>
              <a:gd name="csY20" fmla="*/ 0 h 258635"/>
              <a:gd name="csX21" fmla="*/ 228474 w 680022"/>
              <a:gd name="csY21" fmla="*/ 129318 h 258635"/>
              <a:gd name="csX22" fmla="*/ 346202 w 680022"/>
              <a:gd name="csY22" fmla="*/ 258636 h 258635"/>
              <a:gd name="csX23" fmla="*/ 456565 w 680022"/>
              <a:gd name="csY23" fmla="*/ 156748 h 258635"/>
              <a:gd name="csX24" fmla="*/ 397129 w 680022"/>
              <a:gd name="csY24" fmla="*/ 156748 h 258635"/>
              <a:gd name="csX25" fmla="*/ 346202 w 680022"/>
              <a:gd name="csY25" fmla="*/ 203061 h 258635"/>
              <a:gd name="csX26" fmla="*/ 287528 w 680022"/>
              <a:gd name="csY26" fmla="*/ 129318 h 258635"/>
              <a:gd name="csX27" fmla="*/ 0 w 680022"/>
              <a:gd name="csY27" fmla="*/ 4987 h 258635"/>
              <a:gd name="csX28" fmla="*/ 0 w 680022"/>
              <a:gd name="csY28" fmla="*/ 254360 h 258635"/>
              <a:gd name="csX29" fmla="*/ 57976 w 680022"/>
              <a:gd name="csY29" fmla="*/ 254360 h 258635"/>
              <a:gd name="csX30" fmla="*/ 57976 w 680022"/>
              <a:gd name="csY30" fmla="*/ 60918 h 258635"/>
              <a:gd name="csX31" fmla="*/ 141288 w 680022"/>
              <a:gd name="csY31" fmla="*/ 60918 h 258635"/>
              <a:gd name="csX32" fmla="*/ 141288 w 680022"/>
              <a:gd name="csY32" fmla="*/ 254360 h 258635"/>
              <a:gd name="csX33" fmla="*/ 198882 w 680022"/>
              <a:gd name="csY33" fmla="*/ 254360 h 258635"/>
              <a:gd name="csX34" fmla="*/ 198882 w 680022"/>
              <a:gd name="csY34" fmla="*/ 4987 h 258635"/>
              <a:gd name="csX35" fmla="*/ 0 w 680022"/>
              <a:gd name="csY35" fmla="*/ 4987 h 258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80022" h="258635" extrusionOk="0">
                <a:moveTo>
                  <a:pt x="594995" y="200567"/>
                </a:moveTo>
                <a:lnTo>
                  <a:pt x="542672" y="200567"/>
                </a:lnTo>
                <a:lnTo>
                  <a:pt x="542672" y="146774"/>
                </a:lnTo>
                <a:lnTo>
                  <a:pt x="594995" y="146774"/>
                </a:lnTo>
                <a:cubicBezTo>
                  <a:pt x="614871" y="146774"/>
                  <a:pt x="624142" y="155324"/>
                  <a:pt x="624142" y="173492"/>
                </a:cubicBezTo>
                <a:cubicBezTo>
                  <a:pt x="624142" y="192017"/>
                  <a:pt x="614871" y="200567"/>
                  <a:pt x="594995" y="200567"/>
                </a:cubicBezTo>
                <a:close/>
                <a:moveTo>
                  <a:pt x="486093" y="4987"/>
                </a:moveTo>
                <a:lnTo>
                  <a:pt x="486093" y="254360"/>
                </a:lnTo>
                <a:lnTo>
                  <a:pt x="597789" y="254360"/>
                </a:lnTo>
                <a:cubicBezTo>
                  <a:pt x="650812" y="254360"/>
                  <a:pt x="680022" y="225148"/>
                  <a:pt x="680022" y="173492"/>
                </a:cubicBezTo>
                <a:cubicBezTo>
                  <a:pt x="680022" y="122193"/>
                  <a:pt x="650812" y="92981"/>
                  <a:pt x="597789" y="92981"/>
                </a:cubicBezTo>
                <a:lnTo>
                  <a:pt x="542672" y="92981"/>
                </a:lnTo>
                <a:lnTo>
                  <a:pt x="542672" y="59849"/>
                </a:lnTo>
                <a:lnTo>
                  <a:pt x="664020" y="59849"/>
                </a:lnTo>
                <a:lnTo>
                  <a:pt x="664020" y="4987"/>
                </a:lnTo>
                <a:lnTo>
                  <a:pt x="486093" y="4987"/>
                </a:lnTo>
                <a:close/>
                <a:moveTo>
                  <a:pt x="287528" y="129318"/>
                </a:moveTo>
                <a:cubicBezTo>
                  <a:pt x="287528" y="85500"/>
                  <a:pt x="311722" y="55575"/>
                  <a:pt x="346202" y="55575"/>
                </a:cubicBezTo>
                <a:cubicBezTo>
                  <a:pt x="372237" y="55575"/>
                  <a:pt x="392494" y="72318"/>
                  <a:pt x="397129" y="99749"/>
                </a:cubicBezTo>
                <a:lnTo>
                  <a:pt x="456185" y="99749"/>
                </a:lnTo>
                <a:cubicBezTo>
                  <a:pt x="450152" y="39900"/>
                  <a:pt x="405321" y="0"/>
                  <a:pt x="346202" y="0"/>
                </a:cubicBezTo>
                <a:cubicBezTo>
                  <a:pt x="277178" y="0"/>
                  <a:pt x="228474" y="54150"/>
                  <a:pt x="228474" y="129318"/>
                </a:cubicBezTo>
                <a:cubicBezTo>
                  <a:pt x="228474" y="204486"/>
                  <a:pt x="277178" y="258636"/>
                  <a:pt x="346202" y="258636"/>
                </a:cubicBezTo>
                <a:cubicBezTo>
                  <a:pt x="406019" y="258636"/>
                  <a:pt x="451231" y="217310"/>
                  <a:pt x="456565" y="156748"/>
                </a:cubicBezTo>
                <a:lnTo>
                  <a:pt x="397129" y="156748"/>
                </a:lnTo>
                <a:cubicBezTo>
                  <a:pt x="393574" y="185605"/>
                  <a:pt x="372936" y="203061"/>
                  <a:pt x="346202" y="203061"/>
                </a:cubicBezTo>
                <a:cubicBezTo>
                  <a:pt x="311722" y="203061"/>
                  <a:pt x="287528" y="173136"/>
                  <a:pt x="287528" y="129318"/>
                </a:cubicBezTo>
                <a:close/>
                <a:moveTo>
                  <a:pt x="0" y="4987"/>
                </a:moveTo>
                <a:lnTo>
                  <a:pt x="0" y="254360"/>
                </a:lnTo>
                <a:lnTo>
                  <a:pt x="57976" y="254360"/>
                </a:lnTo>
                <a:lnTo>
                  <a:pt x="57976" y="60918"/>
                </a:lnTo>
                <a:lnTo>
                  <a:pt x="141288" y="60918"/>
                </a:lnTo>
                <a:lnTo>
                  <a:pt x="141288" y="254360"/>
                </a:lnTo>
                <a:lnTo>
                  <a:pt x="198882" y="254360"/>
                </a:lnTo>
                <a:lnTo>
                  <a:pt x="198882" y="4987"/>
                </a:lnTo>
                <a:lnTo>
                  <a:pt x="0" y="4987"/>
                </a:lnTo>
                <a:close/>
              </a:path>
            </a:pathLst>
          </a:custGeom>
          <a:solidFill>
            <a:srgbClr val="000F3C"/>
          </a:solidFill>
          <a:ln w="6350" cap="flat">
            <a:noFill/>
            <a:prstDash val="solid"/>
            <a:miter/>
          </a:ln>
        </p:spPr>
      </p:sp>
      <p:sp>
        <p:nvSpPr>
          <p:cNvPr id="5" name="Текст 27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304172" y="242154"/>
            <a:ext cx="5702928" cy="912813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Длинный заголовок</a:t>
            </a:r>
            <a:br>
              <a:rPr lang="ru-RU"/>
            </a:br>
            <a:r>
              <a:rPr lang="ru-RU"/>
              <a:t>в две полные строки</a:t>
            </a:r>
            <a:endParaRPr/>
          </a:p>
        </p:txBody>
      </p:sp>
      <p:sp>
        <p:nvSpPr>
          <p:cNvPr id="6" name="Текст 2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23395" y="6487967"/>
            <a:ext cx="5726741" cy="140038"/>
          </a:xfrm>
          <a:prstGeom prst="rect">
            <a:avLst/>
          </a:prstGeom>
        </p:spPr>
        <p:txBody>
          <a:bodyPr wrap="square" lIns="36000" tIns="36000" rIns="36000" bIns="36000">
            <a:no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000" b="0" i="0" spc="20">
                <a:solidFill>
                  <a:srgbClr val="80879D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Место, чтобы разместить источники</a:t>
            </a:r>
            <a:endParaRPr/>
          </a:p>
        </p:txBody>
      </p:sp>
      <p:sp>
        <p:nvSpPr>
          <p:cNvPr id="8" name="Номер слайда 5"/>
          <p:cNvSpPr txBox="1"/>
          <p:nvPr userDrawn="1"/>
        </p:nvSpPr>
        <p:spPr bwMode="auto">
          <a:xfrm>
            <a:off x="11611382" y="6488672"/>
            <a:ext cx="269923" cy="138499"/>
          </a:xfrm>
          <a:prstGeom prst="rect">
            <a:avLst/>
          </a:prstGeom>
        </p:spPr>
        <p:txBody>
          <a:bodyPr wrap="square" lIns="36000" tIns="36000" rIns="36000" bIns="36000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fld id="{19B51A1E-902D-48AF-9020-955120F399B6}" type="slidenum">
              <a:rPr lang="ru-RU" sz="900" b="0" i="0">
                <a:solidFill>
                  <a:srgbClr val="80879D"/>
                </a:solidFill>
                <a:latin typeface="PSB Lavr"/>
                <a:ea typeface="+mn-ea"/>
                <a:cs typeface="PSB Lavr"/>
              </a:rPr>
              <a:t>‹#›</a:t>
            </a:fld>
            <a:endParaRPr lang="ru-RU" sz="900" b="0" i="0">
              <a:solidFill>
                <a:srgbClr val="80879D"/>
              </a:solidFill>
              <a:latin typeface="PSB Lavr"/>
              <a:ea typeface="+mn-ea"/>
              <a:cs typeface="PSB Lavr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екстовый слайд (light) три карточки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 userDrawn="1"/>
        </p:nvSpPr>
        <p:spPr bwMode="auto">
          <a:xfrm>
            <a:off x="10940605" y="297399"/>
            <a:ext cx="181609" cy="272389"/>
          </a:xfrm>
          <a:custGeom>
            <a:avLst/>
            <a:gdLst>
              <a:gd name="csX0" fmla="*/ 90424 w 181609"/>
              <a:gd name="csY0" fmla="*/ 0 h 272389"/>
              <a:gd name="csX1" fmla="*/ 0 w 181609"/>
              <a:gd name="csY1" fmla="*/ 91052 h 272389"/>
              <a:gd name="csX2" fmla="*/ 90424 w 181609"/>
              <a:gd name="csY2" fmla="*/ 91052 h 272389"/>
              <a:gd name="csX3" fmla="*/ 90424 w 181609"/>
              <a:gd name="csY3" fmla="*/ 272390 h 272389"/>
              <a:gd name="csX4" fmla="*/ 181610 w 181609"/>
              <a:gd name="csY4" fmla="*/ 182103 h 272389"/>
              <a:gd name="csX5" fmla="*/ 181610 w 181609"/>
              <a:gd name="csY5" fmla="*/ 0 h 272389"/>
              <a:gd name="csX6" fmla="*/ 90424 w 181609"/>
              <a:gd name="csY6" fmla="*/ 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0424" y="0"/>
                </a:moveTo>
                <a:lnTo>
                  <a:pt x="0" y="91052"/>
                </a:lnTo>
                <a:lnTo>
                  <a:pt x="90424" y="91052"/>
                </a:lnTo>
                <a:lnTo>
                  <a:pt x="90424" y="272390"/>
                </a:lnTo>
                <a:lnTo>
                  <a:pt x="181610" y="182103"/>
                </a:lnTo>
                <a:lnTo>
                  <a:pt x="181610" y="0"/>
                </a:lnTo>
                <a:lnTo>
                  <a:pt x="90424" y="0"/>
                </a:lnTo>
                <a:close/>
              </a:path>
            </a:pathLst>
          </a:custGeom>
          <a:solidFill>
            <a:srgbClr val="FF6200"/>
          </a:solidFill>
          <a:ln w="6350" cap="flat">
            <a:noFill/>
            <a:prstDash val="solid"/>
            <a:miter/>
          </a:ln>
        </p:spPr>
      </p:sp>
      <p:sp>
        <p:nvSpPr>
          <p:cNvPr id="8" name="Полилиния 7"/>
          <p:cNvSpPr/>
          <p:nvPr userDrawn="1"/>
        </p:nvSpPr>
        <p:spPr bwMode="auto">
          <a:xfrm>
            <a:off x="10849800" y="297399"/>
            <a:ext cx="181609" cy="272389"/>
          </a:xfrm>
          <a:custGeom>
            <a:avLst/>
            <a:gdLst>
              <a:gd name="csX0" fmla="*/ 91186 w 181609"/>
              <a:gd name="csY0" fmla="*/ 272390 h 272389"/>
              <a:gd name="csX1" fmla="*/ 181610 w 181609"/>
              <a:gd name="csY1" fmla="*/ 181338 h 272389"/>
              <a:gd name="csX2" fmla="*/ 91186 w 181609"/>
              <a:gd name="csY2" fmla="*/ 181338 h 272389"/>
              <a:gd name="csX3" fmla="*/ 91186 w 181609"/>
              <a:gd name="csY3" fmla="*/ 0 h 272389"/>
              <a:gd name="csX4" fmla="*/ 0 w 181609"/>
              <a:gd name="csY4" fmla="*/ 90287 h 272389"/>
              <a:gd name="csX5" fmla="*/ 0 w 181609"/>
              <a:gd name="csY5" fmla="*/ 272390 h 272389"/>
              <a:gd name="csX6" fmla="*/ 91186 w 181609"/>
              <a:gd name="csY6" fmla="*/ 27239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1186" y="272390"/>
                </a:moveTo>
                <a:lnTo>
                  <a:pt x="181610" y="181338"/>
                </a:lnTo>
                <a:lnTo>
                  <a:pt x="91186" y="181338"/>
                </a:lnTo>
                <a:lnTo>
                  <a:pt x="91186" y="0"/>
                </a:lnTo>
                <a:lnTo>
                  <a:pt x="0" y="90287"/>
                </a:lnTo>
                <a:lnTo>
                  <a:pt x="0" y="272390"/>
                </a:lnTo>
                <a:lnTo>
                  <a:pt x="91186" y="272390"/>
                </a:lnTo>
                <a:close/>
              </a:path>
            </a:pathLst>
          </a:custGeom>
          <a:solidFill>
            <a:srgbClr val="7276FF"/>
          </a:solidFill>
          <a:ln w="6350" cap="flat">
            <a:noFill/>
            <a:prstDash val="solid"/>
            <a:miter/>
          </a:ln>
        </p:spPr>
      </p:sp>
      <p:sp>
        <p:nvSpPr>
          <p:cNvPr id="9" name="Полилиния 8"/>
          <p:cNvSpPr/>
          <p:nvPr userDrawn="1"/>
        </p:nvSpPr>
        <p:spPr bwMode="auto">
          <a:xfrm>
            <a:off x="11214544" y="304274"/>
            <a:ext cx="680022" cy="258635"/>
          </a:xfrm>
          <a:custGeom>
            <a:avLst/>
            <a:gdLst>
              <a:gd name="csX0" fmla="*/ 594995 w 680022"/>
              <a:gd name="csY0" fmla="*/ 200567 h 258635"/>
              <a:gd name="csX1" fmla="*/ 542672 w 680022"/>
              <a:gd name="csY1" fmla="*/ 200567 h 258635"/>
              <a:gd name="csX2" fmla="*/ 542672 w 680022"/>
              <a:gd name="csY2" fmla="*/ 146774 h 258635"/>
              <a:gd name="csX3" fmla="*/ 594995 w 680022"/>
              <a:gd name="csY3" fmla="*/ 146774 h 258635"/>
              <a:gd name="csX4" fmla="*/ 624142 w 680022"/>
              <a:gd name="csY4" fmla="*/ 173492 h 258635"/>
              <a:gd name="csX5" fmla="*/ 594995 w 680022"/>
              <a:gd name="csY5" fmla="*/ 200567 h 258635"/>
              <a:gd name="csX6" fmla="*/ 486093 w 680022"/>
              <a:gd name="csY6" fmla="*/ 4987 h 258635"/>
              <a:gd name="csX7" fmla="*/ 486093 w 680022"/>
              <a:gd name="csY7" fmla="*/ 254360 h 258635"/>
              <a:gd name="csX8" fmla="*/ 597789 w 680022"/>
              <a:gd name="csY8" fmla="*/ 254360 h 258635"/>
              <a:gd name="csX9" fmla="*/ 680022 w 680022"/>
              <a:gd name="csY9" fmla="*/ 173492 h 258635"/>
              <a:gd name="csX10" fmla="*/ 597789 w 680022"/>
              <a:gd name="csY10" fmla="*/ 92981 h 258635"/>
              <a:gd name="csX11" fmla="*/ 542672 w 680022"/>
              <a:gd name="csY11" fmla="*/ 92981 h 258635"/>
              <a:gd name="csX12" fmla="*/ 542672 w 680022"/>
              <a:gd name="csY12" fmla="*/ 59849 h 258635"/>
              <a:gd name="csX13" fmla="*/ 664020 w 680022"/>
              <a:gd name="csY13" fmla="*/ 59849 h 258635"/>
              <a:gd name="csX14" fmla="*/ 664020 w 680022"/>
              <a:gd name="csY14" fmla="*/ 4987 h 258635"/>
              <a:gd name="csX15" fmla="*/ 486093 w 680022"/>
              <a:gd name="csY15" fmla="*/ 4987 h 258635"/>
              <a:gd name="csX16" fmla="*/ 287528 w 680022"/>
              <a:gd name="csY16" fmla="*/ 129318 h 258635"/>
              <a:gd name="csX17" fmla="*/ 346202 w 680022"/>
              <a:gd name="csY17" fmla="*/ 55575 h 258635"/>
              <a:gd name="csX18" fmla="*/ 397129 w 680022"/>
              <a:gd name="csY18" fmla="*/ 99749 h 258635"/>
              <a:gd name="csX19" fmla="*/ 456185 w 680022"/>
              <a:gd name="csY19" fmla="*/ 99749 h 258635"/>
              <a:gd name="csX20" fmla="*/ 346202 w 680022"/>
              <a:gd name="csY20" fmla="*/ 0 h 258635"/>
              <a:gd name="csX21" fmla="*/ 228474 w 680022"/>
              <a:gd name="csY21" fmla="*/ 129318 h 258635"/>
              <a:gd name="csX22" fmla="*/ 346202 w 680022"/>
              <a:gd name="csY22" fmla="*/ 258636 h 258635"/>
              <a:gd name="csX23" fmla="*/ 456565 w 680022"/>
              <a:gd name="csY23" fmla="*/ 156748 h 258635"/>
              <a:gd name="csX24" fmla="*/ 397129 w 680022"/>
              <a:gd name="csY24" fmla="*/ 156748 h 258635"/>
              <a:gd name="csX25" fmla="*/ 346202 w 680022"/>
              <a:gd name="csY25" fmla="*/ 203061 h 258635"/>
              <a:gd name="csX26" fmla="*/ 287528 w 680022"/>
              <a:gd name="csY26" fmla="*/ 129318 h 258635"/>
              <a:gd name="csX27" fmla="*/ 0 w 680022"/>
              <a:gd name="csY27" fmla="*/ 4987 h 258635"/>
              <a:gd name="csX28" fmla="*/ 0 w 680022"/>
              <a:gd name="csY28" fmla="*/ 254360 h 258635"/>
              <a:gd name="csX29" fmla="*/ 57976 w 680022"/>
              <a:gd name="csY29" fmla="*/ 254360 h 258635"/>
              <a:gd name="csX30" fmla="*/ 57976 w 680022"/>
              <a:gd name="csY30" fmla="*/ 60918 h 258635"/>
              <a:gd name="csX31" fmla="*/ 141288 w 680022"/>
              <a:gd name="csY31" fmla="*/ 60918 h 258635"/>
              <a:gd name="csX32" fmla="*/ 141288 w 680022"/>
              <a:gd name="csY32" fmla="*/ 254360 h 258635"/>
              <a:gd name="csX33" fmla="*/ 198882 w 680022"/>
              <a:gd name="csY33" fmla="*/ 254360 h 258635"/>
              <a:gd name="csX34" fmla="*/ 198882 w 680022"/>
              <a:gd name="csY34" fmla="*/ 4987 h 258635"/>
              <a:gd name="csX35" fmla="*/ 0 w 680022"/>
              <a:gd name="csY35" fmla="*/ 4987 h 258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80022" h="258635" extrusionOk="0">
                <a:moveTo>
                  <a:pt x="594995" y="200567"/>
                </a:moveTo>
                <a:lnTo>
                  <a:pt x="542672" y="200567"/>
                </a:lnTo>
                <a:lnTo>
                  <a:pt x="542672" y="146774"/>
                </a:lnTo>
                <a:lnTo>
                  <a:pt x="594995" y="146774"/>
                </a:lnTo>
                <a:cubicBezTo>
                  <a:pt x="614871" y="146774"/>
                  <a:pt x="624142" y="155324"/>
                  <a:pt x="624142" y="173492"/>
                </a:cubicBezTo>
                <a:cubicBezTo>
                  <a:pt x="624142" y="192017"/>
                  <a:pt x="614871" y="200567"/>
                  <a:pt x="594995" y="200567"/>
                </a:cubicBezTo>
                <a:close/>
                <a:moveTo>
                  <a:pt x="486093" y="4987"/>
                </a:moveTo>
                <a:lnTo>
                  <a:pt x="486093" y="254360"/>
                </a:lnTo>
                <a:lnTo>
                  <a:pt x="597789" y="254360"/>
                </a:lnTo>
                <a:cubicBezTo>
                  <a:pt x="650812" y="254360"/>
                  <a:pt x="680022" y="225148"/>
                  <a:pt x="680022" y="173492"/>
                </a:cubicBezTo>
                <a:cubicBezTo>
                  <a:pt x="680022" y="122193"/>
                  <a:pt x="650812" y="92981"/>
                  <a:pt x="597789" y="92981"/>
                </a:cubicBezTo>
                <a:lnTo>
                  <a:pt x="542672" y="92981"/>
                </a:lnTo>
                <a:lnTo>
                  <a:pt x="542672" y="59849"/>
                </a:lnTo>
                <a:lnTo>
                  <a:pt x="664020" y="59849"/>
                </a:lnTo>
                <a:lnTo>
                  <a:pt x="664020" y="4987"/>
                </a:lnTo>
                <a:lnTo>
                  <a:pt x="486093" y="4987"/>
                </a:lnTo>
                <a:close/>
                <a:moveTo>
                  <a:pt x="287528" y="129318"/>
                </a:moveTo>
                <a:cubicBezTo>
                  <a:pt x="287528" y="85500"/>
                  <a:pt x="311722" y="55575"/>
                  <a:pt x="346202" y="55575"/>
                </a:cubicBezTo>
                <a:cubicBezTo>
                  <a:pt x="372237" y="55575"/>
                  <a:pt x="392494" y="72318"/>
                  <a:pt x="397129" y="99749"/>
                </a:cubicBezTo>
                <a:lnTo>
                  <a:pt x="456185" y="99749"/>
                </a:lnTo>
                <a:cubicBezTo>
                  <a:pt x="450152" y="39900"/>
                  <a:pt x="405321" y="0"/>
                  <a:pt x="346202" y="0"/>
                </a:cubicBezTo>
                <a:cubicBezTo>
                  <a:pt x="277178" y="0"/>
                  <a:pt x="228474" y="54150"/>
                  <a:pt x="228474" y="129318"/>
                </a:cubicBezTo>
                <a:cubicBezTo>
                  <a:pt x="228474" y="204486"/>
                  <a:pt x="277178" y="258636"/>
                  <a:pt x="346202" y="258636"/>
                </a:cubicBezTo>
                <a:cubicBezTo>
                  <a:pt x="406019" y="258636"/>
                  <a:pt x="451231" y="217310"/>
                  <a:pt x="456565" y="156748"/>
                </a:cubicBezTo>
                <a:lnTo>
                  <a:pt x="397129" y="156748"/>
                </a:lnTo>
                <a:cubicBezTo>
                  <a:pt x="393574" y="185605"/>
                  <a:pt x="372936" y="203061"/>
                  <a:pt x="346202" y="203061"/>
                </a:cubicBezTo>
                <a:cubicBezTo>
                  <a:pt x="311722" y="203061"/>
                  <a:pt x="287528" y="173136"/>
                  <a:pt x="287528" y="129318"/>
                </a:cubicBezTo>
                <a:close/>
                <a:moveTo>
                  <a:pt x="0" y="4987"/>
                </a:moveTo>
                <a:lnTo>
                  <a:pt x="0" y="254360"/>
                </a:lnTo>
                <a:lnTo>
                  <a:pt x="57976" y="254360"/>
                </a:lnTo>
                <a:lnTo>
                  <a:pt x="57976" y="60918"/>
                </a:lnTo>
                <a:lnTo>
                  <a:pt x="141288" y="60918"/>
                </a:lnTo>
                <a:lnTo>
                  <a:pt x="141288" y="254360"/>
                </a:lnTo>
                <a:lnTo>
                  <a:pt x="198882" y="254360"/>
                </a:lnTo>
                <a:lnTo>
                  <a:pt x="198882" y="4987"/>
                </a:lnTo>
                <a:lnTo>
                  <a:pt x="0" y="4987"/>
                </a:lnTo>
                <a:close/>
              </a:path>
            </a:pathLst>
          </a:custGeom>
          <a:solidFill>
            <a:srgbClr val="000F3C"/>
          </a:solidFill>
          <a:ln w="6350" cap="flat">
            <a:noFill/>
            <a:prstDash val="solid"/>
            <a:miter/>
          </a:ln>
        </p:spPr>
      </p:sp>
      <p:sp>
        <p:nvSpPr>
          <p:cNvPr id="11" name="Текст 2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304172" y="242154"/>
            <a:ext cx="5702928" cy="912813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Слайд с карточками </a:t>
            </a:r>
            <a:br>
              <a:rPr lang="ru-RU"/>
            </a:br>
            <a:r>
              <a:rPr lang="ru-RU"/>
              <a:t>и длинным заголовком</a:t>
            </a:r>
            <a:endParaRPr/>
          </a:p>
        </p:txBody>
      </p:sp>
      <p:sp>
        <p:nvSpPr>
          <p:cNvPr id="16" name="Текст 2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23395" y="6487967"/>
            <a:ext cx="5726741" cy="140038"/>
          </a:xfrm>
          <a:prstGeom prst="rect">
            <a:avLst/>
          </a:prstGeom>
        </p:spPr>
        <p:txBody>
          <a:bodyPr wrap="square" lIns="36000" tIns="36000" rIns="36000" bIns="36000">
            <a:no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000" b="0" i="0" spc="20">
                <a:solidFill>
                  <a:srgbClr val="80879D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Место, чтобы разместить источники</a:t>
            </a:r>
            <a:endParaRPr/>
          </a:p>
        </p:txBody>
      </p:sp>
      <p:sp>
        <p:nvSpPr>
          <p:cNvPr id="17" name="Номер слайда 5"/>
          <p:cNvSpPr txBox="1"/>
          <p:nvPr userDrawn="1"/>
        </p:nvSpPr>
        <p:spPr bwMode="auto">
          <a:xfrm>
            <a:off x="11611382" y="6488672"/>
            <a:ext cx="269923" cy="138499"/>
          </a:xfrm>
          <a:prstGeom prst="rect">
            <a:avLst/>
          </a:prstGeom>
        </p:spPr>
        <p:txBody>
          <a:bodyPr wrap="square" lIns="36000" tIns="36000" rIns="36000" bIns="36000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fld id="{19B51A1E-902D-48AF-9020-955120F399B6}" type="slidenum">
              <a:rPr lang="ru-RU" sz="900" b="0" i="0">
                <a:solidFill>
                  <a:srgbClr val="80879D"/>
                </a:solidFill>
                <a:latin typeface="PSB Lavr"/>
                <a:ea typeface="+mn-ea"/>
                <a:cs typeface="PSB Lavr"/>
              </a:rPr>
              <a:t>‹#›</a:t>
            </a:fld>
            <a:endParaRPr lang="ru-RU" sz="900" b="0" i="0">
              <a:solidFill>
                <a:srgbClr val="80879D"/>
              </a:solidFill>
              <a:latin typeface="PSB Lavr"/>
              <a:ea typeface="+mn-ea"/>
              <a:cs typeface="PSB Lavr"/>
            </a:endParaRPr>
          </a:p>
        </p:txBody>
      </p:sp>
      <p:sp>
        <p:nvSpPr>
          <p:cNvPr id="2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8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6" y="4408188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70" y="4408188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екстовый слайд с карточ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2284334" y="4358639"/>
            <a:ext cx="1788555" cy="178855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Место для изображения из Интернета 14"/>
          <p:cNvSpPr>
            <a:spLocks noGrp="1"/>
          </p:cNvSpPr>
          <p:nvPr>
            <p:ph type="clipArt" sz="quarter" idx="43"/>
          </p:nvPr>
        </p:nvSpPr>
        <p:spPr bwMode="auto">
          <a:xfrm>
            <a:off x="6184515" y="4358639"/>
            <a:ext cx="1788555" cy="178855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Место для изображения из Интернета 14"/>
          <p:cNvSpPr>
            <a:spLocks noGrp="1"/>
          </p:cNvSpPr>
          <p:nvPr>
            <p:ph type="clipArt" sz="quarter" idx="44"/>
          </p:nvPr>
        </p:nvSpPr>
        <p:spPr bwMode="auto">
          <a:xfrm>
            <a:off x="10068164" y="4358639"/>
            <a:ext cx="1788555" cy="178855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Полилиния 1"/>
          <p:cNvSpPr/>
          <p:nvPr userDrawn="1"/>
        </p:nvSpPr>
        <p:spPr bwMode="auto">
          <a:xfrm>
            <a:off x="10940605" y="297399"/>
            <a:ext cx="181609" cy="272389"/>
          </a:xfrm>
          <a:custGeom>
            <a:avLst/>
            <a:gdLst>
              <a:gd name="csX0" fmla="*/ 90424 w 181609"/>
              <a:gd name="csY0" fmla="*/ 0 h 272389"/>
              <a:gd name="csX1" fmla="*/ 0 w 181609"/>
              <a:gd name="csY1" fmla="*/ 91052 h 272389"/>
              <a:gd name="csX2" fmla="*/ 90424 w 181609"/>
              <a:gd name="csY2" fmla="*/ 91052 h 272389"/>
              <a:gd name="csX3" fmla="*/ 90424 w 181609"/>
              <a:gd name="csY3" fmla="*/ 272390 h 272389"/>
              <a:gd name="csX4" fmla="*/ 181610 w 181609"/>
              <a:gd name="csY4" fmla="*/ 182103 h 272389"/>
              <a:gd name="csX5" fmla="*/ 181610 w 181609"/>
              <a:gd name="csY5" fmla="*/ 0 h 272389"/>
              <a:gd name="csX6" fmla="*/ 90424 w 181609"/>
              <a:gd name="csY6" fmla="*/ 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0424" y="0"/>
                </a:moveTo>
                <a:lnTo>
                  <a:pt x="0" y="91052"/>
                </a:lnTo>
                <a:lnTo>
                  <a:pt x="90424" y="91052"/>
                </a:lnTo>
                <a:lnTo>
                  <a:pt x="90424" y="272390"/>
                </a:lnTo>
                <a:lnTo>
                  <a:pt x="181610" y="182103"/>
                </a:lnTo>
                <a:lnTo>
                  <a:pt x="181610" y="0"/>
                </a:lnTo>
                <a:lnTo>
                  <a:pt x="90424" y="0"/>
                </a:lnTo>
                <a:close/>
              </a:path>
            </a:pathLst>
          </a:custGeom>
          <a:solidFill>
            <a:srgbClr val="FF6200"/>
          </a:solidFill>
          <a:ln w="6350" cap="flat">
            <a:noFill/>
            <a:prstDash val="solid"/>
            <a:miter/>
          </a:ln>
        </p:spPr>
      </p:sp>
      <p:sp>
        <p:nvSpPr>
          <p:cNvPr id="3" name="Полилиния 2"/>
          <p:cNvSpPr/>
          <p:nvPr userDrawn="1"/>
        </p:nvSpPr>
        <p:spPr bwMode="auto">
          <a:xfrm>
            <a:off x="10849800" y="297399"/>
            <a:ext cx="181609" cy="272389"/>
          </a:xfrm>
          <a:custGeom>
            <a:avLst/>
            <a:gdLst>
              <a:gd name="csX0" fmla="*/ 91186 w 181609"/>
              <a:gd name="csY0" fmla="*/ 272390 h 272389"/>
              <a:gd name="csX1" fmla="*/ 181610 w 181609"/>
              <a:gd name="csY1" fmla="*/ 181338 h 272389"/>
              <a:gd name="csX2" fmla="*/ 91186 w 181609"/>
              <a:gd name="csY2" fmla="*/ 181338 h 272389"/>
              <a:gd name="csX3" fmla="*/ 91186 w 181609"/>
              <a:gd name="csY3" fmla="*/ 0 h 272389"/>
              <a:gd name="csX4" fmla="*/ 0 w 181609"/>
              <a:gd name="csY4" fmla="*/ 90287 h 272389"/>
              <a:gd name="csX5" fmla="*/ 0 w 181609"/>
              <a:gd name="csY5" fmla="*/ 272390 h 272389"/>
              <a:gd name="csX6" fmla="*/ 91186 w 181609"/>
              <a:gd name="csY6" fmla="*/ 272390 h 2723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81609" h="272389" extrusionOk="0">
                <a:moveTo>
                  <a:pt x="91186" y="272390"/>
                </a:moveTo>
                <a:lnTo>
                  <a:pt x="181610" y="181338"/>
                </a:lnTo>
                <a:lnTo>
                  <a:pt x="91186" y="181338"/>
                </a:lnTo>
                <a:lnTo>
                  <a:pt x="91186" y="0"/>
                </a:lnTo>
                <a:lnTo>
                  <a:pt x="0" y="90287"/>
                </a:lnTo>
                <a:lnTo>
                  <a:pt x="0" y="272390"/>
                </a:lnTo>
                <a:lnTo>
                  <a:pt x="91186" y="272390"/>
                </a:lnTo>
                <a:close/>
              </a:path>
            </a:pathLst>
          </a:custGeom>
          <a:solidFill>
            <a:srgbClr val="7276FF"/>
          </a:solidFill>
          <a:ln w="6350" cap="flat">
            <a:noFill/>
            <a:prstDash val="solid"/>
            <a:miter/>
          </a:ln>
        </p:spPr>
      </p:sp>
      <p:sp>
        <p:nvSpPr>
          <p:cNvPr id="4" name="Полилиния 3"/>
          <p:cNvSpPr/>
          <p:nvPr userDrawn="1"/>
        </p:nvSpPr>
        <p:spPr bwMode="auto">
          <a:xfrm>
            <a:off x="11214544" y="304274"/>
            <a:ext cx="680022" cy="258635"/>
          </a:xfrm>
          <a:custGeom>
            <a:avLst/>
            <a:gdLst>
              <a:gd name="csX0" fmla="*/ 594995 w 680022"/>
              <a:gd name="csY0" fmla="*/ 200567 h 258635"/>
              <a:gd name="csX1" fmla="*/ 542672 w 680022"/>
              <a:gd name="csY1" fmla="*/ 200567 h 258635"/>
              <a:gd name="csX2" fmla="*/ 542672 w 680022"/>
              <a:gd name="csY2" fmla="*/ 146774 h 258635"/>
              <a:gd name="csX3" fmla="*/ 594995 w 680022"/>
              <a:gd name="csY3" fmla="*/ 146774 h 258635"/>
              <a:gd name="csX4" fmla="*/ 624142 w 680022"/>
              <a:gd name="csY4" fmla="*/ 173492 h 258635"/>
              <a:gd name="csX5" fmla="*/ 594995 w 680022"/>
              <a:gd name="csY5" fmla="*/ 200567 h 258635"/>
              <a:gd name="csX6" fmla="*/ 486093 w 680022"/>
              <a:gd name="csY6" fmla="*/ 4987 h 258635"/>
              <a:gd name="csX7" fmla="*/ 486093 w 680022"/>
              <a:gd name="csY7" fmla="*/ 254360 h 258635"/>
              <a:gd name="csX8" fmla="*/ 597789 w 680022"/>
              <a:gd name="csY8" fmla="*/ 254360 h 258635"/>
              <a:gd name="csX9" fmla="*/ 680022 w 680022"/>
              <a:gd name="csY9" fmla="*/ 173492 h 258635"/>
              <a:gd name="csX10" fmla="*/ 597789 w 680022"/>
              <a:gd name="csY10" fmla="*/ 92981 h 258635"/>
              <a:gd name="csX11" fmla="*/ 542672 w 680022"/>
              <a:gd name="csY11" fmla="*/ 92981 h 258635"/>
              <a:gd name="csX12" fmla="*/ 542672 w 680022"/>
              <a:gd name="csY12" fmla="*/ 59849 h 258635"/>
              <a:gd name="csX13" fmla="*/ 664020 w 680022"/>
              <a:gd name="csY13" fmla="*/ 59849 h 258635"/>
              <a:gd name="csX14" fmla="*/ 664020 w 680022"/>
              <a:gd name="csY14" fmla="*/ 4987 h 258635"/>
              <a:gd name="csX15" fmla="*/ 486093 w 680022"/>
              <a:gd name="csY15" fmla="*/ 4987 h 258635"/>
              <a:gd name="csX16" fmla="*/ 287528 w 680022"/>
              <a:gd name="csY16" fmla="*/ 129318 h 258635"/>
              <a:gd name="csX17" fmla="*/ 346202 w 680022"/>
              <a:gd name="csY17" fmla="*/ 55575 h 258635"/>
              <a:gd name="csX18" fmla="*/ 397129 w 680022"/>
              <a:gd name="csY18" fmla="*/ 99749 h 258635"/>
              <a:gd name="csX19" fmla="*/ 456185 w 680022"/>
              <a:gd name="csY19" fmla="*/ 99749 h 258635"/>
              <a:gd name="csX20" fmla="*/ 346202 w 680022"/>
              <a:gd name="csY20" fmla="*/ 0 h 258635"/>
              <a:gd name="csX21" fmla="*/ 228474 w 680022"/>
              <a:gd name="csY21" fmla="*/ 129318 h 258635"/>
              <a:gd name="csX22" fmla="*/ 346202 w 680022"/>
              <a:gd name="csY22" fmla="*/ 258636 h 258635"/>
              <a:gd name="csX23" fmla="*/ 456565 w 680022"/>
              <a:gd name="csY23" fmla="*/ 156748 h 258635"/>
              <a:gd name="csX24" fmla="*/ 397129 w 680022"/>
              <a:gd name="csY24" fmla="*/ 156748 h 258635"/>
              <a:gd name="csX25" fmla="*/ 346202 w 680022"/>
              <a:gd name="csY25" fmla="*/ 203061 h 258635"/>
              <a:gd name="csX26" fmla="*/ 287528 w 680022"/>
              <a:gd name="csY26" fmla="*/ 129318 h 258635"/>
              <a:gd name="csX27" fmla="*/ 0 w 680022"/>
              <a:gd name="csY27" fmla="*/ 4987 h 258635"/>
              <a:gd name="csX28" fmla="*/ 0 w 680022"/>
              <a:gd name="csY28" fmla="*/ 254360 h 258635"/>
              <a:gd name="csX29" fmla="*/ 57976 w 680022"/>
              <a:gd name="csY29" fmla="*/ 254360 h 258635"/>
              <a:gd name="csX30" fmla="*/ 57976 w 680022"/>
              <a:gd name="csY30" fmla="*/ 60918 h 258635"/>
              <a:gd name="csX31" fmla="*/ 141288 w 680022"/>
              <a:gd name="csY31" fmla="*/ 60918 h 258635"/>
              <a:gd name="csX32" fmla="*/ 141288 w 680022"/>
              <a:gd name="csY32" fmla="*/ 254360 h 258635"/>
              <a:gd name="csX33" fmla="*/ 198882 w 680022"/>
              <a:gd name="csY33" fmla="*/ 254360 h 258635"/>
              <a:gd name="csX34" fmla="*/ 198882 w 680022"/>
              <a:gd name="csY34" fmla="*/ 4987 h 258635"/>
              <a:gd name="csX35" fmla="*/ 0 w 680022"/>
              <a:gd name="csY35" fmla="*/ 4987 h 258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80022" h="258635" extrusionOk="0">
                <a:moveTo>
                  <a:pt x="594995" y="200567"/>
                </a:moveTo>
                <a:lnTo>
                  <a:pt x="542672" y="200567"/>
                </a:lnTo>
                <a:lnTo>
                  <a:pt x="542672" y="146774"/>
                </a:lnTo>
                <a:lnTo>
                  <a:pt x="594995" y="146774"/>
                </a:lnTo>
                <a:cubicBezTo>
                  <a:pt x="614871" y="146774"/>
                  <a:pt x="624142" y="155324"/>
                  <a:pt x="624142" y="173492"/>
                </a:cubicBezTo>
                <a:cubicBezTo>
                  <a:pt x="624142" y="192017"/>
                  <a:pt x="614871" y="200567"/>
                  <a:pt x="594995" y="200567"/>
                </a:cubicBezTo>
                <a:close/>
                <a:moveTo>
                  <a:pt x="486093" y="4987"/>
                </a:moveTo>
                <a:lnTo>
                  <a:pt x="486093" y="254360"/>
                </a:lnTo>
                <a:lnTo>
                  <a:pt x="597789" y="254360"/>
                </a:lnTo>
                <a:cubicBezTo>
                  <a:pt x="650812" y="254360"/>
                  <a:pt x="680022" y="225148"/>
                  <a:pt x="680022" y="173492"/>
                </a:cubicBezTo>
                <a:cubicBezTo>
                  <a:pt x="680022" y="122193"/>
                  <a:pt x="650812" y="92981"/>
                  <a:pt x="597789" y="92981"/>
                </a:cubicBezTo>
                <a:lnTo>
                  <a:pt x="542672" y="92981"/>
                </a:lnTo>
                <a:lnTo>
                  <a:pt x="542672" y="59849"/>
                </a:lnTo>
                <a:lnTo>
                  <a:pt x="664020" y="59849"/>
                </a:lnTo>
                <a:lnTo>
                  <a:pt x="664020" y="4987"/>
                </a:lnTo>
                <a:lnTo>
                  <a:pt x="486093" y="4987"/>
                </a:lnTo>
                <a:close/>
                <a:moveTo>
                  <a:pt x="287528" y="129318"/>
                </a:moveTo>
                <a:cubicBezTo>
                  <a:pt x="287528" y="85500"/>
                  <a:pt x="311722" y="55575"/>
                  <a:pt x="346202" y="55575"/>
                </a:cubicBezTo>
                <a:cubicBezTo>
                  <a:pt x="372237" y="55575"/>
                  <a:pt x="392494" y="72318"/>
                  <a:pt x="397129" y="99749"/>
                </a:cubicBezTo>
                <a:lnTo>
                  <a:pt x="456185" y="99749"/>
                </a:lnTo>
                <a:cubicBezTo>
                  <a:pt x="450152" y="39900"/>
                  <a:pt x="405321" y="0"/>
                  <a:pt x="346202" y="0"/>
                </a:cubicBezTo>
                <a:cubicBezTo>
                  <a:pt x="277178" y="0"/>
                  <a:pt x="228474" y="54150"/>
                  <a:pt x="228474" y="129318"/>
                </a:cubicBezTo>
                <a:cubicBezTo>
                  <a:pt x="228474" y="204486"/>
                  <a:pt x="277178" y="258636"/>
                  <a:pt x="346202" y="258636"/>
                </a:cubicBezTo>
                <a:cubicBezTo>
                  <a:pt x="406019" y="258636"/>
                  <a:pt x="451231" y="217310"/>
                  <a:pt x="456565" y="156748"/>
                </a:cubicBezTo>
                <a:lnTo>
                  <a:pt x="397129" y="156748"/>
                </a:lnTo>
                <a:cubicBezTo>
                  <a:pt x="393574" y="185605"/>
                  <a:pt x="372936" y="203061"/>
                  <a:pt x="346202" y="203061"/>
                </a:cubicBezTo>
                <a:cubicBezTo>
                  <a:pt x="311722" y="203061"/>
                  <a:pt x="287528" y="173136"/>
                  <a:pt x="287528" y="129318"/>
                </a:cubicBezTo>
                <a:close/>
                <a:moveTo>
                  <a:pt x="0" y="4987"/>
                </a:moveTo>
                <a:lnTo>
                  <a:pt x="0" y="254360"/>
                </a:lnTo>
                <a:lnTo>
                  <a:pt x="57976" y="254360"/>
                </a:lnTo>
                <a:lnTo>
                  <a:pt x="57976" y="60918"/>
                </a:lnTo>
                <a:lnTo>
                  <a:pt x="141288" y="60918"/>
                </a:lnTo>
                <a:lnTo>
                  <a:pt x="141288" y="254360"/>
                </a:lnTo>
                <a:lnTo>
                  <a:pt x="198882" y="254360"/>
                </a:lnTo>
                <a:lnTo>
                  <a:pt x="198882" y="4987"/>
                </a:lnTo>
                <a:lnTo>
                  <a:pt x="0" y="4987"/>
                </a:lnTo>
                <a:close/>
              </a:path>
            </a:pathLst>
          </a:custGeom>
          <a:solidFill>
            <a:srgbClr val="000F3C"/>
          </a:solidFill>
          <a:ln w="6350" cap="flat">
            <a:noFill/>
            <a:prstDash val="solid"/>
            <a:miter/>
          </a:ln>
        </p:spPr>
      </p:sp>
      <p:sp>
        <p:nvSpPr>
          <p:cNvPr id="18" name="Текст 17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517939" y="2692951"/>
            <a:ext cx="3213100" cy="26246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buNone/>
              <a:defRPr sz="22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4404139" y="2692951"/>
            <a:ext cx="3213100" cy="26246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buNone/>
              <a:defRPr sz="22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23" name="Текст 22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508000" y="3186219"/>
            <a:ext cx="3213100" cy="908703"/>
          </a:xfrm>
          <a:prstGeom prst="rect">
            <a:avLst/>
          </a:prstGeom>
        </p:spPr>
        <p:txBody>
          <a:bodyPr lIns="36000" tIns="36000" rIns="36000" bIns="36000"/>
          <a:lstStyle>
            <a:lvl1pPr marL="9525" indent="-9525">
              <a:buNone/>
              <a:defRPr lang="ru-RU" sz="1600" spc="2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525" indent="-9525">
              <a:buNone/>
              <a:defRPr sz="1600">
                <a:solidFill>
                  <a:schemeClr val="bg2"/>
                </a:solidFill>
              </a:defRPr>
            </a:lvl2pPr>
            <a:lvl3pPr marL="9525" indent="-9525">
              <a:buNone/>
              <a:defRPr sz="1400">
                <a:solidFill>
                  <a:schemeClr val="bg2"/>
                </a:solidFill>
              </a:defRPr>
            </a:lvl3pPr>
            <a:lvl4pPr marL="9525" indent="-9525">
              <a:buNone/>
              <a:defRPr sz="1200">
                <a:solidFill>
                  <a:schemeClr val="bg2"/>
                </a:solidFill>
              </a:defRPr>
            </a:lvl4pPr>
            <a:lvl5pPr marL="9525" indent="-9525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4" name="Текст 22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4394200" y="3186219"/>
            <a:ext cx="3213100" cy="908703"/>
          </a:xfrm>
          <a:prstGeom prst="rect">
            <a:avLst/>
          </a:prstGeom>
        </p:spPr>
        <p:txBody>
          <a:bodyPr lIns="36000" tIns="36000" rIns="36000" bIns="36000"/>
          <a:lstStyle>
            <a:lvl1pPr marL="9525" indent="-9525">
              <a:buNone/>
              <a:defRPr lang="ru-RU" sz="1600" spc="2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525" indent="-9525">
              <a:buNone/>
              <a:defRPr sz="1600">
                <a:solidFill>
                  <a:schemeClr val="bg2"/>
                </a:solidFill>
              </a:defRPr>
            </a:lvl2pPr>
            <a:lvl3pPr marL="9525" indent="-9525">
              <a:buNone/>
              <a:defRPr sz="1400">
                <a:solidFill>
                  <a:schemeClr val="bg2"/>
                </a:solidFill>
              </a:defRPr>
            </a:lvl3pPr>
            <a:lvl4pPr marL="9525" indent="-9525">
              <a:buNone/>
              <a:defRPr sz="1200">
                <a:solidFill>
                  <a:schemeClr val="bg2"/>
                </a:solidFill>
              </a:defRPr>
            </a:lvl4pPr>
            <a:lvl5pPr marL="9525" indent="-9525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28" name="Текст 17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8280400" y="2692951"/>
            <a:ext cx="3213100" cy="26246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buNone/>
              <a:defRPr sz="22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29" name="Текст 22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8270461" y="3186219"/>
            <a:ext cx="3213100" cy="908703"/>
          </a:xfrm>
          <a:prstGeom prst="rect">
            <a:avLst/>
          </a:prstGeom>
        </p:spPr>
        <p:txBody>
          <a:bodyPr lIns="36000" tIns="36000" rIns="36000" bIns="36000"/>
          <a:lstStyle>
            <a:lvl1pPr marL="9525" indent="-9525">
              <a:buNone/>
              <a:defRPr lang="ru-RU" sz="1600" spc="2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9525" indent="-9525">
              <a:buNone/>
              <a:defRPr sz="1600">
                <a:solidFill>
                  <a:schemeClr val="bg2"/>
                </a:solidFill>
              </a:defRPr>
            </a:lvl2pPr>
            <a:lvl3pPr marL="9525" indent="-9525">
              <a:buNone/>
              <a:defRPr sz="1400">
                <a:solidFill>
                  <a:schemeClr val="bg2"/>
                </a:solidFill>
              </a:defRPr>
            </a:lvl3pPr>
            <a:lvl4pPr marL="9525" indent="-9525">
              <a:buNone/>
              <a:defRPr sz="1200">
                <a:solidFill>
                  <a:schemeClr val="bg2"/>
                </a:solidFill>
              </a:defRPr>
            </a:lvl4pPr>
            <a:lvl5pPr marL="9525" indent="-9525">
              <a:buNone/>
              <a:defRPr sz="1200">
                <a:solidFill>
                  <a:schemeClr val="bg2"/>
                </a:solidFill>
              </a:defRPr>
            </a:lvl5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30" name="Текст 2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304172" y="242154"/>
            <a:ext cx="5702928" cy="912813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Слайд с карточками и длинным заголовком</a:t>
            </a:r>
            <a:endParaRPr/>
          </a:p>
        </p:txBody>
      </p:sp>
      <p:sp>
        <p:nvSpPr>
          <p:cNvPr id="31" name="Текст 2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23395" y="6487967"/>
            <a:ext cx="5726741" cy="140038"/>
          </a:xfrm>
          <a:prstGeom prst="rect">
            <a:avLst/>
          </a:prstGeom>
        </p:spPr>
        <p:txBody>
          <a:bodyPr wrap="square" lIns="36000" tIns="36000" rIns="36000" bIns="36000">
            <a:no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000" b="0" i="0" spc="20">
                <a:solidFill>
                  <a:srgbClr val="80879D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Место, чтобы разместить источники</a:t>
            </a:r>
            <a:endParaRPr/>
          </a:p>
        </p:txBody>
      </p:sp>
      <p:sp>
        <p:nvSpPr>
          <p:cNvPr id="32" name="Номер слайда 5"/>
          <p:cNvSpPr txBox="1"/>
          <p:nvPr userDrawn="1"/>
        </p:nvSpPr>
        <p:spPr bwMode="auto">
          <a:xfrm>
            <a:off x="11611382" y="6488672"/>
            <a:ext cx="269923" cy="138499"/>
          </a:xfrm>
          <a:prstGeom prst="rect">
            <a:avLst/>
          </a:prstGeom>
        </p:spPr>
        <p:txBody>
          <a:bodyPr wrap="square" lIns="36000" tIns="36000" rIns="36000" bIns="36000" rtlCol="0" anchor="ctr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fld id="{19B51A1E-902D-48AF-9020-955120F399B6}" type="slidenum">
              <a:rPr lang="ru-RU" sz="900" b="0" i="0">
                <a:solidFill>
                  <a:srgbClr val="80879D"/>
                </a:solidFill>
                <a:latin typeface="PSB Lavr"/>
                <a:ea typeface="+mn-ea"/>
                <a:cs typeface="PSB Lavr"/>
              </a:rPr>
              <a:t>‹#›</a:t>
            </a:fld>
            <a:endParaRPr lang="ru-RU" sz="900" b="0" i="0">
              <a:solidFill>
                <a:srgbClr val="80879D"/>
              </a:solidFill>
              <a:latin typeface="PSB Lavr"/>
              <a:ea typeface="+mn-ea"/>
              <a:cs typeface="PSB Lavr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крывающий слайд_1">
    <p:bg>
      <p:bgPr>
        <a:gradFill>
          <a:gsLst>
            <a:gs pos="0">
              <a:srgbClr val="8470CA"/>
            </a:gs>
            <a:gs pos="62000">
              <a:schemeClr val="tx2"/>
            </a:gs>
          </a:gsLst>
          <a:path path="circle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Текст 17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270046" y="5013709"/>
            <a:ext cx="6768107" cy="1511300"/>
          </a:xfrm>
          <a:prstGeom prst="rect">
            <a:avLst/>
          </a:prstGeom>
        </p:spPr>
        <p:txBody>
          <a:bodyPr lIns="36000"/>
          <a:lstStyle>
            <a:lvl1pPr marL="11113" indent="-11113">
              <a:lnSpc>
                <a:spcPct val="90000"/>
              </a:lnSpc>
              <a:spcBef>
                <a:spcPts val="0"/>
              </a:spcBef>
              <a:buNone/>
              <a:defRPr lang="ru-RU"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</a:lstStyle>
          <a:p>
            <a:pPr marL="11113" lvl="0" indent="-11113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Пишите по всем</a:t>
            </a:r>
            <a:br>
              <a:rPr lang="ru-RU"/>
            </a:br>
            <a:r>
              <a:rPr lang="ru-RU"/>
              <a:t>вопросам</a:t>
            </a:r>
            <a:endParaRPr/>
          </a:p>
        </p:txBody>
      </p:sp>
      <p:sp>
        <p:nvSpPr>
          <p:cNvPr id="37" name="Текст 36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8604714" y="5184621"/>
            <a:ext cx="2519165" cy="314325"/>
          </a:xfrm>
          <a:prstGeom prst="rect">
            <a:avLst/>
          </a:prstGeom>
        </p:spPr>
        <p:txBody>
          <a:bodyPr lIns="36000" rIns="36000"/>
          <a:lstStyle>
            <a:lvl1pPr>
              <a:buNone/>
              <a:defRPr sz="2200" b="0" i="0" spc="40">
                <a:solidFill>
                  <a:schemeClr val="bg1"/>
                </a:solidFill>
                <a:latin typeface="PSB Lavr Medium"/>
                <a:cs typeface="PSB Lavr Medium"/>
              </a:defRPr>
            </a:lvl1pPr>
          </a:lstStyle>
          <a:p>
            <a:pPr lvl="0">
              <a:defRPr/>
            </a:pPr>
            <a:r>
              <a:rPr lang="ru-RU"/>
              <a:t>+7 800 800 00 00</a:t>
            </a:r>
            <a:endParaRPr/>
          </a:p>
        </p:txBody>
      </p:sp>
      <p:sp>
        <p:nvSpPr>
          <p:cNvPr id="38" name="Текст 36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8604714" y="5516394"/>
            <a:ext cx="2519165" cy="314325"/>
          </a:xfrm>
          <a:prstGeom prst="rect">
            <a:avLst/>
          </a:prstGeom>
        </p:spPr>
        <p:txBody>
          <a:bodyPr lIns="36000" rIns="36000"/>
          <a:lstStyle>
            <a:lvl1pPr>
              <a:buNone/>
              <a:defRPr lang="ru-RU" sz="2200" b="0" i="0" spc="4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</a:lstStyle>
          <a:p>
            <a:pPr marL="228600" lvl="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en"/>
              <a:t>psbank@info.ru</a:t>
            </a:r>
            <a:endParaRPr lang="ru-RU"/>
          </a:p>
        </p:txBody>
      </p:sp>
      <p:sp>
        <p:nvSpPr>
          <p:cNvPr id="39" name="Текст 36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8596623" y="6275233"/>
            <a:ext cx="844240" cy="314325"/>
          </a:xfrm>
          <a:prstGeom prst="rect">
            <a:avLst/>
          </a:prstGeom>
        </p:spPr>
        <p:txBody>
          <a:bodyPr lIns="36000" rIns="36000"/>
          <a:lstStyle>
            <a:lvl1pPr>
              <a:buNone/>
              <a:defRPr lang="ru-RU" sz="1600" b="0" i="0" spc="40">
                <a:solidFill>
                  <a:schemeClr val="bg1"/>
                </a:solidFill>
                <a:latin typeface="PSB Lavr"/>
                <a:ea typeface="+mn-ea"/>
                <a:cs typeface="PSB Lavr"/>
              </a:defRPr>
            </a:lvl1pPr>
          </a:lstStyle>
          <a:p>
            <a:pPr marL="228600" lvl="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en-US"/>
              <a:t>Max</a:t>
            </a:r>
            <a:endParaRPr lang="ru-RU"/>
          </a:p>
        </p:txBody>
      </p:sp>
      <p:sp>
        <p:nvSpPr>
          <p:cNvPr id="40" name="Текст 36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9551483" y="6275233"/>
            <a:ext cx="1340396" cy="314325"/>
          </a:xfrm>
          <a:prstGeom prst="rect">
            <a:avLst/>
          </a:prstGeom>
        </p:spPr>
        <p:txBody>
          <a:bodyPr lIns="36000" rIns="36000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ru-RU" sz="1600" b="0" i="0" spc="40">
                <a:solidFill>
                  <a:schemeClr val="bg1"/>
                </a:solidFill>
                <a:latin typeface="PSB Lavr"/>
                <a:ea typeface="+mn-ea"/>
                <a:cs typeface="PSB Lavr"/>
              </a:defRPr>
            </a:lvl1pPr>
          </a:lstStyle>
          <a:p>
            <a:pPr marL="228600" lvl="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Вконтакте</a:t>
            </a:r>
            <a:endParaRPr/>
          </a:p>
        </p:txBody>
      </p:sp>
      <p:sp>
        <p:nvSpPr>
          <p:cNvPr id="41" name="Текст 36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1045606" y="6275233"/>
            <a:ext cx="979159" cy="314325"/>
          </a:xfrm>
          <a:prstGeom prst="rect">
            <a:avLst/>
          </a:prstGeom>
        </p:spPr>
        <p:txBody>
          <a:bodyPr lIns="36000" rIns="36000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ru-RU" sz="1600" b="0" i="0" spc="40">
                <a:solidFill>
                  <a:schemeClr val="bg1"/>
                </a:solidFill>
                <a:latin typeface="PSB Lavr"/>
                <a:ea typeface="+mn-ea"/>
                <a:cs typeface="PSB Lavr"/>
              </a:defRPr>
            </a:lvl1pPr>
          </a:lstStyle>
          <a:p>
            <a:pPr marL="228600" lvl="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en"/>
              <a:t>psbank.ru</a:t>
            </a:r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alphaModFix/>
          </a:blip>
          <a:stretch/>
        </p:blipFill>
        <p:spPr bwMode="auto">
          <a:xfrm>
            <a:off x="29391" y="21050"/>
            <a:ext cx="3651419" cy="10372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 userDrawn="1"/>
        </p:nvSpPr>
        <p:spPr bwMode="auto">
          <a:xfrm>
            <a:off x="-1448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 userDrawn="1"/>
        </p:nvSpPr>
        <p:spPr bwMode="auto">
          <a:xfrm>
            <a:off x="432595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Скругленный прямоугольник 3"/>
          <p:cNvSpPr/>
          <p:nvPr userDrawn="1"/>
        </p:nvSpPr>
        <p:spPr bwMode="auto">
          <a:xfrm>
            <a:off x="866638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4"/>
          <p:cNvSpPr/>
          <p:nvPr userDrawn="1"/>
        </p:nvSpPr>
        <p:spPr bwMode="auto">
          <a:xfrm>
            <a:off x="1300681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5"/>
          <p:cNvSpPr/>
          <p:nvPr userDrawn="1"/>
        </p:nvSpPr>
        <p:spPr bwMode="auto">
          <a:xfrm>
            <a:off x="1734724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 bwMode="auto">
          <a:xfrm>
            <a:off x="2168767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 bwMode="auto">
          <a:xfrm>
            <a:off x="2602810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rgbClr val="8087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 userDrawn="1"/>
        </p:nvSpPr>
        <p:spPr bwMode="auto">
          <a:xfrm>
            <a:off x="3036853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rgbClr val="A6B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 userDrawn="1"/>
        </p:nvSpPr>
        <p:spPr bwMode="auto">
          <a:xfrm>
            <a:off x="3470898" y="-598518"/>
            <a:ext cx="324000" cy="324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3.xml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367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29"/>
          </p:nvPr>
        </p:nvSpPr>
        <p:spPr bwMode="auto">
          <a:xfrm>
            <a:off x="146304" y="2887457"/>
            <a:ext cx="12142854" cy="867407"/>
          </a:xfrm>
        </p:spPr>
        <p:txBody>
          <a:bodyPr/>
          <a:lstStyle/>
          <a:p>
            <a:pPr indent="0" algn="l">
              <a:defRPr/>
            </a:pPr>
            <a:r>
              <a:rPr sz="6500" b="0" i="0" u="none">
                <a:solidFill>
                  <a:schemeClr val="bg1"/>
                </a:solidFill>
                <a:latin typeface="PSB Lavr Medium"/>
                <a:ea typeface="PSB Lavr Medium"/>
                <a:cs typeface="PSB Lavr Medium"/>
              </a:rPr>
              <a:t>ВЭД: вчера, сегодня, завтра</a:t>
            </a:r>
            <a:endParaRPr lang="ru-RU" sz="4400" b="0" i="0" u="none">
              <a:solidFill>
                <a:schemeClr val="bg1"/>
              </a:solidFill>
              <a:latin typeface="PSB Lavr Medium"/>
              <a:ea typeface="PSB Lavr Medium"/>
              <a:cs typeface="PSB Lavr Medium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3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23.10.2026</a:t>
            </a:r>
            <a:endParaRPr b="1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7"/>
          </p:nvPr>
        </p:nvSpPr>
        <p:spPr bwMode="auto">
          <a:xfrm>
            <a:off x="6523072" y="280036"/>
            <a:ext cx="3922983" cy="690460"/>
          </a:xfrm>
        </p:spPr>
        <p:txBody>
          <a:bodyPr/>
          <a:lstStyle/>
          <a:p>
            <a:pPr>
              <a:defRPr/>
            </a:pPr>
            <a:r>
              <a:rPr b="1"/>
              <a:t>Лучинкин Денис Васильевич, </a:t>
            </a:r>
          </a:p>
          <a:p>
            <a:pPr>
              <a:defRPr/>
            </a:pPr>
            <a:r>
              <a:rPr b="1"/>
              <a:t>Заместитель регионального директора ДО Сыктывкарский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7630426" name="Текст 2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304171" y="242154"/>
            <a:ext cx="10900827" cy="1526774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marL="0" marR="0" indent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Вызовы 2026+</a:t>
            </a:r>
            <a:endParaRPr sz="3600" b="0" i="0" u="none" strike="noStrike" cap="none" spc="0">
              <a:solidFill>
                <a:srgbClr val="000E3B"/>
              </a:solidFill>
              <a:latin typeface="PSB Lavr"/>
              <a:cs typeface="PSB Lavr"/>
            </a:endParaRPr>
          </a:p>
        </p:txBody>
      </p:sp>
      <p:sp>
        <p:nvSpPr>
          <p:cNvPr id="286728409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833045684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587335808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sz="1400">
              <a:latin typeface="PSB Lavr"/>
              <a:cs typeface="PSB Lavr"/>
            </a:endParaRPr>
          </a:p>
        </p:txBody>
      </p:sp>
      <p:sp>
        <p:nvSpPr>
          <p:cNvPr id="1688473269" name="AutoShape 2" descr="Флаг Китая — Википедия"/>
          <p:cNvSpPr>
            <a:spLocks noChangeAspect="1" noChangeArrowheads="1"/>
          </p:cNvSpPr>
          <p:nvPr/>
        </p:nvSpPr>
        <p:spPr bwMode="auto">
          <a:xfrm>
            <a:off x="155574" y="-830262"/>
            <a:ext cx="2619374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235067583" name="Прямоугольник 1235067582"/>
          <p:cNvSpPr/>
          <p:nvPr/>
        </p:nvSpPr>
        <p:spPr bwMode="auto">
          <a:xfrm>
            <a:off x="10086249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pic>
        <p:nvPicPr>
          <p:cNvPr id="63058330" name="Рисунок 6305832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90513" y="209694"/>
            <a:ext cx="1440211" cy="221719"/>
          </a:xfrm>
          <a:prstGeom prst="rect">
            <a:avLst/>
          </a:prstGeom>
        </p:spPr>
      </p:pic>
      <p:sp>
        <p:nvSpPr>
          <p:cNvPr id="795118837" name="Скругленный прямоугольник 62"/>
          <p:cNvSpPr/>
          <p:nvPr/>
        </p:nvSpPr>
        <p:spPr bwMode="auto">
          <a:xfrm>
            <a:off x="3923283" y="1457415"/>
            <a:ext cx="7777648" cy="4940299"/>
          </a:xfrm>
          <a:prstGeom prst="roundRect">
            <a:avLst>
              <a:gd name="adj" fmla="val 6128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211070117" name="Скругленный прямоугольник 54"/>
          <p:cNvSpPr/>
          <p:nvPr/>
        </p:nvSpPr>
        <p:spPr bwMode="auto">
          <a:xfrm>
            <a:off x="441923" y="1867995"/>
            <a:ext cx="3044225" cy="518239"/>
          </a:xfrm>
          <a:prstGeom prst="roundRect">
            <a:avLst>
              <a:gd name="adj" fmla="val 17840"/>
            </a:avLst>
          </a:pr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2">
                  <a:alpha val="50000"/>
                </a:schemeClr>
              </a:gs>
            </a:gsLst>
            <a:path path="circle"/>
          </a:gradFill>
          <a:ln w="3175" cap="flat">
            <a:solidFill>
              <a:schemeClr val="accent2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ctr">
            <a:noAutofit/>
          </a:bodyPr>
          <a:lstStyle/>
          <a:p>
            <a:pPr>
              <a:spcAft>
                <a:spcPts val="1799"/>
              </a:spcAft>
              <a:defRPr/>
            </a:pPr>
            <a:endParaRPr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1951524971" name="Скругленный прямоугольник 55"/>
          <p:cNvSpPr/>
          <p:nvPr/>
        </p:nvSpPr>
        <p:spPr bwMode="auto">
          <a:xfrm>
            <a:off x="441923" y="2601299"/>
            <a:ext cx="3044225" cy="518239"/>
          </a:xfrm>
          <a:prstGeom prst="roundRect">
            <a:avLst>
              <a:gd name="adj" fmla="val 17840"/>
            </a:avLst>
          </a:prstGeom>
          <a:gradFill>
            <a:gsLst>
              <a:gs pos="0">
                <a:schemeClr val="bg1">
                  <a:lumMod val="50000"/>
                  <a:alpha val="30000"/>
                </a:schemeClr>
              </a:gs>
              <a:gs pos="100000">
                <a:schemeClr val="bg1">
                  <a:lumMod val="50000"/>
                  <a:alpha val="10000"/>
                </a:schemeClr>
              </a:gs>
            </a:gsLst>
            <a:path path="circle"/>
          </a:gradFill>
          <a:ln w="3175" cap="flat">
            <a:solidFill>
              <a:schemeClr val="bg1">
                <a:lumMod val="50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ctr">
            <a:noAutofit/>
          </a:bodyPr>
          <a:lstStyle/>
          <a:p>
            <a:pPr>
              <a:spcAft>
                <a:spcPts val="1799"/>
              </a:spcAft>
              <a:defRPr/>
            </a:pPr>
            <a:endParaRPr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1396239988" name="Скругленный прямоугольник 56"/>
          <p:cNvSpPr/>
          <p:nvPr/>
        </p:nvSpPr>
        <p:spPr bwMode="auto">
          <a:xfrm>
            <a:off x="441923" y="3363714"/>
            <a:ext cx="3044225" cy="518239"/>
          </a:xfrm>
          <a:prstGeom prst="roundRect">
            <a:avLst>
              <a:gd name="adj" fmla="val 17840"/>
            </a:avLst>
          </a:prstGeom>
          <a:gradFill>
            <a:gsLst>
              <a:gs pos="0">
                <a:schemeClr val="bg1">
                  <a:lumMod val="50000"/>
                  <a:alpha val="30000"/>
                </a:schemeClr>
              </a:gs>
              <a:gs pos="100000">
                <a:schemeClr val="bg1">
                  <a:lumMod val="50000"/>
                  <a:alpha val="10000"/>
                </a:schemeClr>
              </a:gs>
            </a:gsLst>
            <a:path path="circle"/>
          </a:gradFill>
          <a:ln w="3175" cap="flat">
            <a:solidFill>
              <a:schemeClr val="bg1">
                <a:lumMod val="50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ctr">
            <a:noAutofit/>
          </a:bodyPr>
          <a:lstStyle/>
          <a:p>
            <a:pPr>
              <a:spcAft>
                <a:spcPts val="1799"/>
              </a:spcAft>
              <a:defRPr/>
            </a:pPr>
            <a:endParaRPr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765432114" name="Скругленный прямоугольник 57"/>
          <p:cNvSpPr/>
          <p:nvPr/>
        </p:nvSpPr>
        <p:spPr bwMode="auto">
          <a:xfrm>
            <a:off x="441923" y="4096330"/>
            <a:ext cx="3044225" cy="518239"/>
          </a:xfrm>
          <a:prstGeom prst="roundRect">
            <a:avLst>
              <a:gd name="adj" fmla="val 17840"/>
            </a:avLst>
          </a:prstGeom>
          <a:gradFill>
            <a:gsLst>
              <a:gs pos="0">
                <a:schemeClr val="bg1">
                  <a:lumMod val="50000"/>
                  <a:alpha val="30000"/>
                </a:schemeClr>
              </a:gs>
              <a:gs pos="100000">
                <a:schemeClr val="bg1">
                  <a:lumMod val="50000"/>
                  <a:alpha val="10000"/>
                </a:schemeClr>
              </a:gs>
            </a:gsLst>
            <a:path path="circle"/>
          </a:gradFill>
          <a:ln w="3175" cap="flat">
            <a:solidFill>
              <a:schemeClr val="bg1">
                <a:lumMod val="50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ctr">
            <a:noAutofit/>
          </a:bodyPr>
          <a:lstStyle/>
          <a:p>
            <a:pPr>
              <a:spcAft>
                <a:spcPts val="1799"/>
              </a:spcAft>
              <a:defRPr/>
            </a:pPr>
            <a:endParaRPr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1503455689" name="Скругленный прямоугольник 58"/>
          <p:cNvSpPr/>
          <p:nvPr/>
        </p:nvSpPr>
        <p:spPr bwMode="auto">
          <a:xfrm>
            <a:off x="441923" y="4868181"/>
            <a:ext cx="3044225" cy="518239"/>
          </a:xfrm>
          <a:prstGeom prst="roundRect">
            <a:avLst>
              <a:gd name="adj" fmla="val 17840"/>
            </a:avLst>
          </a:prstGeom>
          <a:gradFill>
            <a:gsLst>
              <a:gs pos="0">
                <a:srgbClr val="FFB5A1"/>
              </a:gs>
              <a:gs pos="100000">
                <a:srgbClr val="FFB5A1"/>
              </a:gs>
            </a:gsLst>
            <a:lin ang="17400000" scaled="1"/>
          </a:gradFill>
          <a:ln w="3175" cap="flat">
            <a:solidFill>
              <a:schemeClr val="bg1">
                <a:lumMod val="50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ctr">
            <a:noAutofit/>
          </a:bodyPr>
          <a:lstStyle/>
          <a:p>
            <a:pPr>
              <a:spcAft>
                <a:spcPts val="1799"/>
              </a:spcAft>
              <a:defRPr/>
            </a:pPr>
            <a:endParaRPr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1584726795" name="Скругленный прямоугольник 59"/>
          <p:cNvSpPr/>
          <p:nvPr/>
        </p:nvSpPr>
        <p:spPr bwMode="auto">
          <a:xfrm>
            <a:off x="441923" y="5579806"/>
            <a:ext cx="3044225" cy="518239"/>
          </a:xfrm>
          <a:prstGeom prst="roundRect">
            <a:avLst>
              <a:gd name="adj" fmla="val 17840"/>
            </a:avLst>
          </a:prstGeom>
          <a:gradFill>
            <a:gsLst>
              <a:gs pos="0">
                <a:srgbClr val="FFB5A1"/>
              </a:gs>
              <a:gs pos="100000">
                <a:srgbClr val="FFB5A1"/>
              </a:gs>
            </a:gsLst>
            <a:lin ang="17400000" scaled="1"/>
          </a:gradFill>
          <a:ln w="3175" cap="flat">
            <a:solidFill>
              <a:schemeClr val="bg1">
                <a:lumMod val="50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099" rtlCol="0" anchor="ctr">
            <a:noAutofit/>
          </a:bodyPr>
          <a:lstStyle/>
          <a:p>
            <a:pPr>
              <a:spcAft>
                <a:spcPts val="1799"/>
              </a:spcAft>
              <a:defRPr/>
            </a:pPr>
            <a:endParaRPr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1839161649" name="Заголовок 1"/>
          <p:cNvSpPr txBox="1"/>
          <p:nvPr/>
        </p:nvSpPr>
        <p:spPr bwMode="auto">
          <a:xfrm>
            <a:off x="533669" y="1312615"/>
            <a:ext cx="4293583" cy="54194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Aft>
                <a:spcPts val="4199"/>
              </a:spcAft>
              <a:defRPr/>
            </a:pPr>
            <a:r>
              <a:rPr lang="ru-RU" sz="1800">
                <a:solidFill>
                  <a:schemeClr val="accent2">
                    <a:lumMod val="75000"/>
                  </a:schemeClr>
                </a:solidFill>
                <a:latin typeface="PSB Lavr"/>
                <a:ea typeface="PSB Lavr"/>
                <a:cs typeface="PSB Lavr"/>
              </a:rPr>
              <a:t>ОСЛАБЛЕНИЕ СПРОСА</a:t>
            </a:r>
            <a:endParaRPr>
              <a:latin typeface="PSB Lavr"/>
              <a:cs typeface="PSB Lavr"/>
            </a:endParaRPr>
          </a:p>
          <a:p>
            <a:pPr>
              <a:lnSpc>
                <a:spcPct val="80000"/>
              </a:lnSpc>
              <a:spcAft>
                <a:spcPts val="4199"/>
              </a:spcAft>
              <a:defRPr/>
            </a:pPr>
            <a:r>
              <a:rPr lang="ru-RU" sz="1800">
                <a:solidFill>
                  <a:srgbClr val="506373"/>
                </a:solidFill>
                <a:latin typeface="PSB Lavr"/>
                <a:ea typeface="PSB Lavr"/>
                <a:cs typeface="PSB Lavr"/>
              </a:rPr>
              <a:t>Дефицит кадров</a:t>
            </a:r>
            <a:endParaRPr>
              <a:latin typeface="PSB Lavr"/>
              <a:cs typeface="PSB Lavr"/>
            </a:endParaRPr>
          </a:p>
          <a:p>
            <a:pPr>
              <a:lnSpc>
                <a:spcPct val="80000"/>
              </a:lnSpc>
              <a:spcAft>
                <a:spcPts val="4199"/>
              </a:spcAft>
              <a:defRPr/>
            </a:pPr>
            <a:r>
              <a:rPr lang="ru-RU" sz="1800">
                <a:solidFill>
                  <a:srgbClr val="506373"/>
                </a:solidFill>
                <a:latin typeface="PSB Lavr"/>
                <a:ea typeface="PSB Lavr"/>
                <a:cs typeface="PSB Lavr"/>
              </a:rPr>
              <a:t>Рост издержек</a:t>
            </a:r>
            <a:endParaRPr>
              <a:latin typeface="PSB Lavr"/>
              <a:cs typeface="PSB Lavr"/>
            </a:endParaRPr>
          </a:p>
          <a:p>
            <a:pPr>
              <a:lnSpc>
                <a:spcPct val="80000"/>
              </a:lnSpc>
              <a:spcAft>
                <a:spcPts val="4199"/>
              </a:spcAft>
              <a:defRPr/>
            </a:pPr>
            <a:r>
              <a:rPr lang="ru-RU" sz="1800">
                <a:solidFill>
                  <a:srgbClr val="506373"/>
                </a:solidFill>
                <a:latin typeface="PSB Lavr"/>
                <a:ea typeface="PSB Lavr"/>
                <a:cs typeface="PSB Lavr"/>
              </a:rPr>
              <a:t>Дорогие кредиты </a:t>
            </a:r>
            <a:endParaRPr>
              <a:latin typeface="PSB Lavr"/>
              <a:cs typeface="PSB Lavr"/>
            </a:endParaRPr>
          </a:p>
          <a:p>
            <a:pPr>
              <a:lnSpc>
                <a:spcPct val="80000"/>
              </a:lnSpc>
              <a:spcAft>
                <a:spcPts val="4199"/>
              </a:spcAft>
              <a:defRPr/>
            </a:pPr>
            <a:r>
              <a:rPr lang="ru-RU" sz="1800" b="1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Расчёты</a:t>
            </a:r>
            <a:endParaRPr sz="1800" b="1">
              <a:solidFill>
                <a:schemeClr val="bg1"/>
              </a:solidFill>
              <a:latin typeface="PSB Lavr"/>
              <a:cs typeface="PSB Lavr"/>
            </a:endParaRPr>
          </a:p>
          <a:p>
            <a:pPr>
              <a:lnSpc>
                <a:spcPct val="80000"/>
              </a:lnSpc>
              <a:spcAft>
                <a:spcPts val="4199"/>
              </a:spcAft>
              <a:defRPr/>
            </a:pPr>
            <a:r>
              <a:rPr lang="ru-RU" sz="1800" b="1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Логистика</a:t>
            </a:r>
            <a:endParaRPr sz="1800" b="1"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2112524814" name="Равнобедренный треугольник 61"/>
          <p:cNvSpPr/>
          <p:nvPr/>
        </p:nvSpPr>
        <p:spPr bwMode="auto">
          <a:xfrm rot="5399976">
            <a:off x="3595461" y="2082924"/>
            <a:ext cx="218509" cy="883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825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graphicFrame>
        <p:nvGraphicFramePr>
          <p:cNvPr id="423971058" name="Диаграмма 423971057" title="Крупный бизнес"/>
          <p:cNvGraphicFramePr>
            <a:graphicFrameLocks/>
          </p:cNvGraphicFramePr>
          <p:nvPr/>
        </p:nvGraphicFramePr>
        <p:xfrm>
          <a:off x="3986211" y="1994563"/>
          <a:ext cx="7510455" cy="4228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83295016" name="Заголовок 1"/>
          <p:cNvSpPr txBox="1"/>
          <p:nvPr/>
        </p:nvSpPr>
        <p:spPr bwMode="auto">
          <a:xfrm>
            <a:off x="1025802" y="6335185"/>
            <a:ext cx="10470872" cy="616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defRPr/>
            </a:pPr>
            <a:r>
              <a:rPr lang="ru-RU" sz="1050">
                <a:solidFill>
                  <a:srgbClr val="506373"/>
                </a:solidFill>
                <a:latin typeface="PSB Lavr"/>
                <a:ea typeface="PSB Lavr"/>
                <a:cs typeface="PSB Lavr"/>
              </a:rPr>
              <a:t>*На основе опросов нефинансовых предприятий, который отражает текущее состояние и ожидания бизнеса в сфере производства, спроса и ценообразования</a:t>
            </a:r>
            <a:endParaRPr sz="1050">
              <a:solidFill>
                <a:srgbClr val="506373"/>
              </a:solidFill>
              <a:latin typeface="PSB Lavr"/>
              <a:cs typeface="PSB Lavr"/>
            </a:endParaRPr>
          </a:p>
        </p:txBody>
      </p:sp>
      <p:sp>
        <p:nvSpPr>
          <p:cNvPr id="562292955" name="Прямоугольник 1"/>
          <p:cNvSpPr/>
          <p:nvPr/>
        </p:nvSpPr>
        <p:spPr bwMode="auto">
          <a:xfrm>
            <a:off x="4054248" y="1499483"/>
            <a:ext cx="5303294" cy="36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latin typeface="PSB Lavr"/>
                <a:ea typeface="PSB Lavr"/>
                <a:cs typeface="PSB Lavr"/>
              </a:rPr>
              <a:t>Индикатор бизнес-климата (ИБК) Банка России</a:t>
            </a:r>
            <a:endParaRPr>
              <a:latin typeface="PSB Lavr"/>
              <a:cs typeface="PSB Lavr"/>
            </a:endParaRPr>
          </a:p>
        </p:txBody>
      </p:sp>
      <p:sp>
        <p:nvSpPr>
          <p:cNvPr id="701807713" name="Скругленный прямоугольник 30"/>
          <p:cNvSpPr/>
          <p:nvPr/>
        </p:nvSpPr>
        <p:spPr bwMode="auto">
          <a:xfrm>
            <a:off x="-140166" y="786339"/>
            <a:ext cx="12695090" cy="542079"/>
          </a:xfrm>
          <a:prstGeom prst="roundRect">
            <a:avLst>
              <a:gd name="adj" fmla="val 7973"/>
            </a:avLst>
          </a:pr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lIns="144000" tIns="288000" bIns="72000" rtlCol="0" anchor="ctr"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646376610" name="Текст 4"/>
          <p:cNvSpPr txBox="1"/>
          <p:nvPr/>
        </p:nvSpPr>
        <p:spPr bwMode="auto">
          <a:xfrm>
            <a:off x="338907" y="881589"/>
            <a:ext cx="11923121" cy="428979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112" marR="0" indent="-111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/>
              <a:buNone/>
              <a:defRPr/>
            </a:pPr>
            <a:r>
              <a:rPr lang="ru-RU" sz="1600" b="0" i="0" u="none" strike="noStrike" cap="none" spc="0">
                <a:solidFill>
                  <a:srgbClr val="001F74"/>
                </a:solidFill>
                <a:latin typeface="PSB Lavr"/>
                <a:ea typeface="PSB Lavr"/>
                <a:cs typeface="PSB Lavr"/>
              </a:rPr>
              <a:t>C 2025 года наблюдается спад настроений бизнеса, особенно среднего и малого сегмента</a:t>
            </a:r>
            <a:endParaRPr sz="1600" b="0" i="0" u="none" strike="noStrike" cap="none" spc="0">
              <a:solidFill>
                <a:srgbClr val="001F74"/>
              </a:solidFill>
              <a:latin typeface="PSB Lavr"/>
              <a:cs typeface="PSB Lavr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0076784" name="Текст 2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304171" y="242154"/>
            <a:ext cx="10900827" cy="912812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marL="0" marR="0" indent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Структура ВЭД РФ: разворот на Восток и Азию</a:t>
            </a:r>
            <a:endParaRPr lang="ru-RU" sz="3600" b="0" i="0" u="none" strike="noStrike" cap="none" spc="0">
              <a:solidFill>
                <a:srgbClr val="000E3B"/>
              </a:solidFill>
              <a:latin typeface="PSB Lavr Medium"/>
              <a:cs typeface="PSB Lavr Medium"/>
            </a:endParaRPr>
          </a:p>
        </p:txBody>
      </p:sp>
      <p:sp>
        <p:nvSpPr>
          <p:cNvPr id="1531796789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44860524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87729755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81917171" name="Скругленный прямоугольник 61"/>
          <p:cNvSpPr/>
          <p:nvPr/>
        </p:nvSpPr>
        <p:spPr bwMode="auto">
          <a:xfrm>
            <a:off x="6964448" y="787091"/>
            <a:ext cx="4961433" cy="3598241"/>
          </a:xfrm>
          <a:prstGeom prst="roundRect">
            <a:avLst>
              <a:gd name="adj" fmla="val 5240"/>
            </a:avLst>
          </a:prstGeom>
          <a:solidFill>
            <a:schemeClr val="bg1"/>
          </a:solidFill>
          <a:ln w="3175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7913" tIns="47913" rIns="47913" bIns="47913" numCol="1" spcCol="38098" rtlCol="0" anchor="ctr">
            <a:noAutofit/>
          </a:bodyPr>
          <a:lstStyle/>
          <a:p>
            <a:pPr marL="0" marR="0" indent="0" algn="ctr" defTabSz="5841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1" i="0" u="none" strike="noStrike" cap="none" spc="0">
              <a:ln>
                <a:noFill/>
              </a:ln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406172502" name="Скругленный прямоугольник 59"/>
          <p:cNvSpPr/>
          <p:nvPr/>
        </p:nvSpPr>
        <p:spPr bwMode="auto">
          <a:xfrm>
            <a:off x="235667" y="787091"/>
            <a:ext cx="6692076" cy="3598241"/>
          </a:xfrm>
          <a:prstGeom prst="roundRect">
            <a:avLst>
              <a:gd name="adj" fmla="val 4476"/>
            </a:avLst>
          </a:prstGeom>
          <a:solidFill>
            <a:schemeClr val="bg1"/>
          </a:solidFill>
          <a:ln w="3175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7913" tIns="47913" rIns="47913" bIns="47913" numCol="1" spcCol="38098" rtlCol="0" anchor="ctr">
            <a:noAutofit/>
          </a:bodyPr>
          <a:lstStyle/>
          <a:p>
            <a:pPr marL="0" marR="0" indent="0" algn="ctr" defTabSz="5841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1" i="0" u="none" strike="noStrike" cap="none" spc="0">
              <a:ln>
                <a:noFill/>
              </a:ln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258723303" name="Скругленный прямоугольник 55"/>
          <p:cNvSpPr/>
          <p:nvPr/>
        </p:nvSpPr>
        <p:spPr bwMode="auto">
          <a:xfrm>
            <a:off x="235669" y="4506378"/>
            <a:ext cx="11341071" cy="1961094"/>
          </a:xfrm>
          <a:prstGeom prst="roundRect">
            <a:avLst>
              <a:gd name="adj" fmla="val 7358"/>
            </a:avLst>
          </a:prstGeom>
          <a:solidFill>
            <a:schemeClr val="bg1"/>
          </a:solidFill>
          <a:ln w="3175" cap="flat">
            <a:solidFill>
              <a:schemeClr val="bg1">
                <a:lumMod val="85000"/>
              </a:schemeClr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7914" tIns="47914" rIns="47914" bIns="47914" numCol="1" spcCol="38099" rtlCol="0" anchor="ctr">
            <a:noAutofit/>
          </a:bodyPr>
          <a:lstStyle/>
          <a:p>
            <a:pPr marL="0" marR="0" indent="0" algn="ctr" defTabSz="58419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1" i="0" u="none" strike="noStrike" cap="none" spc="0">
              <a:ln>
                <a:noFill/>
              </a:ln>
              <a:solidFill>
                <a:srgbClr val="FFFFFF"/>
              </a:solidFill>
              <a:latin typeface="Verdana"/>
              <a:ea typeface="Verdana"/>
              <a:cs typeface="Verdana"/>
            </a:endParaRPr>
          </a:p>
        </p:txBody>
      </p:sp>
      <p:graphicFrame>
        <p:nvGraphicFramePr>
          <p:cNvPr id="1460130835" name="Таблица 1"/>
          <p:cNvGraphicFramePr>
            <a:graphicFrameLocks/>
          </p:cNvGraphicFramePr>
          <p:nvPr/>
        </p:nvGraphicFramePr>
        <p:xfrm>
          <a:off x="304170" y="1372729"/>
          <a:ext cx="6057486" cy="286922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77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6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6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64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млрд долл.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2021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2023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2024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2025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504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u="none" strike="noStrike">
                          <a:latin typeface="Gilroy Bold"/>
                        </a:rPr>
                        <a:t>Всего по странам,</a:t>
                      </a:r>
                      <a:r>
                        <a:rPr lang="en-US" sz="1200" u="none" strike="noStrike">
                          <a:latin typeface="Gilroy Bold"/>
                        </a:rPr>
                        <a:t> </a:t>
                      </a:r>
                      <a:r>
                        <a:rPr lang="ru-RU" sz="1200" u="none" strike="noStrike">
                          <a:latin typeface="Gilroy Bold"/>
                        </a:rPr>
                        <a:t> в </a:t>
                      </a: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т.ч.</a:t>
                      </a:r>
                      <a:endParaRPr sz="12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Gilroy Bold"/>
                        <a:ea typeface="Verdana"/>
                        <a:cs typeface="Verdana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u="none" strike="noStrike">
                          <a:latin typeface="Gilroy Bold"/>
                        </a:rPr>
                        <a:t>494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u="none" strike="noStrike">
                          <a:latin typeface="Gilroy Bold"/>
                        </a:rPr>
                        <a:t>424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434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418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rgbClr val="2B2C84"/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"/>
                          <a:ea typeface="Verdana"/>
                          <a:cs typeface="Verdana"/>
                        </a:rPr>
                        <a:t>Китай</a:t>
                      </a:r>
                      <a:endParaRPr/>
                    </a:p>
                  </a:txBody>
                  <a:tcPr marL="25311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31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128</a:t>
                      </a:r>
                      <a:endParaRPr lang="ru-RU" sz="1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Gilroy"/>
                        <a:ea typeface="Verdana"/>
                        <a:cs typeface="Verdana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128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124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"/>
                          <a:ea typeface="Verdana"/>
                          <a:cs typeface="Verdana"/>
                        </a:rPr>
                        <a:t>Индия</a:t>
                      </a:r>
                      <a:endParaRPr/>
                    </a:p>
                  </a:txBody>
                  <a:tcPr marL="25311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8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61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60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64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"/>
                          <a:ea typeface="Verdana"/>
                          <a:cs typeface="Verdana"/>
                        </a:rPr>
                        <a:t>Турция</a:t>
                      </a:r>
                      <a:endParaRPr/>
                    </a:p>
                  </a:txBody>
                  <a:tcPr marL="25311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29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46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44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42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"/>
                          <a:ea typeface="Verdana"/>
                          <a:cs typeface="Verdana"/>
                        </a:rPr>
                        <a:t>Беларусь</a:t>
                      </a:r>
                      <a:endParaRPr/>
                    </a:p>
                  </a:txBody>
                  <a:tcPr marL="25311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23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33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35*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34*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431">
                <a:tc>
                  <a:txBody>
                    <a:bodyPr/>
                    <a:lstStyle/>
                    <a:p>
                      <a:pPr marL="0" marR="0" indent="0" algn="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"/>
                          <a:ea typeface="Verdana"/>
                          <a:cs typeface="Verdana"/>
                        </a:rPr>
                        <a:t>Казахстан</a:t>
                      </a:r>
                      <a:endParaRPr/>
                    </a:p>
                  </a:txBody>
                  <a:tcPr marL="25311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18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16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18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19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u="none" strike="noStrike">
                          <a:latin typeface="Gilroy Bold"/>
                        </a:rPr>
                        <a:t>Дружественные</a:t>
                      </a:r>
                      <a:endParaRPr sz="1200" b="0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53%</a:t>
                      </a:r>
                      <a:endParaRPr/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81%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86%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88%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u="none" strike="noStrike">
                          <a:latin typeface="Gilroy Bold"/>
                        </a:rPr>
                        <a:t>Недружественные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47%</a:t>
                      </a:r>
                      <a:endParaRPr/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19%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14%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12%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rgbClr val="2B2C84"/>
                      </a:solidFill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27804551" name="Прямоугольник 81"/>
          <p:cNvSpPr/>
          <p:nvPr/>
        </p:nvSpPr>
        <p:spPr bwMode="auto">
          <a:xfrm>
            <a:off x="2378466" y="5739892"/>
            <a:ext cx="2025964" cy="24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1000">
                <a:solidFill>
                  <a:srgbClr val="7176FF"/>
                </a:solidFill>
                <a:latin typeface="Gilroy Bold"/>
                <a:ea typeface="Verdana"/>
                <a:cs typeface="Arial"/>
              </a:rPr>
              <a:t>НЕДРУЖЕСТВЕННЫЕ</a:t>
            </a:r>
            <a:endParaRPr sz="1000">
              <a:solidFill>
                <a:srgbClr val="7176FF"/>
              </a:solidFill>
              <a:latin typeface="Gilroy Bold"/>
              <a:ea typeface="Verdana"/>
              <a:cs typeface="Arial"/>
            </a:endParaRPr>
          </a:p>
        </p:txBody>
      </p:sp>
      <p:sp>
        <p:nvSpPr>
          <p:cNvPr id="330327500" name="Прямоугольник 86"/>
          <p:cNvSpPr/>
          <p:nvPr/>
        </p:nvSpPr>
        <p:spPr bwMode="auto">
          <a:xfrm>
            <a:off x="2378466" y="4885285"/>
            <a:ext cx="2025964" cy="24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1000">
                <a:solidFill>
                  <a:srgbClr val="FF6633"/>
                </a:solidFill>
                <a:latin typeface="Gilroy Bold"/>
                <a:ea typeface="Verdana"/>
                <a:cs typeface="Arial"/>
              </a:rPr>
              <a:t>РУБЛЬ</a:t>
            </a:r>
            <a:endParaRPr lang="ru-RU" sz="1000">
              <a:solidFill>
                <a:srgbClr val="646872"/>
              </a:solidFill>
              <a:latin typeface="Gilroy Bold"/>
              <a:ea typeface="Verdana"/>
              <a:cs typeface="Arial"/>
            </a:endParaRPr>
          </a:p>
        </p:txBody>
      </p:sp>
      <p:sp>
        <p:nvSpPr>
          <p:cNvPr id="1637696988" name="Прямоугольник 87"/>
          <p:cNvSpPr/>
          <p:nvPr/>
        </p:nvSpPr>
        <p:spPr bwMode="auto">
          <a:xfrm>
            <a:off x="2378466" y="5304444"/>
            <a:ext cx="2523359" cy="24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1000">
                <a:solidFill>
                  <a:srgbClr val="001858"/>
                </a:solidFill>
                <a:latin typeface="Gilroy Bold"/>
                <a:ea typeface="Verdana"/>
                <a:cs typeface="Arial"/>
              </a:rPr>
              <a:t>ДРУЖЕСТВЕННЫЕ</a:t>
            </a:r>
            <a:endParaRPr sz="1000">
              <a:solidFill>
                <a:srgbClr val="001858"/>
              </a:solidFill>
              <a:latin typeface="Gilroy Bold"/>
              <a:ea typeface="Verdana"/>
              <a:cs typeface="Arial"/>
            </a:endParaRPr>
          </a:p>
        </p:txBody>
      </p:sp>
      <p:sp>
        <p:nvSpPr>
          <p:cNvPr id="924479470" name="Прямоугольник 95"/>
          <p:cNvSpPr/>
          <p:nvPr/>
        </p:nvSpPr>
        <p:spPr bwMode="auto">
          <a:xfrm>
            <a:off x="1387891" y="6505647"/>
            <a:ext cx="7193990" cy="198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1075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Источник: ФТС, ЦБ РФ, данные национальных статистических ведомств, оценка ПСБ Аналитика</a:t>
            </a:r>
            <a:endParaRPr/>
          </a:p>
        </p:txBody>
      </p:sp>
      <p:graphicFrame>
        <p:nvGraphicFramePr>
          <p:cNvPr id="216525087" name="Таблица 17"/>
          <p:cNvGraphicFramePr>
            <a:graphicFrameLocks/>
          </p:cNvGraphicFramePr>
          <p:nvPr/>
        </p:nvGraphicFramePr>
        <p:xfrm>
          <a:off x="7427406" y="1370380"/>
          <a:ext cx="3730843" cy="287392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32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2021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2023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2024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Gilroy Bold"/>
                          <a:ea typeface="Verdana"/>
                          <a:cs typeface="Verdana"/>
                        </a:rPr>
                        <a:t>2025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100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304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303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300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279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246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36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</a:t>
                      </a: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</a:t>
                      </a: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116</a:t>
                      </a:r>
                      <a:endParaRPr lang="ru-RU" sz="1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Gilroy"/>
                        <a:ea typeface="Verdana"/>
                        <a:cs typeface="Verdana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103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246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4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5</a:t>
                      </a:r>
                      <a:endParaRPr lang="ru-RU" sz="1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Gilroy"/>
                        <a:ea typeface="Verdana"/>
                        <a:cs typeface="Verdana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5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246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6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11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9</a:t>
                      </a:r>
                      <a:endParaRPr lang="ru-RU" sz="1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Gilroy"/>
                        <a:ea typeface="Verdana"/>
                        <a:cs typeface="Verdana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7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246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16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31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33</a:t>
                      </a: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*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36*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246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7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10</a:t>
                      </a:r>
                      <a:endParaRPr/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10</a:t>
                      </a:r>
                      <a:endParaRPr lang="ru-RU" sz="1400" b="0" i="0" u="none" strike="noStrike" cap="none" spc="0">
                        <a:ln>
                          <a:noFill/>
                        </a:ln>
                        <a:solidFill>
                          <a:schemeClr val="tx1"/>
                        </a:solidFill>
                        <a:latin typeface="Gilroy"/>
                        <a:ea typeface="Verdana"/>
                        <a:cs typeface="Verdana"/>
                      </a:endParaRP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"/>
                          <a:ea typeface="Verdana"/>
                          <a:cs typeface="Verdana"/>
                        </a:rPr>
                        <a:t>8</a:t>
                      </a:r>
                    </a:p>
                  </a:txBody>
                  <a:tcPr marL="6696" marR="6696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949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Gilroy Bold"/>
                          <a:ea typeface="Verdana"/>
                          <a:cs typeface="Verdana"/>
                        </a:rPr>
                        <a:t>48%</a:t>
                      </a:r>
                      <a:endParaRPr/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Gilroy Bold"/>
                          <a:ea typeface="Verdana"/>
                          <a:cs typeface="Verdana"/>
                        </a:rPr>
                        <a:t>72%</a:t>
                      </a:r>
                      <a:endParaRPr/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87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%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949"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Gilroy Bold"/>
                          <a:ea typeface="Verdana"/>
                          <a:cs typeface="Verdana"/>
                        </a:rPr>
                        <a:t>52%</a:t>
                      </a:r>
                      <a:endParaRPr/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22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Gilroy Bold"/>
                          <a:ea typeface="Verdana"/>
                          <a:cs typeface="Verdana"/>
                        </a:rPr>
                        <a:t>28%</a:t>
                      </a:r>
                      <a:endParaRPr/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13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Gilroy Bold"/>
                        </a:rPr>
                        <a:t>%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latin typeface="Gilroy Bold"/>
                      </a:endParaRP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solidFill>
                        <a:schemeClr val="accent2">
                          <a:lumMod val="75000"/>
                        </a:schemeClr>
                      </a:solidFill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23886637" name="Прямоугольник 15"/>
          <p:cNvSpPr/>
          <p:nvPr/>
        </p:nvSpPr>
        <p:spPr bwMode="auto">
          <a:xfrm>
            <a:off x="1387893" y="6668224"/>
            <a:ext cx="7193632" cy="54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6686" indent="-166686" algn="just"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7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*-оценка ПСБ Аналитика</a:t>
            </a:r>
            <a:endParaRPr/>
          </a:p>
          <a:p>
            <a:pPr marL="166686" indent="-166686" algn="just"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7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 </a:t>
            </a:r>
            <a:endParaRPr/>
          </a:p>
        </p:txBody>
      </p:sp>
      <p:sp>
        <p:nvSpPr>
          <p:cNvPr id="603165925" name="Прямоугольник 21"/>
          <p:cNvSpPr/>
          <p:nvPr/>
        </p:nvSpPr>
        <p:spPr bwMode="auto">
          <a:xfrm>
            <a:off x="6034731" y="1323689"/>
            <a:ext cx="1120324" cy="396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el-GR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Δ</a:t>
            </a:r>
            <a:r>
              <a:rPr lang="ru-RU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 прирост </a:t>
            </a:r>
            <a:r>
              <a:rPr lang="en-US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202</a:t>
            </a:r>
            <a:r>
              <a:rPr lang="ru-RU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1</a:t>
            </a:r>
            <a:r>
              <a:rPr lang="en-US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-202</a:t>
            </a:r>
            <a:r>
              <a:rPr lang="ru-RU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5</a:t>
            </a:r>
            <a:endParaRPr/>
          </a:p>
        </p:txBody>
      </p:sp>
      <p:sp>
        <p:nvSpPr>
          <p:cNvPr id="1891712294" name="Прямоугольник 22"/>
          <p:cNvSpPr/>
          <p:nvPr/>
        </p:nvSpPr>
        <p:spPr bwMode="auto">
          <a:xfrm>
            <a:off x="10971486" y="1323689"/>
            <a:ext cx="1120324" cy="396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10751">
              <a:spcBef>
                <a:spcPts val="599"/>
              </a:spcBef>
              <a:spcAft>
                <a:spcPts val="299"/>
              </a:spcAft>
              <a:defRPr/>
            </a:pPr>
            <a:r>
              <a:rPr lang="el-GR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Δ</a:t>
            </a:r>
            <a:r>
              <a:rPr lang="ru-RU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 прирост </a:t>
            </a:r>
            <a:r>
              <a:rPr lang="en-US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 202</a:t>
            </a:r>
            <a:r>
              <a:rPr lang="ru-RU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1</a:t>
            </a:r>
            <a:r>
              <a:rPr lang="en-US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-202</a:t>
            </a:r>
            <a:r>
              <a:rPr lang="ru-RU" sz="1000">
                <a:solidFill>
                  <a:srgbClr val="000000"/>
                </a:solidFill>
                <a:latin typeface="Gilroy"/>
                <a:ea typeface="Verdana"/>
                <a:cs typeface="Arial"/>
              </a:rPr>
              <a:t>5</a:t>
            </a:r>
            <a:endParaRPr/>
          </a:p>
        </p:txBody>
      </p:sp>
      <p:graphicFrame>
        <p:nvGraphicFramePr>
          <p:cNvPr id="182802157" name="Диаграмма 182802156"/>
          <p:cNvGraphicFramePr>
            <a:graphicFrameLocks/>
          </p:cNvGraphicFramePr>
          <p:nvPr/>
        </p:nvGraphicFramePr>
        <p:xfrm>
          <a:off x="8696552" y="4733401"/>
          <a:ext cx="2968598" cy="1737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27660237" name="Диаграмма 527660236"/>
          <p:cNvGraphicFramePr>
            <a:graphicFrameLocks/>
          </p:cNvGraphicFramePr>
          <p:nvPr/>
        </p:nvGraphicFramePr>
        <p:xfrm>
          <a:off x="3716208" y="4733399"/>
          <a:ext cx="3308700" cy="1729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41253305" name="AutoShape 2" descr="Флаг Китая — Википедия"/>
          <p:cNvSpPr>
            <a:spLocks noChangeAspect="1" noChangeArrowheads="1"/>
          </p:cNvSpPr>
          <p:nvPr/>
        </p:nvSpPr>
        <p:spPr bwMode="auto">
          <a:xfrm>
            <a:off x="155574" y="-830262"/>
            <a:ext cx="2619374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05864291" name="Прямоугольник 37"/>
          <p:cNvSpPr/>
          <p:nvPr/>
        </p:nvSpPr>
        <p:spPr bwMode="auto">
          <a:xfrm>
            <a:off x="7389590" y="5739892"/>
            <a:ext cx="2025964" cy="24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10751">
              <a:lnSpc>
                <a:spcPct val="100000"/>
              </a:lnSpc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1000" b="0" i="0" u="none" strike="noStrike" cap="none" spc="0">
                <a:solidFill>
                  <a:srgbClr val="7176FF"/>
                </a:solidFill>
                <a:latin typeface="Gilroy Bold"/>
                <a:ea typeface="Gilroy Bold"/>
                <a:cs typeface="Gilroy Bold"/>
              </a:rPr>
              <a:t>НЕДРУЖЕСТВЕННЫЕ</a:t>
            </a:r>
            <a:endParaRPr lang="ru-RU" sz="1000">
              <a:solidFill>
                <a:srgbClr val="2B2C84"/>
              </a:solidFill>
              <a:latin typeface="Gilroy Bold"/>
              <a:ea typeface="Verdana"/>
              <a:cs typeface="Arial"/>
            </a:endParaRPr>
          </a:p>
        </p:txBody>
      </p:sp>
      <p:sp>
        <p:nvSpPr>
          <p:cNvPr id="869277175" name="Прямоугольник 38"/>
          <p:cNvSpPr/>
          <p:nvPr/>
        </p:nvSpPr>
        <p:spPr bwMode="auto">
          <a:xfrm>
            <a:off x="7389590" y="4935714"/>
            <a:ext cx="2026324" cy="24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10751">
              <a:lnSpc>
                <a:spcPct val="100000"/>
              </a:lnSpc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1000" b="0" i="0" u="none" strike="noStrike" cap="none" spc="0">
                <a:solidFill>
                  <a:srgbClr val="FF6633"/>
                </a:solidFill>
                <a:latin typeface="Gilroy Bold"/>
                <a:ea typeface="Gilroy Bold"/>
                <a:cs typeface="Gilroy Bold"/>
              </a:rPr>
              <a:t>РУБЛЬ</a:t>
            </a:r>
            <a:endParaRPr lang="ru-RU" sz="1000" b="0" i="0" u="none" strike="noStrike" cap="none" spc="0">
              <a:solidFill>
                <a:srgbClr val="FF6633"/>
              </a:solidFill>
              <a:latin typeface="Gilroy Bold"/>
              <a:cs typeface="Gilroy Bold"/>
            </a:endParaRPr>
          </a:p>
        </p:txBody>
      </p:sp>
      <p:sp>
        <p:nvSpPr>
          <p:cNvPr id="1576413637" name="Прямоугольник 39"/>
          <p:cNvSpPr/>
          <p:nvPr/>
        </p:nvSpPr>
        <p:spPr bwMode="auto">
          <a:xfrm>
            <a:off x="7389590" y="5306358"/>
            <a:ext cx="2523359" cy="24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defTabSz="410751">
              <a:lnSpc>
                <a:spcPct val="100000"/>
              </a:lnSpc>
              <a:spcBef>
                <a:spcPts val="599"/>
              </a:spcBef>
              <a:spcAft>
                <a:spcPts val="299"/>
              </a:spcAft>
              <a:defRPr/>
            </a:pPr>
            <a:r>
              <a:rPr lang="ru-RU" sz="1000" b="0" i="0" u="none" strike="noStrike" cap="none" spc="0">
                <a:solidFill>
                  <a:srgbClr val="001858"/>
                </a:solidFill>
                <a:latin typeface="Gilroy Bold"/>
                <a:ea typeface="Gilroy Bold"/>
                <a:cs typeface="Gilroy Bold"/>
              </a:rPr>
              <a:t>ДРУЖЕСТВЕННЫЕ</a:t>
            </a:r>
            <a:endParaRPr lang="ru-RU" sz="1000">
              <a:solidFill>
                <a:srgbClr val="F7BA01">
                  <a:lumMod val="75000"/>
                </a:srgbClr>
              </a:solidFill>
              <a:latin typeface="Gilroy Bold"/>
              <a:ea typeface="Verdana"/>
              <a:cs typeface="Arial"/>
            </a:endParaRPr>
          </a:p>
        </p:txBody>
      </p:sp>
      <p:graphicFrame>
        <p:nvGraphicFramePr>
          <p:cNvPr id="508339790" name="Таблица 9"/>
          <p:cNvGraphicFramePr>
            <a:graphicFrameLocks/>
          </p:cNvGraphicFramePr>
          <p:nvPr/>
        </p:nvGraphicFramePr>
        <p:xfrm>
          <a:off x="3929049" y="4595936"/>
          <a:ext cx="1918706" cy="35115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83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3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1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2021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  <a:round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  <a:round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2023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  <a:round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2024 </a:t>
                      </a:r>
                    </a:p>
                  </a:txBody>
                  <a:tcPr marL="6696" marR="25310" marT="6696" marB="0" anchor="ctr">
                    <a:lnL w="12699" algn="ctr">
                      <a:noFill/>
                      <a:prstDash val="dashDot"/>
                      <a:round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2025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99923487" name="Таблица 10"/>
          <p:cNvGraphicFramePr>
            <a:graphicFrameLocks/>
          </p:cNvGraphicFramePr>
          <p:nvPr/>
        </p:nvGraphicFramePr>
        <p:xfrm>
          <a:off x="6081422" y="2086272"/>
          <a:ext cx="883026" cy="1442340"/>
        </p:xfrm>
        <a:graphic>
          <a:graphicData uri="http://schemas.openxmlformats.org/drawingml/2006/table">
            <a:tbl>
              <a:tblPr/>
              <a:tblGrid>
                <a:gridCol w="883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300%</a:t>
                      </a:r>
                      <a:endParaRPr lang="ru-RU" sz="1200" b="0" i="0" u="none" strike="noStrike">
                        <a:solidFill>
                          <a:srgbClr val="00B050"/>
                        </a:solidFill>
                        <a:latin typeface="Gilroy Bold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700%</a:t>
                      </a:r>
                      <a:endParaRPr lang="ru-RU" sz="1200" b="0" i="0" u="none" strike="noStrike">
                        <a:solidFill>
                          <a:srgbClr val="00B050"/>
                        </a:solidFill>
                        <a:latin typeface="Gilroy Bold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45%</a:t>
                      </a:r>
                      <a:endParaRPr lang="ru-RU" sz="1200" b="0" i="0" u="none" strike="noStrike">
                        <a:solidFill>
                          <a:srgbClr val="00B050"/>
                        </a:solidFill>
                        <a:latin typeface="Gilroy Bold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48%</a:t>
                      </a:r>
                      <a:endParaRPr lang="ru-RU" sz="1200" b="0" i="0" u="none" strike="noStrike">
                        <a:solidFill>
                          <a:srgbClr val="00B050"/>
                        </a:solidFill>
                        <a:latin typeface="Gilroy Bold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rgbClr val="00B050"/>
                          </a:solidFill>
                          <a:latin typeface="Gilroy Bold"/>
                          <a:ea typeface="Gilroy Bold"/>
                          <a:cs typeface="Gilroy Bold"/>
                        </a:rPr>
                        <a:t>6%</a:t>
                      </a:r>
                      <a:endParaRPr lang="ru-RU" sz="1200" b="0" i="0" u="none" strike="noStrike">
                        <a:solidFill>
                          <a:srgbClr val="FF0000"/>
                        </a:solidFill>
                        <a:latin typeface="Gilroy Bold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60160713" name="Таблица 50"/>
          <p:cNvGraphicFramePr>
            <a:graphicFrameLocks/>
          </p:cNvGraphicFramePr>
          <p:nvPr/>
        </p:nvGraphicFramePr>
        <p:xfrm>
          <a:off x="11106798" y="2123072"/>
          <a:ext cx="883026" cy="1442340"/>
        </p:xfrm>
        <a:graphic>
          <a:graphicData uri="http://schemas.openxmlformats.org/drawingml/2006/table">
            <a:tbl>
              <a:tblPr/>
              <a:tblGrid>
                <a:gridCol w="883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186%</a:t>
                      </a:r>
                      <a:endParaRPr/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67%</a:t>
                      </a:r>
                      <a:endParaRPr/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17%</a:t>
                      </a:r>
                      <a:endParaRPr/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125%</a:t>
                      </a:r>
                      <a:endParaRPr/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u="none" strike="noStrike">
                          <a:solidFill>
                            <a:srgbClr val="00B050"/>
                          </a:solidFill>
                          <a:latin typeface="Gilroy Bold"/>
                        </a:rPr>
                        <a:t>14%</a:t>
                      </a: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11768710" name="Группа 5"/>
          <p:cNvGrpSpPr/>
          <p:nvPr/>
        </p:nvGrpSpPr>
        <p:grpSpPr bwMode="auto">
          <a:xfrm>
            <a:off x="1897069" y="2106441"/>
            <a:ext cx="262161" cy="1428868"/>
            <a:chOff x="1097236" y="1963348"/>
            <a:chExt cx="262161" cy="1428868"/>
          </a:xfrm>
        </p:grpSpPr>
        <p:pic>
          <p:nvPicPr>
            <p:cNvPr id="909748503" name="Рисунок 3"/>
            <p:cNvPicPr>
              <a:picLocks noChangeAspect="1"/>
            </p:cNvPicPr>
            <p:nvPr/>
          </p:nvPicPr>
          <p:blipFill>
            <a:blip r:embed="rId4"/>
            <a:srcRect l="378" r="33075"/>
            <a:stretch/>
          </p:blipFill>
          <p:spPr bwMode="auto">
            <a:xfrm>
              <a:off x="1107398" y="1963348"/>
              <a:ext cx="252000" cy="252000"/>
            </a:xfrm>
            <a:prstGeom prst="ellipse">
              <a:avLst/>
            </a:prstGeom>
          </p:spPr>
        </p:pic>
        <p:pic>
          <p:nvPicPr>
            <p:cNvPr id="1900582003" name="Рисунок 4"/>
            <p:cNvPicPr>
              <a:picLocks noChangeAspect="1"/>
            </p:cNvPicPr>
            <p:nvPr/>
          </p:nvPicPr>
          <p:blipFill>
            <a:blip r:embed="rId5"/>
            <a:srcRect l="16727" r="16727"/>
            <a:stretch/>
          </p:blipFill>
          <p:spPr bwMode="auto">
            <a:xfrm>
              <a:off x="1109274" y="2257876"/>
              <a:ext cx="239562" cy="239562"/>
            </a:xfrm>
            <a:prstGeom prst="ellipse">
              <a:avLst/>
            </a:prstGeom>
          </p:spPr>
        </p:pic>
        <p:pic>
          <p:nvPicPr>
            <p:cNvPr id="340384356" name="Рисунок 6"/>
            <p:cNvPicPr>
              <a:picLocks noChangeAspect="1"/>
            </p:cNvPicPr>
            <p:nvPr/>
          </p:nvPicPr>
          <p:blipFill>
            <a:blip r:embed="rId6"/>
            <a:srcRect l="6805" r="26649"/>
            <a:stretch/>
          </p:blipFill>
          <p:spPr bwMode="auto">
            <a:xfrm>
              <a:off x="1109274" y="2567256"/>
              <a:ext cx="239562" cy="239562"/>
            </a:xfrm>
            <a:prstGeom prst="ellipse">
              <a:avLst/>
            </a:prstGeom>
          </p:spPr>
        </p:pic>
        <p:pic>
          <p:nvPicPr>
            <p:cNvPr id="2091618017" name="Рисунок 7"/>
            <p:cNvPicPr>
              <a:picLocks noChangeAspect="1"/>
            </p:cNvPicPr>
            <p:nvPr/>
          </p:nvPicPr>
          <p:blipFill>
            <a:blip r:embed="rId7"/>
            <a:srcRect l="78" r="32114"/>
            <a:stretch/>
          </p:blipFill>
          <p:spPr bwMode="auto">
            <a:xfrm>
              <a:off x="1097236" y="2845969"/>
              <a:ext cx="252000" cy="252000"/>
            </a:xfrm>
            <a:prstGeom prst="ellipse">
              <a:avLst/>
            </a:prstGeom>
          </p:spPr>
        </p:pic>
        <p:pic>
          <p:nvPicPr>
            <p:cNvPr id="338454507" name="Рисунок 40"/>
            <p:cNvPicPr>
              <a:picLocks noChangeAspect="1"/>
            </p:cNvPicPr>
            <p:nvPr/>
          </p:nvPicPr>
          <p:blipFill>
            <a:blip r:embed="rId8"/>
            <a:srcRect l="20645" r="11385"/>
            <a:stretch/>
          </p:blipFill>
          <p:spPr bwMode="auto">
            <a:xfrm>
              <a:off x="1097236" y="3147525"/>
              <a:ext cx="244692" cy="244692"/>
            </a:xfrm>
            <a:prstGeom prst="ellipse">
              <a:avLst/>
            </a:prstGeom>
          </p:spPr>
        </p:pic>
      </p:grpSp>
      <p:grpSp>
        <p:nvGrpSpPr>
          <p:cNvPr id="1545165898" name="Группа 47"/>
          <p:cNvGrpSpPr/>
          <p:nvPr/>
        </p:nvGrpSpPr>
        <p:grpSpPr bwMode="auto">
          <a:xfrm>
            <a:off x="7116244" y="2106441"/>
            <a:ext cx="262161" cy="1428868"/>
            <a:chOff x="1097236" y="1963348"/>
            <a:chExt cx="262161" cy="1428868"/>
          </a:xfrm>
        </p:grpSpPr>
        <p:pic>
          <p:nvPicPr>
            <p:cNvPr id="1308427810" name="Рисунок 48"/>
            <p:cNvPicPr>
              <a:picLocks noChangeAspect="1"/>
            </p:cNvPicPr>
            <p:nvPr/>
          </p:nvPicPr>
          <p:blipFill>
            <a:blip r:embed="rId4"/>
            <a:srcRect l="378" r="33075"/>
            <a:stretch/>
          </p:blipFill>
          <p:spPr bwMode="auto">
            <a:xfrm>
              <a:off x="1107398" y="1963348"/>
              <a:ext cx="252000" cy="252000"/>
            </a:xfrm>
            <a:prstGeom prst="ellipse">
              <a:avLst/>
            </a:prstGeom>
          </p:spPr>
        </p:pic>
        <p:pic>
          <p:nvPicPr>
            <p:cNvPr id="924577057" name="Рисунок 51"/>
            <p:cNvPicPr>
              <a:picLocks noChangeAspect="1"/>
            </p:cNvPicPr>
            <p:nvPr/>
          </p:nvPicPr>
          <p:blipFill>
            <a:blip r:embed="rId5"/>
            <a:srcRect l="16727" r="16727"/>
            <a:stretch/>
          </p:blipFill>
          <p:spPr bwMode="auto">
            <a:xfrm>
              <a:off x="1109274" y="2257876"/>
              <a:ext cx="239562" cy="239562"/>
            </a:xfrm>
            <a:prstGeom prst="ellipse">
              <a:avLst/>
            </a:prstGeom>
          </p:spPr>
        </p:pic>
        <p:pic>
          <p:nvPicPr>
            <p:cNvPr id="506011961" name="Рисунок 52"/>
            <p:cNvPicPr>
              <a:picLocks noChangeAspect="1"/>
            </p:cNvPicPr>
            <p:nvPr/>
          </p:nvPicPr>
          <p:blipFill>
            <a:blip r:embed="rId6"/>
            <a:srcRect l="6805" r="26649"/>
            <a:stretch/>
          </p:blipFill>
          <p:spPr bwMode="auto">
            <a:xfrm>
              <a:off x="1109274" y="2567256"/>
              <a:ext cx="239562" cy="239562"/>
            </a:xfrm>
            <a:prstGeom prst="ellipse">
              <a:avLst/>
            </a:prstGeom>
          </p:spPr>
        </p:pic>
        <p:pic>
          <p:nvPicPr>
            <p:cNvPr id="1426202004" name="Рисунок 53"/>
            <p:cNvPicPr>
              <a:picLocks noChangeAspect="1"/>
            </p:cNvPicPr>
            <p:nvPr/>
          </p:nvPicPr>
          <p:blipFill>
            <a:blip r:embed="rId7"/>
            <a:srcRect l="78" r="32114"/>
            <a:stretch/>
          </p:blipFill>
          <p:spPr bwMode="auto">
            <a:xfrm>
              <a:off x="1097236" y="2845969"/>
              <a:ext cx="252000" cy="252000"/>
            </a:xfrm>
            <a:prstGeom prst="ellipse">
              <a:avLst/>
            </a:prstGeom>
          </p:spPr>
        </p:pic>
        <p:pic>
          <p:nvPicPr>
            <p:cNvPr id="1466645963" name="Рисунок 54"/>
            <p:cNvPicPr>
              <a:picLocks noChangeAspect="1"/>
            </p:cNvPicPr>
            <p:nvPr/>
          </p:nvPicPr>
          <p:blipFill>
            <a:blip r:embed="rId8"/>
            <a:srcRect l="20645" r="11385"/>
            <a:stretch/>
          </p:blipFill>
          <p:spPr bwMode="auto">
            <a:xfrm>
              <a:off x="1097236" y="3147525"/>
              <a:ext cx="244692" cy="244692"/>
            </a:xfrm>
            <a:prstGeom prst="ellipse">
              <a:avLst/>
            </a:prstGeom>
          </p:spPr>
        </p:pic>
      </p:grpSp>
      <p:sp>
        <p:nvSpPr>
          <p:cNvPr id="646562300" name="Скругленный прямоугольник 11"/>
          <p:cNvSpPr/>
          <p:nvPr/>
        </p:nvSpPr>
        <p:spPr bwMode="auto">
          <a:xfrm>
            <a:off x="330624" y="4615998"/>
            <a:ext cx="1277629" cy="956889"/>
          </a:xfrm>
          <a:prstGeom prst="roundRect">
            <a:avLst>
              <a:gd name="adj" fmla="val 10390"/>
            </a:avLst>
          </a:prstGeom>
          <a:solidFill>
            <a:schemeClr val="accent1">
              <a:lumMod val="40000"/>
              <a:lumOff val="60000"/>
            </a:schemeClr>
          </a:solidFill>
          <a:ln w="3175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47914" tIns="46800" rIns="47914" bIns="47914" numCol="1" spcCol="38099" rtlCol="0" anchor="ctr">
            <a:noAutofit/>
          </a:bodyPr>
          <a:lstStyle/>
          <a:p>
            <a:pPr algn="ctr" defTabSz="584199">
              <a:defRPr/>
            </a:pPr>
            <a:r>
              <a:rPr lang="ru-RU" sz="1000" b="1">
                <a:solidFill>
                  <a:srgbClr val="FFFFFF"/>
                </a:solidFill>
              </a:rPr>
              <a:t>ВАЛЮТНАЯ СТРУКТУРА РАСЧЕТОВ</a:t>
            </a:r>
          </a:p>
        </p:txBody>
      </p:sp>
      <p:grpSp>
        <p:nvGrpSpPr>
          <p:cNvPr id="1268596598" name="Группа 56"/>
          <p:cNvGrpSpPr/>
          <p:nvPr/>
        </p:nvGrpSpPr>
        <p:grpSpPr bwMode="auto">
          <a:xfrm rot="16199969">
            <a:off x="1773905" y="4983774"/>
            <a:ext cx="337411" cy="234603"/>
            <a:chOff x="2145303" y="2565738"/>
            <a:chExt cx="543403" cy="475166"/>
          </a:xfrm>
        </p:grpSpPr>
        <p:sp>
          <p:nvSpPr>
            <p:cNvPr id="1877126525" name="Равнобедренный треугольник 57"/>
            <p:cNvSpPr/>
            <p:nvPr/>
          </p:nvSpPr>
          <p:spPr bwMode="auto">
            <a:xfrm flipV="1">
              <a:off x="2145303" y="2738497"/>
              <a:ext cx="543403" cy="302407"/>
            </a:xfrm>
            <a:prstGeom prst="triangle">
              <a:avLst>
                <a:gd name="adj" fmla="val 50000"/>
              </a:avLst>
            </a:prstGeom>
            <a:solidFill>
              <a:srgbClr val="A39CFF"/>
            </a:solidFill>
            <a:ln w="92075" cap="rnd" cmpd="sng">
              <a:solidFill>
                <a:srgbClr val="A39CFF"/>
              </a:solidFill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7914" tIns="47914" rIns="47914" bIns="47914" numCol="1" spcCol="38099" rtlCol="0" anchor="ctr">
              <a:noAutofit/>
            </a:bodyPr>
            <a:lstStyle/>
            <a:p>
              <a:pPr marL="0" marR="0" indent="0" algn="ctr" defTabSz="584199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Verdana"/>
                <a:ea typeface="Verdana"/>
                <a:cs typeface="Verdana"/>
              </a:endParaRPr>
            </a:p>
          </p:txBody>
        </p:sp>
        <p:sp>
          <p:nvSpPr>
            <p:cNvPr id="1121067666" name="Равнобедренный треугольник 58"/>
            <p:cNvSpPr/>
            <p:nvPr/>
          </p:nvSpPr>
          <p:spPr bwMode="auto">
            <a:xfrm flipV="1">
              <a:off x="2262829" y="2565738"/>
              <a:ext cx="308349" cy="171597"/>
            </a:xfrm>
            <a:prstGeom prst="triangle">
              <a:avLst>
                <a:gd name="adj" fmla="val 50000"/>
              </a:avLst>
            </a:prstGeom>
            <a:solidFill>
              <a:srgbClr val="7030A0"/>
            </a:solidFill>
            <a:ln w="92075" cap="rnd" cmpd="sng">
              <a:solidFill>
                <a:srgbClr val="7030A0"/>
              </a:solidFill>
              <a:round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47914" tIns="47914" rIns="47914" bIns="47914" numCol="1" spcCol="38099" rtlCol="0" anchor="ctr">
              <a:noAutofit/>
            </a:bodyPr>
            <a:lstStyle/>
            <a:p>
              <a:pPr marL="0" marR="0" indent="0" algn="ctr" defTabSz="584199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Verdana"/>
                <a:ea typeface="Verdana"/>
                <a:cs typeface="Verdana"/>
              </a:endParaRPr>
            </a:p>
          </p:txBody>
        </p:sp>
      </p:grpSp>
      <p:sp>
        <p:nvSpPr>
          <p:cNvPr id="330314017" name="Скругленный прямоугольник 62"/>
          <p:cNvSpPr/>
          <p:nvPr/>
        </p:nvSpPr>
        <p:spPr bwMode="auto">
          <a:xfrm>
            <a:off x="1909107" y="908164"/>
            <a:ext cx="4914731" cy="355324"/>
          </a:xfrm>
          <a:prstGeom prst="roundRect">
            <a:avLst>
              <a:gd name="adj" fmla="val 36448"/>
            </a:avLst>
          </a:prstGeom>
          <a:solidFill>
            <a:schemeClr val="accent1"/>
          </a:solidFill>
          <a:ln w="3175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180000" tIns="46800" rIns="180000" bIns="47913" numCol="1" spcCol="38098" rtlCol="0" anchor="ctr">
            <a:noAutofit/>
          </a:bodyPr>
          <a:lstStyle/>
          <a:p>
            <a:pPr defTabSz="584199">
              <a:defRPr/>
            </a:pPr>
            <a:r>
              <a:rPr lang="ru-RU" sz="1000" b="1">
                <a:solidFill>
                  <a:srgbClr val="FFFFFF"/>
                </a:solidFill>
              </a:rPr>
              <a:t>ЭКСПОРТ ТОВАРОВ</a:t>
            </a:r>
          </a:p>
        </p:txBody>
      </p:sp>
      <p:sp>
        <p:nvSpPr>
          <p:cNvPr id="1667448141" name="Скругленный прямоугольник 63"/>
          <p:cNvSpPr/>
          <p:nvPr/>
        </p:nvSpPr>
        <p:spPr bwMode="auto">
          <a:xfrm>
            <a:off x="7100568" y="908164"/>
            <a:ext cx="4694577" cy="355324"/>
          </a:xfrm>
          <a:prstGeom prst="roundRect">
            <a:avLst>
              <a:gd name="adj" fmla="val 36448"/>
            </a:avLst>
          </a:prstGeom>
          <a:solidFill>
            <a:schemeClr val="accent2"/>
          </a:solidFill>
          <a:ln w="3175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180000" tIns="46800" rIns="180000" bIns="47913" numCol="1" spcCol="38098" rtlCol="0" anchor="ctr">
            <a:noAutofit/>
          </a:bodyPr>
          <a:lstStyle/>
          <a:p>
            <a:pPr defTabSz="584199">
              <a:defRPr/>
            </a:pPr>
            <a:r>
              <a:rPr lang="ru-RU" sz="1000" b="1">
                <a:solidFill>
                  <a:srgbClr val="FFFFFF"/>
                </a:solidFill>
              </a:rPr>
              <a:t>ИМПОРТ ТОВАРОВ</a:t>
            </a:r>
          </a:p>
        </p:txBody>
      </p:sp>
      <p:pic>
        <p:nvPicPr>
          <p:cNvPr id="309876360" name="Picture 2" descr="валюта 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>
            <a:off x="479464" y="5725770"/>
            <a:ext cx="640093" cy="640094"/>
          </a:xfrm>
          <a:prstGeom prst="rect">
            <a:avLst/>
          </a:prstGeom>
          <a:noFill/>
        </p:spPr>
      </p:pic>
      <p:pic>
        <p:nvPicPr>
          <p:cNvPr id="1989772016" name="Picture 4" descr="Экспорт 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6282783" y="3776053"/>
            <a:ext cx="541056" cy="541056"/>
          </a:xfrm>
          <a:prstGeom prst="rect">
            <a:avLst/>
          </a:prstGeom>
          <a:noFill/>
        </p:spPr>
      </p:pic>
      <p:pic>
        <p:nvPicPr>
          <p:cNvPr id="2093184144" name="Picture 6" descr="Импортировать 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>
            <a:off x="11290704" y="3726992"/>
            <a:ext cx="568766" cy="568766"/>
          </a:xfrm>
          <a:prstGeom prst="rect">
            <a:avLst/>
          </a:prstGeom>
          <a:noFill/>
        </p:spPr>
      </p:pic>
      <p:sp>
        <p:nvSpPr>
          <p:cNvPr id="861581213" name="Прямоугольник 861581212"/>
          <p:cNvSpPr/>
          <p:nvPr/>
        </p:nvSpPr>
        <p:spPr bwMode="auto">
          <a:xfrm>
            <a:off x="10534484" y="158747"/>
            <a:ext cx="1606173" cy="539811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13627542" name="Рисунок 1013627541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10590514" y="209694"/>
            <a:ext cx="1440212" cy="221720"/>
          </a:xfrm>
          <a:prstGeom prst="rect">
            <a:avLst/>
          </a:prstGeom>
        </p:spPr>
      </p:pic>
      <p:graphicFrame>
        <p:nvGraphicFramePr>
          <p:cNvPr id="1309129346" name="Таблица 9"/>
          <p:cNvGraphicFramePr>
            <a:graphicFrameLocks/>
          </p:cNvGraphicFramePr>
          <p:nvPr/>
        </p:nvGraphicFramePr>
        <p:xfrm>
          <a:off x="8886528" y="4557821"/>
          <a:ext cx="2645120" cy="35115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13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7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1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2021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2023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2024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Gilroy Bold"/>
                          <a:ea typeface="Verdana"/>
                          <a:cs typeface="Verdana"/>
                        </a:rPr>
                        <a:t>2025</a:t>
                      </a:r>
                    </a:p>
                  </a:txBody>
                  <a:tcPr marL="6696" marR="25309" marT="6696" marB="0" anchor="ctr">
                    <a:lnL w="12699" algn="ctr">
                      <a:noFill/>
                      <a:prstDash val="dashDot"/>
                    </a:lnL>
                    <a:lnR w="12699" algn="ctr">
                      <a:noFill/>
                      <a:prstDash val="dashDot"/>
                    </a:lnR>
                    <a:lnT w="12699" algn="ctr">
                      <a:noFill/>
                      <a:prstDash val="dashDot"/>
                    </a:lnT>
                    <a:lnB w="12699" algn="ctr">
                      <a:noFill/>
                      <a:prstDash val="dashDot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6474088" name="Текст 2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304171" y="242154"/>
            <a:ext cx="10615235" cy="912812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marL="7938" marR="0" indent="-7938" algn="l" defTabSz="112544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Доля МСБ, вовлеченных в экспорт, </a:t>
            </a:r>
            <a:endParaRPr lang="ru-RU" sz="3600" b="0" i="0" u="none" strike="noStrike" cap="none" spc="0">
              <a:solidFill>
                <a:srgbClr val="000E3B"/>
              </a:solidFill>
              <a:latin typeface="Times New Roman"/>
              <a:cs typeface="Times New Roman"/>
            </a:endParaRPr>
          </a:p>
          <a:p>
            <a:pPr marL="7938" marR="0" indent="-7938" algn="l" defTabSz="112544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в прошлом году вернулась к уровню 2020 г. </a:t>
            </a:r>
            <a:endParaRPr lang="ru-RU" sz="3600" b="0" i="0" u="none" strike="noStrike" cap="none" spc="0">
              <a:solidFill>
                <a:srgbClr val="000E3B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None/>
              <a:defRPr/>
            </a:pPr>
            <a:endParaRPr lang="ru-RU" sz="3600" b="0" i="0" u="none" strike="noStrike" cap="none" spc="0">
              <a:solidFill>
                <a:srgbClr val="000E3B"/>
              </a:solidFill>
              <a:latin typeface="PSB Lavr Medium"/>
              <a:cs typeface="PSB Lavr Medium"/>
            </a:endParaRPr>
          </a:p>
        </p:txBody>
      </p:sp>
      <p:sp>
        <p:nvSpPr>
          <p:cNvPr id="681651931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734751" y="4178075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440630213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170524" y="4178075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141428407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97588" y="4178075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923378205" name="AutoShape 2" descr="Флаг Китая — Википедия"/>
          <p:cNvSpPr>
            <a:spLocks noChangeAspect="1" noChangeArrowheads="1"/>
          </p:cNvSpPr>
          <p:nvPr/>
        </p:nvSpPr>
        <p:spPr bwMode="auto">
          <a:xfrm>
            <a:off x="155574" y="-830262"/>
            <a:ext cx="2619374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1571580864" name="TextBox 30"/>
          <p:cNvSpPr txBox="1"/>
          <p:nvPr/>
        </p:nvSpPr>
        <p:spPr bwMode="auto">
          <a:xfrm>
            <a:off x="928530" y="2180732"/>
            <a:ext cx="4476427" cy="21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lang="ru-RU" sz="1400" b="1">
                <a:solidFill>
                  <a:srgbClr val="FF6633"/>
                </a:solidFill>
                <a:latin typeface="PSB Lavr"/>
                <a:ea typeface="PSB Lavr"/>
                <a:cs typeface="PSB Lavr"/>
              </a:rPr>
              <a:t>...ЭКСПОРТОМ</a:t>
            </a:r>
            <a:r>
              <a:rPr lang="ru-RU" sz="1400" b="1">
                <a:solidFill>
                  <a:schemeClr val="accent5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400" b="1">
                <a:solidFill>
                  <a:sysClr val="windowText" lastClr="000000"/>
                </a:solidFill>
                <a:latin typeface="PSB Lavr"/>
                <a:ea typeface="PSB Lavr"/>
                <a:cs typeface="PSB Lavr"/>
              </a:rPr>
              <a:t>товаров, услуг или комплектующих</a:t>
            </a:r>
            <a:endParaRPr>
              <a:latin typeface="PSB Lavr"/>
              <a:cs typeface="PSB Lavr"/>
            </a:endParaRPr>
          </a:p>
        </p:txBody>
      </p:sp>
      <p:sp>
        <p:nvSpPr>
          <p:cNvPr id="1787378124" name="Прямоугольник 47"/>
          <p:cNvSpPr/>
          <p:nvPr/>
        </p:nvSpPr>
        <p:spPr bwMode="auto">
          <a:xfrm>
            <a:off x="398936" y="6382545"/>
            <a:ext cx="6829587" cy="259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Источник: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Индекс RSBI; ПСБ</a:t>
            </a:r>
            <a:r>
              <a:rPr lang="ru-RU" sz="1100" spc="2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Аналитика,</a:t>
            </a:r>
            <a:r>
              <a:rPr lang="ru-RU" sz="1100" spc="1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Аналитический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центр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НАФИ, Magram Market Research</a:t>
            </a:r>
            <a:endParaRPr sz="1100">
              <a:latin typeface="PSB Lavr"/>
              <a:cs typeface="PSB Lavr"/>
            </a:endParaRPr>
          </a:p>
        </p:txBody>
      </p:sp>
      <p:sp>
        <p:nvSpPr>
          <p:cNvPr id="1747003010" name="Номер слайда 3"/>
          <p:cNvSpPr txBox="1"/>
          <p:nvPr/>
        </p:nvSpPr>
        <p:spPr bwMode="auto">
          <a:xfrm>
            <a:off x="11553400" y="6379745"/>
            <a:ext cx="434333" cy="364154"/>
          </a:xfrm>
          <a:prstGeom prst="rect">
            <a:avLst/>
          </a:prstGeom>
        </p:spPr>
        <p:txBody>
          <a:bodyPr/>
          <a:lstStyle>
            <a:defPPr lvl="0">
              <a:defRPr lang="en-US"/>
            </a:defPPr>
            <a:lvl1pPr marL="0" lv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sz="1200">
              <a:solidFill>
                <a:schemeClr val="bg1">
                  <a:lumMod val="50000"/>
                </a:schemeClr>
              </a:solidFill>
              <a:latin typeface="PSB Lavr"/>
              <a:cs typeface="PSB Lavr"/>
            </a:endParaRPr>
          </a:p>
        </p:txBody>
      </p:sp>
      <p:sp>
        <p:nvSpPr>
          <p:cNvPr id="270022138" name="TextBox 7"/>
          <p:cNvSpPr txBox="1"/>
          <p:nvPr/>
        </p:nvSpPr>
        <p:spPr bwMode="auto">
          <a:xfrm>
            <a:off x="6593209" y="2180732"/>
            <a:ext cx="4276558" cy="21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>
              <a:defRPr/>
            </a:pPr>
            <a:r>
              <a:rPr lang="ru-RU" sz="1400" b="1">
                <a:solidFill>
                  <a:srgbClr val="7176FF"/>
                </a:solidFill>
                <a:latin typeface="PSB Lavr"/>
                <a:ea typeface="PSB Lavr"/>
                <a:cs typeface="PSB Lavr"/>
              </a:rPr>
              <a:t>...ИМПОРТОМ </a:t>
            </a:r>
            <a:r>
              <a:rPr lang="ru-RU" sz="1400" b="1">
                <a:solidFill>
                  <a:sysClr val="windowText" lastClr="000000"/>
                </a:solidFill>
                <a:latin typeface="PSB Lavr"/>
                <a:ea typeface="PSB Lavr"/>
                <a:cs typeface="PSB Lavr"/>
              </a:rPr>
              <a:t>товаров, услуг или комплектующих</a:t>
            </a:r>
            <a:endParaRPr>
              <a:latin typeface="PSB Lavr"/>
              <a:cs typeface="PSB Lavr"/>
            </a:endParaRPr>
          </a:p>
        </p:txBody>
      </p:sp>
      <p:sp>
        <p:nvSpPr>
          <p:cNvPr id="2039047285" name="Прямоугольник 1"/>
          <p:cNvSpPr/>
          <p:nvPr/>
        </p:nvSpPr>
        <p:spPr bwMode="auto">
          <a:xfrm>
            <a:off x="4231162" y="1578856"/>
            <a:ext cx="3870123" cy="274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defRPr/>
            </a:pPr>
            <a:r>
              <a:rPr lang="ru-RU" sz="1200" b="1">
                <a:solidFill>
                  <a:sysClr val="windowText" lastClr="000000"/>
                </a:solidFill>
                <a:latin typeface="PSB Lavr"/>
                <a:ea typeface="PSB Lavr"/>
                <a:cs typeface="PSB Lavr"/>
              </a:rPr>
              <a:t>Занималась ли Ваша компания за последний год...</a:t>
            </a:r>
            <a:endParaRPr>
              <a:latin typeface="PSB Lavr"/>
              <a:cs typeface="PSB Lavr"/>
            </a:endParaRPr>
          </a:p>
        </p:txBody>
      </p:sp>
      <p:sp>
        <p:nvSpPr>
          <p:cNvPr id="93666680" name="TextBox 117"/>
          <p:cNvSpPr txBox="1"/>
          <p:nvPr/>
        </p:nvSpPr>
        <p:spPr bwMode="auto">
          <a:xfrm>
            <a:off x="1149866" y="5452177"/>
            <a:ext cx="712134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ноя.20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graphicFrame>
        <p:nvGraphicFramePr>
          <p:cNvPr id="758981849" name="Диаграмма 758981848"/>
          <p:cNvGraphicFramePr>
            <a:graphicFrameLocks/>
          </p:cNvGraphicFramePr>
          <p:nvPr/>
        </p:nvGraphicFramePr>
        <p:xfrm>
          <a:off x="1082376" y="3165550"/>
          <a:ext cx="4419598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60636270" name="Диаграмма 1260636269"/>
          <p:cNvGraphicFramePr>
            <a:graphicFrameLocks/>
          </p:cNvGraphicFramePr>
          <p:nvPr/>
        </p:nvGraphicFramePr>
        <p:xfrm>
          <a:off x="6606374" y="3166715"/>
          <a:ext cx="4419598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83992933" name="TextBox 299"/>
          <p:cNvSpPr txBox="1"/>
          <p:nvPr/>
        </p:nvSpPr>
        <p:spPr bwMode="auto">
          <a:xfrm>
            <a:off x="2309674" y="5450559"/>
            <a:ext cx="761999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май.23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157404724" name="TextBox 300"/>
          <p:cNvSpPr txBox="1"/>
          <p:nvPr/>
        </p:nvSpPr>
        <p:spPr bwMode="auto">
          <a:xfrm>
            <a:off x="3519348" y="5455051"/>
            <a:ext cx="761999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апр.24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631785463" name="TextBox 301"/>
          <p:cNvSpPr txBox="1"/>
          <p:nvPr/>
        </p:nvSpPr>
        <p:spPr bwMode="auto">
          <a:xfrm>
            <a:off x="4729022" y="5443909"/>
            <a:ext cx="761999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апр.25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cxnSp>
        <p:nvCxnSpPr>
          <p:cNvPr id="1112553389" name="Прямая со стрелкой 20"/>
          <p:cNvCxnSpPr>
            <a:cxnSpLocks/>
          </p:cNvCxnSpPr>
          <p:nvPr/>
        </p:nvCxnSpPr>
        <p:spPr bwMode="auto">
          <a:xfrm flipV="1">
            <a:off x="2690673" y="3043170"/>
            <a:ext cx="2181224" cy="657225"/>
          </a:xfrm>
          <a:prstGeom prst="straightConnector1">
            <a:avLst/>
          </a:prstGeom>
          <a:ln w="19050" cap="flat" cmpd="sng" algn="ctr">
            <a:solidFill>
              <a:srgbClr val="FF6633"/>
            </a:solidFill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8821042" name="TextBox 117"/>
          <p:cNvSpPr txBox="1"/>
          <p:nvPr/>
        </p:nvSpPr>
        <p:spPr bwMode="auto">
          <a:xfrm>
            <a:off x="6659271" y="5457928"/>
            <a:ext cx="712134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ноя.20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569778919" name="TextBox 299"/>
          <p:cNvSpPr txBox="1"/>
          <p:nvPr/>
        </p:nvSpPr>
        <p:spPr bwMode="auto">
          <a:xfrm>
            <a:off x="7819078" y="5456310"/>
            <a:ext cx="761999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май.23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221828174" name="TextBox 300"/>
          <p:cNvSpPr txBox="1"/>
          <p:nvPr/>
        </p:nvSpPr>
        <p:spPr bwMode="auto">
          <a:xfrm>
            <a:off x="9028752" y="5460804"/>
            <a:ext cx="761999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апр.24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484858658" name="TextBox 301"/>
          <p:cNvSpPr txBox="1"/>
          <p:nvPr/>
        </p:nvSpPr>
        <p:spPr bwMode="auto">
          <a:xfrm>
            <a:off x="10238426" y="5461162"/>
            <a:ext cx="761999" cy="33617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апр.25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cxnSp>
        <p:nvCxnSpPr>
          <p:cNvPr id="1364322844" name="Прямая соединительная линия 25"/>
          <p:cNvCxnSpPr>
            <a:cxnSpLocks/>
          </p:cNvCxnSpPr>
          <p:nvPr/>
        </p:nvCxnSpPr>
        <p:spPr bwMode="auto">
          <a:xfrm>
            <a:off x="6080724" y="2088658"/>
            <a:ext cx="0" cy="393439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4393830" name="Прямоугольник 1184393829"/>
          <p:cNvSpPr/>
          <p:nvPr/>
        </p:nvSpPr>
        <p:spPr bwMode="auto">
          <a:xfrm>
            <a:off x="10086249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5622497" name="Рисунок 89562249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590513" y="209694"/>
            <a:ext cx="1440211" cy="221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2095742" name="Текст 2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186963" y="242154"/>
            <a:ext cx="12583185" cy="912812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marL="7938" marR="0" indent="-7938" algn="l" defTabSz="112544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Проблемы с трансграничными платежами -  </a:t>
            </a:r>
            <a:endParaRPr lang="ru-RU" sz="3600" b="0" i="0" u="none" strike="noStrike" cap="none" spc="0">
              <a:solidFill>
                <a:srgbClr val="000E3B"/>
              </a:solidFill>
              <a:latin typeface="PSB Lavr Medium"/>
              <a:cs typeface="PSB Lavr Medium"/>
            </a:endParaRPr>
          </a:p>
          <a:p>
            <a:pPr marL="7938" marR="0" indent="-7938" algn="l" defTabSz="112544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«головная боль» для МСБ, занимающихся ВЭД</a:t>
            </a:r>
            <a:endParaRPr lang="ru-RU" sz="3600" b="0" i="0" u="none" strike="noStrike" cap="none" spc="0">
              <a:solidFill>
                <a:srgbClr val="000E3B"/>
              </a:solidFill>
              <a:latin typeface="PSB Lavr Medium"/>
              <a:cs typeface="PSB Lavr Medium"/>
            </a:endParaRPr>
          </a:p>
        </p:txBody>
      </p:sp>
      <p:sp>
        <p:nvSpPr>
          <p:cNvPr id="400777801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628078968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754431779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977928760" name="AutoShape 2" descr="Флаг Китая — Википедия"/>
          <p:cNvSpPr>
            <a:spLocks noChangeAspect="1" noChangeArrowheads="1"/>
          </p:cNvSpPr>
          <p:nvPr/>
        </p:nvSpPr>
        <p:spPr bwMode="auto">
          <a:xfrm>
            <a:off x="155574" y="-830262"/>
            <a:ext cx="2619374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2030272496" name="Прямоугольник 47"/>
          <p:cNvSpPr/>
          <p:nvPr/>
        </p:nvSpPr>
        <p:spPr bwMode="auto">
          <a:xfrm>
            <a:off x="398936" y="6382545"/>
            <a:ext cx="6829587" cy="259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Источник: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Индекс RSBI; ПСБ</a:t>
            </a:r>
            <a:r>
              <a:rPr lang="ru-RU" sz="1100" spc="2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Аналитика,</a:t>
            </a:r>
            <a:r>
              <a:rPr lang="ru-RU" sz="1100" spc="1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Аналитический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центр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НАФИ, Magram Market Research</a:t>
            </a:r>
            <a:endParaRPr sz="1100">
              <a:latin typeface="PSB Lavr"/>
              <a:cs typeface="PSB Lavr"/>
            </a:endParaRPr>
          </a:p>
        </p:txBody>
      </p:sp>
      <p:sp>
        <p:nvSpPr>
          <p:cNvPr id="2101741013" name="Номер слайда 3"/>
          <p:cNvSpPr txBox="1"/>
          <p:nvPr/>
        </p:nvSpPr>
        <p:spPr bwMode="auto">
          <a:xfrm>
            <a:off x="11553400" y="6379745"/>
            <a:ext cx="434333" cy="364154"/>
          </a:xfrm>
          <a:prstGeom prst="rect">
            <a:avLst/>
          </a:prstGeom>
        </p:spPr>
        <p:txBody>
          <a:bodyPr/>
          <a:lstStyle>
            <a:defPPr lvl="0">
              <a:defRPr lang="en-US"/>
            </a:defPPr>
            <a:lvl1pPr marL="0" lv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sz="1200">
              <a:solidFill>
                <a:schemeClr val="bg1">
                  <a:lumMod val="50000"/>
                </a:schemeClr>
              </a:solidFill>
              <a:latin typeface="PSB Lavr"/>
              <a:cs typeface="PSB Lavr"/>
            </a:endParaRPr>
          </a:p>
        </p:txBody>
      </p:sp>
      <p:cxnSp>
        <p:nvCxnSpPr>
          <p:cNvPr id="1163796362" name="Прямая соединительная линия 25"/>
          <p:cNvCxnSpPr>
            <a:cxnSpLocks/>
          </p:cNvCxnSpPr>
          <p:nvPr/>
        </p:nvCxnSpPr>
        <p:spPr bwMode="auto">
          <a:xfrm>
            <a:off x="5999706" y="2318770"/>
            <a:ext cx="0" cy="393439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9142478" name="Номер слайда 3"/>
          <p:cNvSpPr txBox="1"/>
          <p:nvPr/>
        </p:nvSpPr>
        <p:spPr bwMode="auto">
          <a:xfrm>
            <a:off x="11553400" y="6379745"/>
            <a:ext cx="434333" cy="364154"/>
          </a:xfrm>
          <a:prstGeom prst="rect">
            <a:avLst/>
          </a:prstGeom>
        </p:spPr>
        <p:txBody>
          <a:bodyPr/>
          <a:lstStyle>
            <a:defPPr lvl="0">
              <a:defRPr lang="en-US"/>
            </a:defPPr>
            <a:lvl1pPr marL="0" lv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sz="1200">
              <a:solidFill>
                <a:schemeClr val="bg1">
                  <a:lumMod val="50000"/>
                </a:schemeClr>
              </a:solidFill>
              <a:latin typeface="PSB Lavr"/>
              <a:cs typeface="PSB Lavr"/>
            </a:endParaRPr>
          </a:p>
        </p:txBody>
      </p:sp>
      <p:sp>
        <p:nvSpPr>
          <p:cNvPr id="992440509" name="Прямоугольник 1"/>
          <p:cNvSpPr/>
          <p:nvPr/>
        </p:nvSpPr>
        <p:spPr bwMode="auto">
          <a:xfrm>
            <a:off x="1621763" y="1525254"/>
            <a:ext cx="9636108" cy="457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u-RU" sz="1200" b="1">
                <a:solidFill>
                  <a:sysClr val="windowText" lastClr="000000"/>
                </a:solidFill>
                <a:latin typeface="PSB Lavr"/>
                <a:ea typeface="PSB Lavr"/>
                <a:cs typeface="PSB Lavr"/>
              </a:rPr>
              <a:t> Какие проблемы, с которыми Вам пришлось столкнуться за последний год, Вы считаете КЛЮЧЕВЫМИ в области внешнеэкономической деятельности? (Среди тех, кто занимался ВЭД)</a:t>
            </a:r>
            <a:endParaRPr>
              <a:latin typeface="PSB Lavr"/>
              <a:cs typeface="PSB Lavr"/>
            </a:endParaRPr>
          </a:p>
        </p:txBody>
      </p:sp>
      <p:graphicFrame>
        <p:nvGraphicFramePr>
          <p:cNvPr id="1011645723" name="Диаграмма 1011645722"/>
          <p:cNvGraphicFramePr>
            <a:graphicFrameLocks/>
          </p:cNvGraphicFramePr>
          <p:nvPr/>
        </p:nvGraphicFramePr>
        <p:xfrm>
          <a:off x="4405369" y="2467219"/>
          <a:ext cx="3133724" cy="2079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24299176" name="Диаграмма 2124299175"/>
          <p:cNvGraphicFramePr>
            <a:graphicFrameLocks/>
          </p:cNvGraphicFramePr>
          <p:nvPr/>
        </p:nvGraphicFramePr>
        <p:xfrm>
          <a:off x="2343953" y="2871873"/>
          <a:ext cx="3084149" cy="1885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18562232" name="Диаграмма 518562231"/>
          <p:cNvGraphicFramePr>
            <a:graphicFrameLocks/>
          </p:cNvGraphicFramePr>
          <p:nvPr/>
        </p:nvGraphicFramePr>
        <p:xfrm>
          <a:off x="6478556" y="2887804"/>
          <a:ext cx="3084149" cy="1885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92386105" name="Диаграмма 2092386104"/>
          <p:cNvGraphicFramePr>
            <a:graphicFrameLocks/>
          </p:cNvGraphicFramePr>
          <p:nvPr/>
        </p:nvGraphicFramePr>
        <p:xfrm>
          <a:off x="1498736" y="4243941"/>
          <a:ext cx="2664063" cy="152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62614610" name="Диаграмма 1262614609"/>
          <p:cNvGraphicFramePr>
            <a:graphicFrameLocks/>
          </p:cNvGraphicFramePr>
          <p:nvPr/>
        </p:nvGraphicFramePr>
        <p:xfrm>
          <a:off x="3579649" y="4243941"/>
          <a:ext cx="2664063" cy="152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43798227" name="Диаграмма 1843798226"/>
          <p:cNvGraphicFramePr>
            <a:graphicFrameLocks/>
          </p:cNvGraphicFramePr>
          <p:nvPr/>
        </p:nvGraphicFramePr>
        <p:xfrm>
          <a:off x="7714252" y="4237459"/>
          <a:ext cx="2664063" cy="152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26971377" name="Диаграмма 1326971376"/>
          <p:cNvGraphicFramePr>
            <a:graphicFrameLocks/>
          </p:cNvGraphicFramePr>
          <p:nvPr/>
        </p:nvGraphicFramePr>
        <p:xfrm>
          <a:off x="5691655" y="4242700"/>
          <a:ext cx="2664063" cy="1522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37028824" name="TextBox 351"/>
          <p:cNvSpPr txBox="1"/>
          <p:nvPr/>
        </p:nvSpPr>
        <p:spPr bwMode="auto">
          <a:xfrm>
            <a:off x="4549717" y="2121476"/>
            <a:ext cx="2838449" cy="57032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Проблемы с трансграничными платежами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2004375323" name="TextBox 352"/>
          <p:cNvSpPr txBox="1"/>
          <p:nvPr/>
        </p:nvSpPr>
        <p:spPr bwMode="auto">
          <a:xfrm>
            <a:off x="2907332" y="2467219"/>
            <a:ext cx="2065506" cy="628649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Сильный рост транспортных расходов</a:t>
            </a:r>
            <a:endParaRPr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315999828" name="TextBox 353"/>
          <p:cNvSpPr txBox="1"/>
          <p:nvPr/>
        </p:nvSpPr>
        <p:spPr bwMode="auto">
          <a:xfrm>
            <a:off x="1498736" y="5532021"/>
            <a:ext cx="2663829" cy="84772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1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Сложности в таможенном оформлении и неоднозначность налогового законодательства</a:t>
            </a:r>
            <a:endParaRPr sz="11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724397245" name="TextBox 354"/>
          <p:cNvSpPr txBox="1"/>
          <p:nvPr/>
        </p:nvSpPr>
        <p:spPr bwMode="auto">
          <a:xfrm>
            <a:off x="7017058" y="2560488"/>
            <a:ext cx="2152649" cy="461664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Рост тарифов, запрет </a:t>
            </a:r>
            <a:b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</a:br>
            <a:r>
              <a:rPr lang="ru-RU" sz="12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на ввоз / вывоз</a:t>
            </a:r>
            <a:endParaRPr sz="12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611738420" name="TextBox 355"/>
          <p:cNvSpPr txBox="1"/>
          <p:nvPr/>
        </p:nvSpPr>
        <p:spPr bwMode="auto">
          <a:xfrm>
            <a:off x="3822444" y="5557360"/>
            <a:ext cx="2178471" cy="73342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1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Отказ поставщиков / покупателей в сотрудничестве</a:t>
            </a:r>
            <a:endParaRPr sz="11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58339913" name="TextBox 356"/>
          <p:cNvSpPr txBox="1"/>
          <p:nvPr/>
        </p:nvSpPr>
        <p:spPr bwMode="auto">
          <a:xfrm>
            <a:off x="5857519" y="5580262"/>
            <a:ext cx="2347782" cy="72389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1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Ограниченный доступ к финансированию для осуществления ВЭД</a:t>
            </a:r>
            <a:endParaRPr sz="11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648318078" name="TextBox 357"/>
          <p:cNvSpPr txBox="1"/>
          <p:nvPr/>
        </p:nvSpPr>
        <p:spPr bwMode="auto">
          <a:xfrm>
            <a:off x="7866587" y="5557062"/>
            <a:ext cx="2359390" cy="7524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100" b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Недостаток транспортной инфраструктуры / контейнеров</a:t>
            </a:r>
            <a:endParaRPr sz="1100" b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579619111" name="Shape 3833"/>
          <p:cNvSpPr/>
          <p:nvPr/>
        </p:nvSpPr>
        <p:spPr bwMode="auto">
          <a:xfrm>
            <a:off x="5388798" y="3174518"/>
            <a:ext cx="435398" cy="257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02" y="11839"/>
                </a:moveTo>
                <a:cubicBezTo>
                  <a:pt x="11425" y="11732"/>
                  <a:pt x="11338" y="11647"/>
                  <a:pt x="11242" y="11582"/>
                </a:cubicBezTo>
                <a:cubicBezTo>
                  <a:pt x="11144" y="11515"/>
                  <a:pt x="11102" y="11459"/>
                  <a:pt x="11001" y="11410"/>
                </a:cubicBezTo>
                <a:lnTo>
                  <a:pt x="11001" y="14261"/>
                </a:lnTo>
                <a:cubicBezTo>
                  <a:pt x="11238" y="14228"/>
                  <a:pt x="11377" y="14101"/>
                  <a:pt x="11528" y="13876"/>
                </a:cubicBezTo>
                <a:cubicBezTo>
                  <a:pt x="11680" y="13651"/>
                  <a:pt x="11756" y="13294"/>
                  <a:pt x="11756" y="12806"/>
                </a:cubicBezTo>
                <a:cubicBezTo>
                  <a:pt x="11756" y="12577"/>
                  <a:pt x="11733" y="12386"/>
                  <a:pt x="11686" y="12229"/>
                </a:cubicBezTo>
                <a:cubicBezTo>
                  <a:pt x="11640" y="12074"/>
                  <a:pt x="11579" y="11944"/>
                  <a:pt x="11502" y="11839"/>
                </a:cubicBezTo>
                <a:moveTo>
                  <a:pt x="17182" y="16200"/>
                </a:moveTo>
                <a:lnTo>
                  <a:pt x="16200" y="16200"/>
                </a:lnTo>
                <a:cubicBezTo>
                  <a:pt x="15929" y="16200"/>
                  <a:pt x="15709" y="16603"/>
                  <a:pt x="15709" y="17100"/>
                </a:cubicBezTo>
                <a:cubicBezTo>
                  <a:pt x="15709" y="17597"/>
                  <a:pt x="15929" y="18000"/>
                  <a:pt x="16200" y="18000"/>
                </a:cubicBezTo>
                <a:lnTo>
                  <a:pt x="17182" y="18000"/>
                </a:lnTo>
                <a:cubicBezTo>
                  <a:pt x="17453" y="18000"/>
                  <a:pt x="17673" y="17597"/>
                  <a:pt x="17673" y="17100"/>
                </a:cubicBezTo>
                <a:cubicBezTo>
                  <a:pt x="17673" y="16603"/>
                  <a:pt x="17453" y="16200"/>
                  <a:pt x="17182" y="16200"/>
                </a:cubicBezTo>
                <a:moveTo>
                  <a:pt x="9917" y="8510"/>
                </a:moveTo>
                <a:cubicBezTo>
                  <a:pt x="9917" y="8706"/>
                  <a:pt x="9938" y="8873"/>
                  <a:pt x="9982" y="9012"/>
                </a:cubicBezTo>
                <a:cubicBezTo>
                  <a:pt x="10026" y="9151"/>
                  <a:pt x="10082" y="9269"/>
                  <a:pt x="10150" y="9367"/>
                </a:cubicBezTo>
                <a:cubicBezTo>
                  <a:pt x="10219" y="9464"/>
                  <a:pt x="10298" y="9545"/>
                  <a:pt x="10388" y="9605"/>
                </a:cubicBezTo>
                <a:cubicBezTo>
                  <a:pt x="10478" y="9666"/>
                  <a:pt x="10513" y="9717"/>
                  <a:pt x="10605" y="9758"/>
                </a:cubicBezTo>
                <a:lnTo>
                  <a:pt x="10605" y="7311"/>
                </a:lnTo>
                <a:cubicBezTo>
                  <a:pt x="10368" y="7311"/>
                  <a:pt x="10241" y="7402"/>
                  <a:pt x="10111" y="7587"/>
                </a:cubicBezTo>
                <a:cubicBezTo>
                  <a:pt x="9981" y="7770"/>
                  <a:pt x="9917" y="8077"/>
                  <a:pt x="9917" y="8510"/>
                </a:cubicBezTo>
                <a:moveTo>
                  <a:pt x="20127" y="3600"/>
                </a:moveTo>
                <a:cubicBezTo>
                  <a:pt x="19856" y="3600"/>
                  <a:pt x="19636" y="3197"/>
                  <a:pt x="19636" y="2700"/>
                </a:cubicBezTo>
                <a:cubicBezTo>
                  <a:pt x="19636" y="2204"/>
                  <a:pt x="19856" y="1800"/>
                  <a:pt x="20127" y="1800"/>
                </a:cubicBezTo>
                <a:cubicBezTo>
                  <a:pt x="20399" y="1800"/>
                  <a:pt x="20618" y="2204"/>
                  <a:pt x="20618" y="2700"/>
                </a:cubicBezTo>
                <a:cubicBezTo>
                  <a:pt x="20618" y="3197"/>
                  <a:pt x="20399" y="3600"/>
                  <a:pt x="20127" y="3600"/>
                </a:cubicBezTo>
                <a:moveTo>
                  <a:pt x="20618" y="16365"/>
                </a:moveTo>
                <a:cubicBezTo>
                  <a:pt x="20464" y="16265"/>
                  <a:pt x="20300" y="16200"/>
                  <a:pt x="20127" y="16200"/>
                </a:cubicBezTo>
                <a:cubicBezTo>
                  <a:pt x="19314" y="16200"/>
                  <a:pt x="18655" y="17409"/>
                  <a:pt x="18655" y="18900"/>
                </a:cubicBezTo>
                <a:cubicBezTo>
                  <a:pt x="18655" y="19218"/>
                  <a:pt x="18690" y="19519"/>
                  <a:pt x="18745" y="19800"/>
                </a:cubicBezTo>
                <a:lnTo>
                  <a:pt x="2855" y="19800"/>
                </a:lnTo>
                <a:cubicBezTo>
                  <a:pt x="2910" y="19519"/>
                  <a:pt x="2945" y="19218"/>
                  <a:pt x="2945" y="18900"/>
                </a:cubicBezTo>
                <a:cubicBezTo>
                  <a:pt x="2945" y="17409"/>
                  <a:pt x="2286" y="16200"/>
                  <a:pt x="1473" y="16200"/>
                </a:cubicBezTo>
                <a:cubicBezTo>
                  <a:pt x="1300" y="16200"/>
                  <a:pt x="1136" y="16265"/>
                  <a:pt x="982" y="16365"/>
                </a:cubicBezTo>
                <a:lnTo>
                  <a:pt x="982" y="5235"/>
                </a:lnTo>
                <a:cubicBezTo>
                  <a:pt x="1136" y="5337"/>
                  <a:pt x="1300" y="5400"/>
                  <a:pt x="1473" y="5400"/>
                </a:cubicBezTo>
                <a:cubicBezTo>
                  <a:pt x="2286" y="5400"/>
                  <a:pt x="2945" y="4192"/>
                  <a:pt x="2945" y="2700"/>
                </a:cubicBezTo>
                <a:cubicBezTo>
                  <a:pt x="2945" y="2384"/>
                  <a:pt x="2910" y="2083"/>
                  <a:pt x="2855" y="1800"/>
                </a:cubicBezTo>
                <a:lnTo>
                  <a:pt x="18745" y="1800"/>
                </a:lnTo>
                <a:cubicBezTo>
                  <a:pt x="18690" y="2083"/>
                  <a:pt x="18655" y="2384"/>
                  <a:pt x="18655" y="2700"/>
                </a:cubicBezTo>
                <a:cubicBezTo>
                  <a:pt x="18655" y="4192"/>
                  <a:pt x="19314" y="5400"/>
                  <a:pt x="20127" y="5400"/>
                </a:cubicBezTo>
                <a:cubicBezTo>
                  <a:pt x="20300" y="5400"/>
                  <a:pt x="20464" y="5337"/>
                  <a:pt x="20618" y="5235"/>
                </a:cubicBezTo>
                <a:cubicBezTo>
                  <a:pt x="20618" y="5235"/>
                  <a:pt x="20618" y="16365"/>
                  <a:pt x="20618" y="16365"/>
                </a:cubicBezTo>
                <a:close/>
                <a:moveTo>
                  <a:pt x="20127" y="19800"/>
                </a:moveTo>
                <a:cubicBezTo>
                  <a:pt x="19856" y="19800"/>
                  <a:pt x="19636" y="19397"/>
                  <a:pt x="19636" y="18900"/>
                </a:cubicBezTo>
                <a:cubicBezTo>
                  <a:pt x="19636" y="18404"/>
                  <a:pt x="19856" y="18000"/>
                  <a:pt x="20127" y="18000"/>
                </a:cubicBezTo>
                <a:cubicBezTo>
                  <a:pt x="20399" y="18000"/>
                  <a:pt x="20618" y="18404"/>
                  <a:pt x="20618" y="18900"/>
                </a:cubicBezTo>
                <a:cubicBezTo>
                  <a:pt x="20618" y="19397"/>
                  <a:pt x="20399" y="19800"/>
                  <a:pt x="20127" y="19800"/>
                </a:cubicBezTo>
                <a:moveTo>
                  <a:pt x="1473" y="19800"/>
                </a:moveTo>
                <a:cubicBezTo>
                  <a:pt x="1201" y="19800"/>
                  <a:pt x="982" y="19397"/>
                  <a:pt x="982" y="18900"/>
                </a:cubicBezTo>
                <a:cubicBezTo>
                  <a:pt x="982" y="18404"/>
                  <a:pt x="1201" y="18000"/>
                  <a:pt x="1473" y="18000"/>
                </a:cubicBezTo>
                <a:cubicBezTo>
                  <a:pt x="1744" y="18000"/>
                  <a:pt x="1964" y="18404"/>
                  <a:pt x="1964" y="18900"/>
                </a:cubicBezTo>
                <a:cubicBezTo>
                  <a:pt x="1964" y="19397"/>
                  <a:pt x="1744" y="19800"/>
                  <a:pt x="1473" y="19800"/>
                </a:cubicBezTo>
                <a:moveTo>
                  <a:pt x="1473" y="1800"/>
                </a:moveTo>
                <a:cubicBezTo>
                  <a:pt x="1744" y="1800"/>
                  <a:pt x="1964" y="2204"/>
                  <a:pt x="1964" y="2700"/>
                </a:cubicBezTo>
                <a:cubicBezTo>
                  <a:pt x="1964" y="3197"/>
                  <a:pt x="1744" y="3600"/>
                  <a:pt x="1473" y="3600"/>
                </a:cubicBezTo>
                <a:cubicBezTo>
                  <a:pt x="1201" y="3600"/>
                  <a:pt x="982" y="3197"/>
                  <a:pt x="982" y="2700"/>
                </a:cubicBezTo>
                <a:cubicBezTo>
                  <a:pt x="982" y="2204"/>
                  <a:pt x="1201" y="1800"/>
                  <a:pt x="1473" y="1800"/>
                </a:cubicBezTo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807"/>
                  <a:pt x="0" y="1800"/>
                </a:cubicBezTo>
                <a:lnTo>
                  <a:pt x="0" y="19800"/>
                </a:lnTo>
                <a:cubicBezTo>
                  <a:pt x="0" y="20795"/>
                  <a:pt x="440" y="21600"/>
                  <a:pt x="982" y="21600"/>
                </a:cubicBezTo>
                <a:lnTo>
                  <a:pt x="20618" y="21600"/>
                </a:lnTo>
                <a:cubicBezTo>
                  <a:pt x="21160" y="21600"/>
                  <a:pt x="21600" y="20795"/>
                  <a:pt x="21600" y="19800"/>
                </a:cubicBezTo>
                <a:lnTo>
                  <a:pt x="21600" y="1800"/>
                </a:lnTo>
                <a:cubicBezTo>
                  <a:pt x="21600" y="807"/>
                  <a:pt x="21160" y="0"/>
                  <a:pt x="20618" y="0"/>
                </a:cubicBezTo>
                <a:moveTo>
                  <a:pt x="12385" y="13802"/>
                </a:moveTo>
                <a:cubicBezTo>
                  <a:pt x="12304" y="14142"/>
                  <a:pt x="12193" y="14423"/>
                  <a:pt x="12052" y="14646"/>
                </a:cubicBezTo>
                <a:cubicBezTo>
                  <a:pt x="11912" y="14871"/>
                  <a:pt x="11747" y="15042"/>
                  <a:pt x="11558" y="15161"/>
                </a:cubicBezTo>
                <a:cubicBezTo>
                  <a:pt x="11369" y="15279"/>
                  <a:pt x="11221" y="15346"/>
                  <a:pt x="11001" y="15363"/>
                </a:cubicBezTo>
                <a:lnTo>
                  <a:pt x="11001" y="16198"/>
                </a:lnTo>
                <a:lnTo>
                  <a:pt x="10605" y="16198"/>
                </a:lnTo>
                <a:lnTo>
                  <a:pt x="10605" y="15363"/>
                </a:lnTo>
                <a:cubicBezTo>
                  <a:pt x="10368" y="15354"/>
                  <a:pt x="10206" y="15284"/>
                  <a:pt x="10009" y="15154"/>
                </a:cubicBezTo>
                <a:cubicBezTo>
                  <a:pt x="9811" y="15024"/>
                  <a:pt x="9642" y="14838"/>
                  <a:pt x="9501" y="14597"/>
                </a:cubicBezTo>
                <a:cubicBezTo>
                  <a:pt x="9361" y="14358"/>
                  <a:pt x="9252" y="14061"/>
                  <a:pt x="9175" y="13711"/>
                </a:cubicBezTo>
                <a:cubicBezTo>
                  <a:pt x="9098" y="13359"/>
                  <a:pt x="9062" y="12957"/>
                  <a:pt x="9066" y="12500"/>
                </a:cubicBezTo>
                <a:lnTo>
                  <a:pt x="9818" y="12500"/>
                </a:lnTo>
                <a:cubicBezTo>
                  <a:pt x="9813" y="13038"/>
                  <a:pt x="9877" y="13461"/>
                  <a:pt x="10009" y="13771"/>
                </a:cubicBezTo>
                <a:cubicBezTo>
                  <a:pt x="10140" y="14082"/>
                  <a:pt x="10302" y="14245"/>
                  <a:pt x="10605" y="14261"/>
                </a:cubicBezTo>
                <a:lnTo>
                  <a:pt x="10605" y="11299"/>
                </a:lnTo>
                <a:cubicBezTo>
                  <a:pt x="10425" y="11210"/>
                  <a:pt x="10302" y="11102"/>
                  <a:pt x="10124" y="10976"/>
                </a:cubicBezTo>
                <a:cubicBezTo>
                  <a:pt x="9946" y="10849"/>
                  <a:pt x="9786" y="10686"/>
                  <a:pt x="9643" y="10485"/>
                </a:cubicBezTo>
                <a:cubicBezTo>
                  <a:pt x="9500" y="10287"/>
                  <a:pt x="9385" y="10035"/>
                  <a:pt x="9297" y="9733"/>
                </a:cubicBezTo>
                <a:cubicBezTo>
                  <a:pt x="9209" y="9432"/>
                  <a:pt x="9165" y="9056"/>
                  <a:pt x="9165" y="8608"/>
                </a:cubicBezTo>
                <a:cubicBezTo>
                  <a:pt x="9165" y="8216"/>
                  <a:pt x="9206" y="7871"/>
                  <a:pt x="9287" y="7574"/>
                </a:cubicBezTo>
                <a:cubicBezTo>
                  <a:pt x="9369" y="7276"/>
                  <a:pt x="9478" y="7028"/>
                  <a:pt x="9617" y="6827"/>
                </a:cubicBezTo>
                <a:cubicBezTo>
                  <a:pt x="9755" y="6627"/>
                  <a:pt x="9914" y="6474"/>
                  <a:pt x="10094" y="6369"/>
                </a:cubicBezTo>
                <a:cubicBezTo>
                  <a:pt x="10275" y="6263"/>
                  <a:pt x="10408" y="6210"/>
                  <a:pt x="10605" y="6210"/>
                </a:cubicBezTo>
                <a:lnTo>
                  <a:pt x="10605" y="5407"/>
                </a:lnTo>
                <a:lnTo>
                  <a:pt x="11001" y="5407"/>
                </a:lnTo>
                <a:lnTo>
                  <a:pt x="11001" y="6210"/>
                </a:lnTo>
                <a:cubicBezTo>
                  <a:pt x="11199" y="6210"/>
                  <a:pt x="11329" y="6258"/>
                  <a:pt x="11505" y="6356"/>
                </a:cubicBezTo>
                <a:cubicBezTo>
                  <a:pt x="11681" y="6455"/>
                  <a:pt x="11834" y="6601"/>
                  <a:pt x="11963" y="6797"/>
                </a:cubicBezTo>
                <a:cubicBezTo>
                  <a:pt x="12093" y="6993"/>
                  <a:pt x="12196" y="7242"/>
                  <a:pt x="12273" y="7543"/>
                </a:cubicBezTo>
                <a:cubicBezTo>
                  <a:pt x="12350" y="7845"/>
                  <a:pt x="12389" y="8197"/>
                  <a:pt x="12389" y="8596"/>
                </a:cubicBezTo>
                <a:lnTo>
                  <a:pt x="11637" y="8596"/>
                </a:lnTo>
                <a:cubicBezTo>
                  <a:pt x="11628" y="8179"/>
                  <a:pt x="11570" y="7861"/>
                  <a:pt x="11463" y="7641"/>
                </a:cubicBezTo>
                <a:cubicBezTo>
                  <a:pt x="11355" y="7421"/>
                  <a:pt x="11238" y="7311"/>
                  <a:pt x="11001" y="7311"/>
                </a:cubicBezTo>
                <a:lnTo>
                  <a:pt x="11001" y="9893"/>
                </a:lnTo>
                <a:cubicBezTo>
                  <a:pt x="11199" y="9991"/>
                  <a:pt x="11336" y="10106"/>
                  <a:pt x="11525" y="10236"/>
                </a:cubicBezTo>
                <a:cubicBezTo>
                  <a:pt x="11714" y="10366"/>
                  <a:pt x="11881" y="10533"/>
                  <a:pt x="12026" y="10737"/>
                </a:cubicBezTo>
                <a:cubicBezTo>
                  <a:pt x="12171" y="10941"/>
                  <a:pt x="12287" y="11194"/>
                  <a:pt x="12375" y="11496"/>
                </a:cubicBezTo>
                <a:cubicBezTo>
                  <a:pt x="12463" y="11798"/>
                  <a:pt x="12507" y="12169"/>
                  <a:pt x="12507" y="12609"/>
                </a:cubicBezTo>
                <a:cubicBezTo>
                  <a:pt x="12507" y="13066"/>
                  <a:pt x="12466" y="13463"/>
                  <a:pt x="12385" y="13802"/>
                </a:cubicBezTo>
                <a:moveTo>
                  <a:pt x="10800" y="3600"/>
                </a:moveTo>
                <a:cubicBezTo>
                  <a:pt x="8631" y="3600"/>
                  <a:pt x="6873" y="6824"/>
                  <a:pt x="6873" y="10800"/>
                </a:cubicBezTo>
                <a:cubicBezTo>
                  <a:pt x="6873" y="14776"/>
                  <a:pt x="8631" y="18000"/>
                  <a:pt x="10800" y="18000"/>
                </a:cubicBezTo>
                <a:cubicBezTo>
                  <a:pt x="12969" y="18000"/>
                  <a:pt x="14727" y="14776"/>
                  <a:pt x="14727" y="10800"/>
                </a:cubicBezTo>
                <a:cubicBezTo>
                  <a:pt x="14727" y="6824"/>
                  <a:pt x="12969" y="3600"/>
                  <a:pt x="10800" y="3600"/>
                </a:cubicBezTo>
                <a:moveTo>
                  <a:pt x="5400" y="3600"/>
                </a:moveTo>
                <a:lnTo>
                  <a:pt x="4418" y="3600"/>
                </a:lnTo>
                <a:cubicBezTo>
                  <a:pt x="4147" y="3600"/>
                  <a:pt x="3927" y="4003"/>
                  <a:pt x="3927" y="4500"/>
                </a:cubicBezTo>
                <a:cubicBezTo>
                  <a:pt x="3927" y="4997"/>
                  <a:pt x="4147" y="5400"/>
                  <a:pt x="4418" y="5400"/>
                </a:cubicBezTo>
                <a:lnTo>
                  <a:pt x="5400" y="5400"/>
                </a:lnTo>
                <a:cubicBezTo>
                  <a:pt x="5671" y="5400"/>
                  <a:pt x="5891" y="4997"/>
                  <a:pt x="5891" y="4500"/>
                </a:cubicBezTo>
                <a:cubicBezTo>
                  <a:pt x="5891" y="4003"/>
                  <a:pt x="5671" y="3600"/>
                  <a:pt x="5400" y="3600"/>
                </a:cubicBezTo>
              </a:path>
            </a:pathLst>
          </a:custGeom>
          <a:solidFill>
            <a:srgbClr val="7176FF"/>
          </a:solidFill>
          <a:ln w="12700">
            <a:miter lim="400000"/>
          </a:ln>
        </p:spPr>
        <p:txBody>
          <a:bodyPr wrap="square" lIns="37337" tIns="37337" rIns="37337" bIns="37337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>
              <a:solidFill>
                <a:prstClr val="black"/>
              </a:solidFill>
              <a:latin typeface="PSB Lavr"/>
              <a:cs typeface="PSB Lavr"/>
            </a:endParaRPr>
          </a:p>
        </p:txBody>
      </p:sp>
      <p:grpSp>
        <p:nvGrpSpPr>
          <p:cNvPr id="1225983197" name="Group 220"/>
          <p:cNvGrpSpPr>
            <a:grpSpLocks noChangeAspect="1"/>
          </p:cNvGrpSpPr>
          <p:nvPr/>
        </p:nvGrpSpPr>
        <p:grpSpPr bwMode="auto">
          <a:xfrm>
            <a:off x="7558545" y="3724278"/>
            <a:ext cx="405057" cy="506328"/>
            <a:chOff x="6153148" y="2495550"/>
            <a:chExt cx="443" cy="554"/>
          </a:xfrm>
          <a:solidFill>
            <a:srgbClr val="FF373C"/>
          </a:solidFill>
        </p:grpSpPr>
        <p:sp>
          <p:nvSpPr>
            <p:cNvPr id="592403465" name="Freeform 221"/>
            <p:cNvSpPr/>
            <p:nvPr/>
          </p:nvSpPr>
          <p:spPr bwMode="auto">
            <a:xfrm>
              <a:off x="6153244" y="2495862"/>
              <a:ext cx="243" cy="243"/>
            </a:xfrm>
            <a:custGeom>
              <a:avLst/>
              <a:gdLst>
                <a:gd name="T0" fmla="*/ 2848 w 2979"/>
                <a:gd name="T1" fmla="*/ 878 h 2979"/>
                <a:gd name="T2" fmla="*/ 2716 w 2979"/>
                <a:gd name="T3" fmla="*/ 828 h 2979"/>
                <a:gd name="T4" fmla="*/ 2666 w 2979"/>
                <a:gd name="T5" fmla="*/ 961 h 2979"/>
                <a:gd name="T6" fmla="*/ 2779 w 2979"/>
                <a:gd name="T7" fmla="*/ 1490 h 2979"/>
                <a:gd name="T8" fmla="*/ 1490 w 2979"/>
                <a:gd name="T9" fmla="*/ 2779 h 2979"/>
                <a:gd name="T10" fmla="*/ 200 w 2979"/>
                <a:gd name="T11" fmla="*/ 1490 h 2979"/>
                <a:gd name="T12" fmla="*/ 1490 w 2979"/>
                <a:gd name="T13" fmla="*/ 200 h 2979"/>
                <a:gd name="T14" fmla="*/ 2382 w 2979"/>
                <a:gd name="T15" fmla="*/ 559 h 2979"/>
                <a:gd name="T16" fmla="*/ 2524 w 2979"/>
                <a:gd name="T17" fmla="*/ 556 h 2979"/>
                <a:gd name="T18" fmla="*/ 2521 w 2979"/>
                <a:gd name="T19" fmla="*/ 415 h 2979"/>
                <a:gd name="T20" fmla="*/ 1490 w 2979"/>
                <a:gd name="T21" fmla="*/ 0 h 2979"/>
                <a:gd name="T22" fmla="*/ 0 w 2979"/>
                <a:gd name="T23" fmla="*/ 1490 h 2979"/>
                <a:gd name="T24" fmla="*/ 1490 w 2979"/>
                <a:gd name="T25" fmla="*/ 2979 h 2979"/>
                <a:gd name="T26" fmla="*/ 2979 w 2979"/>
                <a:gd name="T27" fmla="*/ 1490 h 2979"/>
                <a:gd name="T28" fmla="*/ 2848 w 2979"/>
                <a:gd name="T29" fmla="*/ 878 h 2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79" h="2979" extrusionOk="0">
                  <a:moveTo>
                    <a:pt x="2848" y="878"/>
                  </a:moveTo>
                  <a:cubicBezTo>
                    <a:pt x="2826" y="828"/>
                    <a:pt x="2766" y="806"/>
                    <a:pt x="2716" y="828"/>
                  </a:cubicBezTo>
                  <a:cubicBezTo>
                    <a:pt x="2665" y="851"/>
                    <a:pt x="2643" y="910"/>
                    <a:pt x="2666" y="961"/>
                  </a:cubicBezTo>
                  <a:cubicBezTo>
                    <a:pt x="2741" y="1127"/>
                    <a:pt x="2779" y="1305"/>
                    <a:pt x="2779" y="1490"/>
                  </a:cubicBezTo>
                  <a:cubicBezTo>
                    <a:pt x="2779" y="2201"/>
                    <a:pt x="2200" y="2779"/>
                    <a:pt x="1490" y="2779"/>
                  </a:cubicBezTo>
                  <a:cubicBezTo>
                    <a:pt x="779" y="2779"/>
                    <a:pt x="200" y="2201"/>
                    <a:pt x="200" y="1490"/>
                  </a:cubicBezTo>
                  <a:cubicBezTo>
                    <a:pt x="200" y="779"/>
                    <a:pt x="779" y="200"/>
                    <a:pt x="1490" y="200"/>
                  </a:cubicBezTo>
                  <a:cubicBezTo>
                    <a:pt x="1824" y="200"/>
                    <a:pt x="2141" y="328"/>
                    <a:pt x="2382" y="559"/>
                  </a:cubicBezTo>
                  <a:cubicBezTo>
                    <a:pt x="2422" y="598"/>
                    <a:pt x="2485" y="596"/>
                    <a:pt x="2524" y="556"/>
                  </a:cubicBezTo>
                  <a:cubicBezTo>
                    <a:pt x="2562" y="516"/>
                    <a:pt x="2561" y="453"/>
                    <a:pt x="2521" y="415"/>
                  </a:cubicBezTo>
                  <a:cubicBezTo>
                    <a:pt x="2242" y="147"/>
                    <a:pt x="1876" y="0"/>
                    <a:pt x="1490" y="0"/>
                  </a:cubicBezTo>
                  <a:cubicBezTo>
                    <a:pt x="668" y="0"/>
                    <a:pt x="0" y="668"/>
                    <a:pt x="0" y="1490"/>
                  </a:cubicBezTo>
                  <a:cubicBezTo>
                    <a:pt x="0" y="2311"/>
                    <a:pt x="668" y="2979"/>
                    <a:pt x="1490" y="2979"/>
                  </a:cubicBezTo>
                  <a:cubicBezTo>
                    <a:pt x="2311" y="2979"/>
                    <a:pt x="2979" y="2311"/>
                    <a:pt x="2979" y="1490"/>
                  </a:cubicBezTo>
                  <a:cubicBezTo>
                    <a:pt x="2979" y="1277"/>
                    <a:pt x="2935" y="1071"/>
                    <a:pt x="2848" y="878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186255132" name="Freeform 222"/>
            <p:cNvSpPr/>
            <p:nvPr/>
          </p:nvSpPr>
          <p:spPr bwMode="auto">
            <a:xfrm>
              <a:off x="6153324" y="2495889"/>
              <a:ext cx="85" cy="190"/>
            </a:xfrm>
            <a:custGeom>
              <a:avLst/>
              <a:gdLst>
                <a:gd name="T0" fmla="*/ 955 w 1055"/>
                <a:gd name="T1" fmla="*/ 948 h 2338"/>
                <a:gd name="T2" fmla="*/ 1055 w 1055"/>
                <a:gd name="T3" fmla="*/ 848 h 2338"/>
                <a:gd name="T4" fmla="*/ 1055 w 1055"/>
                <a:gd name="T5" fmla="*/ 741 h 2338"/>
                <a:gd name="T6" fmla="*/ 634 w 1055"/>
                <a:gd name="T7" fmla="*/ 320 h 2338"/>
                <a:gd name="T8" fmla="*/ 627 w 1055"/>
                <a:gd name="T9" fmla="*/ 320 h 2338"/>
                <a:gd name="T10" fmla="*/ 627 w 1055"/>
                <a:gd name="T11" fmla="*/ 100 h 2338"/>
                <a:gd name="T12" fmla="*/ 527 w 1055"/>
                <a:gd name="T13" fmla="*/ 0 h 2338"/>
                <a:gd name="T14" fmla="*/ 427 w 1055"/>
                <a:gd name="T15" fmla="*/ 100 h 2338"/>
                <a:gd name="T16" fmla="*/ 427 w 1055"/>
                <a:gd name="T17" fmla="*/ 323 h 2338"/>
                <a:gd name="T18" fmla="*/ 0 w 1055"/>
                <a:gd name="T19" fmla="*/ 795 h 2338"/>
                <a:gd name="T20" fmla="*/ 474 w 1055"/>
                <a:gd name="T21" fmla="*/ 1269 h 2338"/>
                <a:gd name="T22" fmla="*/ 581 w 1055"/>
                <a:gd name="T23" fmla="*/ 1269 h 2338"/>
                <a:gd name="T24" fmla="*/ 855 w 1055"/>
                <a:gd name="T25" fmla="*/ 1543 h 2338"/>
                <a:gd name="T26" fmla="*/ 581 w 1055"/>
                <a:gd name="T27" fmla="*/ 1817 h 2338"/>
                <a:gd name="T28" fmla="*/ 420 w 1055"/>
                <a:gd name="T29" fmla="*/ 1817 h 2338"/>
                <a:gd name="T30" fmla="*/ 200 w 1055"/>
                <a:gd name="T31" fmla="*/ 1596 h 2338"/>
                <a:gd name="T32" fmla="*/ 100 w 1055"/>
                <a:gd name="T33" fmla="*/ 1496 h 2338"/>
                <a:gd name="T34" fmla="*/ 0 w 1055"/>
                <a:gd name="T35" fmla="*/ 1596 h 2338"/>
                <a:gd name="T36" fmla="*/ 420 w 1055"/>
                <a:gd name="T37" fmla="*/ 2017 h 2338"/>
                <a:gd name="T38" fmla="*/ 427 w 1055"/>
                <a:gd name="T39" fmla="*/ 2017 h 2338"/>
                <a:gd name="T40" fmla="*/ 427 w 1055"/>
                <a:gd name="T41" fmla="*/ 2237 h 2338"/>
                <a:gd name="T42" fmla="*/ 527 w 1055"/>
                <a:gd name="T43" fmla="*/ 2338 h 2338"/>
                <a:gd name="T44" fmla="*/ 627 w 1055"/>
                <a:gd name="T45" fmla="*/ 2237 h 2338"/>
                <a:gd name="T46" fmla="*/ 627 w 1055"/>
                <a:gd name="T47" fmla="*/ 2015 h 2338"/>
                <a:gd name="T48" fmla="*/ 1055 w 1055"/>
                <a:gd name="T49" fmla="*/ 1543 h 2338"/>
                <a:gd name="T50" fmla="*/ 581 w 1055"/>
                <a:gd name="T51" fmla="*/ 1068 h 2338"/>
                <a:gd name="T52" fmla="*/ 474 w 1055"/>
                <a:gd name="T53" fmla="*/ 1068 h 2338"/>
                <a:gd name="T54" fmla="*/ 200 w 1055"/>
                <a:gd name="T55" fmla="*/ 795 h 2338"/>
                <a:gd name="T56" fmla="*/ 474 w 1055"/>
                <a:gd name="T57" fmla="*/ 521 h 2338"/>
                <a:gd name="T58" fmla="*/ 634 w 1055"/>
                <a:gd name="T59" fmla="*/ 521 h 2338"/>
                <a:gd name="T60" fmla="*/ 855 w 1055"/>
                <a:gd name="T61" fmla="*/ 741 h 2338"/>
                <a:gd name="T62" fmla="*/ 855 w 1055"/>
                <a:gd name="T63" fmla="*/ 848 h 2338"/>
                <a:gd name="T64" fmla="*/ 955 w 1055"/>
                <a:gd name="T65" fmla="*/ 948 h 2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5" h="2338" extrusionOk="0">
                  <a:moveTo>
                    <a:pt x="955" y="948"/>
                  </a:moveTo>
                  <a:cubicBezTo>
                    <a:pt x="1010" y="948"/>
                    <a:pt x="1055" y="903"/>
                    <a:pt x="1055" y="848"/>
                  </a:cubicBezTo>
                  <a:lnTo>
                    <a:pt x="1055" y="741"/>
                  </a:lnTo>
                  <a:cubicBezTo>
                    <a:pt x="1055" y="509"/>
                    <a:pt x="866" y="320"/>
                    <a:pt x="634" y="320"/>
                  </a:cubicBezTo>
                  <a:lnTo>
                    <a:pt x="627" y="320"/>
                  </a:lnTo>
                  <a:lnTo>
                    <a:pt x="627" y="100"/>
                  </a:lnTo>
                  <a:cubicBezTo>
                    <a:pt x="627" y="45"/>
                    <a:pt x="583" y="0"/>
                    <a:pt x="527" y="0"/>
                  </a:cubicBezTo>
                  <a:cubicBezTo>
                    <a:pt x="472" y="0"/>
                    <a:pt x="427" y="45"/>
                    <a:pt x="427" y="100"/>
                  </a:cubicBezTo>
                  <a:lnTo>
                    <a:pt x="427" y="323"/>
                  </a:lnTo>
                  <a:cubicBezTo>
                    <a:pt x="187" y="346"/>
                    <a:pt x="0" y="549"/>
                    <a:pt x="0" y="795"/>
                  </a:cubicBezTo>
                  <a:cubicBezTo>
                    <a:pt x="0" y="1056"/>
                    <a:pt x="212" y="1269"/>
                    <a:pt x="474" y="1269"/>
                  </a:cubicBezTo>
                  <a:lnTo>
                    <a:pt x="581" y="1269"/>
                  </a:lnTo>
                  <a:cubicBezTo>
                    <a:pt x="732" y="1269"/>
                    <a:pt x="855" y="1392"/>
                    <a:pt x="855" y="1543"/>
                  </a:cubicBezTo>
                  <a:cubicBezTo>
                    <a:pt x="855" y="1694"/>
                    <a:pt x="732" y="1817"/>
                    <a:pt x="581" y="1817"/>
                  </a:cubicBezTo>
                  <a:lnTo>
                    <a:pt x="420" y="1817"/>
                  </a:lnTo>
                  <a:cubicBezTo>
                    <a:pt x="299" y="1817"/>
                    <a:pt x="200" y="1718"/>
                    <a:pt x="200" y="1596"/>
                  </a:cubicBezTo>
                  <a:cubicBezTo>
                    <a:pt x="200" y="1541"/>
                    <a:pt x="155" y="1496"/>
                    <a:pt x="100" y="1496"/>
                  </a:cubicBezTo>
                  <a:cubicBezTo>
                    <a:pt x="44" y="1496"/>
                    <a:pt x="0" y="1541"/>
                    <a:pt x="0" y="1596"/>
                  </a:cubicBezTo>
                  <a:cubicBezTo>
                    <a:pt x="0" y="1828"/>
                    <a:pt x="188" y="2017"/>
                    <a:pt x="420" y="2017"/>
                  </a:cubicBezTo>
                  <a:lnTo>
                    <a:pt x="427" y="2017"/>
                  </a:lnTo>
                  <a:lnTo>
                    <a:pt x="427" y="2237"/>
                  </a:lnTo>
                  <a:cubicBezTo>
                    <a:pt x="427" y="2293"/>
                    <a:pt x="472" y="2338"/>
                    <a:pt x="527" y="2338"/>
                  </a:cubicBezTo>
                  <a:cubicBezTo>
                    <a:pt x="583" y="2338"/>
                    <a:pt x="627" y="2293"/>
                    <a:pt x="627" y="2237"/>
                  </a:cubicBezTo>
                  <a:lnTo>
                    <a:pt x="627" y="2015"/>
                  </a:lnTo>
                  <a:cubicBezTo>
                    <a:pt x="867" y="1991"/>
                    <a:pt x="1055" y="1789"/>
                    <a:pt x="1055" y="1543"/>
                  </a:cubicBezTo>
                  <a:cubicBezTo>
                    <a:pt x="1055" y="1281"/>
                    <a:pt x="842" y="1068"/>
                    <a:pt x="581" y="1068"/>
                  </a:cubicBezTo>
                  <a:lnTo>
                    <a:pt x="474" y="1068"/>
                  </a:lnTo>
                  <a:cubicBezTo>
                    <a:pt x="323" y="1068"/>
                    <a:pt x="200" y="946"/>
                    <a:pt x="200" y="795"/>
                  </a:cubicBezTo>
                  <a:cubicBezTo>
                    <a:pt x="200" y="644"/>
                    <a:pt x="323" y="521"/>
                    <a:pt x="474" y="521"/>
                  </a:cubicBezTo>
                  <a:lnTo>
                    <a:pt x="634" y="521"/>
                  </a:lnTo>
                  <a:cubicBezTo>
                    <a:pt x="756" y="521"/>
                    <a:pt x="855" y="620"/>
                    <a:pt x="855" y="741"/>
                  </a:cubicBezTo>
                  <a:lnTo>
                    <a:pt x="855" y="848"/>
                  </a:lnTo>
                  <a:cubicBezTo>
                    <a:pt x="855" y="903"/>
                    <a:pt x="899" y="948"/>
                    <a:pt x="955" y="948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162150790" name="Freeform 223"/>
            <p:cNvSpPr>
              <a:spLocks noEditPoints="1"/>
            </p:cNvSpPr>
            <p:nvPr/>
          </p:nvSpPr>
          <p:spPr bwMode="auto">
            <a:xfrm>
              <a:off x="6153250" y="2495550"/>
              <a:ext cx="230" cy="207"/>
            </a:xfrm>
            <a:custGeom>
              <a:avLst/>
              <a:gdLst>
                <a:gd name="T0" fmla="*/ 2736 w 2831"/>
                <a:gd name="T1" fmla="*/ 1760 h 2551"/>
                <a:gd name="T2" fmla="*/ 1873 w 2831"/>
                <a:gd name="T3" fmla="*/ 264 h 2551"/>
                <a:gd name="T4" fmla="*/ 1416 w 2831"/>
                <a:gd name="T5" fmla="*/ 0 h 2551"/>
                <a:gd name="T6" fmla="*/ 958 w 2831"/>
                <a:gd name="T7" fmla="*/ 264 h 2551"/>
                <a:gd name="T8" fmla="*/ 95 w 2831"/>
                <a:gd name="T9" fmla="*/ 1760 h 2551"/>
                <a:gd name="T10" fmla="*/ 96 w 2831"/>
                <a:gd name="T11" fmla="*/ 2287 h 2551"/>
                <a:gd name="T12" fmla="*/ 553 w 2831"/>
                <a:gd name="T13" fmla="*/ 2551 h 2551"/>
                <a:gd name="T14" fmla="*/ 2279 w 2831"/>
                <a:gd name="T15" fmla="*/ 2551 h 2551"/>
                <a:gd name="T16" fmla="*/ 2736 w 2831"/>
                <a:gd name="T17" fmla="*/ 2287 h 2551"/>
                <a:gd name="T18" fmla="*/ 2736 w 2831"/>
                <a:gd name="T19" fmla="*/ 1760 h 2551"/>
                <a:gd name="T20" fmla="*/ 2562 w 2831"/>
                <a:gd name="T21" fmla="*/ 2187 h 2551"/>
                <a:gd name="T22" fmla="*/ 2279 w 2831"/>
                <a:gd name="T23" fmla="*/ 2351 h 2551"/>
                <a:gd name="T24" fmla="*/ 553 w 2831"/>
                <a:gd name="T25" fmla="*/ 2351 h 2551"/>
                <a:gd name="T26" fmla="*/ 269 w 2831"/>
                <a:gd name="T27" fmla="*/ 2187 h 2551"/>
                <a:gd name="T28" fmla="*/ 269 w 2831"/>
                <a:gd name="T29" fmla="*/ 1860 h 2551"/>
                <a:gd name="T30" fmla="*/ 1132 w 2831"/>
                <a:gd name="T31" fmla="*/ 364 h 2551"/>
                <a:gd name="T32" fmla="*/ 1416 w 2831"/>
                <a:gd name="T33" fmla="*/ 200 h 2551"/>
                <a:gd name="T34" fmla="*/ 1699 w 2831"/>
                <a:gd name="T35" fmla="*/ 364 h 2551"/>
                <a:gd name="T36" fmla="*/ 2562 w 2831"/>
                <a:gd name="T37" fmla="*/ 1860 h 2551"/>
                <a:gd name="T38" fmla="*/ 2562 w 2831"/>
                <a:gd name="T39" fmla="*/ 2187 h 2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31" h="2551" extrusionOk="0">
                  <a:moveTo>
                    <a:pt x="2736" y="1760"/>
                  </a:moveTo>
                  <a:lnTo>
                    <a:pt x="1873" y="264"/>
                  </a:lnTo>
                  <a:cubicBezTo>
                    <a:pt x="1777" y="98"/>
                    <a:pt x="1606" y="0"/>
                    <a:pt x="1416" y="0"/>
                  </a:cubicBezTo>
                  <a:cubicBezTo>
                    <a:pt x="1225" y="0"/>
                    <a:pt x="1054" y="98"/>
                    <a:pt x="958" y="264"/>
                  </a:cubicBezTo>
                  <a:lnTo>
                    <a:pt x="95" y="1760"/>
                  </a:lnTo>
                  <a:cubicBezTo>
                    <a:pt x="0" y="1925"/>
                    <a:pt x="0" y="2122"/>
                    <a:pt x="96" y="2287"/>
                  </a:cubicBezTo>
                  <a:cubicBezTo>
                    <a:pt x="191" y="2452"/>
                    <a:pt x="362" y="2551"/>
                    <a:pt x="553" y="2551"/>
                  </a:cubicBezTo>
                  <a:lnTo>
                    <a:pt x="2279" y="2551"/>
                  </a:lnTo>
                  <a:cubicBezTo>
                    <a:pt x="2469" y="2551"/>
                    <a:pt x="2640" y="2452"/>
                    <a:pt x="2736" y="2287"/>
                  </a:cubicBezTo>
                  <a:cubicBezTo>
                    <a:pt x="2831" y="2122"/>
                    <a:pt x="2831" y="1925"/>
                    <a:pt x="2736" y="1760"/>
                  </a:cubicBezTo>
                  <a:close/>
                  <a:moveTo>
                    <a:pt x="2562" y="2187"/>
                  </a:moveTo>
                  <a:cubicBezTo>
                    <a:pt x="2503" y="2289"/>
                    <a:pt x="2397" y="2351"/>
                    <a:pt x="2279" y="2351"/>
                  </a:cubicBezTo>
                  <a:lnTo>
                    <a:pt x="553" y="2351"/>
                  </a:lnTo>
                  <a:cubicBezTo>
                    <a:pt x="434" y="2351"/>
                    <a:pt x="328" y="2289"/>
                    <a:pt x="269" y="2187"/>
                  </a:cubicBezTo>
                  <a:cubicBezTo>
                    <a:pt x="210" y="2085"/>
                    <a:pt x="210" y="1962"/>
                    <a:pt x="269" y="1860"/>
                  </a:cubicBezTo>
                  <a:lnTo>
                    <a:pt x="1132" y="364"/>
                  </a:lnTo>
                  <a:cubicBezTo>
                    <a:pt x="1191" y="261"/>
                    <a:pt x="1297" y="200"/>
                    <a:pt x="1416" y="200"/>
                  </a:cubicBezTo>
                  <a:cubicBezTo>
                    <a:pt x="1534" y="200"/>
                    <a:pt x="1640" y="261"/>
                    <a:pt x="1699" y="364"/>
                  </a:cubicBezTo>
                  <a:lnTo>
                    <a:pt x="2562" y="1860"/>
                  </a:lnTo>
                  <a:cubicBezTo>
                    <a:pt x="2621" y="1962"/>
                    <a:pt x="2621" y="2085"/>
                    <a:pt x="2562" y="2187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780125875" name="Freeform 224"/>
            <p:cNvSpPr/>
            <p:nvPr/>
          </p:nvSpPr>
          <p:spPr bwMode="auto">
            <a:xfrm>
              <a:off x="6153357" y="2495601"/>
              <a:ext cx="16" cy="84"/>
            </a:xfrm>
            <a:custGeom>
              <a:avLst/>
              <a:gdLst>
                <a:gd name="T0" fmla="*/ 101 w 201"/>
                <a:gd name="T1" fmla="*/ 0 h 1056"/>
                <a:gd name="T2" fmla="*/ 0 w 201"/>
                <a:gd name="T3" fmla="*/ 101 h 1056"/>
                <a:gd name="T4" fmla="*/ 0 w 201"/>
                <a:gd name="T5" fmla="*/ 956 h 1056"/>
                <a:gd name="T6" fmla="*/ 101 w 201"/>
                <a:gd name="T7" fmla="*/ 1056 h 1056"/>
                <a:gd name="T8" fmla="*/ 201 w 201"/>
                <a:gd name="T9" fmla="*/ 956 h 1056"/>
                <a:gd name="T10" fmla="*/ 201 w 201"/>
                <a:gd name="T11" fmla="*/ 101 h 1056"/>
                <a:gd name="T12" fmla="*/ 101 w 201"/>
                <a:gd name="T13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1056" extrusionOk="0">
                  <a:moveTo>
                    <a:pt x="101" y="0"/>
                  </a:moveTo>
                  <a:cubicBezTo>
                    <a:pt x="45" y="0"/>
                    <a:pt x="0" y="45"/>
                    <a:pt x="0" y="101"/>
                  </a:cubicBezTo>
                  <a:lnTo>
                    <a:pt x="0" y="956"/>
                  </a:lnTo>
                  <a:cubicBezTo>
                    <a:pt x="0" y="1011"/>
                    <a:pt x="45" y="1056"/>
                    <a:pt x="101" y="1056"/>
                  </a:cubicBezTo>
                  <a:cubicBezTo>
                    <a:pt x="156" y="1056"/>
                    <a:pt x="201" y="1011"/>
                    <a:pt x="201" y="956"/>
                  </a:cubicBezTo>
                  <a:lnTo>
                    <a:pt x="201" y="101"/>
                  </a:lnTo>
                  <a:cubicBezTo>
                    <a:pt x="201" y="45"/>
                    <a:pt x="156" y="0"/>
                    <a:pt x="101" y="0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530527390" name="Freeform 225"/>
            <p:cNvSpPr/>
            <p:nvPr/>
          </p:nvSpPr>
          <p:spPr bwMode="auto">
            <a:xfrm>
              <a:off x="6153357" y="2495697"/>
              <a:ext cx="16" cy="24"/>
            </a:xfrm>
            <a:custGeom>
              <a:avLst/>
              <a:gdLst>
                <a:gd name="T0" fmla="*/ 101 w 201"/>
                <a:gd name="T1" fmla="*/ 0 h 308"/>
                <a:gd name="T2" fmla="*/ 0 w 201"/>
                <a:gd name="T3" fmla="*/ 100 h 308"/>
                <a:gd name="T4" fmla="*/ 0 w 201"/>
                <a:gd name="T5" fmla="*/ 207 h 308"/>
                <a:gd name="T6" fmla="*/ 101 w 201"/>
                <a:gd name="T7" fmla="*/ 308 h 308"/>
                <a:gd name="T8" fmla="*/ 201 w 201"/>
                <a:gd name="T9" fmla="*/ 207 h 308"/>
                <a:gd name="T10" fmla="*/ 201 w 201"/>
                <a:gd name="T11" fmla="*/ 100 h 308"/>
                <a:gd name="T12" fmla="*/ 101 w 201"/>
                <a:gd name="T13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308" extrusionOk="0">
                  <a:moveTo>
                    <a:pt x="101" y="0"/>
                  </a:moveTo>
                  <a:cubicBezTo>
                    <a:pt x="45" y="0"/>
                    <a:pt x="0" y="45"/>
                    <a:pt x="0" y="100"/>
                  </a:cubicBezTo>
                  <a:lnTo>
                    <a:pt x="0" y="207"/>
                  </a:lnTo>
                  <a:cubicBezTo>
                    <a:pt x="0" y="263"/>
                    <a:pt x="45" y="308"/>
                    <a:pt x="101" y="308"/>
                  </a:cubicBezTo>
                  <a:cubicBezTo>
                    <a:pt x="156" y="308"/>
                    <a:pt x="201" y="263"/>
                    <a:pt x="201" y="207"/>
                  </a:cubicBezTo>
                  <a:lnTo>
                    <a:pt x="201" y="100"/>
                  </a:lnTo>
                  <a:cubicBezTo>
                    <a:pt x="201" y="45"/>
                    <a:pt x="156" y="0"/>
                    <a:pt x="101" y="0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583794573" name="Freeform 226"/>
            <p:cNvSpPr/>
            <p:nvPr/>
          </p:nvSpPr>
          <p:spPr bwMode="auto">
            <a:xfrm>
              <a:off x="6153505" y="2495671"/>
              <a:ext cx="86" cy="293"/>
            </a:xfrm>
            <a:custGeom>
              <a:avLst/>
              <a:gdLst>
                <a:gd name="T0" fmla="*/ 1063 w 1073"/>
                <a:gd name="T1" fmla="*/ 3401 h 3624"/>
                <a:gd name="T2" fmla="*/ 948 w 1073"/>
                <a:gd name="T3" fmla="*/ 3318 h 3624"/>
                <a:gd name="T4" fmla="*/ 517 w 1073"/>
                <a:gd name="T5" fmla="*/ 3390 h 3624"/>
                <a:gd name="T6" fmla="*/ 958 w 1073"/>
                <a:gd name="T7" fmla="*/ 1921 h 3624"/>
                <a:gd name="T8" fmla="*/ 181 w 1073"/>
                <a:gd name="T9" fmla="*/ 39 h 3624"/>
                <a:gd name="T10" fmla="*/ 39 w 1073"/>
                <a:gd name="T11" fmla="*/ 39 h 3624"/>
                <a:gd name="T12" fmla="*/ 39 w 1073"/>
                <a:gd name="T13" fmla="*/ 181 h 3624"/>
                <a:gd name="T14" fmla="*/ 758 w 1073"/>
                <a:gd name="T15" fmla="*/ 1921 h 3624"/>
                <a:gd name="T16" fmla="*/ 377 w 1073"/>
                <a:gd name="T17" fmla="*/ 3237 h 3624"/>
                <a:gd name="T18" fmla="*/ 315 w 1073"/>
                <a:gd name="T19" fmla="*/ 2866 h 3624"/>
                <a:gd name="T20" fmla="*/ 200 w 1073"/>
                <a:gd name="T21" fmla="*/ 2784 h 3624"/>
                <a:gd name="T22" fmla="*/ 118 w 1073"/>
                <a:gd name="T23" fmla="*/ 2899 h 3624"/>
                <a:gd name="T24" fmla="*/ 224 w 1073"/>
                <a:gd name="T25" fmla="*/ 3540 h 3624"/>
                <a:gd name="T26" fmla="*/ 323 w 1073"/>
                <a:gd name="T27" fmla="*/ 3624 h 3624"/>
                <a:gd name="T28" fmla="*/ 340 w 1073"/>
                <a:gd name="T29" fmla="*/ 3623 h 3624"/>
                <a:gd name="T30" fmla="*/ 981 w 1073"/>
                <a:gd name="T31" fmla="*/ 3516 h 3624"/>
                <a:gd name="T32" fmla="*/ 1063 w 1073"/>
                <a:gd name="T33" fmla="*/ 3401 h 3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73" h="3624" extrusionOk="0">
                  <a:moveTo>
                    <a:pt x="1063" y="3401"/>
                  </a:moveTo>
                  <a:cubicBezTo>
                    <a:pt x="1054" y="3346"/>
                    <a:pt x="1003" y="3309"/>
                    <a:pt x="948" y="3318"/>
                  </a:cubicBezTo>
                  <a:lnTo>
                    <a:pt x="517" y="3390"/>
                  </a:lnTo>
                  <a:cubicBezTo>
                    <a:pt x="806" y="2954"/>
                    <a:pt x="958" y="2448"/>
                    <a:pt x="958" y="1921"/>
                  </a:cubicBezTo>
                  <a:cubicBezTo>
                    <a:pt x="958" y="1211"/>
                    <a:pt x="682" y="542"/>
                    <a:pt x="181" y="39"/>
                  </a:cubicBezTo>
                  <a:cubicBezTo>
                    <a:pt x="141" y="0"/>
                    <a:pt x="78" y="0"/>
                    <a:pt x="39" y="39"/>
                  </a:cubicBezTo>
                  <a:cubicBezTo>
                    <a:pt x="0" y="78"/>
                    <a:pt x="0" y="142"/>
                    <a:pt x="39" y="181"/>
                  </a:cubicBezTo>
                  <a:cubicBezTo>
                    <a:pt x="502" y="646"/>
                    <a:pt x="758" y="1264"/>
                    <a:pt x="758" y="1921"/>
                  </a:cubicBezTo>
                  <a:cubicBezTo>
                    <a:pt x="758" y="2392"/>
                    <a:pt x="626" y="2844"/>
                    <a:pt x="377" y="3237"/>
                  </a:cubicBezTo>
                  <a:lnTo>
                    <a:pt x="315" y="2866"/>
                  </a:lnTo>
                  <a:cubicBezTo>
                    <a:pt x="306" y="2812"/>
                    <a:pt x="255" y="2775"/>
                    <a:pt x="200" y="2784"/>
                  </a:cubicBezTo>
                  <a:cubicBezTo>
                    <a:pt x="145" y="2793"/>
                    <a:pt x="109" y="2845"/>
                    <a:pt x="118" y="2899"/>
                  </a:cubicBezTo>
                  <a:lnTo>
                    <a:pt x="224" y="3540"/>
                  </a:lnTo>
                  <a:cubicBezTo>
                    <a:pt x="233" y="3590"/>
                    <a:pt x="275" y="3624"/>
                    <a:pt x="323" y="3624"/>
                  </a:cubicBezTo>
                  <a:cubicBezTo>
                    <a:pt x="329" y="3624"/>
                    <a:pt x="334" y="3624"/>
                    <a:pt x="340" y="3623"/>
                  </a:cubicBezTo>
                  <a:lnTo>
                    <a:pt x="981" y="3516"/>
                  </a:lnTo>
                  <a:cubicBezTo>
                    <a:pt x="1036" y="3507"/>
                    <a:pt x="1073" y="3455"/>
                    <a:pt x="1063" y="3401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560230053" name="Freeform 227"/>
            <p:cNvSpPr/>
            <p:nvPr/>
          </p:nvSpPr>
          <p:spPr bwMode="auto">
            <a:xfrm>
              <a:off x="6153148" y="2495671"/>
              <a:ext cx="94" cy="295"/>
            </a:xfrm>
            <a:custGeom>
              <a:avLst/>
              <a:gdLst>
                <a:gd name="T0" fmla="*/ 1162 w 1169"/>
                <a:gd name="T1" fmla="*/ 841 h 3641"/>
                <a:gd name="T2" fmla="*/ 1055 w 1169"/>
                <a:gd name="T3" fmla="*/ 93 h 3641"/>
                <a:gd name="T4" fmla="*/ 941 w 1169"/>
                <a:gd name="T5" fmla="*/ 8 h 3641"/>
                <a:gd name="T6" fmla="*/ 193 w 1169"/>
                <a:gd name="T7" fmla="*/ 114 h 3641"/>
                <a:gd name="T8" fmla="*/ 108 w 1169"/>
                <a:gd name="T9" fmla="*/ 228 h 3641"/>
                <a:gd name="T10" fmla="*/ 221 w 1169"/>
                <a:gd name="T11" fmla="*/ 313 h 3641"/>
                <a:gd name="T12" fmla="*/ 685 w 1169"/>
                <a:gd name="T13" fmla="*/ 247 h 3641"/>
                <a:gd name="T14" fmla="*/ 0 w 1169"/>
                <a:gd name="T15" fmla="*/ 2031 h 3641"/>
                <a:gd name="T16" fmla="*/ 500 w 1169"/>
                <a:gd name="T17" fmla="*/ 3586 h 3641"/>
                <a:gd name="T18" fmla="*/ 649 w 1169"/>
                <a:gd name="T19" fmla="*/ 3601 h 3641"/>
                <a:gd name="T20" fmla="*/ 663 w 1169"/>
                <a:gd name="T21" fmla="*/ 3468 h 3641"/>
                <a:gd name="T22" fmla="*/ 201 w 1169"/>
                <a:gd name="T23" fmla="*/ 2031 h 3641"/>
                <a:gd name="T24" fmla="*/ 885 w 1169"/>
                <a:gd name="T25" fmla="*/ 326 h 3641"/>
                <a:gd name="T26" fmla="*/ 963 w 1169"/>
                <a:gd name="T27" fmla="*/ 869 h 3641"/>
                <a:gd name="T28" fmla="*/ 1078 w 1169"/>
                <a:gd name="T29" fmla="*/ 954 h 3641"/>
                <a:gd name="T30" fmla="*/ 1162 w 1169"/>
                <a:gd name="T31" fmla="*/ 841 h 3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9" h="3641" extrusionOk="0">
                  <a:moveTo>
                    <a:pt x="1162" y="841"/>
                  </a:moveTo>
                  <a:lnTo>
                    <a:pt x="1055" y="93"/>
                  </a:lnTo>
                  <a:cubicBezTo>
                    <a:pt x="1047" y="38"/>
                    <a:pt x="996" y="0"/>
                    <a:pt x="941" y="8"/>
                  </a:cubicBezTo>
                  <a:lnTo>
                    <a:pt x="193" y="114"/>
                  </a:lnTo>
                  <a:cubicBezTo>
                    <a:pt x="138" y="122"/>
                    <a:pt x="100" y="173"/>
                    <a:pt x="108" y="228"/>
                  </a:cubicBezTo>
                  <a:cubicBezTo>
                    <a:pt x="116" y="283"/>
                    <a:pt x="167" y="321"/>
                    <a:pt x="221" y="313"/>
                  </a:cubicBezTo>
                  <a:lnTo>
                    <a:pt x="685" y="247"/>
                  </a:lnTo>
                  <a:cubicBezTo>
                    <a:pt x="242" y="737"/>
                    <a:pt x="0" y="1365"/>
                    <a:pt x="0" y="2031"/>
                  </a:cubicBezTo>
                  <a:cubicBezTo>
                    <a:pt x="0" y="2593"/>
                    <a:pt x="173" y="3131"/>
                    <a:pt x="500" y="3586"/>
                  </a:cubicBezTo>
                  <a:cubicBezTo>
                    <a:pt x="535" y="3633"/>
                    <a:pt x="605" y="3641"/>
                    <a:pt x="649" y="3601"/>
                  </a:cubicBezTo>
                  <a:cubicBezTo>
                    <a:pt x="686" y="3568"/>
                    <a:pt x="693" y="3509"/>
                    <a:pt x="663" y="3468"/>
                  </a:cubicBezTo>
                  <a:cubicBezTo>
                    <a:pt x="361" y="3048"/>
                    <a:pt x="201" y="2551"/>
                    <a:pt x="201" y="2031"/>
                  </a:cubicBezTo>
                  <a:cubicBezTo>
                    <a:pt x="201" y="1390"/>
                    <a:pt x="443" y="787"/>
                    <a:pt x="885" y="326"/>
                  </a:cubicBezTo>
                  <a:lnTo>
                    <a:pt x="963" y="869"/>
                  </a:lnTo>
                  <a:cubicBezTo>
                    <a:pt x="971" y="924"/>
                    <a:pt x="1024" y="963"/>
                    <a:pt x="1078" y="954"/>
                  </a:cubicBezTo>
                  <a:cubicBezTo>
                    <a:pt x="1132" y="945"/>
                    <a:pt x="1169" y="894"/>
                    <a:pt x="1162" y="841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</p:grpSp>
      <p:grpSp>
        <p:nvGrpSpPr>
          <p:cNvPr id="1256324724" name="Group 119"/>
          <p:cNvGrpSpPr/>
          <p:nvPr/>
        </p:nvGrpSpPr>
        <p:grpSpPr bwMode="auto">
          <a:xfrm>
            <a:off x="3416143" y="3759918"/>
            <a:ext cx="446841" cy="446022"/>
            <a:chOff x="2086808" y="2506727"/>
            <a:chExt cx="633412" cy="633412"/>
          </a:xfrm>
          <a:solidFill>
            <a:srgbClr val="FF373C"/>
          </a:solidFill>
        </p:grpSpPr>
        <p:sp>
          <p:nvSpPr>
            <p:cNvPr id="974216643" name="Freeform 43"/>
            <p:cNvSpPr>
              <a:spLocks noEditPoints="1"/>
            </p:cNvSpPr>
            <p:nvPr/>
          </p:nvSpPr>
          <p:spPr bwMode="auto">
            <a:xfrm>
              <a:off x="2488446" y="2781365"/>
              <a:ext cx="231774" cy="317499"/>
            </a:xfrm>
            <a:custGeom>
              <a:avLst/>
              <a:gdLst>
                <a:gd name="T0" fmla="*/ 1466 w 2933"/>
                <a:gd name="T1" fmla="*/ 4000 h 4000"/>
                <a:gd name="T2" fmla="*/ 1570 w 2933"/>
                <a:gd name="T3" fmla="*/ 3950 h 4000"/>
                <a:gd name="T4" fmla="*/ 2933 w 2933"/>
                <a:gd name="T5" fmla="*/ 1466 h 4000"/>
                <a:gd name="T6" fmla="*/ 1466 w 2933"/>
                <a:gd name="T7" fmla="*/ 0 h 4000"/>
                <a:gd name="T8" fmla="*/ 0 w 2933"/>
                <a:gd name="T9" fmla="*/ 1466 h 4000"/>
                <a:gd name="T10" fmla="*/ 1362 w 2933"/>
                <a:gd name="T11" fmla="*/ 3950 h 4000"/>
                <a:gd name="T12" fmla="*/ 1466 w 2933"/>
                <a:gd name="T13" fmla="*/ 4000 h 4000"/>
                <a:gd name="T14" fmla="*/ 1466 w 2933"/>
                <a:gd name="T15" fmla="*/ 266 h 4000"/>
                <a:gd name="T16" fmla="*/ 2666 w 2933"/>
                <a:gd name="T17" fmla="*/ 1466 h 4000"/>
                <a:gd name="T18" fmla="*/ 1466 w 2933"/>
                <a:gd name="T19" fmla="*/ 3650 h 4000"/>
                <a:gd name="T20" fmla="*/ 266 w 2933"/>
                <a:gd name="T21" fmla="*/ 1466 h 4000"/>
                <a:gd name="T22" fmla="*/ 1466 w 2933"/>
                <a:gd name="T23" fmla="*/ 266 h 4000"/>
                <a:gd name="T24" fmla="*/ 1466 w 2933"/>
                <a:gd name="T25" fmla="*/ 266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3" h="4000" extrusionOk="0">
                  <a:moveTo>
                    <a:pt x="1466" y="4000"/>
                  </a:moveTo>
                  <a:cubicBezTo>
                    <a:pt x="1507" y="4000"/>
                    <a:pt x="1545" y="3981"/>
                    <a:pt x="1570" y="3950"/>
                  </a:cubicBezTo>
                  <a:cubicBezTo>
                    <a:pt x="1626" y="3880"/>
                    <a:pt x="2933" y="2241"/>
                    <a:pt x="2933" y="1466"/>
                  </a:cubicBezTo>
                  <a:cubicBezTo>
                    <a:pt x="2933" y="656"/>
                    <a:pt x="2276" y="0"/>
                    <a:pt x="1466" y="0"/>
                  </a:cubicBezTo>
                  <a:cubicBezTo>
                    <a:pt x="656" y="0"/>
                    <a:pt x="0" y="656"/>
                    <a:pt x="0" y="1466"/>
                  </a:cubicBezTo>
                  <a:cubicBezTo>
                    <a:pt x="0" y="2241"/>
                    <a:pt x="1306" y="3880"/>
                    <a:pt x="1362" y="3950"/>
                  </a:cubicBezTo>
                  <a:cubicBezTo>
                    <a:pt x="1388" y="3981"/>
                    <a:pt x="1426" y="4000"/>
                    <a:pt x="1466" y="4000"/>
                  </a:cubicBezTo>
                  <a:close/>
                  <a:moveTo>
                    <a:pt x="1466" y="266"/>
                  </a:moveTo>
                  <a:cubicBezTo>
                    <a:pt x="2129" y="267"/>
                    <a:pt x="2666" y="804"/>
                    <a:pt x="2666" y="1466"/>
                  </a:cubicBezTo>
                  <a:cubicBezTo>
                    <a:pt x="2666" y="1984"/>
                    <a:pt x="1878" y="3115"/>
                    <a:pt x="1466" y="3650"/>
                  </a:cubicBezTo>
                  <a:cubicBezTo>
                    <a:pt x="1054" y="3115"/>
                    <a:pt x="266" y="1984"/>
                    <a:pt x="266" y="1466"/>
                  </a:cubicBezTo>
                  <a:cubicBezTo>
                    <a:pt x="267" y="804"/>
                    <a:pt x="804" y="267"/>
                    <a:pt x="1466" y="266"/>
                  </a:cubicBezTo>
                  <a:close/>
                  <a:moveTo>
                    <a:pt x="1466" y="266"/>
                  </a:move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878699795" name="Freeform 44"/>
            <p:cNvSpPr>
              <a:spLocks noEditPoints="1"/>
            </p:cNvSpPr>
            <p:nvPr/>
          </p:nvSpPr>
          <p:spPr bwMode="auto">
            <a:xfrm>
              <a:off x="2086808" y="2506727"/>
              <a:ext cx="231774" cy="317499"/>
            </a:xfrm>
            <a:custGeom>
              <a:avLst/>
              <a:gdLst>
                <a:gd name="T0" fmla="*/ 1467 w 2933"/>
                <a:gd name="T1" fmla="*/ 4000 h 4000"/>
                <a:gd name="T2" fmla="*/ 1571 w 2933"/>
                <a:gd name="T3" fmla="*/ 3950 h 4000"/>
                <a:gd name="T4" fmla="*/ 2933 w 2933"/>
                <a:gd name="T5" fmla="*/ 1467 h 4000"/>
                <a:gd name="T6" fmla="*/ 1467 w 2933"/>
                <a:gd name="T7" fmla="*/ 0 h 4000"/>
                <a:gd name="T8" fmla="*/ 0 w 2933"/>
                <a:gd name="T9" fmla="*/ 1467 h 4000"/>
                <a:gd name="T10" fmla="*/ 1363 w 2933"/>
                <a:gd name="T11" fmla="*/ 3950 h 4000"/>
                <a:gd name="T12" fmla="*/ 1467 w 2933"/>
                <a:gd name="T13" fmla="*/ 4000 h 4000"/>
                <a:gd name="T14" fmla="*/ 1467 w 2933"/>
                <a:gd name="T15" fmla="*/ 267 h 4000"/>
                <a:gd name="T16" fmla="*/ 2667 w 2933"/>
                <a:gd name="T17" fmla="*/ 1467 h 4000"/>
                <a:gd name="T18" fmla="*/ 1467 w 2933"/>
                <a:gd name="T19" fmla="*/ 3651 h 4000"/>
                <a:gd name="T20" fmla="*/ 267 w 2933"/>
                <a:gd name="T21" fmla="*/ 1467 h 4000"/>
                <a:gd name="T22" fmla="*/ 1467 w 2933"/>
                <a:gd name="T23" fmla="*/ 267 h 4000"/>
                <a:gd name="T24" fmla="*/ 1467 w 2933"/>
                <a:gd name="T25" fmla="*/ 267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3" h="4000" extrusionOk="0">
                  <a:moveTo>
                    <a:pt x="1467" y="4000"/>
                  </a:moveTo>
                  <a:cubicBezTo>
                    <a:pt x="1507" y="4000"/>
                    <a:pt x="1545" y="3982"/>
                    <a:pt x="1571" y="3950"/>
                  </a:cubicBezTo>
                  <a:cubicBezTo>
                    <a:pt x="1627" y="3880"/>
                    <a:pt x="2933" y="2241"/>
                    <a:pt x="2933" y="1467"/>
                  </a:cubicBezTo>
                  <a:cubicBezTo>
                    <a:pt x="2933" y="657"/>
                    <a:pt x="2277" y="0"/>
                    <a:pt x="1467" y="0"/>
                  </a:cubicBezTo>
                  <a:cubicBezTo>
                    <a:pt x="657" y="0"/>
                    <a:pt x="0" y="657"/>
                    <a:pt x="0" y="1467"/>
                  </a:cubicBezTo>
                  <a:cubicBezTo>
                    <a:pt x="0" y="2241"/>
                    <a:pt x="1307" y="3880"/>
                    <a:pt x="1363" y="3950"/>
                  </a:cubicBezTo>
                  <a:cubicBezTo>
                    <a:pt x="1388" y="3982"/>
                    <a:pt x="1426" y="4000"/>
                    <a:pt x="1467" y="4000"/>
                  </a:cubicBezTo>
                  <a:close/>
                  <a:moveTo>
                    <a:pt x="1467" y="267"/>
                  </a:moveTo>
                  <a:cubicBezTo>
                    <a:pt x="2129" y="267"/>
                    <a:pt x="2666" y="804"/>
                    <a:pt x="2667" y="1467"/>
                  </a:cubicBezTo>
                  <a:cubicBezTo>
                    <a:pt x="2667" y="1984"/>
                    <a:pt x="1879" y="3115"/>
                    <a:pt x="1467" y="3651"/>
                  </a:cubicBezTo>
                  <a:cubicBezTo>
                    <a:pt x="1055" y="3115"/>
                    <a:pt x="267" y="1984"/>
                    <a:pt x="267" y="1467"/>
                  </a:cubicBezTo>
                  <a:cubicBezTo>
                    <a:pt x="267" y="804"/>
                    <a:pt x="804" y="267"/>
                    <a:pt x="1467" y="267"/>
                  </a:cubicBezTo>
                  <a:close/>
                  <a:moveTo>
                    <a:pt x="1467" y="267"/>
                  </a:move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830806870" name="Freeform 45"/>
            <p:cNvSpPr>
              <a:spLocks noEditPoints="1"/>
            </p:cNvSpPr>
            <p:nvPr/>
          </p:nvSpPr>
          <p:spPr bwMode="auto">
            <a:xfrm>
              <a:off x="2139196" y="2824227"/>
              <a:ext cx="412749" cy="253999"/>
            </a:xfrm>
            <a:custGeom>
              <a:avLst/>
              <a:gdLst>
                <a:gd name="T0" fmla="*/ 1200 w 5200"/>
                <a:gd name="T1" fmla="*/ 133 h 3200"/>
                <a:gd name="T2" fmla="*/ 1333 w 5200"/>
                <a:gd name="T3" fmla="*/ 267 h 3200"/>
                <a:gd name="T4" fmla="*/ 2800 w 5200"/>
                <a:gd name="T5" fmla="*/ 267 h 3200"/>
                <a:gd name="T6" fmla="*/ 3733 w 5200"/>
                <a:gd name="T7" fmla="*/ 1200 h 3200"/>
                <a:gd name="T8" fmla="*/ 3733 w 5200"/>
                <a:gd name="T9" fmla="*/ 1333 h 3200"/>
                <a:gd name="T10" fmla="*/ 2800 w 5200"/>
                <a:gd name="T11" fmla="*/ 2267 h 3200"/>
                <a:gd name="T12" fmla="*/ 466 w 5200"/>
                <a:gd name="T13" fmla="*/ 2267 h 3200"/>
                <a:gd name="T14" fmla="*/ 0 w 5200"/>
                <a:gd name="T15" fmla="*/ 2733 h 3200"/>
                <a:gd name="T16" fmla="*/ 466 w 5200"/>
                <a:gd name="T17" fmla="*/ 3200 h 3200"/>
                <a:gd name="T18" fmla="*/ 5066 w 5200"/>
                <a:gd name="T19" fmla="*/ 3200 h 3200"/>
                <a:gd name="T20" fmla="*/ 5200 w 5200"/>
                <a:gd name="T21" fmla="*/ 3067 h 3200"/>
                <a:gd name="T22" fmla="*/ 5066 w 5200"/>
                <a:gd name="T23" fmla="*/ 2933 h 3200"/>
                <a:gd name="T24" fmla="*/ 466 w 5200"/>
                <a:gd name="T25" fmla="*/ 2933 h 3200"/>
                <a:gd name="T26" fmla="*/ 266 w 5200"/>
                <a:gd name="T27" fmla="*/ 2733 h 3200"/>
                <a:gd name="T28" fmla="*/ 466 w 5200"/>
                <a:gd name="T29" fmla="*/ 2533 h 3200"/>
                <a:gd name="T30" fmla="*/ 2800 w 5200"/>
                <a:gd name="T31" fmla="*/ 2533 h 3200"/>
                <a:gd name="T32" fmla="*/ 4000 w 5200"/>
                <a:gd name="T33" fmla="*/ 1333 h 3200"/>
                <a:gd name="T34" fmla="*/ 4000 w 5200"/>
                <a:gd name="T35" fmla="*/ 1200 h 3200"/>
                <a:gd name="T36" fmla="*/ 2800 w 5200"/>
                <a:gd name="T37" fmla="*/ 0 h 3200"/>
                <a:gd name="T38" fmla="*/ 1333 w 5200"/>
                <a:gd name="T39" fmla="*/ 0 h 3200"/>
                <a:gd name="T40" fmla="*/ 1200 w 5200"/>
                <a:gd name="T41" fmla="*/ 133 h 3200"/>
                <a:gd name="T42" fmla="*/ 1200 w 5200"/>
                <a:gd name="T43" fmla="*/ 133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00" h="3200" extrusionOk="0">
                  <a:moveTo>
                    <a:pt x="1200" y="133"/>
                  </a:moveTo>
                  <a:cubicBezTo>
                    <a:pt x="1200" y="207"/>
                    <a:pt x="1259" y="267"/>
                    <a:pt x="1333" y="267"/>
                  </a:cubicBezTo>
                  <a:lnTo>
                    <a:pt x="2800" y="267"/>
                  </a:lnTo>
                  <a:cubicBezTo>
                    <a:pt x="3315" y="267"/>
                    <a:pt x="3732" y="685"/>
                    <a:pt x="3733" y="1200"/>
                  </a:cubicBezTo>
                  <a:lnTo>
                    <a:pt x="3733" y="1333"/>
                  </a:lnTo>
                  <a:cubicBezTo>
                    <a:pt x="3732" y="1849"/>
                    <a:pt x="3315" y="2266"/>
                    <a:pt x="2800" y="2267"/>
                  </a:cubicBezTo>
                  <a:lnTo>
                    <a:pt x="466" y="2267"/>
                  </a:lnTo>
                  <a:cubicBezTo>
                    <a:pt x="209" y="2267"/>
                    <a:pt x="0" y="2476"/>
                    <a:pt x="0" y="2733"/>
                  </a:cubicBezTo>
                  <a:cubicBezTo>
                    <a:pt x="0" y="2991"/>
                    <a:pt x="209" y="3200"/>
                    <a:pt x="466" y="3200"/>
                  </a:cubicBezTo>
                  <a:lnTo>
                    <a:pt x="5066" y="3200"/>
                  </a:lnTo>
                  <a:cubicBezTo>
                    <a:pt x="5140" y="3200"/>
                    <a:pt x="5200" y="3140"/>
                    <a:pt x="5200" y="3067"/>
                  </a:cubicBezTo>
                  <a:cubicBezTo>
                    <a:pt x="5200" y="2993"/>
                    <a:pt x="5140" y="2933"/>
                    <a:pt x="5066" y="2933"/>
                  </a:cubicBezTo>
                  <a:lnTo>
                    <a:pt x="466" y="2933"/>
                  </a:lnTo>
                  <a:cubicBezTo>
                    <a:pt x="356" y="2933"/>
                    <a:pt x="266" y="2844"/>
                    <a:pt x="266" y="2733"/>
                  </a:cubicBezTo>
                  <a:cubicBezTo>
                    <a:pt x="266" y="2623"/>
                    <a:pt x="356" y="2533"/>
                    <a:pt x="466" y="2533"/>
                  </a:cubicBezTo>
                  <a:lnTo>
                    <a:pt x="2800" y="2533"/>
                  </a:lnTo>
                  <a:cubicBezTo>
                    <a:pt x="3462" y="2533"/>
                    <a:pt x="3999" y="1996"/>
                    <a:pt x="4000" y="1333"/>
                  </a:cubicBezTo>
                  <a:lnTo>
                    <a:pt x="4000" y="1200"/>
                  </a:lnTo>
                  <a:cubicBezTo>
                    <a:pt x="3999" y="538"/>
                    <a:pt x="3462" y="1"/>
                    <a:pt x="2800" y="0"/>
                  </a:cubicBezTo>
                  <a:lnTo>
                    <a:pt x="1333" y="0"/>
                  </a:lnTo>
                  <a:cubicBezTo>
                    <a:pt x="1259" y="0"/>
                    <a:pt x="1200" y="60"/>
                    <a:pt x="1200" y="133"/>
                  </a:cubicBezTo>
                  <a:close/>
                  <a:moveTo>
                    <a:pt x="1200" y="133"/>
                  </a:move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519573436" name="Freeform 46"/>
            <p:cNvSpPr>
              <a:spLocks noEditPoints="1"/>
            </p:cNvSpPr>
            <p:nvPr/>
          </p:nvSpPr>
          <p:spPr bwMode="auto">
            <a:xfrm>
              <a:off x="2086808" y="2887727"/>
              <a:ext cx="528637" cy="252412"/>
            </a:xfrm>
            <a:custGeom>
              <a:avLst/>
              <a:gdLst>
                <a:gd name="T0" fmla="*/ 6533 w 6667"/>
                <a:gd name="T1" fmla="*/ 2933 h 3200"/>
                <a:gd name="T2" fmla="*/ 1267 w 6667"/>
                <a:gd name="T3" fmla="*/ 2933 h 3200"/>
                <a:gd name="T4" fmla="*/ 267 w 6667"/>
                <a:gd name="T5" fmla="*/ 1933 h 3200"/>
                <a:gd name="T6" fmla="*/ 1267 w 6667"/>
                <a:gd name="T7" fmla="*/ 933 h 3200"/>
                <a:gd name="T8" fmla="*/ 3533 w 6667"/>
                <a:gd name="T9" fmla="*/ 933 h 3200"/>
                <a:gd name="T10" fmla="*/ 4000 w 6667"/>
                <a:gd name="T11" fmla="*/ 467 h 3200"/>
                <a:gd name="T12" fmla="*/ 3533 w 6667"/>
                <a:gd name="T13" fmla="*/ 0 h 3200"/>
                <a:gd name="T14" fmla="*/ 1467 w 6667"/>
                <a:gd name="T15" fmla="*/ 0 h 3200"/>
                <a:gd name="T16" fmla="*/ 1333 w 6667"/>
                <a:gd name="T17" fmla="*/ 133 h 3200"/>
                <a:gd name="T18" fmla="*/ 1467 w 6667"/>
                <a:gd name="T19" fmla="*/ 267 h 3200"/>
                <a:gd name="T20" fmla="*/ 3533 w 6667"/>
                <a:gd name="T21" fmla="*/ 267 h 3200"/>
                <a:gd name="T22" fmla="*/ 3733 w 6667"/>
                <a:gd name="T23" fmla="*/ 467 h 3200"/>
                <a:gd name="T24" fmla="*/ 3533 w 6667"/>
                <a:gd name="T25" fmla="*/ 667 h 3200"/>
                <a:gd name="T26" fmla="*/ 1267 w 6667"/>
                <a:gd name="T27" fmla="*/ 667 h 3200"/>
                <a:gd name="T28" fmla="*/ 0 w 6667"/>
                <a:gd name="T29" fmla="*/ 1933 h 3200"/>
                <a:gd name="T30" fmla="*/ 1267 w 6667"/>
                <a:gd name="T31" fmla="*/ 3200 h 3200"/>
                <a:gd name="T32" fmla="*/ 6533 w 6667"/>
                <a:gd name="T33" fmla="*/ 3200 h 3200"/>
                <a:gd name="T34" fmla="*/ 6667 w 6667"/>
                <a:gd name="T35" fmla="*/ 3067 h 3200"/>
                <a:gd name="T36" fmla="*/ 6533 w 6667"/>
                <a:gd name="T37" fmla="*/ 2933 h 3200"/>
                <a:gd name="T38" fmla="*/ 6533 w 6667"/>
                <a:gd name="T39" fmla="*/ 2933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67" h="3200" extrusionOk="0">
                  <a:moveTo>
                    <a:pt x="6533" y="2933"/>
                  </a:moveTo>
                  <a:lnTo>
                    <a:pt x="1267" y="2933"/>
                  </a:lnTo>
                  <a:cubicBezTo>
                    <a:pt x="714" y="2933"/>
                    <a:pt x="267" y="2486"/>
                    <a:pt x="267" y="1933"/>
                  </a:cubicBezTo>
                  <a:cubicBezTo>
                    <a:pt x="267" y="1381"/>
                    <a:pt x="714" y="933"/>
                    <a:pt x="1267" y="933"/>
                  </a:cubicBezTo>
                  <a:lnTo>
                    <a:pt x="3533" y="933"/>
                  </a:lnTo>
                  <a:cubicBezTo>
                    <a:pt x="3791" y="933"/>
                    <a:pt x="4000" y="724"/>
                    <a:pt x="4000" y="467"/>
                  </a:cubicBezTo>
                  <a:cubicBezTo>
                    <a:pt x="4000" y="209"/>
                    <a:pt x="3791" y="0"/>
                    <a:pt x="3533" y="0"/>
                  </a:cubicBezTo>
                  <a:lnTo>
                    <a:pt x="1467" y="0"/>
                  </a:lnTo>
                  <a:cubicBezTo>
                    <a:pt x="1393" y="0"/>
                    <a:pt x="1333" y="60"/>
                    <a:pt x="1333" y="133"/>
                  </a:cubicBezTo>
                  <a:cubicBezTo>
                    <a:pt x="1333" y="207"/>
                    <a:pt x="1393" y="267"/>
                    <a:pt x="1467" y="267"/>
                  </a:cubicBezTo>
                  <a:lnTo>
                    <a:pt x="3533" y="267"/>
                  </a:lnTo>
                  <a:cubicBezTo>
                    <a:pt x="3644" y="267"/>
                    <a:pt x="3733" y="356"/>
                    <a:pt x="3733" y="467"/>
                  </a:cubicBezTo>
                  <a:cubicBezTo>
                    <a:pt x="3733" y="577"/>
                    <a:pt x="3644" y="667"/>
                    <a:pt x="3533" y="667"/>
                  </a:cubicBezTo>
                  <a:lnTo>
                    <a:pt x="1267" y="667"/>
                  </a:lnTo>
                  <a:cubicBezTo>
                    <a:pt x="567" y="667"/>
                    <a:pt x="0" y="1234"/>
                    <a:pt x="0" y="1933"/>
                  </a:cubicBezTo>
                  <a:cubicBezTo>
                    <a:pt x="0" y="2633"/>
                    <a:pt x="567" y="3200"/>
                    <a:pt x="1267" y="3200"/>
                  </a:cubicBezTo>
                  <a:lnTo>
                    <a:pt x="6533" y="3200"/>
                  </a:lnTo>
                  <a:cubicBezTo>
                    <a:pt x="6607" y="3200"/>
                    <a:pt x="6667" y="3140"/>
                    <a:pt x="6667" y="3067"/>
                  </a:cubicBezTo>
                  <a:cubicBezTo>
                    <a:pt x="6667" y="2993"/>
                    <a:pt x="6607" y="2933"/>
                    <a:pt x="6533" y="2933"/>
                  </a:cubicBezTo>
                  <a:close/>
                  <a:moveTo>
                    <a:pt x="6533" y="2933"/>
                  </a:move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17559106" name="Freeform 47"/>
            <p:cNvSpPr>
              <a:spLocks noEditPoints="1"/>
            </p:cNvSpPr>
            <p:nvPr/>
          </p:nvSpPr>
          <p:spPr bwMode="auto">
            <a:xfrm>
              <a:off x="2161422" y="2570227"/>
              <a:ext cx="85725" cy="106362"/>
            </a:xfrm>
            <a:custGeom>
              <a:avLst/>
              <a:gdLst>
                <a:gd name="T0" fmla="*/ 1067 w 1097"/>
                <a:gd name="T1" fmla="*/ 934 h 1334"/>
                <a:gd name="T2" fmla="*/ 963 w 1097"/>
                <a:gd name="T3" fmla="*/ 668 h 1334"/>
                <a:gd name="T4" fmla="*/ 1033 w 1097"/>
                <a:gd name="T5" fmla="*/ 238 h 1334"/>
                <a:gd name="T6" fmla="*/ 667 w 1097"/>
                <a:gd name="T7" fmla="*/ 1 h 1334"/>
                <a:gd name="T8" fmla="*/ 134 w 1097"/>
                <a:gd name="T9" fmla="*/ 1 h 1334"/>
                <a:gd name="T10" fmla="*/ 0 w 1097"/>
                <a:gd name="T11" fmla="*/ 134 h 1334"/>
                <a:gd name="T12" fmla="*/ 0 w 1097"/>
                <a:gd name="T13" fmla="*/ 1201 h 1334"/>
                <a:gd name="T14" fmla="*/ 134 w 1097"/>
                <a:gd name="T15" fmla="*/ 1334 h 1334"/>
                <a:gd name="T16" fmla="*/ 667 w 1097"/>
                <a:gd name="T17" fmla="*/ 1334 h 1334"/>
                <a:gd name="T18" fmla="*/ 1067 w 1097"/>
                <a:gd name="T19" fmla="*/ 934 h 1334"/>
                <a:gd name="T20" fmla="*/ 267 w 1097"/>
                <a:gd name="T21" fmla="*/ 268 h 1334"/>
                <a:gd name="T22" fmla="*/ 667 w 1097"/>
                <a:gd name="T23" fmla="*/ 268 h 1334"/>
                <a:gd name="T24" fmla="*/ 800 w 1097"/>
                <a:gd name="T25" fmla="*/ 401 h 1334"/>
                <a:gd name="T26" fmla="*/ 667 w 1097"/>
                <a:gd name="T27" fmla="*/ 534 h 1334"/>
                <a:gd name="T28" fmla="*/ 267 w 1097"/>
                <a:gd name="T29" fmla="*/ 534 h 1334"/>
                <a:gd name="T30" fmla="*/ 267 w 1097"/>
                <a:gd name="T31" fmla="*/ 268 h 1334"/>
                <a:gd name="T32" fmla="*/ 267 w 1097"/>
                <a:gd name="T33" fmla="*/ 801 h 1334"/>
                <a:gd name="T34" fmla="*/ 667 w 1097"/>
                <a:gd name="T35" fmla="*/ 801 h 1334"/>
                <a:gd name="T36" fmla="*/ 800 w 1097"/>
                <a:gd name="T37" fmla="*/ 934 h 1334"/>
                <a:gd name="T38" fmla="*/ 667 w 1097"/>
                <a:gd name="T39" fmla="*/ 1068 h 1334"/>
                <a:gd name="T40" fmla="*/ 267 w 1097"/>
                <a:gd name="T41" fmla="*/ 1068 h 1334"/>
                <a:gd name="T42" fmla="*/ 267 w 1097"/>
                <a:gd name="T43" fmla="*/ 801 h 1334"/>
                <a:gd name="T44" fmla="*/ 267 w 1097"/>
                <a:gd name="T45" fmla="*/ 801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7" h="1334" extrusionOk="0">
                  <a:moveTo>
                    <a:pt x="1067" y="934"/>
                  </a:moveTo>
                  <a:cubicBezTo>
                    <a:pt x="1067" y="836"/>
                    <a:pt x="1030" y="741"/>
                    <a:pt x="963" y="668"/>
                  </a:cubicBezTo>
                  <a:cubicBezTo>
                    <a:pt x="1070" y="551"/>
                    <a:pt x="1097" y="382"/>
                    <a:pt x="1033" y="238"/>
                  </a:cubicBezTo>
                  <a:cubicBezTo>
                    <a:pt x="969" y="93"/>
                    <a:pt x="825" y="0"/>
                    <a:pt x="667" y="1"/>
                  </a:cubicBezTo>
                  <a:lnTo>
                    <a:pt x="134" y="1"/>
                  </a:lnTo>
                  <a:cubicBezTo>
                    <a:pt x="60" y="1"/>
                    <a:pt x="0" y="61"/>
                    <a:pt x="0" y="134"/>
                  </a:cubicBezTo>
                  <a:lnTo>
                    <a:pt x="0" y="1201"/>
                  </a:lnTo>
                  <a:cubicBezTo>
                    <a:pt x="0" y="1275"/>
                    <a:pt x="60" y="1334"/>
                    <a:pt x="134" y="1334"/>
                  </a:cubicBezTo>
                  <a:lnTo>
                    <a:pt x="667" y="1334"/>
                  </a:lnTo>
                  <a:cubicBezTo>
                    <a:pt x="888" y="1334"/>
                    <a:pt x="1067" y="1155"/>
                    <a:pt x="1067" y="934"/>
                  </a:cubicBezTo>
                  <a:close/>
                  <a:moveTo>
                    <a:pt x="267" y="268"/>
                  </a:moveTo>
                  <a:lnTo>
                    <a:pt x="667" y="268"/>
                  </a:lnTo>
                  <a:cubicBezTo>
                    <a:pt x="741" y="268"/>
                    <a:pt x="800" y="327"/>
                    <a:pt x="800" y="401"/>
                  </a:cubicBezTo>
                  <a:cubicBezTo>
                    <a:pt x="800" y="475"/>
                    <a:pt x="741" y="534"/>
                    <a:pt x="667" y="534"/>
                  </a:cubicBezTo>
                  <a:lnTo>
                    <a:pt x="267" y="534"/>
                  </a:lnTo>
                  <a:lnTo>
                    <a:pt x="267" y="268"/>
                  </a:lnTo>
                  <a:close/>
                  <a:moveTo>
                    <a:pt x="267" y="801"/>
                  </a:moveTo>
                  <a:lnTo>
                    <a:pt x="667" y="801"/>
                  </a:lnTo>
                  <a:cubicBezTo>
                    <a:pt x="741" y="801"/>
                    <a:pt x="800" y="861"/>
                    <a:pt x="800" y="934"/>
                  </a:cubicBezTo>
                  <a:cubicBezTo>
                    <a:pt x="800" y="1008"/>
                    <a:pt x="741" y="1068"/>
                    <a:pt x="667" y="1068"/>
                  </a:cubicBezTo>
                  <a:lnTo>
                    <a:pt x="267" y="1068"/>
                  </a:lnTo>
                  <a:lnTo>
                    <a:pt x="267" y="801"/>
                  </a:lnTo>
                  <a:close/>
                  <a:moveTo>
                    <a:pt x="267" y="801"/>
                  </a:move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317547774" name="Freeform 48"/>
            <p:cNvSpPr>
              <a:spLocks noEditPoints="1"/>
            </p:cNvSpPr>
            <p:nvPr/>
          </p:nvSpPr>
          <p:spPr bwMode="auto">
            <a:xfrm>
              <a:off x="2550358" y="2833752"/>
              <a:ext cx="107948" cy="128586"/>
            </a:xfrm>
            <a:custGeom>
              <a:avLst/>
              <a:gdLst>
                <a:gd name="T0" fmla="*/ 967 w 1369"/>
                <a:gd name="T1" fmla="*/ 1200 h 1618"/>
                <a:gd name="T2" fmla="*/ 1094 w 1369"/>
                <a:gd name="T3" fmla="*/ 1516 h 1618"/>
                <a:gd name="T4" fmla="*/ 1218 w 1369"/>
                <a:gd name="T5" fmla="*/ 1600 h 1618"/>
                <a:gd name="T6" fmla="*/ 1267 w 1369"/>
                <a:gd name="T7" fmla="*/ 1591 h 1618"/>
                <a:gd name="T8" fmla="*/ 1342 w 1369"/>
                <a:gd name="T9" fmla="*/ 1418 h 1618"/>
                <a:gd name="T10" fmla="*/ 808 w 1369"/>
                <a:gd name="T11" fmla="*/ 84 h 1618"/>
                <a:gd name="T12" fmla="*/ 684 w 1369"/>
                <a:gd name="T13" fmla="*/ 0 h 1618"/>
                <a:gd name="T14" fmla="*/ 560 w 1369"/>
                <a:gd name="T15" fmla="*/ 84 h 1618"/>
                <a:gd name="T16" fmla="*/ 27 w 1369"/>
                <a:gd name="T17" fmla="*/ 1418 h 1618"/>
                <a:gd name="T18" fmla="*/ 102 w 1369"/>
                <a:gd name="T19" fmla="*/ 1591 h 1618"/>
                <a:gd name="T20" fmla="*/ 275 w 1369"/>
                <a:gd name="T21" fmla="*/ 1516 h 1618"/>
                <a:gd name="T22" fmla="*/ 401 w 1369"/>
                <a:gd name="T23" fmla="*/ 1200 h 1618"/>
                <a:gd name="T24" fmla="*/ 967 w 1369"/>
                <a:gd name="T25" fmla="*/ 1200 h 1618"/>
                <a:gd name="T26" fmla="*/ 684 w 1369"/>
                <a:gd name="T27" fmla="*/ 493 h 1618"/>
                <a:gd name="T28" fmla="*/ 861 w 1369"/>
                <a:gd name="T29" fmla="*/ 934 h 1618"/>
                <a:gd name="T30" fmla="*/ 508 w 1369"/>
                <a:gd name="T31" fmla="*/ 934 h 1618"/>
                <a:gd name="T32" fmla="*/ 684 w 1369"/>
                <a:gd name="T33" fmla="*/ 493 h 1618"/>
                <a:gd name="T34" fmla="*/ 684 w 1369"/>
                <a:gd name="T35" fmla="*/ 493 h 1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9" h="1618" extrusionOk="0">
                  <a:moveTo>
                    <a:pt x="967" y="1200"/>
                  </a:moveTo>
                  <a:lnTo>
                    <a:pt x="1094" y="1516"/>
                  </a:lnTo>
                  <a:cubicBezTo>
                    <a:pt x="1114" y="1567"/>
                    <a:pt x="1163" y="1600"/>
                    <a:pt x="1218" y="1600"/>
                  </a:cubicBezTo>
                  <a:cubicBezTo>
                    <a:pt x="1235" y="1600"/>
                    <a:pt x="1251" y="1597"/>
                    <a:pt x="1267" y="1591"/>
                  </a:cubicBezTo>
                  <a:cubicBezTo>
                    <a:pt x="1336" y="1564"/>
                    <a:pt x="1369" y="1486"/>
                    <a:pt x="1342" y="1418"/>
                  </a:cubicBezTo>
                  <a:lnTo>
                    <a:pt x="808" y="84"/>
                  </a:lnTo>
                  <a:cubicBezTo>
                    <a:pt x="788" y="33"/>
                    <a:pt x="739" y="0"/>
                    <a:pt x="684" y="0"/>
                  </a:cubicBezTo>
                  <a:cubicBezTo>
                    <a:pt x="630" y="0"/>
                    <a:pt x="581" y="33"/>
                    <a:pt x="560" y="84"/>
                  </a:cubicBezTo>
                  <a:lnTo>
                    <a:pt x="27" y="1418"/>
                  </a:lnTo>
                  <a:cubicBezTo>
                    <a:pt x="0" y="1486"/>
                    <a:pt x="33" y="1564"/>
                    <a:pt x="102" y="1591"/>
                  </a:cubicBezTo>
                  <a:cubicBezTo>
                    <a:pt x="170" y="1618"/>
                    <a:pt x="248" y="1585"/>
                    <a:pt x="275" y="1516"/>
                  </a:cubicBezTo>
                  <a:lnTo>
                    <a:pt x="401" y="1200"/>
                  </a:lnTo>
                  <a:lnTo>
                    <a:pt x="967" y="1200"/>
                  </a:lnTo>
                  <a:close/>
                  <a:moveTo>
                    <a:pt x="684" y="493"/>
                  </a:moveTo>
                  <a:lnTo>
                    <a:pt x="861" y="934"/>
                  </a:lnTo>
                  <a:lnTo>
                    <a:pt x="508" y="934"/>
                  </a:lnTo>
                  <a:lnTo>
                    <a:pt x="684" y="493"/>
                  </a:lnTo>
                  <a:close/>
                  <a:moveTo>
                    <a:pt x="684" y="493"/>
                  </a:move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</p:grpSp>
      <p:cxnSp>
        <p:nvCxnSpPr>
          <p:cNvPr id="1915468913" name="Прямая соединительная линия 3"/>
          <p:cNvCxnSpPr>
            <a:cxnSpLocks/>
          </p:cNvCxnSpPr>
          <p:nvPr/>
        </p:nvCxnSpPr>
        <p:spPr bwMode="auto">
          <a:xfrm flipH="1">
            <a:off x="504950" y="2218069"/>
            <a:ext cx="2911191" cy="342214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3338">
                  <a:srgbClr val="FF9B9D"/>
                </a:gs>
                <a:gs pos="79000">
                  <a:srgbClr val="FF5F63"/>
                </a:gs>
                <a:gs pos="100000">
                  <a:srgbClr val="FF373C"/>
                </a:gs>
              </a:gsLst>
              <a:lin ang="135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0173169" name="Прямая соединительная линия 39"/>
          <p:cNvCxnSpPr>
            <a:cxnSpLocks/>
          </p:cNvCxnSpPr>
          <p:nvPr/>
        </p:nvCxnSpPr>
        <p:spPr bwMode="auto">
          <a:xfrm>
            <a:off x="8642208" y="2218069"/>
            <a:ext cx="2911191" cy="3422148"/>
          </a:xfrm>
          <a:prstGeom prst="line">
            <a:avLst/>
          </a:prstGeom>
          <a:ln w="285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3338">
                  <a:srgbClr val="FF9B9D"/>
                </a:gs>
                <a:gs pos="79000">
                  <a:srgbClr val="FF5F63"/>
                </a:gs>
                <a:gs pos="100000">
                  <a:srgbClr val="FF373C"/>
                </a:gs>
              </a:gsLst>
              <a:lin ang="135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0228809" name="Group 12"/>
          <p:cNvGrpSpPr/>
          <p:nvPr/>
        </p:nvGrpSpPr>
        <p:grpSpPr bwMode="auto">
          <a:xfrm>
            <a:off x="6727863" y="5051065"/>
            <a:ext cx="300353" cy="274271"/>
            <a:chOff x="4057650" y="25260"/>
            <a:chExt cx="5202237" cy="5202237"/>
          </a:xfrm>
          <a:solidFill>
            <a:srgbClr val="FF373C"/>
          </a:solidFill>
        </p:grpSpPr>
        <p:sp>
          <p:nvSpPr>
            <p:cNvPr id="425850826" name="Freeform 92"/>
            <p:cNvSpPr>
              <a:spLocks noEditPoints="1"/>
            </p:cNvSpPr>
            <p:nvPr/>
          </p:nvSpPr>
          <p:spPr bwMode="auto">
            <a:xfrm>
              <a:off x="5392738" y="514210"/>
              <a:ext cx="1716087" cy="3409949"/>
            </a:xfrm>
            <a:custGeom>
              <a:avLst/>
              <a:gdLst>
                <a:gd name="T0" fmla="*/ 2252 w 2252"/>
                <a:gd name="T1" fmla="*/ 1628 h 4475"/>
                <a:gd name="T2" fmla="*/ 1440 w 2252"/>
                <a:gd name="T3" fmla="*/ 509 h 4475"/>
                <a:gd name="T4" fmla="*/ 1126 w 2252"/>
                <a:gd name="T5" fmla="*/ 0 h 4475"/>
                <a:gd name="T6" fmla="*/ 812 w 2252"/>
                <a:gd name="T7" fmla="*/ 525 h 4475"/>
                <a:gd name="T8" fmla="*/ 1024 w 2252"/>
                <a:gd name="T9" fmla="*/ 2552 h 4475"/>
                <a:gd name="T10" fmla="*/ 1624 w 2252"/>
                <a:gd name="T11" fmla="*/ 2948 h 4475"/>
                <a:gd name="T12" fmla="*/ 923 w 2252"/>
                <a:gd name="T13" fmla="*/ 3345 h 4475"/>
                <a:gd name="T14" fmla="*/ 314 w 2252"/>
                <a:gd name="T15" fmla="*/ 2736 h 4475"/>
                <a:gd name="T16" fmla="*/ 812 w 2252"/>
                <a:gd name="T17" fmla="*/ 3966 h 4475"/>
                <a:gd name="T18" fmla="*/ 1126 w 2252"/>
                <a:gd name="T19" fmla="*/ 4475 h 4475"/>
                <a:gd name="T20" fmla="*/ 1440 w 2252"/>
                <a:gd name="T21" fmla="*/ 3951 h 4475"/>
                <a:gd name="T22" fmla="*/ 1227 w 2252"/>
                <a:gd name="T23" fmla="*/ 1924 h 4475"/>
                <a:gd name="T24" fmla="*/ 628 w 2252"/>
                <a:gd name="T25" fmla="*/ 1527 h 4475"/>
                <a:gd name="T26" fmla="*/ 1329 w 2252"/>
                <a:gd name="T27" fmla="*/ 1130 h 4475"/>
                <a:gd name="T28" fmla="*/ 1624 w 2252"/>
                <a:gd name="T29" fmla="*/ 1628 h 4475"/>
                <a:gd name="T30" fmla="*/ 1329 w 2252"/>
                <a:gd name="T31" fmla="*/ 930 h 4475"/>
                <a:gd name="T32" fmla="*/ 427 w 2252"/>
                <a:gd name="T33" fmla="*/ 1527 h 4475"/>
                <a:gd name="T34" fmla="*/ 1227 w 2252"/>
                <a:gd name="T35" fmla="*/ 2124 h 4475"/>
                <a:gd name="T36" fmla="*/ 1328 w 2252"/>
                <a:gd name="T37" fmla="*/ 3766 h 4475"/>
                <a:gd name="T38" fmla="*/ 1240 w 2252"/>
                <a:gd name="T39" fmla="*/ 4161 h 4475"/>
                <a:gd name="T40" fmla="*/ 1012 w 2252"/>
                <a:gd name="T41" fmla="*/ 4161 h 4475"/>
                <a:gd name="T42" fmla="*/ 913 w 2252"/>
                <a:gd name="T43" fmla="*/ 3772 h 4475"/>
                <a:gd name="T44" fmla="*/ 314 w 2252"/>
                <a:gd name="T45" fmla="*/ 2936 h 4475"/>
                <a:gd name="T46" fmla="*/ 923 w 2252"/>
                <a:gd name="T47" fmla="*/ 3546 h 4475"/>
                <a:gd name="T48" fmla="*/ 1825 w 2252"/>
                <a:gd name="T49" fmla="*/ 2948 h 4475"/>
                <a:gd name="T50" fmla="*/ 1024 w 2252"/>
                <a:gd name="T51" fmla="*/ 2351 h 4475"/>
                <a:gd name="T52" fmla="*/ 924 w 2252"/>
                <a:gd name="T53" fmla="*/ 709 h 4475"/>
                <a:gd name="T54" fmla="*/ 1012 w 2252"/>
                <a:gd name="T55" fmla="*/ 314 h 4475"/>
                <a:gd name="T56" fmla="*/ 1240 w 2252"/>
                <a:gd name="T57" fmla="*/ 314 h 4475"/>
                <a:gd name="T58" fmla="*/ 1338 w 2252"/>
                <a:gd name="T59" fmla="*/ 703 h 4475"/>
                <a:gd name="T60" fmla="*/ 2052 w 2252"/>
                <a:gd name="T61" fmla="*/ 1628 h 4475"/>
                <a:gd name="T62" fmla="*/ 1825 w 2252"/>
                <a:gd name="T63" fmla="*/ 1628 h 4475"/>
                <a:gd name="T64" fmla="*/ 1329 w 2252"/>
                <a:gd name="T65" fmla="*/ 930 h 4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52" h="4475" extrusionOk="0">
                  <a:moveTo>
                    <a:pt x="1938" y="1942"/>
                  </a:moveTo>
                  <a:cubicBezTo>
                    <a:pt x="2111" y="1942"/>
                    <a:pt x="2252" y="1802"/>
                    <a:pt x="2252" y="1628"/>
                  </a:cubicBezTo>
                  <a:lnTo>
                    <a:pt x="2252" y="1425"/>
                  </a:lnTo>
                  <a:cubicBezTo>
                    <a:pt x="2252" y="956"/>
                    <a:pt x="1896" y="564"/>
                    <a:pt x="1440" y="509"/>
                  </a:cubicBezTo>
                  <a:lnTo>
                    <a:pt x="1440" y="314"/>
                  </a:lnTo>
                  <a:cubicBezTo>
                    <a:pt x="1440" y="141"/>
                    <a:pt x="1299" y="0"/>
                    <a:pt x="1126" y="0"/>
                  </a:cubicBezTo>
                  <a:cubicBezTo>
                    <a:pt x="953" y="0"/>
                    <a:pt x="812" y="141"/>
                    <a:pt x="812" y="314"/>
                  </a:cubicBezTo>
                  <a:lnTo>
                    <a:pt x="812" y="525"/>
                  </a:lnTo>
                  <a:cubicBezTo>
                    <a:pt x="343" y="624"/>
                    <a:pt x="0" y="1040"/>
                    <a:pt x="0" y="1527"/>
                  </a:cubicBezTo>
                  <a:cubicBezTo>
                    <a:pt x="0" y="2092"/>
                    <a:pt x="459" y="2552"/>
                    <a:pt x="1024" y="2552"/>
                  </a:cubicBezTo>
                  <a:lnTo>
                    <a:pt x="1227" y="2552"/>
                  </a:lnTo>
                  <a:cubicBezTo>
                    <a:pt x="1446" y="2552"/>
                    <a:pt x="1624" y="2730"/>
                    <a:pt x="1624" y="2948"/>
                  </a:cubicBezTo>
                  <a:cubicBezTo>
                    <a:pt x="1624" y="3167"/>
                    <a:pt x="1446" y="3345"/>
                    <a:pt x="1227" y="3345"/>
                  </a:cubicBezTo>
                  <a:lnTo>
                    <a:pt x="923" y="3345"/>
                  </a:lnTo>
                  <a:cubicBezTo>
                    <a:pt x="760" y="3345"/>
                    <a:pt x="628" y="3213"/>
                    <a:pt x="628" y="3050"/>
                  </a:cubicBezTo>
                  <a:cubicBezTo>
                    <a:pt x="628" y="2877"/>
                    <a:pt x="487" y="2736"/>
                    <a:pt x="314" y="2736"/>
                  </a:cubicBezTo>
                  <a:cubicBezTo>
                    <a:pt x="141" y="2736"/>
                    <a:pt x="0" y="2877"/>
                    <a:pt x="0" y="3050"/>
                  </a:cubicBezTo>
                  <a:cubicBezTo>
                    <a:pt x="0" y="3519"/>
                    <a:pt x="356" y="3911"/>
                    <a:pt x="812" y="3966"/>
                  </a:cubicBezTo>
                  <a:lnTo>
                    <a:pt x="812" y="4161"/>
                  </a:lnTo>
                  <a:cubicBezTo>
                    <a:pt x="812" y="4335"/>
                    <a:pt x="953" y="4475"/>
                    <a:pt x="1126" y="4475"/>
                  </a:cubicBezTo>
                  <a:cubicBezTo>
                    <a:pt x="1299" y="4475"/>
                    <a:pt x="1440" y="4335"/>
                    <a:pt x="1440" y="4161"/>
                  </a:cubicBezTo>
                  <a:lnTo>
                    <a:pt x="1440" y="3951"/>
                  </a:lnTo>
                  <a:cubicBezTo>
                    <a:pt x="1909" y="3852"/>
                    <a:pt x="2252" y="3436"/>
                    <a:pt x="2252" y="2948"/>
                  </a:cubicBezTo>
                  <a:cubicBezTo>
                    <a:pt x="2252" y="2383"/>
                    <a:pt x="1792" y="1924"/>
                    <a:pt x="1227" y="1924"/>
                  </a:cubicBezTo>
                  <a:lnTo>
                    <a:pt x="1024" y="1924"/>
                  </a:lnTo>
                  <a:cubicBezTo>
                    <a:pt x="806" y="1924"/>
                    <a:pt x="628" y="1746"/>
                    <a:pt x="628" y="1527"/>
                  </a:cubicBezTo>
                  <a:cubicBezTo>
                    <a:pt x="628" y="1308"/>
                    <a:pt x="806" y="1130"/>
                    <a:pt x="1024" y="1130"/>
                  </a:cubicBezTo>
                  <a:lnTo>
                    <a:pt x="1329" y="1130"/>
                  </a:lnTo>
                  <a:cubicBezTo>
                    <a:pt x="1492" y="1130"/>
                    <a:pt x="1624" y="1263"/>
                    <a:pt x="1624" y="1425"/>
                  </a:cubicBezTo>
                  <a:lnTo>
                    <a:pt x="1624" y="1628"/>
                  </a:lnTo>
                  <a:cubicBezTo>
                    <a:pt x="1624" y="1802"/>
                    <a:pt x="1765" y="1942"/>
                    <a:pt x="1938" y="1942"/>
                  </a:cubicBezTo>
                  <a:close/>
                  <a:moveTo>
                    <a:pt x="1329" y="930"/>
                  </a:moveTo>
                  <a:lnTo>
                    <a:pt x="1024" y="930"/>
                  </a:lnTo>
                  <a:cubicBezTo>
                    <a:pt x="695" y="930"/>
                    <a:pt x="427" y="1198"/>
                    <a:pt x="427" y="1527"/>
                  </a:cubicBezTo>
                  <a:cubicBezTo>
                    <a:pt x="427" y="1856"/>
                    <a:pt x="695" y="2124"/>
                    <a:pt x="1024" y="2124"/>
                  </a:cubicBezTo>
                  <a:lnTo>
                    <a:pt x="1227" y="2124"/>
                  </a:lnTo>
                  <a:cubicBezTo>
                    <a:pt x="1682" y="2124"/>
                    <a:pt x="2052" y="2494"/>
                    <a:pt x="2052" y="2948"/>
                  </a:cubicBezTo>
                  <a:cubicBezTo>
                    <a:pt x="2052" y="3364"/>
                    <a:pt x="1740" y="3716"/>
                    <a:pt x="1328" y="3766"/>
                  </a:cubicBezTo>
                  <a:cubicBezTo>
                    <a:pt x="1277" y="3772"/>
                    <a:pt x="1240" y="3815"/>
                    <a:pt x="1240" y="3866"/>
                  </a:cubicBezTo>
                  <a:lnTo>
                    <a:pt x="1240" y="4161"/>
                  </a:lnTo>
                  <a:cubicBezTo>
                    <a:pt x="1240" y="4224"/>
                    <a:pt x="1189" y="4275"/>
                    <a:pt x="1126" y="4275"/>
                  </a:cubicBezTo>
                  <a:cubicBezTo>
                    <a:pt x="1063" y="4275"/>
                    <a:pt x="1012" y="4224"/>
                    <a:pt x="1012" y="4161"/>
                  </a:cubicBezTo>
                  <a:lnTo>
                    <a:pt x="1012" y="3873"/>
                  </a:lnTo>
                  <a:cubicBezTo>
                    <a:pt x="1012" y="3818"/>
                    <a:pt x="968" y="3773"/>
                    <a:pt x="913" y="3772"/>
                  </a:cubicBezTo>
                  <a:cubicBezTo>
                    <a:pt x="520" y="3767"/>
                    <a:pt x="200" y="3443"/>
                    <a:pt x="200" y="3050"/>
                  </a:cubicBezTo>
                  <a:cubicBezTo>
                    <a:pt x="200" y="2987"/>
                    <a:pt x="251" y="2936"/>
                    <a:pt x="314" y="2936"/>
                  </a:cubicBezTo>
                  <a:cubicBezTo>
                    <a:pt x="376" y="2936"/>
                    <a:pt x="427" y="2987"/>
                    <a:pt x="427" y="3050"/>
                  </a:cubicBezTo>
                  <a:cubicBezTo>
                    <a:pt x="427" y="3323"/>
                    <a:pt x="650" y="3546"/>
                    <a:pt x="923" y="3546"/>
                  </a:cubicBezTo>
                  <a:lnTo>
                    <a:pt x="1228" y="3546"/>
                  </a:lnTo>
                  <a:cubicBezTo>
                    <a:pt x="1557" y="3546"/>
                    <a:pt x="1825" y="3278"/>
                    <a:pt x="1825" y="2948"/>
                  </a:cubicBezTo>
                  <a:cubicBezTo>
                    <a:pt x="1825" y="2619"/>
                    <a:pt x="1557" y="2351"/>
                    <a:pt x="1228" y="2351"/>
                  </a:cubicBezTo>
                  <a:lnTo>
                    <a:pt x="1024" y="2351"/>
                  </a:lnTo>
                  <a:cubicBezTo>
                    <a:pt x="570" y="2351"/>
                    <a:pt x="200" y="1981"/>
                    <a:pt x="200" y="1527"/>
                  </a:cubicBezTo>
                  <a:cubicBezTo>
                    <a:pt x="200" y="1111"/>
                    <a:pt x="511" y="759"/>
                    <a:pt x="924" y="709"/>
                  </a:cubicBezTo>
                  <a:cubicBezTo>
                    <a:pt x="975" y="703"/>
                    <a:pt x="1012" y="660"/>
                    <a:pt x="1012" y="609"/>
                  </a:cubicBezTo>
                  <a:lnTo>
                    <a:pt x="1012" y="314"/>
                  </a:lnTo>
                  <a:cubicBezTo>
                    <a:pt x="1012" y="251"/>
                    <a:pt x="1063" y="200"/>
                    <a:pt x="1126" y="200"/>
                  </a:cubicBezTo>
                  <a:cubicBezTo>
                    <a:pt x="1189" y="200"/>
                    <a:pt x="1240" y="251"/>
                    <a:pt x="1240" y="314"/>
                  </a:cubicBezTo>
                  <a:lnTo>
                    <a:pt x="1240" y="603"/>
                  </a:lnTo>
                  <a:cubicBezTo>
                    <a:pt x="1240" y="658"/>
                    <a:pt x="1284" y="702"/>
                    <a:pt x="1338" y="703"/>
                  </a:cubicBezTo>
                  <a:cubicBezTo>
                    <a:pt x="1732" y="708"/>
                    <a:pt x="2052" y="1032"/>
                    <a:pt x="2052" y="1425"/>
                  </a:cubicBezTo>
                  <a:lnTo>
                    <a:pt x="2052" y="1628"/>
                  </a:lnTo>
                  <a:cubicBezTo>
                    <a:pt x="2052" y="1691"/>
                    <a:pt x="2001" y="1742"/>
                    <a:pt x="1938" y="1742"/>
                  </a:cubicBezTo>
                  <a:cubicBezTo>
                    <a:pt x="1876" y="1742"/>
                    <a:pt x="1825" y="1691"/>
                    <a:pt x="1825" y="1628"/>
                  </a:cubicBezTo>
                  <a:lnTo>
                    <a:pt x="1825" y="1425"/>
                  </a:lnTo>
                  <a:cubicBezTo>
                    <a:pt x="1825" y="1152"/>
                    <a:pt x="1602" y="930"/>
                    <a:pt x="1329" y="930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89405738" name="Freeform 93"/>
            <p:cNvSpPr>
              <a:spLocks noEditPoints="1"/>
            </p:cNvSpPr>
            <p:nvPr/>
          </p:nvSpPr>
          <p:spPr bwMode="auto">
            <a:xfrm>
              <a:off x="4057650" y="25260"/>
              <a:ext cx="5202237" cy="5202237"/>
            </a:xfrm>
            <a:custGeom>
              <a:avLst/>
              <a:gdLst>
                <a:gd name="T0" fmla="*/ 6399 w 6827"/>
                <a:gd name="T1" fmla="*/ 4498 h 6826"/>
                <a:gd name="T2" fmla="*/ 6399 w 6827"/>
                <a:gd name="T3" fmla="*/ 3947 h 6826"/>
                <a:gd name="T4" fmla="*/ 5753 w 6827"/>
                <a:gd name="T5" fmla="*/ 3044 h 6826"/>
                <a:gd name="T6" fmla="*/ 5758 w 6827"/>
                <a:gd name="T7" fmla="*/ 2879 h 6826"/>
                <a:gd name="T8" fmla="*/ 4915 w 6827"/>
                <a:gd name="T9" fmla="*/ 843 h 6826"/>
                <a:gd name="T10" fmla="*/ 2879 w 6827"/>
                <a:gd name="T11" fmla="*/ 0 h 6826"/>
                <a:gd name="T12" fmla="*/ 1758 w 6827"/>
                <a:gd name="T13" fmla="*/ 226 h 6826"/>
                <a:gd name="T14" fmla="*/ 1705 w 6827"/>
                <a:gd name="T15" fmla="*/ 357 h 6826"/>
                <a:gd name="T16" fmla="*/ 1836 w 6827"/>
                <a:gd name="T17" fmla="*/ 410 h 6826"/>
                <a:gd name="T18" fmla="*/ 2879 w 6827"/>
                <a:gd name="T19" fmla="*/ 200 h 6826"/>
                <a:gd name="T20" fmla="*/ 5558 w 6827"/>
                <a:gd name="T21" fmla="*/ 2879 h 6826"/>
                <a:gd name="T22" fmla="*/ 5555 w 6827"/>
                <a:gd name="T23" fmla="*/ 2999 h 6826"/>
                <a:gd name="T24" fmla="*/ 5444 w 6827"/>
                <a:gd name="T25" fmla="*/ 2992 h 6826"/>
                <a:gd name="T26" fmla="*/ 4489 w 6827"/>
                <a:gd name="T27" fmla="*/ 3947 h 6826"/>
                <a:gd name="T28" fmla="*/ 4489 w 6827"/>
                <a:gd name="T29" fmla="*/ 4498 h 6826"/>
                <a:gd name="T30" fmla="*/ 4061 w 6827"/>
                <a:gd name="T31" fmla="*/ 5016 h 6826"/>
                <a:gd name="T32" fmla="*/ 4061 w 6827"/>
                <a:gd name="T33" fmla="*/ 5283 h 6826"/>
                <a:gd name="T34" fmla="*/ 2879 w 6827"/>
                <a:gd name="T35" fmla="*/ 5557 h 6826"/>
                <a:gd name="T36" fmla="*/ 200 w 6827"/>
                <a:gd name="T37" fmla="*/ 2879 h 6826"/>
                <a:gd name="T38" fmla="*/ 1390 w 6827"/>
                <a:gd name="T39" fmla="*/ 652 h 6826"/>
                <a:gd name="T40" fmla="*/ 1418 w 6827"/>
                <a:gd name="T41" fmla="*/ 513 h 6826"/>
                <a:gd name="T42" fmla="*/ 1279 w 6827"/>
                <a:gd name="T43" fmla="*/ 485 h 6826"/>
                <a:gd name="T44" fmla="*/ 0 w 6827"/>
                <a:gd name="T45" fmla="*/ 2879 h 6826"/>
                <a:gd name="T46" fmla="*/ 843 w 6827"/>
                <a:gd name="T47" fmla="*/ 4914 h 6826"/>
                <a:gd name="T48" fmla="*/ 2879 w 6827"/>
                <a:gd name="T49" fmla="*/ 5758 h 6826"/>
                <a:gd name="T50" fmla="*/ 4061 w 6827"/>
                <a:gd name="T51" fmla="*/ 5504 h 6826"/>
                <a:gd name="T52" fmla="*/ 4061 w 6827"/>
                <a:gd name="T53" fmla="*/ 6726 h 6826"/>
                <a:gd name="T54" fmla="*/ 4161 w 6827"/>
                <a:gd name="T55" fmla="*/ 6826 h 6826"/>
                <a:gd name="T56" fmla="*/ 6726 w 6827"/>
                <a:gd name="T57" fmla="*/ 6826 h 6826"/>
                <a:gd name="T58" fmla="*/ 6827 w 6827"/>
                <a:gd name="T59" fmla="*/ 6726 h 6826"/>
                <a:gd name="T60" fmla="*/ 6827 w 6827"/>
                <a:gd name="T61" fmla="*/ 5016 h 6826"/>
                <a:gd name="T62" fmla="*/ 6399 w 6827"/>
                <a:gd name="T63" fmla="*/ 4498 h 6826"/>
                <a:gd name="T64" fmla="*/ 5734 w 6827"/>
                <a:gd name="T65" fmla="*/ 3251 h 6826"/>
                <a:gd name="T66" fmla="*/ 6199 w 6827"/>
                <a:gd name="T67" fmla="*/ 3947 h 6826"/>
                <a:gd name="T68" fmla="*/ 6199 w 6827"/>
                <a:gd name="T69" fmla="*/ 4488 h 6826"/>
                <a:gd name="T70" fmla="*/ 5266 w 6827"/>
                <a:gd name="T71" fmla="*/ 4488 h 6826"/>
                <a:gd name="T72" fmla="*/ 5734 w 6827"/>
                <a:gd name="T73" fmla="*/ 3251 h 6826"/>
                <a:gd name="T74" fmla="*/ 4689 w 6827"/>
                <a:gd name="T75" fmla="*/ 3947 h 6826"/>
                <a:gd name="T76" fmla="*/ 5444 w 6827"/>
                <a:gd name="T77" fmla="*/ 3193 h 6826"/>
                <a:gd name="T78" fmla="*/ 5539 w 6827"/>
                <a:gd name="T79" fmla="*/ 3199 h 6826"/>
                <a:gd name="T80" fmla="*/ 5020 w 6827"/>
                <a:gd name="T81" fmla="*/ 4488 h 6826"/>
                <a:gd name="T82" fmla="*/ 4689 w 6827"/>
                <a:gd name="T83" fmla="*/ 4488 h 6826"/>
                <a:gd name="T84" fmla="*/ 4689 w 6827"/>
                <a:gd name="T85" fmla="*/ 3947 h 6826"/>
                <a:gd name="T86" fmla="*/ 6626 w 6827"/>
                <a:gd name="T87" fmla="*/ 6626 h 6826"/>
                <a:gd name="T88" fmla="*/ 4262 w 6827"/>
                <a:gd name="T89" fmla="*/ 6626 h 6826"/>
                <a:gd name="T90" fmla="*/ 4262 w 6827"/>
                <a:gd name="T91" fmla="*/ 5016 h 6826"/>
                <a:gd name="T92" fmla="*/ 4589 w 6827"/>
                <a:gd name="T93" fmla="*/ 4689 h 6826"/>
                <a:gd name="T94" fmla="*/ 6299 w 6827"/>
                <a:gd name="T95" fmla="*/ 4689 h 6826"/>
                <a:gd name="T96" fmla="*/ 6626 w 6827"/>
                <a:gd name="T97" fmla="*/ 5016 h 6826"/>
                <a:gd name="T98" fmla="*/ 6626 w 6827"/>
                <a:gd name="T99" fmla="*/ 6626 h 6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27" h="6826" extrusionOk="0">
                  <a:moveTo>
                    <a:pt x="6399" y="4498"/>
                  </a:moveTo>
                  <a:lnTo>
                    <a:pt x="6399" y="3947"/>
                  </a:lnTo>
                  <a:cubicBezTo>
                    <a:pt x="6399" y="3529"/>
                    <a:pt x="6129" y="3173"/>
                    <a:pt x="5753" y="3044"/>
                  </a:cubicBezTo>
                  <a:cubicBezTo>
                    <a:pt x="5756" y="2989"/>
                    <a:pt x="5758" y="2934"/>
                    <a:pt x="5758" y="2879"/>
                  </a:cubicBezTo>
                  <a:cubicBezTo>
                    <a:pt x="5758" y="2110"/>
                    <a:pt x="5458" y="1387"/>
                    <a:pt x="4915" y="843"/>
                  </a:cubicBezTo>
                  <a:cubicBezTo>
                    <a:pt x="4371" y="299"/>
                    <a:pt x="3648" y="0"/>
                    <a:pt x="2879" y="0"/>
                  </a:cubicBezTo>
                  <a:cubicBezTo>
                    <a:pt x="2490" y="0"/>
                    <a:pt x="2113" y="76"/>
                    <a:pt x="1758" y="226"/>
                  </a:cubicBezTo>
                  <a:cubicBezTo>
                    <a:pt x="1707" y="248"/>
                    <a:pt x="1684" y="306"/>
                    <a:pt x="1705" y="357"/>
                  </a:cubicBezTo>
                  <a:cubicBezTo>
                    <a:pt x="1727" y="408"/>
                    <a:pt x="1785" y="432"/>
                    <a:pt x="1836" y="410"/>
                  </a:cubicBezTo>
                  <a:cubicBezTo>
                    <a:pt x="2167" y="271"/>
                    <a:pt x="2517" y="200"/>
                    <a:pt x="2879" y="200"/>
                  </a:cubicBezTo>
                  <a:cubicBezTo>
                    <a:pt x="4356" y="200"/>
                    <a:pt x="5558" y="1402"/>
                    <a:pt x="5558" y="2879"/>
                  </a:cubicBezTo>
                  <a:cubicBezTo>
                    <a:pt x="5558" y="2919"/>
                    <a:pt x="5557" y="2959"/>
                    <a:pt x="5555" y="2999"/>
                  </a:cubicBezTo>
                  <a:cubicBezTo>
                    <a:pt x="5518" y="2995"/>
                    <a:pt x="5482" y="2992"/>
                    <a:pt x="5444" y="2992"/>
                  </a:cubicBezTo>
                  <a:cubicBezTo>
                    <a:pt x="4917" y="2992"/>
                    <a:pt x="4489" y="3421"/>
                    <a:pt x="4489" y="3947"/>
                  </a:cubicBezTo>
                  <a:lnTo>
                    <a:pt x="4489" y="4498"/>
                  </a:lnTo>
                  <a:cubicBezTo>
                    <a:pt x="4246" y="4545"/>
                    <a:pt x="4061" y="4759"/>
                    <a:pt x="4061" y="5016"/>
                  </a:cubicBezTo>
                  <a:lnTo>
                    <a:pt x="4061" y="5283"/>
                  </a:lnTo>
                  <a:cubicBezTo>
                    <a:pt x="3692" y="5465"/>
                    <a:pt x="3295" y="5557"/>
                    <a:pt x="2879" y="5557"/>
                  </a:cubicBezTo>
                  <a:cubicBezTo>
                    <a:pt x="1402" y="5557"/>
                    <a:pt x="200" y="4356"/>
                    <a:pt x="200" y="2879"/>
                  </a:cubicBezTo>
                  <a:cubicBezTo>
                    <a:pt x="200" y="1983"/>
                    <a:pt x="645" y="1151"/>
                    <a:pt x="1390" y="652"/>
                  </a:cubicBezTo>
                  <a:cubicBezTo>
                    <a:pt x="1436" y="621"/>
                    <a:pt x="1448" y="559"/>
                    <a:pt x="1418" y="513"/>
                  </a:cubicBezTo>
                  <a:cubicBezTo>
                    <a:pt x="1387" y="467"/>
                    <a:pt x="1325" y="454"/>
                    <a:pt x="1279" y="485"/>
                  </a:cubicBezTo>
                  <a:cubicBezTo>
                    <a:pt x="478" y="1021"/>
                    <a:pt x="0" y="1916"/>
                    <a:pt x="0" y="2879"/>
                  </a:cubicBezTo>
                  <a:cubicBezTo>
                    <a:pt x="0" y="3648"/>
                    <a:pt x="299" y="4371"/>
                    <a:pt x="843" y="4914"/>
                  </a:cubicBezTo>
                  <a:cubicBezTo>
                    <a:pt x="1387" y="5458"/>
                    <a:pt x="2110" y="5758"/>
                    <a:pt x="2879" y="5758"/>
                  </a:cubicBezTo>
                  <a:cubicBezTo>
                    <a:pt x="3293" y="5758"/>
                    <a:pt x="3690" y="5672"/>
                    <a:pt x="4061" y="5504"/>
                  </a:cubicBezTo>
                  <a:lnTo>
                    <a:pt x="4061" y="6726"/>
                  </a:lnTo>
                  <a:cubicBezTo>
                    <a:pt x="4061" y="6782"/>
                    <a:pt x="4106" y="6826"/>
                    <a:pt x="4161" y="6826"/>
                  </a:cubicBezTo>
                  <a:lnTo>
                    <a:pt x="6726" y="6826"/>
                  </a:lnTo>
                  <a:cubicBezTo>
                    <a:pt x="6782" y="6826"/>
                    <a:pt x="6827" y="6782"/>
                    <a:pt x="6827" y="6726"/>
                  </a:cubicBezTo>
                  <a:lnTo>
                    <a:pt x="6827" y="5016"/>
                  </a:lnTo>
                  <a:cubicBezTo>
                    <a:pt x="6827" y="4759"/>
                    <a:pt x="6642" y="4545"/>
                    <a:pt x="6399" y="4498"/>
                  </a:cubicBezTo>
                  <a:close/>
                  <a:moveTo>
                    <a:pt x="5734" y="3251"/>
                  </a:moveTo>
                  <a:cubicBezTo>
                    <a:pt x="6007" y="3365"/>
                    <a:pt x="6199" y="3634"/>
                    <a:pt x="6199" y="3947"/>
                  </a:cubicBezTo>
                  <a:lnTo>
                    <a:pt x="6199" y="4488"/>
                  </a:lnTo>
                  <a:lnTo>
                    <a:pt x="5266" y="4488"/>
                  </a:lnTo>
                  <a:cubicBezTo>
                    <a:pt x="5519" y="4115"/>
                    <a:pt x="5677" y="3695"/>
                    <a:pt x="5734" y="3251"/>
                  </a:cubicBezTo>
                  <a:close/>
                  <a:moveTo>
                    <a:pt x="4689" y="3947"/>
                  </a:moveTo>
                  <a:cubicBezTo>
                    <a:pt x="4689" y="3531"/>
                    <a:pt x="5028" y="3193"/>
                    <a:pt x="5444" y="3193"/>
                  </a:cubicBezTo>
                  <a:cubicBezTo>
                    <a:pt x="5476" y="3193"/>
                    <a:pt x="5508" y="3195"/>
                    <a:pt x="5539" y="3199"/>
                  </a:cubicBezTo>
                  <a:cubicBezTo>
                    <a:pt x="5483" y="3667"/>
                    <a:pt x="5307" y="4107"/>
                    <a:pt x="5020" y="4488"/>
                  </a:cubicBezTo>
                  <a:lnTo>
                    <a:pt x="4689" y="4488"/>
                  </a:lnTo>
                  <a:lnTo>
                    <a:pt x="4689" y="3947"/>
                  </a:lnTo>
                  <a:close/>
                  <a:moveTo>
                    <a:pt x="6626" y="6626"/>
                  </a:moveTo>
                  <a:lnTo>
                    <a:pt x="4262" y="6626"/>
                  </a:lnTo>
                  <a:lnTo>
                    <a:pt x="4262" y="5016"/>
                  </a:lnTo>
                  <a:cubicBezTo>
                    <a:pt x="4262" y="4836"/>
                    <a:pt x="4408" y="4689"/>
                    <a:pt x="4589" y="4689"/>
                  </a:cubicBezTo>
                  <a:lnTo>
                    <a:pt x="6299" y="4689"/>
                  </a:lnTo>
                  <a:cubicBezTo>
                    <a:pt x="6479" y="4689"/>
                    <a:pt x="6626" y="4836"/>
                    <a:pt x="6626" y="5016"/>
                  </a:cubicBezTo>
                  <a:lnTo>
                    <a:pt x="6626" y="6626"/>
                  </a:ln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565455726" name="Freeform 94"/>
            <p:cNvSpPr>
              <a:spLocks noEditPoints="1"/>
            </p:cNvSpPr>
            <p:nvPr/>
          </p:nvSpPr>
          <p:spPr bwMode="auto">
            <a:xfrm>
              <a:off x="7804149" y="3771760"/>
              <a:ext cx="804862" cy="1130299"/>
            </a:xfrm>
            <a:custGeom>
              <a:avLst/>
              <a:gdLst>
                <a:gd name="T0" fmla="*/ 528 w 1056"/>
                <a:gd name="T1" fmla="*/ 0 h 1483"/>
                <a:gd name="T2" fmla="*/ 0 w 1056"/>
                <a:gd name="T3" fmla="*/ 528 h 1483"/>
                <a:gd name="T4" fmla="*/ 214 w 1056"/>
                <a:gd name="T5" fmla="*/ 952 h 1483"/>
                <a:gd name="T6" fmla="*/ 214 w 1056"/>
                <a:gd name="T7" fmla="*/ 1383 h 1483"/>
                <a:gd name="T8" fmla="*/ 314 w 1056"/>
                <a:gd name="T9" fmla="*/ 1483 h 1483"/>
                <a:gd name="T10" fmla="*/ 742 w 1056"/>
                <a:gd name="T11" fmla="*/ 1483 h 1483"/>
                <a:gd name="T12" fmla="*/ 842 w 1056"/>
                <a:gd name="T13" fmla="*/ 1383 h 1483"/>
                <a:gd name="T14" fmla="*/ 842 w 1056"/>
                <a:gd name="T15" fmla="*/ 952 h 1483"/>
                <a:gd name="T16" fmla="*/ 1056 w 1056"/>
                <a:gd name="T17" fmla="*/ 528 h 1483"/>
                <a:gd name="T18" fmla="*/ 528 w 1056"/>
                <a:gd name="T19" fmla="*/ 0 h 1483"/>
                <a:gd name="T20" fmla="*/ 692 w 1056"/>
                <a:gd name="T21" fmla="*/ 811 h 1483"/>
                <a:gd name="T22" fmla="*/ 642 w 1056"/>
                <a:gd name="T23" fmla="*/ 898 h 1483"/>
                <a:gd name="T24" fmla="*/ 642 w 1056"/>
                <a:gd name="T25" fmla="*/ 1282 h 1483"/>
                <a:gd name="T26" fmla="*/ 414 w 1056"/>
                <a:gd name="T27" fmla="*/ 1282 h 1483"/>
                <a:gd name="T28" fmla="*/ 414 w 1056"/>
                <a:gd name="T29" fmla="*/ 898 h 1483"/>
                <a:gd name="T30" fmla="*/ 364 w 1056"/>
                <a:gd name="T31" fmla="*/ 811 h 1483"/>
                <a:gd name="T32" fmla="*/ 201 w 1056"/>
                <a:gd name="T33" fmla="*/ 528 h 1483"/>
                <a:gd name="T34" fmla="*/ 528 w 1056"/>
                <a:gd name="T35" fmla="*/ 200 h 1483"/>
                <a:gd name="T36" fmla="*/ 855 w 1056"/>
                <a:gd name="T37" fmla="*/ 528 h 1483"/>
                <a:gd name="T38" fmla="*/ 692 w 1056"/>
                <a:gd name="T39" fmla="*/ 811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6" h="1483" extrusionOk="0">
                  <a:moveTo>
                    <a:pt x="528" y="0"/>
                  </a:moveTo>
                  <a:cubicBezTo>
                    <a:pt x="237" y="0"/>
                    <a:pt x="0" y="237"/>
                    <a:pt x="0" y="528"/>
                  </a:cubicBezTo>
                  <a:cubicBezTo>
                    <a:pt x="0" y="695"/>
                    <a:pt x="81" y="853"/>
                    <a:pt x="214" y="952"/>
                  </a:cubicBezTo>
                  <a:lnTo>
                    <a:pt x="214" y="1383"/>
                  </a:lnTo>
                  <a:cubicBezTo>
                    <a:pt x="214" y="1438"/>
                    <a:pt x="259" y="1483"/>
                    <a:pt x="314" y="1483"/>
                  </a:cubicBezTo>
                  <a:lnTo>
                    <a:pt x="742" y="1483"/>
                  </a:lnTo>
                  <a:cubicBezTo>
                    <a:pt x="797" y="1483"/>
                    <a:pt x="842" y="1438"/>
                    <a:pt x="842" y="1383"/>
                  </a:cubicBezTo>
                  <a:lnTo>
                    <a:pt x="842" y="952"/>
                  </a:lnTo>
                  <a:cubicBezTo>
                    <a:pt x="975" y="853"/>
                    <a:pt x="1056" y="695"/>
                    <a:pt x="1056" y="528"/>
                  </a:cubicBezTo>
                  <a:cubicBezTo>
                    <a:pt x="1056" y="237"/>
                    <a:pt x="819" y="0"/>
                    <a:pt x="528" y="0"/>
                  </a:cubicBezTo>
                  <a:close/>
                  <a:moveTo>
                    <a:pt x="692" y="811"/>
                  </a:moveTo>
                  <a:cubicBezTo>
                    <a:pt x="661" y="829"/>
                    <a:pt x="642" y="862"/>
                    <a:pt x="642" y="898"/>
                  </a:cubicBezTo>
                  <a:lnTo>
                    <a:pt x="642" y="1282"/>
                  </a:lnTo>
                  <a:lnTo>
                    <a:pt x="414" y="1282"/>
                  </a:lnTo>
                  <a:lnTo>
                    <a:pt x="414" y="898"/>
                  </a:lnTo>
                  <a:cubicBezTo>
                    <a:pt x="414" y="862"/>
                    <a:pt x="395" y="829"/>
                    <a:pt x="364" y="811"/>
                  </a:cubicBezTo>
                  <a:cubicBezTo>
                    <a:pt x="263" y="753"/>
                    <a:pt x="201" y="644"/>
                    <a:pt x="201" y="528"/>
                  </a:cubicBezTo>
                  <a:cubicBezTo>
                    <a:pt x="201" y="347"/>
                    <a:pt x="347" y="200"/>
                    <a:pt x="528" y="200"/>
                  </a:cubicBezTo>
                  <a:cubicBezTo>
                    <a:pt x="708" y="200"/>
                    <a:pt x="855" y="347"/>
                    <a:pt x="855" y="528"/>
                  </a:cubicBezTo>
                  <a:cubicBezTo>
                    <a:pt x="855" y="644"/>
                    <a:pt x="793" y="753"/>
                    <a:pt x="692" y="811"/>
                  </a:cubicBezTo>
                  <a:close/>
                </a:path>
              </a:pathLst>
            </a:custGeom>
            <a:solidFill>
              <a:srgbClr val="7176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</p:grpSp>
      <p:sp>
        <p:nvSpPr>
          <p:cNvPr id="1212180843" name="Shape 3606"/>
          <p:cNvSpPr/>
          <p:nvPr/>
        </p:nvSpPr>
        <p:spPr bwMode="auto">
          <a:xfrm>
            <a:off x="2558448" y="5095222"/>
            <a:ext cx="206451" cy="230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836"/>
                </a:moveTo>
                <a:lnTo>
                  <a:pt x="10800" y="5967"/>
                </a:lnTo>
                <a:lnTo>
                  <a:pt x="13929" y="8836"/>
                </a:lnTo>
                <a:cubicBezTo>
                  <a:pt x="13929" y="8836"/>
                  <a:pt x="10800" y="8836"/>
                  <a:pt x="10800" y="8836"/>
                </a:cubicBezTo>
                <a:close/>
                <a:moveTo>
                  <a:pt x="14400" y="19636"/>
                </a:moveTo>
                <a:cubicBezTo>
                  <a:pt x="14400" y="20179"/>
                  <a:pt x="13862" y="20618"/>
                  <a:pt x="13200" y="20618"/>
                </a:cubicBezTo>
                <a:lnTo>
                  <a:pt x="2400" y="20618"/>
                </a:lnTo>
                <a:cubicBezTo>
                  <a:pt x="1738" y="20618"/>
                  <a:pt x="1200" y="20179"/>
                  <a:pt x="1200" y="19636"/>
                </a:cubicBezTo>
                <a:lnTo>
                  <a:pt x="1200" y="6873"/>
                </a:lnTo>
                <a:cubicBezTo>
                  <a:pt x="1200" y="6331"/>
                  <a:pt x="1738" y="5891"/>
                  <a:pt x="2400" y="5891"/>
                </a:cubicBezTo>
                <a:lnTo>
                  <a:pt x="9600" y="5891"/>
                </a:lnTo>
                <a:lnTo>
                  <a:pt x="9600" y="8836"/>
                </a:lnTo>
                <a:cubicBezTo>
                  <a:pt x="9600" y="9378"/>
                  <a:pt x="10138" y="9818"/>
                  <a:pt x="10800" y="9818"/>
                </a:cubicBezTo>
                <a:lnTo>
                  <a:pt x="14400" y="9818"/>
                </a:lnTo>
                <a:cubicBezTo>
                  <a:pt x="14400" y="9818"/>
                  <a:pt x="14400" y="19636"/>
                  <a:pt x="14400" y="19636"/>
                </a:cubicBezTo>
                <a:close/>
                <a:moveTo>
                  <a:pt x="2400" y="4909"/>
                </a:moveTo>
                <a:cubicBezTo>
                  <a:pt x="1075" y="4909"/>
                  <a:pt x="0" y="5788"/>
                  <a:pt x="0" y="6873"/>
                </a:cubicBezTo>
                <a:lnTo>
                  <a:pt x="0" y="19636"/>
                </a:lnTo>
                <a:cubicBezTo>
                  <a:pt x="0" y="20721"/>
                  <a:pt x="1075" y="21600"/>
                  <a:pt x="2400" y="21600"/>
                </a:cubicBezTo>
                <a:lnTo>
                  <a:pt x="13200" y="21600"/>
                </a:lnTo>
                <a:cubicBezTo>
                  <a:pt x="14525" y="21600"/>
                  <a:pt x="15600" y="20721"/>
                  <a:pt x="15600" y="19636"/>
                </a:cubicBezTo>
                <a:lnTo>
                  <a:pt x="15600" y="8836"/>
                </a:lnTo>
                <a:lnTo>
                  <a:pt x="11400" y="4909"/>
                </a:lnTo>
                <a:cubicBezTo>
                  <a:pt x="11400" y="4909"/>
                  <a:pt x="2400" y="4909"/>
                  <a:pt x="2400" y="4909"/>
                </a:cubicBezTo>
                <a:close/>
                <a:moveTo>
                  <a:pt x="16800" y="3927"/>
                </a:moveTo>
                <a:lnTo>
                  <a:pt x="16800" y="1058"/>
                </a:lnTo>
                <a:lnTo>
                  <a:pt x="19929" y="3927"/>
                </a:lnTo>
                <a:cubicBezTo>
                  <a:pt x="19929" y="3927"/>
                  <a:pt x="16800" y="3927"/>
                  <a:pt x="16800" y="3927"/>
                </a:cubicBezTo>
                <a:close/>
                <a:moveTo>
                  <a:pt x="17400" y="0"/>
                </a:moveTo>
                <a:lnTo>
                  <a:pt x="8400" y="0"/>
                </a:lnTo>
                <a:cubicBezTo>
                  <a:pt x="7075" y="0"/>
                  <a:pt x="6000" y="879"/>
                  <a:pt x="6000" y="1964"/>
                </a:cubicBezTo>
                <a:lnTo>
                  <a:pt x="6000" y="3436"/>
                </a:lnTo>
                <a:cubicBezTo>
                  <a:pt x="6000" y="3708"/>
                  <a:pt x="6268" y="3927"/>
                  <a:pt x="6600" y="3927"/>
                </a:cubicBezTo>
                <a:cubicBezTo>
                  <a:pt x="6932" y="3927"/>
                  <a:pt x="7200" y="3708"/>
                  <a:pt x="7200" y="3436"/>
                </a:cubicBezTo>
                <a:lnTo>
                  <a:pt x="7200" y="1964"/>
                </a:lnTo>
                <a:cubicBezTo>
                  <a:pt x="7200" y="1422"/>
                  <a:pt x="7738" y="982"/>
                  <a:pt x="8400" y="982"/>
                </a:cubicBezTo>
                <a:lnTo>
                  <a:pt x="15600" y="982"/>
                </a:lnTo>
                <a:lnTo>
                  <a:pt x="15600" y="3927"/>
                </a:lnTo>
                <a:cubicBezTo>
                  <a:pt x="15600" y="4469"/>
                  <a:pt x="16138" y="4909"/>
                  <a:pt x="16800" y="4909"/>
                </a:cubicBezTo>
                <a:lnTo>
                  <a:pt x="20400" y="4909"/>
                </a:lnTo>
                <a:lnTo>
                  <a:pt x="20400" y="14727"/>
                </a:lnTo>
                <a:cubicBezTo>
                  <a:pt x="20400" y="15269"/>
                  <a:pt x="19862" y="15709"/>
                  <a:pt x="19200" y="15709"/>
                </a:cubicBezTo>
                <a:lnTo>
                  <a:pt x="17400" y="15709"/>
                </a:lnTo>
                <a:cubicBezTo>
                  <a:pt x="17068" y="15709"/>
                  <a:pt x="16800" y="15929"/>
                  <a:pt x="16800" y="16200"/>
                </a:cubicBezTo>
                <a:cubicBezTo>
                  <a:pt x="16800" y="16472"/>
                  <a:pt x="17068" y="16691"/>
                  <a:pt x="17400" y="16691"/>
                </a:cubicBezTo>
                <a:lnTo>
                  <a:pt x="19200" y="16691"/>
                </a:lnTo>
                <a:cubicBezTo>
                  <a:pt x="20525" y="16691"/>
                  <a:pt x="21600" y="15812"/>
                  <a:pt x="21600" y="14727"/>
                </a:cubicBezTo>
                <a:lnTo>
                  <a:pt x="21600" y="3927"/>
                </a:lnTo>
                <a:cubicBezTo>
                  <a:pt x="21600" y="3927"/>
                  <a:pt x="17400" y="0"/>
                  <a:pt x="17400" y="0"/>
                </a:cubicBezTo>
                <a:close/>
                <a:moveTo>
                  <a:pt x="3600" y="12273"/>
                </a:moveTo>
                <a:cubicBezTo>
                  <a:pt x="3600" y="12544"/>
                  <a:pt x="3868" y="12764"/>
                  <a:pt x="4200" y="12764"/>
                </a:cubicBezTo>
                <a:lnTo>
                  <a:pt x="11400" y="12764"/>
                </a:lnTo>
                <a:cubicBezTo>
                  <a:pt x="11732" y="12764"/>
                  <a:pt x="12000" y="12544"/>
                  <a:pt x="12000" y="12273"/>
                </a:cubicBezTo>
                <a:cubicBezTo>
                  <a:pt x="12000" y="12002"/>
                  <a:pt x="11732" y="11782"/>
                  <a:pt x="11400" y="11782"/>
                </a:cubicBezTo>
                <a:lnTo>
                  <a:pt x="4200" y="11782"/>
                </a:lnTo>
                <a:cubicBezTo>
                  <a:pt x="3868" y="11782"/>
                  <a:pt x="3600" y="12002"/>
                  <a:pt x="3600" y="12273"/>
                </a:cubicBezTo>
                <a:moveTo>
                  <a:pt x="4200" y="9818"/>
                </a:moveTo>
                <a:lnTo>
                  <a:pt x="6600" y="9818"/>
                </a:lnTo>
                <a:cubicBezTo>
                  <a:pt x="6932" y="9818"/>
                  <a:pt x="7200" y="9599"/>
                  <a:pt x="7200" y="9327"/>
                </a:cubicBezTo>
                <a:cubicBezTo>
                  <a:pt x="7200" y="9056"/>
                  <a:pt x="6932" y="8836"/>
                  <a:pt x="6600" y="8836"/>
                </a:cubicBezTo>
                <a:lnTo>
                  <a:pt x="4200" y="8836"/>
                </a:lnTo>
                <a:cubicBezTo>
                  <a:pt x="3868" y="8836"/>
                  <a:pt x="3600" y="9056"/>
                  <a:pt x="3600" y="9327"/>
                </a:cubicBezTo>
                <a:cubicBezTo>
                  <a:pt x="3600" y="9599"/>
                  <a:pt x="3868" y="9818"/>
                  <a:pt x="4200" y="9818"/>
                </a:cubicBezTo>
                <a:moveTo>
                  <a:pt x="9000" y="17673"/>
                </a:moveTo>
                <a:lnTo>
                  <a:pt x="4200" y="17673"/>
                </a:lnTo>
                <a:cubicBezTo>
                  <a:pt x="3868" y="17673"/>
                  <a:pt x="3600" y="17893"/>
                  <a:pt x="3600" y="18164"/>
                </a:cubicBezTo>
                <a:cubicBezTo>
                  <a:pt x="3600" y="18435"/>
                  <a:pt x="3868" y="18655"/>
                  <a:pt x="4200" y="18655"/>
                </a:cubicBezTo>
                <a:lnTo>
                  <a:pt x="9000" y="18655"/>
                </a:lnTo>
                <a:cubicBezTo>
                  <a:pt x="9332" y="18655"/>
                  <a:pt x="9600" y="18435"/>
                  <a:pt x="9600" y="18164"/>
                </a:cubicBezTo>
                <a:cubicBezTo>
                  <a:pt x="9600" y="17893"/>
                  <a:pt x="9332" y="17673"/>
                  <a:pt x="9000" y="17673"/>
                </a:cubicBezTo>
                <a:moveTo>
                  <a:pt x="11400" y="14727"/>
                </a:moveTo>
                <a:lnTo>
                  <a:pt x="4200" y="14727"/>
                </a:lnTo>
                <a:cubicBezTo>
                  <a:pt x="3868" y="14727"/>
                  <a:pt x="3600" y="14947"/>
                  <a:pt x="3600" y="15218"/>
                </a:cubicBezTo>
                <a:cubicBezTo>
                  <a:pt x="3600" y="15490"/>
                  <a:pt x="3868" y="15709"/>
                  <a:pt x="4200" y="15709"/>
                </a:cubicBezTo>
                <a:lnTo>
                  <a:pt x="11400" y="15709"/>
                </a:lnTo>
                <a:cubicBezTo>
                  <a:pt x="11732" y="15709"/>
                  <a:pt x="12000" y="15490"/>
                  <a:pt x="12000" y="15218"/>
                </a:cubicBezTo>
                <a:cubicBezTo>
                  <a:pt x="12000" y="14947"/>
                  <a:pt x="11732" y="14727"/>
                  <a:pt x="11400" y="14727"/>
                </a:cubicBezTo>
              </a:path>
            </a:pathLst>
          </a:custGeom>
          <a:solidFill>
            <a:srgbClr val="7176FF"/>
          </a:solidFill>
          <a:ln w="12700">
            <a:miter lim="400000"/>
          </a:ln>
        </p:spPr>
        <p:txBody>
          <a:bodyPr wrap="square" lIns="37337" tIns="37337" rIns="37337" bIns="37337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>
              <a:solidFill>
                <a:prstClr val="black"/>
              </a:solidFill>
              <a:latin typeface="PSB Lavr"/>
              <a:cs typeface="PSB Lavr"/>
            </a:endParaRPr>
          </a:p>
        </p:txBody>
      </p:sp>
      <p:sp>
        <p:nvSpPr>
          <p:cNvPr id="1210254059" name="Shape 3614"/>
          <p:cNvSpPr/>
          <p:nvPr/>
        </p:nvSpPr>
        <p:spPr bwMode="auto">
          <a:xfrm>
            <a:off x="4732769" y="5100494"/>
            <a:ext cx="103653" cy="98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48" y="10800"/>
                </a:moveTo>
                <a:lnTo>
                  <a:pt x="21424" y="1024"/>
                </a:lnTo>
                <a:cubicBezTo>
                  <a:pt x="21533" y="916"/>
                  <a:pt x="21600" y="766"/>
                  <a:pt x="21600" y="600"/>
                </a:cubicBezTo>
                <a:cubicBezTo>
                  <a:pt x="21600" y="269"/>
                  <a:pt x="21332" y="0"/>
                  <a:pt x="21000" y="0"/>
                </a:cubicBezTo>
                <a:cubicBezTo>
                  <a:pt x="20835" y="0"/>
                  <a:pt x="20685" y="67"/>
                  <a:pt x="20576" y="176"/>
                </a:cubicBezTo>
                <a:lnTo>
                  <a:pt x="10800" y="9952"/>
                </a:lnTo>
                <a:lnTo>
                  <a:pt x="1024" y="176"/>
                </a:lnTo>
                <a:cubicBezTo>
                  <a:pt x="916" y="67"/>
                  <a:pt x="766" y="0"/>
                  <a:pt x="600" y="0"/>
                </a:cubicBezTo>
                <a:cubicBezTo>
                  <a:pt x="268" y="0"/>
                  <a:pt x="0" y="269"/>
                  <a:pt x="0" y="600"/>
                </a:cubicBezTo>
                <a:cubicBezTo>
                  <a:pt x="0" y="766"/>
                  <a:pt x="67" y="916"/>
                  <a:pt x="176" y="1025"/>
                </a:cubicBezTo>
                <a:lnTo>
                  <a:pt x="9952" y="10800"/>
                </a:lnTo>
                <a:lnTo>
                  <a:pt x="176" y="20576"/>
                </a:lnTo>
                <a:cubicBezTo>
                  <a:pt x="67" y="20684"/>
                  <a:pt x="0" y="20834"/>
                  <a:pt x="0" y="21000"/>
                </a:cubicBezTo>
                <a:cubicBezTo>
                  <a:pt x="0" y="21332"/>
                  <a:pt x="268" y="21600"/>
                  <a:pt x="600" y="21600"/>
                </a:cubicBezTo>
                <a:cubicBezTo>
                  <a:pt x="766" y="21600"/>
                  <a:pt x="916" y="21533"/>
                  <a:pt x="1024" y="21424"/>
                </a:cubicBezTo>
                <a:lnTo>
                  <a:pt x="10800" y="11648"/>
                </a:lnTo>
                <a:lnTo>
                  <a:pt x="20576" y="21424"/>
                </a:lnTo>
                <a:cubicBezTo>
                  <a:pt x="20685" y="21533"/>
                  <a:pt x="20835" y="21600"/>
                  <a:pt x="21000" y="21600"/>
                </a:cubicBezTo>
                <a:cubicBezTo>
                  <a:pt x="21332" y="21600"/>
                  <a:pt x="21600" y="21332"/>
                  <a:pt x="21600" y="21000"/>
                </a:cubicBezTo>
                <a:cubicBezTo>
                  <a:pt x="21600" y="20834"/>
                  <a:pt x="21533" y="20684"/>
                  <a:pt x="21424" y="20576"/>
                </a:cubicBezTo>
                <a:cubicBezTo>
                  <a:pt x="21424" y="20576"/>
                  <a:pt x="11648" y="10800"/>
                  <a:pt x="11648" y="10800"/>
                </a:cubicBezTo>
                <a:close/>
              </a:path>
            </a:pathLst>
          </a:custGeom>
          <a:solidFill>
            <a:srgbClr val="FF373C"/>
          </a:solidFill>
          <a:ln w="12700">
            <a:miter lim="400000"/>
          </a:ln>
        </p:spPr>
        <p:txBody>
          <a:bodyPr wrap="square" lIns="37337" tIns="37337" rIns="37337" bIns="37337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>
              <a:solidFill>
                <a:prstClr val="black"/>
              </a:solidFill>
              <a:latin typeface="PSB Lavr"/>
              <a:cs typeface="PSB Lavr"/>
            </a:endParaRPr>
          </a:p>
        </p:txBody>
      </p:sp>
      <p:grpSp>
        <p:nvGrpSpPr>
          <p:cNvPr id="1581722632" name="Group 131"/>
          <p:cNvGrpSpPr/>
          <p:nvPr/>
        </p:nvGrpSpPr>
        <p:grpSpPr bwMode="auto">
          <a:xfrm>
            <a:off x="4621419" y="5048260"/>
            <a:ext cx="293288" cy="277076"/>
            <a:chOff x="2033523" y="12656"/>
            <a:chExt cx="820737" cy="820737"/>
          </a:xfrm>
          <a:solidFill>
            <a:srgbClr val="FF373C"/>
          </a:solidFill>
        </p:grpSpPr>
        <p:sp>
          <p:nvSpPr>
            <p:cNvPr id="1776115169" name="Freeform 5"/>
            <p:cNvSpPr>
              <a:spLocks noEditPoints="1"/>
            </p:cNvSpPr>
            <p:nvPr/>
          </p:nvSpPr>
          <p:spPr bwMode="auto">
            <a:xfrm>
              <a:off x="2033523" y="538119"/>
              <a:ext cx="219073" cy="295273"/>
            </a:xfrm>
            <a:custGeom>
              <a:avLst/>
              <a:gdLst>
                <a:gd name="T0" fmla="*/ 1130 w 1600"/>
                <a:gd name="T1" fmla="*/ 933 h 2161"/>
                <a:gd name="T2" fmla="*/ 1175 w 1600"/>
                <a:gd name="T3" fmla="*/ 228 h 2161"/>
                <a:gd name="T4" fmla="*/ 470 w 1600"/>
                <a:gd name="T5" fmla="*/ 183 h 2161"/>
                <a:gd name="T6" fmla="*/ 425 w 1600"/>
                <a:gd name="T7" fmla="*/ 889 h 2161"/>
                <a:gd name="T8" fmla="*/ 470 w 1600"/>
                <a:gd name="T9" fmla="*/ 933 h 2161"/>
                <a:gd name="T10" fmla="*/ 0 w 1600"/>
                <a:gd name="T11" fmla="*/ 1661 h 2161"/>
                <a:gd name="T12" fmla="*/ 0 w 1600"/>
                <a:gd name="T13" fmla="*/ 2061 h 2161"/>
                <a:gd name="T14" fmla="*/ 100 w 1600"/>
                <a:gd name="T15" fmla="*/ 2161 h 2161"/>
                <a:gd name="T16" fmla="*/ 100 w 1600"/>
                <a:gd name="T17" fmla="*/ 2161 h 2161"/>
                <a:gd name="T18" fmla="*/ 1500 w 1600"/>
                <a:gd name="T19" fmla="*/ 2161 h 2161"/>
                <a:gd name="T20" fmla="*/ 1600 w 1600"/>
                <a:gd name="T21" fmla="*/ 2061 h 2161"/>
                <a:gd name="T22" fmla="*/ 1600 w 1600"/>
                <a:gd name="T23" fmla="*/ 2061 h 2161"/>
                <a:gd name="T24" fmla="*/ 1600 w 1600"/>
                <a:gd name="T25" fmla="*/ 1661 h 2161"/>
                <a:gd name="T26" fmla="*/ 1130 w 1600"/>
                <a:gd name="T27" fmla="*/ 933 h 2161"/>
                <a:gd name="T28" fmla="*/ 800 w 1600"/>
                <a:gd name="T29" fmla="*/ 261 h 2161"/>
                <a:gd name="T30" fmla="*/ 1100 w 1600"/>
                <a:gd name="T31" fmla="*/ 561 h 2161"/>
                <a:gd name="T32" fmla="*/ 800 w 1600"/>
                <a:gd name="T33" fmla="*/ 861 h 2161"/>
                <a:gd name="T34" fmla="*/ 500 w 1600"/>
                <a:gd name="T35" fmla="*/ 561 h 2161"/>
                <a:gd name="T36" fmla="*/ 800 w 1600"/>
                <a:gd name="T37" fmla="*/ 261 h 2161"/>
                <a:gd name="T38" fmla="*/ 1400 w 1600"/>
                <a:gd name="T39" fmla="*/ 1961 h 2161"/>
                <a:gd name="T40" fmla="*/ 200 w 1600"/>
                <a:gd name="T41" fmla="*/ 1961 h 2161"/>
                <a:gd name="T42" fmla="*/ 200 w 1600"/>
                <a:gd name="T43" fmla="*/ 1661 h 2161"/>
                <a:gd name="T44" fmla="*/ 800 w 1600"/>
                <a:gd name="T45" fmla="*/ 1061 h 2161"/>
                <a:gd name="T46" fmla="*/ 1400 w 1600"/>
                <a:gd name="T47" fmla="*/ 1661 h 2161"/>
                <a:gd name="T48" fmla="*/ 1400 w 1600"/>
                <a:gd name="T49" fmla="*/ 1961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00" h="2161" extrusionOk="0">
                  <a:moveTo>
                    <a:pt x="1130" y="933"/>
                  </a:moveTo>
                  <a:cubicBezTo>
                    <a:pt x="1338" y="751"/>
                    <a:pt x="1358" y="435"/>
                    <a:pt x="1175" y="228"/>
                  </a:cubicBezTo>
                  <a:cubicBezTo>
                    <a:pt x="993" y="20"/>
                    <a:pt x="677" y="0"/>
                    <a:pt x="470" y="183"/>
                  </a:cubicBezTo>
                  <a:cubicBezTo>
                    <a:pt x="262" y="365"/>
                    <a:pt x="242" y="681"/>
                    <a:pt x="425" y="889"/>
                  </a:cubicBezTo>
                  <a:cubicBezTo>
                    <a:pt x="439" y="904"/>
                    <a:pt x="454" y="919"/>
                    <a:pt x="470" y="933"/>
                  </a:cubicBezTo>
                  <a:cubicBezTo>
                    <a:pt x="184" y="1063"/>
                    <a:pt x="0" y="1347"/>
                    <a:pt x="0" y="1661"/>
                  </a:cubicBezTo>
                  <a:lnTo>
                    <a:pt x="0" y="2061"/>
                  </a:lnTo>
                  <a:cubicBezTo>
                    <a:pt x="0" y="2116"/>
                    <a:pt x="45" y="2161"/>
                    <a:pt x="100" y="2161"/>
                  </a:cubicBezTo>
                  <a:lnTo>
                    <a:pt x="100" y="2161"/>
                  </a:lnTo>
                  <a:lnTo>
                    <a:pt x="1500" y="2161"/>
                  </a:lnTo>
                  <a:cubicBezTo>
                    <a:pt x="1555" y="2161"/>
                    <a:pt x="1600" y="2116"/>
                    <a:pt x="1600" y="2061"/>
                  </a:cubicBezTo>
                  <a:lnTo>
                    <a:pt x="1600" y="2061"/>
                  </a:lnTo>
                  <a:lnTo>
                    <a:pt x="1600" y="1661"/>
                  </a:lnTo>
                  <a:cubicBezTo>
                    <a:pt x="1600" y="1347"/>
                    <a:pt x="1416" y="1063"/>
                    <a:pt x="1130" y="933"/>
                  </a:cubicBezTo>
                  <a:close/>
                  <a:moveTo>
                    <a:pt x="800" y="261"/>
                  </a:moveTo>
                  <a:cubicBezTo>
                    <a:pt x="966" y="261"/>
                    <a:pt x="1100" y="395"/>
                    <a:pt x="1100" y="561"/>
                  </a:cubicBezTo>
                  <a:cubicBezTo>
                    <a:pt x="1100" y="727"/>
                    <a:pt x="966" y="861"/>
                    <a:pt x="800" y="861"/>
                  </a:cubicBezTo>
                  <a:cubicBezTo>
                    <a:pt x="634" y="861"/>
                    <a:pt x="500" y="727"/>
                    <a:pt x="500" y="561"/>
                  </a:cubicBezTo>
                  <a:cubicBezTo>
                    <a:pt x="500" y="395"/>
                    <a:pt x="634" y="261"/>
                    <a:pt x="800" y="261"/>
                  </a:cubicBezTo>
                  <a:close/>
                  <a:moveTo>
                    <a:pt x="1400" y="1961"/>
                  </a:moveTo>
                  <a:lnTo>
                    <a:pt x="200" y="1961"/>
                  </a:lnTo>
                  <a:lnTo>
                    <a:pt x="200" y="1661"/>
                  </a:lnTo>
                  <a:cubicBezTo>
                    <a:pt x="200" y="1330"/>
                    <a:pt x="469" y="1061"/>
                    <a:pt x="800" y="1061"/>
                  </a:cubicBezTo>
                  <a:cubicBezTo>
                    <a:pt x="1131" y="1061"/>
                    <a:pt x="1400" y="1330"/>
                    <a:pt x="1400" y="1661"/>
                  </a:cubicBezTo>
                  <a:lnTo>
                    <a:pt x="1400" y="1961"/>
                  </a:ln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908105865" name="Freeform 6"/>
            <p:cNvSpPr>
              <a:spLocks noEditPoints="1"/>
            </p:cNvSpPr>
            <p:nvPr/>
          </p:nvSpPr>
          <p:spPr bwMode="auto">
            <a:xfrm>
              <a:off x="2635186" y="538119"/>
              <a:ext cx="219073" cy="295273"/>
            </a:xfrm>
            <a:custGeom>
              <a:avLst/>
              <a:gdLst>
                <a:gd name="T0" fmla="*/ 1130 w 1600"/>
                <a:gd name="T1" fmla="*/ 933 h 2161"/>
                <a:gd name="T2" fmla="*/ 1175 w 1600"/>
                <a:gd name="T3" fmla="*/ 228 h 2161"/>
                <a:gd name="T4" fmla="*/ 470 w 1600"/>
                <a:gd name="T5" fmla="*/ 183 h 2161"/>
                <a:gd name="T6" fmla="*/ 425 w 1600"/>
                <a:gd name="T7" fmla="*/ 889 h 2161"/>
                <a:gd name="T8" fmla="*/ 470 w 1600"/>
                <a:gd name="T9" fmla="*/ 933 h 2161"/>
                <a:gd name="T10" fmla="*/ 0 w 1600"/>
                <a:gd name="T11" fmla="*/ 1661 h 2161"/>
                <a:gd name="T12" fmla="*/ 0 w 1600"/>
                <a:gd name="T13" fmla="*/ 2061 h 2161"/>
                <a:gd name="T14" fmla="*/ 100 w 1600"/>
                <a:gd name="T15" fmla="*/ 2161 h 2161"/>
                <a:gd name="T16" fmla="*/ 100 w 1600"/>
                <a:gd name="T17" fmla="*/ 2161 h 2161"/>
                <a:gd name="T18" fmla="*/ 1500 w 1600"/>
                <a:gd name="T19" fmla="*/ 2161 h 2161"/>
                <a:gd name="T20" fmla="*/ 1600 w 1600"/>
                <a:gd name="T21" fmla="*/ 2061 h 2161"/>
                <a:gd name="T22" fmla="*/ 1600 w 1600"/>
                <a:gd name="T23" fmla="*/ 2061 h 2161"/>
                <a:gd name="T24" fmla="*/ 1600 w 1600"/>
                <a:gd name="T25" fmla="*/ 1661 h 2161"/>
                <a:gd name="T26" fmla="*/ 1130 w 1600"/>
                <a:gd name="T27" fmla="*/ 933 h 2161"/>
                <a:gd name="T28" fmla="*/ 800 w 1600"/>
                <a:gd name="T29" fmla="*/ 261 h 2161"/>
                <a:gd name="T30" fmla="*/ 1100 w 1600"/>
                <a:gd name="T31" fmla="*/ 561 h 2161"/>
                <a:gd name="T32" fmla="*/ 800 w 1600"/>
                <a:gd name="T33" fmla="*/ 861 h 2161"/>
                <a:gd name="T34" fmla="*/ 500 w 1600"/>
                <a:gd name="T35" fmla="*/ 561 h 2161"/>
                <a:gd name="T36" fmla="*/ 800 w 1600"/>
                <a:gd name="T37" fmla="*/ 261 h 2161"/>
                <a:gd name="T38" fmla="*/ 1400 w 1600"/>
                <a:gd name="T39" fmla="*/ 1961 h 2161"/>
                <a:gd name="T40" fmla="*/ 200 w 1600"/>
                <a:gd name="T41" fmla="*/ 1961 h 2161"/>
                <a:gd name="T42" fmla="*/ 200 w 1600"/>
                <a:gd name="T43" fmla="*/ 1661 h 2161"/>
                <a:gd name="T44" fmla="*/ 800 w 1600"/>
                <a:gd name="T45" fmla="*/ 1061 h 2161"/>
                <a:gd name="T46" fmla="*/ 1400 w 1600"/>
                <a:gd name="T47" fmla="*/ 1661 h 2161"/>
                <a:gd name="T48" fmla="*/ 1400 w 1600"/>
                <a:gd name="T49" fmla="*/ 1961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00" h="2161" extrusionOk="0">
                  <a:moveTo>
                    <a:pt x="1130" y="933"/>
                  </a:moveTo>
                  <a:cubicBezTo>
                    <a:pt x="1338" y="751"/>
                    <a:pt x="1358" y="435"/>
                    <a:pt x="1175" y="228"/>
                  </a:cubicBezTo>
                  <a:cubicBezTo>
                    <a:pt x="993" y="20"/>
                    <a:pt x="677" y="0"/>
                    <a:pt x="470" y="183"/>
                  </a:cubicBezTo>
                  <a:cubicBezTo>
                    <a:pt x="262" y="365"/>
                    <a:pt x="242" y="681"/>
                    <a:pt x="425" y="889"/>
                  </a:cubicBezTo>
                  <a:cubicBezTo>
                    <a:pt x="439" y="904"/>
                    <a:pt x="454" y="919"/>
                    <a:pt x="470" y="933"/>
                  </a:cubicBezTo>
                  <a:cubicBezTo>
                    <a:pt x="184" y="1063"/>
                    <a:pt x="0" y="1347"/>
                    <a:pt x="0" y="1661"/>
                  </a:cubicBezTo>
                  <a:lnTo>
                    <a:pt x="0" y="2061"/>
                  </a:lnTo>
                  <a:cubicBezTo>
                    <a:pt x="0" y="2116"/>
                    <a:pt x="45" y="2161"/>
                    <a:pt x="100" y="2161"/>
                  </a:cubicBezTo>
                  <a:lnTo>
                    <a:pt x="100" y="2161"/>
                  </a:lnTo>
                  <a:lnTo>
                    <a:pt x="1500" y="2161"/>
                  </a:lnTo>
                  <a:cubicBezTo>
                    <a:pt x="1555" y="2161"/>
                    <a:pt x="1600" y="2116"/>
                    <a:pt x="1600" y="2061"/>
                  </a:cubicBezTo>
                  <a:lnTo>
                    <a:pt x="1600" y="2061"/>
                  </a:lnTo>
                  <a:lnTo>
                    <a:pt x="1600" y="1661"/>
                  </a:lnTo>
                  <a:cubicBezTo>
                    <a:pt x="1600" y="1347"/>
                    <a:pt x="1416" y="1063"/>
                    <a:pt x="1130" y="933"/>
                  </a:cubicBezTo>
                  <a:close/>
                  <a:moveTo>
                    <a:pt x="800" y="261"/>
                  </a:moveTo>
                  <a:cubicBezTo>
                    <a:pt x="966" y="261"/>
                    <a:pt x="1100" y="395"/>
                    <a:pt x="1100" y="561"/>
                  </a:cubicBezTo>
                  <a:cubicBezTo>
                    <a:pt x="1100" y="727"/>
                    <a:pt x="966" y="861"/>
                    <a:pt x="800" y="861"/>
                  </a:cubicBezTo>
                  <a:cubicBezTo>
                    <a:pt x="634" y="861"/>
                    <a:pt x="500" y="727"/>
                    <a:pt x="500" y="561"/>
                  </a:cubicBezTo>
                  <a:cubicBezTo>
                    <a:pt x="500" y="395"/>
                    <a:pt x="634" y="261"/>
                    <a:pt x="800" y="261"/>
                  </a:cubicBezTo>
                  <a:close/>
                  <a:moveTo>
                    <a:pt x="1400" y="1961"/>
                  </a:moveTo>
                  <a:lnTo>
                    <a:pt x="200" y="1961"/>
                  </a:lnTo>
                  <a:lnTo>
                    <a:pt x="200" y="1661"/>
                  </a:lnTo>
                  <a:cubicBezTo>
                    <a:pt x="200" y="1330"/>
                    <a:pt x="469" y="1061"/>
                    <a:pt x="800" y="1061"/>
                  </a:cubicBezTo>
                  <a:cubicBezTo>
                    <a:pt x="1131" y="1061"/>
                    <a:pt x="1400" y="1330"/>
                    <a:pt x="1400" y="1661"/>
                  </a:cubicBezTo>
                  <a:lnTo>
                    <a:pt x="1400" y="1961"/>
                  </a:ln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  <p:sp>
          <p:nvSpPr>
            <p:cNvPr id="1127173056" name="Freeform 7"/>
            <p:cNvSpPr>
              <a:spLocks noEditPoints="1"/>
            </p:cNvSpPr>
            <p:nvPr/>
          </p:nvSpPr>
          <p:spPr bwMode="auto">
            <a:xfrm>
              <a:off x="2143062" y="12656"/>
              <a:ext cx="711199" cy="574674"/>
            </a:xfrm>
            <a:custGeom>
              <a:avLst/>
              <a:gdLst>
                <a:gd name="T0" fmla="*/ 2600 w 5200"/>
                <a:gd name="T1" fmla="*/ 0 h 4200"/>
                <a:gd name="T2" fmla="*/ 0 w 5200"/>
                <a:gd name="T3" fmla="*/ 2038 h 4200"/>
                <a:gd name="T4" fmla="*/ 892 w 5200"/>
                <a:gd name="T5" fmla="*/ 3576 h 4200"/>
                <a:gd name="T6" fmla="*/ 794 w 5200"/>
                <a:gd name="T7" fmla="*/ 3754 h 4200"/>
                <a:gd name="T8" fmla="*/ 673 w 5200"/>
                <a:gd name="T9" fmla="*/ 4094 h 4200"/>
                <a:gd name="T10" fmla="*/ 762 w 5200"/>
                <a:gd name="T11" fmla="*/ 4189 h 4200"/>
                <a:gd name="T12" fmla="*/ 826 w 5200"/>
                <a:gd name="T13" fmla="*/ 4200 h 4200"/>
                <a:gd name="T14" fmla="*/ 1312 w 5200"/>
                <a:gd name="T15" fmla="*/ 4069 h 4200"/>
                <a:gd name="T16" fmla="*/ 1703 w 5200"/>
                <a:gd name="T17" fmla="*/ 3952 h 4200"/>
                <a:gd name="T18" fmla="*/ 1703 w 5200"/>
                <a:gd name="T19" fmla="*/ 3952 h 4200"/>
                <a:gd name="T20" fmla="*/ 2600 w 5200"/>
                <a:gd name="T21" fmla="*/ 4076 h 4200"/>
                <a:gd name="T22" fmla="*/ 5200 w 5200"/>
                <a:gd name="T23" fmla="*/ 2038 h 4200"/>
                <a:gd name="T24" fmla="*/ 2600 w 5200"/>
                <a:gd name="T25" fmla="*/ 0 h 4200"/>
                <a:gd name="T26" fmla="*/ 2600 w 5200"/>
                <a:gd name="T27" fmla="*/ 3876 h 4200"/>
                <a:gd name="T28" fmla="*/ 1758 w 5200"/>
                <a:gd name="T29" fmla="*/ 3760 h 4200"/>
                <a:gd name="T30" fmla="*/ 1249 w 5200"/>
                <a:gd name="T31" fmla="*/ 3879 h 4200"/>
                <a:gd name="T32" fmla="*/ 886 w 5200"/>
                <a:gd name="T33" fmla="*/ 3991 h 4200"/>
                <a:gd name="T34" fmla="*/ 963 w 5200"/>
                <a:gd name="T35" fmla="*/ 3861 h 4200"/>
                <a:gd name="T36" fmla="*/ 1025 w 5200"/>
                <a:gd name="T37" fmla="*/ 3424 h 4200"/>
                <a:gd name="T38" fmla="*/ 200 w 5200"/>
                <a:gd name="T39" fmla="*/ 2038 h 4200"/>
                <a:gd name="T40" fmla="*/ 2600 w 5200"/>
                <a:gd name="T41" fmla="*/ 200 h 4200"/>
                <a:gd name="T42" fmla="*/ 5000 w 5200"/>
                <a:gd name="T43" fmla="*/ 2038 h 4200"/>
                <a:gd name="T44" fmla="*/ 2600 w 5200"/>
                <a:gd name="T45" fmla="*/ 3876 h 4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0" h="4200" extrusionOk="0">
                  <a:moveTo>
                    <a:pt x="2600" y="0"/>
                  </a:moveTo>
                  <a:cubicBezTo>
                    <a:pt x="1166" y="0"/>
                    <a:pt x="0" y="914"/>
                    <a:pt x="0" y="2038"/>
                  </a:cubicBezTo>
                  <a:cubicBezTo>
                    <a:pt x="0" y="2630"/>
                    <a:pt x="325" y="3189"/>
                    <a:pt x="892" y="3576"/>
                  </a:cubicBezTo>
                  <a:cubicBezTo>
                    <a:pt x="865" y="3638"/>
                    <a:pt x="832" y="3698"/>
                    <a:pt x="794" y="3754"/>
                  </a:cubicBezTo>
                  <a:cubicBezTo>
                    <a:pt x="712" y="3884"/>
                    <a:pt x="642" y="3996"/>
                    <a:pt x="673" y="4094"/>
                  </a:cubicBezTo>
                  <a:cubicBezTo>
                    <a:pt x="687" y="4137"/>
                    <a:pt x="719" y="4172"/>
                    <a:pt x="762" y="4189"/>
                  </a:cubicBezTo>
                  <a:cubicBezTo>
                    <a:pt x="782" y="4197"/>
                    <a:pt x="804" y="4200"/>
                    <a:pt x="826" y="4200"/>
                  </a:cubicBezTo>
                  <a:cubicBezTo>
                    <a:pt x="993" y="4177"/>
                    <a:pt x="1156" y="4133"/>
                    <a:pt x="1312" y="4069"/>
                  </a:cubicBezTo>
                  <a:cubicBezTo>
                    <a:pt x="1440" y="4022"/>
                    <a:pt x="1570" y="3983"/>
                    <a:pt x="1703" y="3952"/>
                  </a:cubicBezTo>
                  <a:lnTo>
                    <a:pt x="1703" y="3952"/>
                  </a:lnTo>
                  <a:cubicBezTo>
                    <a:pt x="1995" y="4035"/>
                    <a:pt x="2297" y="4077"/>
                    <a:pt x="2600" y="4076"/>
                  </a:cubicBezTo>
                  <a:cubicBezTo>
                    <a:pt x="4034" y="4076"/>
                    <a:pt x="5200" y="3162"/>
                    <a:pt x="5200" y="2038"/>
                  </a:cubicBezTo>
                  <a:cubicBezTo>
                    <a:pt x="5200" y="914"/>
                    <a:pt x="4034" y="0"/>
                    <a:pt x="2600" y="0"/>
                  </a:cubicBezTo>
                  <a:close/>
                  <a:moveTo>
                    <a:pt x="2600" y="3876"/>
                  </a:moveTo>
                  <a:cubicBezTo>
                    <a:pt x="2315" y="3877"/>
                    <a:pt x="2032" y="3838"/>
                    <a:pt x="1758" y="3760"/>
                  </a:cubicBezTo>
                  <a:cubicBezTo>
                    <a:pt x="1684" y="3738"/>
                    <a:pt x="1559" y="3776"/>
                    <a:pt x="1249" y="3879"/>
                  </a:cubicBezTo>
                  <a:cubicBezTo>
                    <a:pt x="1135" y="3917"/>
                    <a:pt x="977" y="3970"/>
                    <a:pt x="886" y="3991"/>
                  </a:cubicBezTo>
                  <a:cubicBezTo>
                    <a:pt x="907" y="3950"/>
                    <a:pt x="940" y="3897"/>
                    <a:pt x="963" y="3861"/>
                  </a:cubicBezTo>
                  <a:cubicBezTo>
                    <a:pt x="1057" y="3711"/>
                    <a:pt x="1175" y="3524"/>
                    <a:pt x="1025" y="3424"/>
                  </a:cubicBezTo>
                  <a:cubicBezTo>
                    <a:pt x="501" y="3074"/>
                    <a:pt x="200" y="2569"/>
                    <a:pt x="200" y="2038"/>
                  </a:cubicBezTo>
                  <a:cubicBezTo>
                    <a:pt x="200" y="1025"/>
                    <a:pt x="1277" y="200"/>
                    <a:pt x="2600" y="200"/>
                  </a:cubicBezTo>
                  <a:cubicBezTo>
                    <a:pt x="3923" y="200"/>
                    <a:pt x="5000" y="1025"/>
                    <a:pt x="5000" y="2038"/>
                  </a:cubicBezTo>
                  <a:cubicBezTo>
                    <a:pt x="5000" y="3052"/>
                    <a:pt x="3923" y="3876"/>
                    <a:pt x="2600" y="3876"/>
                  </a:cubicBezTo>
                  <a:close/>
                </a:path>
              </a:pathLst>
            </a:custGeom>
            <a:solidFill>
              <a:srgbClr val="7176FF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>
                <a:latin typeface="PSB Lavr"/>
                <a:cs typeface="PSB Lavr"/>
              </a:endParaRPr>
            </a:p>
          </p:txBody>
        </p:sp>
      </p:grpSp>
      <p:grpSp>
        <p:nvGrpSpPr>
          <p:cNvPr id="1649380236" name="Group 477"/>
          <p:cNvGrpSpPr/>
          <p:nvPr/>
        </p:nvGrpSpPr>
        <p:grpSpPr bwMode="auto">
          <a:xfrm>
            <a:off x="8735479" y="5052330"/>
            <a:ext cx="284232" cy="228870"/>
            <a:chOff x="6012348" y="0"/>
            <a:chExt cx="603646" cy="580428"/>
          </a:xfrm>
          <a:solidFill>
            <a:schemeClr val="bg1"/>
          </a:solidFill>
        </p:grpSpPr>
        <p:sp>
          <p:nvSpPr>
            <p:cNvPr id="672692932" name="Freeform 41"/>
            <p:cNvSpPr>
              <a:spLocks noEditPoints="1"/>
            </p:cNvSpPr>
            <p:nvPr/>
          </p:nvSpPr>
          <p:spPr bwMode="auto">
            <a:xfrm>
              <a:off x="6012348" y="88997"/>
              <a:ext cx="603646" cy="491429"/>
            </a:xfrm>
            <a:custGeom>
              <a:avLst/>
              <a:gdLst>
                <a:gd name="T0" fmla="*/ 390 w 633"/>
                <a:gd name="T1" fmla="*/ 0 h 516"/>
                <a:gd name="T2" fmla="*/ 597 w 633"/>
                <a:gd name="T3" fmla="*/ 214 h 516"/>
                <a:gd name="T4" fmla="*/ 253 w 633"/>
                <a:gd name="T5" fmla="*/ 11 h 516"/>
                <a:gd name="T6" fmla="*/ 13 w 633"/>
                <a:gd name="T7" fmla="*/ 215 h 516"/>
                <a:gd name="T8" fmla="*/ 0 w 633"/>
                <a:gd name="T9" fmla="*/ 501 h 516"/>
                <a:gd name="T10" fmla="*/ 617 w 633"/>
                <a:gd name="T11" fmla="*/ 516 h 516"/>
                <a:gd name="T12" fmla="*/ 633 w 633"/>
                <a:gd name="T13" fmla="*/ 230 h 516"/>
                <a:gd name="T14" fmla="*/ 65 w 633"/>
                <a:gd name="T15" fmla="*/ 482 h 516"/>
                <a:gd name="T16" fmla="*/ 51 w 633"/>
                <a:gd name="T17" fmla="*/ 482 h 516"/>
                <a:gd name="T18" fmla="*/ 58 w 633"/>
                <a:gd name="T19" fmla="*/ 247 h 516"/>
                <a:gd name="T20" fmla="*/ 65 w 633"/>
                <a:gd name="T21" fmla="*/ 482 h 516"/>
                <a:gd name="T22" fmla="*/ 122 w 633"/>
                <a:gd name="T23" fmla="*/ 489 h 516"/>
                <a:gd name="T24" fmla="*/ 116 w 633"/>
                <a:gd name="T25" fmla="*/ 254 h 516"/>
                <a:gd name="T26" fmla="*/ 129 w 633"/>
                <a:gd name="T27" fmla="*/ 254 h 516"/>
                <a:gd name="T28" fmla="*/ 194 w 633"/>
                <a:gd name="T29" fmla="*/ 482 h 516"/>
                <a:gd name="T30" fmla="*/ 180 w 633"/>
                <a:gd name="T31" fmla="*/ 482 h 516"/>
                <a:gd name="T32" fmla="*/ 187 w 633"/>
                <a:gd name="T33" fmla="*/ 247 h 516"/>
                <a:gd name="T34" fmla="*/ 194 w 633"/>
                <a:gd name="T35" fmla="*/ 482 h 516"/>
                <a:gd name="T36" fmla="*/ 252 w 633"/>
                <a:gd name="T37" fmla="*/ 489 h 516"/>
                <a:gd name="T38" fmla="*/ 245 w 633"/>
                <a:gd name="T39" fmla="*/ 254 h 516"/>
                <a:gd name="T40" fmla="*/ 258 w 633"/>
                <a:gd name="T41" fmla="*/ 254 h 516"/>
                <a:gd name="T42" fmla="*/ 323 w 633"/>
                <a:gd name="T43" fmla="*/ 482 h 516"/>
                <a:gd name="T44" fmla="*/ 310 w 633"/>
                <a:gd name="T45" fmla="*/ 482 h 516"/>
                <a:gd name="T46" fmla="*/ 316 w 633"/>
                <a:gd name="T47" fmla="*/ 247 h 516"/>
                <a:gd name="T48" fmla="*/ 323 w 633"/>
                <a:gd name="T49" fmla="*/ 482 h 516"/>
                <a:gd name="T50" fmla="*/ 381 w 633"/>
                <a:gd name="T51" fmla="*/ 489 h 516"/>
                <a:gd name="T52" fmla="*/ 374 w 633"/>
                <a:gd name="T53" fmla="*/ 254 h 516"/>
                <a:gd name="T54" fmla="*/ 388 w 633"/>
                <a:gd name="T55" fmla="*/ 254 h 516"/>
                <a:gd name="T56" fmla="*/ 452 w 633"/>
                <a:gd name="T57" fmla="*/ 482 h 516"/>
                <a:gd name="T58" fmla="*/ 439 w 633"/>
                <a:gd name="T59" fmla="*/ 482 h 516"/>
                <a:gd name="T60" fmla="*/ 446 w 633"/>
                <a:gd name="T61" fmla="*/ 247 h 516"/>
                <a:gd name="T62" fmla="*/ 452 w 633"/>
                <a:gd name="T63" fmla="*/ 482 h 516"/>
                <a:gd name="T64" fmla="*/ 510 w 633"/>
                <a:gd name="T65" fmla="*/ 489 h 516"/>
                <a:gd name="T66" fmla="*/ 503 w 633"/>
                <a:gd name="T67" fmla="*/ 254 h 516"/>
                <a:gd name="T68" fmla="*/ 517 w 633"/>
                <a:gd name="T69" fmla="*/ 254 h 516"/>
                <a:gd name="T70" fmla="*/ 582 w 633"/>
                <a:gd name="T71" fmla="*/ 482 h 516"/>
                <a:gd name="T72" fmla="*/ 568 w 633"/>
                <a:gd name="T73" fmla="*/ 482 h 516"/>
                <a:gd name="T74" fmla="*/ 575 w 633"/>
                <a:gd name="T75" fmla="*/ 247 h 516"/>
                <a:gd name="T76" fmla="*/ 582 w 633"/>
                <a:gd name="T77" fmla="*/ 482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3" h="516" extrusionOk="0">
                  <a:moveTo>
                    <a:pt x="619" y="215"/>
                  </a:moveTo>
                  <a:cubicBezTo>
                    <a:pt x="390" y="0"/>
                    <a:pt x="390" y="0"/>
                    <a:pt x="390" y="0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597" y="214"/>
                    <a:pt x="597" y="214"/>
                    <a:pt x="597" y="214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13" y="215"/>
                    <a:pt x="13" y="215"/>
                    <a:pt x="13" y="215"/>
                  </a:cubicBezTo>
                  <a:cubicBezTo>
                    <a:pt x="6" y="216"/>
                    <a:pt x="0" y="222"/>
                    <a:pt x="0" y="230"/>
                  </a:cubicBezTo>
                  <a:cubicBezTo>
                    <a:pt x="0" y="501"/>
                    <a:pt x="0" y="501"/>
                    <a:pt x="0" y="501"/>
                  </a:cubicBezTo>
                  <a:cubicBezTo>
                    <a:pt x="0" y="509"/>
                    <a:pt x="7" y="516"/>
                    <a:pt x="15" y="516"/>
                  </a:cubicBezTo>
                  <a:cubicBezTo>
                    <a:pt x="617" y="516"/>
                    <a:pt x="617" y="516"/>
                    <a:pt x="617" y="516"/>
                  </a:cubicBezTo>
                  <a:cubicBezTo>
                    <a:pt x="626" y="516"/>
                    <a:pt x="633" y="509"/>
                    <a:pt x="633" y="501"/>
                  </a:cubicBezTo>
                  <a:cubicBezTo>
                    <a:pt x="633" y="230"/>
                    <a:pt x="633" y="230"/>
                    <a:pt x="633" y="230"/>
                  </a:cubicBezTo>
                  <a:cubicBezTo>
                    <a:pt x="633" y="222"/>
                    <a:pt x="627" y="216"/>
                    <a:pt x="619" y="215"/>
                  </a:cubicBezTo>
                  <a:close/>
                  <a:moveTo>
                    <a:pt x="65" y="482"/>
                  </a:moveTo>
                  <a:cubicBezTo>
                    <a:pt x="65" y="486"/>
                    <a:pt x="62" y="489"/>
                    <a:pt x="58" y="489"/>
                  </a:cubicBezTo>
                  <a:cubicBezTo>
                    <a:pt x="54" y="489"/>
                    <a:pt x="51" y="486"/>
                    <a:pt x="51" y="482"/>
                  </a:cubicBezTo>
                  <a:cubicBezTo>
                    <a:pt x="51" y="254"/>
                    <a:pt x="51" y="254"/>
                    <a:pt x="51" y="254"/>
                  </a:cubicBezTo>
                  <a:cubicBezTo>
                    <a:pt x="51" y="250"/>
                    <a:pt x="54" y="247"/>
                    <a:pt x="58" y="247"/>
                  </a:cubicBezTo>
                  <a:cubicBezTo>
                    <a:pt x="62" y="247"/>
                    <a:pt x="65" y="250"/>
                    <a:pt x="65" y="254"/>
                  </a:cubicBezTo>
                  <a:lnTo>
                    <a:pt x="65" y="482"/>
                  </a:lnTo>
                  <a:close/>
                  <a:moveTo>
                    <a:pt x="129" y="482"/>
                  </a:moveTo>
                  <a:cubicBezTo>
                    <a:pt x="129" y="486"/>
                    <a:pt x="126" y="489"/>
                    <a:pt x="122" y="489"/>
                  </a:cubicBezTo>
                  <a:cubicBezTo>
                    <a:pt x="119" y="489"/>
                    <a:pt x="116" y="486"/>
                    <a:pt x="116" y="482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116" y="250"/>
                    <a:pt x="119" y="247"/>
                    <a:pt x="122" y="247"/>
                  </a:cubicBezTo>
                  <a:cubicBezTo>
                    <a:pt x="126" y="247"/>
                    <a:pt x="129" y="250"/>
                    <a:pt x="129" y="254"/>
                  </a:cubicBezTo>
                  <a:lnTo>
                    <a:pt x="129" y="482"/>
                  </a:lnTo>
                  <a:close/>
                  <a:moveTo>
                    <a:pt x="194" y="482"/>
                  </a:moveTo>
                  <a:cubicBezTo>
                    <a:pt x="194" y="486"/>
                    <a:pt x="191" y="489"/>
                    <a:pt x="187" y="489"/>
                  </a:cubicBezTo>
                  <a:cubicBezTo>
                    <a:pt x="183" y="489"/>
                    <a:pt x="180" y="486"/>
                    <a:pt x="180" y="482"/>
                  </a:cubicBezTo>
                  <a:cubicBezTo>
                    <a:pt x="180" y="254"/>
                    <a:pt x="180" y="254"/>
                    <a:pt x="180" y="254"/>
                  </a:cubicBezTo>
                  <a:cubicBezTo>
                    <a:pt x="180" y="250"/>
                    <a:pt x="183" y="247"/>
                    <a:pt x="187" y="247"/>
                  </a:cubicBezTo>
                  <a:cubicBezTo>
                    <a:pt x="191" y="247"/>
                    <a:pt x="194" y="250"/>
                    <a:pt x="194" y="254"/>
                  </a:cubicBezTo>
                  <a:lnTo>
                    <a:pt x="194" y="482"/>
                  </a:lnTo>
                  <a:close/>
                  <a:moveTo>
                    <a:pt x="258" y="482"/>
                  </a:moveTo>
                  <a:cubicBezTo>
                    <a:pt x="258" y="486"/>
                    <a:pt x="255" y="489"/>
                    <a:pt x="252" y="489"/>
                  </a:cubicBezTo>
                  <a:cubicBezTo>
                    <a:pt x="248" y="489"/>
                    <a:pt x="245" y="486"/>
                    <a:pt x="245" y="482"/>
                  </a:cubicBezTo>
                  <a:cubicBezTo>
                    <a:pt x="245" y="254"/>
                    <a:pt x="245" y="254"/>
                    <a:pt x="245" y="254"/>
                  </a:cubicBezTo>
                  <a:cubicBezTo>
                    <a:pt x="245" y="250"/>
                    <a:pt x="248" y="247"/>
                    <a:pt x="252" y="247"/>
                  </a:cubicBezTo>
                  <a:cubicBezTo>
                    <a:pt x="255" y="247"/>
                    <a:pt x="258" y="250"/>
                    <a:pt x="258" y="254"/>
                  </a:cubicBezTo>
                  <a:lnTo>
                    <a:pt x="258" y="482"/>
                  </a:lnTo>
                  <a:close/>
                  <a:moveTo>
                    <a:pt x="323" y="482"/>
                  </a:moveTo>
                  <a:cubicBezTo>
                    <a:pt x="323" y="486"/>
                    <a:pt x="320" y="489"/>
                    <a:pt x="316" y="489"/>
                  </a:cubicBezTo>
                  <a:cubicBezTo>
                    <a:pt x="313" y="489"/>
                    <a:pt x="310" y="486"/>
                    <a:pt x="310" y="482"/>
                  </a:cubicBezTo>
                  <a:cubicBezTo>
                    <a:pt x="310" y="254"/>
                    <a:pt x="310" y="254"/>
                    <a:pt x="310" y="254"/>
                  </a:cubicBezTo>
                  <a:cubicBezTo>
                    <a:pt x="310" y="250"/>
                    <a:pt x="313" y="247"/>
                    <a:pt x="316" y="247"/>
                  </a:cubicBezTo>
                  <a:cubicBezTo>
                    <a:pt x="320" y="247"/>
                    <a:pt x="323" y="250"/>
                    <a:pt x="323" y="254"/>
                  </a:cubicBezTo>
                  <a:lnTo>
                    <a:pt x="323" y="482"/>
                  </a:lnTo>
                  <a:close/>
                  <a:moveTo>
                    <a:pt x="388" y="482"/>
                  </a:moveTo>
                  <a:cubicBezTo>
                    <a:pt x="388" y="486"/>
                    <a:pt x="385" y="489"/>
                    <a:pt x="381" y="489"/>
                  </a:cubicBezTo>
                  <a:cubicBezTo>
                    <a:pt x="377" y="489"/>
                    <a:pt x="374" y="486"/>
                    <a:pt x="374" y="482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0"/>
                    <a:pt x="377" y="247"/>
                    <a:pt x="381" y="247"/>
                  </a:cubicBezTo>
                  <a:cubicBezTo>
                    <a:pt x="385" y="247"/>
                    <a:pt x="388" y="250"/>
                    <a:pt x="388" y="254"/>
                  </a:cubicBezTo>
                  <a:lnTo>
                    <a:pt x="388" y="482"/>
                  </a:lnTo>
                  <a:close/>
                  <a:moveTo>
                    <a:pt x="452" y="482"/>
                  </a:moveTo>
                  <a:cubicBezTo>
                    <a:pt x="452" y="486"/>
                    <a:pt x="449" y="489"/>
                    <a:pt x="446" y="489"/>
                  </a:cubicBezTo>
                  <a:cubicBezTo>
                    <a:pt x="442" y="489"/>
                    <a:pt x="439" y="486"/>
                    <a:pt x="439" y="482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0"/>
                    <a:pt x="442" y="247"/>
                    <a:pt x="446" y="247"/>
                  </a:cubicBezTo>
                  <a:cubicBezTo>
                    <a:pt x="449" y="247"/>
                    <a:pt x="452" y="250"/>
                    <a:pt x="452" y="254"/>
                  </a:cubicBezTo>
                  <a:lnTo>
                    <a:pt x="452" y="482"/>
                  </a:lnTo>
                  <a:close/>
                  <a:moveTo>
                    <a:pt x="517" y="482"/>
                  </a:moveTo>
                  <a:cubicBezTo>
                    <a:pt x="517" y="486"/>
                    <a:pt x="514" y="489"/>
                    <a:pt x="510" y="489"/>
                  </a:cubicBezTo>
                  <a:cubicBezTo>
                    <a:pt x="507" y="489"/>
                    <a:pt x="503" y="486"/>
                    <a:pt x="503" y="482"/>
                  </a:cubicBezTo>
                  <a:cubicBezTo>
                    <a:pt x="503" y="254"/>
                    <a:pt x="503" y="254"/>
                    <a:pt x="503" y="254"/>
                  </a:cubicBezTo>
                  <a:cubicBezTo>
                    <a:pt x="503" y="250"/>
                    <a:pt x="507" y="247"/>
                    <a:pt x="510" y="247"/>
                  </a:cubicBezTo>
                  <a:cubicBezTo>
                    <a:pt x="514" y="247"/>
                    <a:pt x="517" y="250"/>
                    <a:pt x="517" y="254"/>
                  </a:cubicBezTo>
                  <a:lnTo>
                    <a:pt x="517" y="482"/>
                  </a:lnTo>
                  <a:close/>
                  <a:moveTo>
                    <a:pt x="582" y="482"/>
                  </a:moveTo>
                  <a:cubicBezTo>
                    <a:pt x="582" y="486"/>
                    <a:pt x="579" y="489"/>
                    <a:pt x="575" y="489"/>
                  </a:cubicBezTo>
                  <a:cubicBezTo>
                    <a:pt x="571" y="489"/>
                    <a:pt x="568" y="486"/>
                    <a:pt x="568" y="482"/>
                  </a:cubicBezTo>
                  <a:cubicBezTo>
                    <a:pt x="568" y="254"/>
                    <a:pt x="568" y="254"/>
                    <a:pt x="568" y="254"/>
                  </a:cubicBezTo>
                  <a:cubicBezTo>
                    <a:pt x="568" y="250"/>
                    <a:pt x="571" y="247"/>
                    <a:pt x="575" y="247"/>
                  </a:cubicBezTo>
                  <a:cubicBezTo>
                    <a:pt x="579" y="247"/>
                    <a:pt x="582" y="250"/>
                    <a:pt x="582" y="254"/>
                  </a:cubicBezTo>
                  <a:lnTo>
                    <a:pt x="582" y="482"/>
                  </a:ln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74295" tIns="37147" rIns="74295" bIns="37147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sz="1400">
                <a:solidFill>
                  <a:prstClr val="black"/>
                </a:solidFill>
                <a:latin typeface="PSB Lavr"/>
                <a:cs typeface="PSB Lavr"/>
              </a:endParaRPr>
            </a:p>
          </p:txBody>
        </p:sp>
        <p:sp>
          <p:nvSpPr>
            <p:cNvPr id="1816509711" name="Freeform 42"/>
            <p:cNvSpPr/>
            <p:nvPr/>
          </p:nvSpPr>
          <p:spPr bwMode="auto">
            <a:xfrm>
              <a:off x="6263866" y="0"/>
              <a:ext cx="100606" cy="177997"/>
            </a:xfrm>
            <a:custGeom>
              <a:avLst/>
              <a:gdLst>
                <a:gd name="T0" fmla="*/ 0 w 105"/>
                <a:gd name="T1" fmla="*/ 50 h 187"/>
                <a:gd name="T2" fmla="*/ 32 w 105"/>
                <a:gd name="T3" fmla="*/ 95 h 187"/>
                <a:gd name="T4" fmla="*/ 32 w 105"/>
                <a:gd name="T5" fmla="*/ 95 h 187"/>
                <a:gd name="T6" fmla="*/ 23 w 105"/>
                <a:gd name="T7" fmla="*/ 107 h 187"/>
                <a:gd name="T8" fmla="*/ 12 w 105"/>
                <a:gd name="T9" fmla="*/ 145 h 187"/>
                <a:gd name="T10" fmla="*/ 27 w 105"/>
                <a:gd name="T11" fmla="*/ 173 h 187"/>
                <a:gd name="T12" fmla="*/ 69 w 105"/>
                <a:gd name="T13" fmla="*/ 183 h 187"/>
                <a:gd name="T14" fmla="*/ 103 w 105"/>
                <a:gd name="T15" fmla="*/ 151 h 187"/>
                <a:gd name="T16" fmla="*/ 104 w 105"/>
                <a:gd name="T17" fmla="*/ 145 h 187"/>
                <a:gd name="T18" fmla="*/ 95 w 105"/>
                <a:gd name="T19" fmla="*/ 134 h 187"/>
                <a:gd name="T20" fmla="*/ 82 w 105"/>
                <a:gd name="T21" fmla="*/ 141 h 187"/>
                <a:gd name="T22" fmla="*/ 81 w 105"/>
                <a:gd name="T23" fmla="*/ 144 h 187"/>
                <a:gd name="T24" fmla="*/ 57 w 105"/>
                <a:gd name="T25" fmla="*/ 158 h 187"/>
                <a:gd name="T26" fmla="*/ 45 w 105"/>
                <a:gd name="T27" fmla="*/ 129 h 187"/>
                <a:gd name="T28" fmla="*/ 51 w 105"/>
                <a:gd name="T29" fmla="*/ 122 h 187"/>
                <a:gd name="T30" fmla="*/ 66 w 105"/>
                <a:gd name="T31" fmla="*/ 97 h 187"/>
                <a:gd name="T32" fmla="*/ 105 w 105"/>
                <a:gd name="T33" fmla="*/ 49 h 187"/>
                <a:gd name="T34" fmla="*/ 52 w 105"/>
                <a:gd name="T35" fmla="*/ 0 h 187"/>
                <a:gd name="T36" fmla="*/ 0 w 105"/>
                <a:gd name="T37" fmla="*/ 49 h 187"/>
                <a:gd name="T38" fmla="*/ 0 w 105"/>
                <a:gd name="T39" fmla="*/ 50 h 187"/>
                <a:gd name="T40" fmla="*/ 0 w 105"/>
                <a:gd name="T41" fmla="*/ 5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5" h="187" extrusionOk="0">
                  <a:moveTo>
                    <a:pt x="0" y="50"/>
                  </a:moveTo>
                  <a:cubicBezTo>
                    <a:pt x="0" y="70"/>
                    <a:pt x="13" y="87"/>
                    <a:pt x="32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9" y="99"/>
                    <a:pt x="26" y="103"/>
                    <a:pt x="23" y="107"/>
                  </a:cubicBezTo>
                  <a:cubicBezTo>
                    <a:pt x="14" y="118"/>
                    <a:pt x="10" y="131"/>
                    <a:pt x="12" y="145"/>
                  </a:cubicBezTo>
                  <a:cubicBezTo>
                    <a:pt x="13" y="156"/>
                    <a:pt x="18" y="166"/>
                    <a:pt x="27" y="173"/>
                  </a:cubicBezTo>
                  <a:cubicBezTo>
                    <a:pt x="39" y="183"/>
                    <a:pt x="54" y="187"/>
                    <a:pt x="69" y="183"/>
                  </a:cubicBezTo>
                  <a:cubicBezTo>
                    <a:pt x="86" y="179"/>
                    <a:pt x="98" y="168"/>
                    <a:pt x="103" y="151"/>
                  </a:cubicBezTo>
                  <a:cubicBezTo>
                    <a:pt x="104" y="149"/>
                    <a:pt x="104" y="147"/>
                    <a:pt x="104" y="145"/>
                  </a:cubicBezTo>
                  <a:cubicBezTo>
                    <a:pt x="104" y="140"/>
                    <a:pt x="100" y="135"/>
                    <a:pt x="95" y="134"/>
                  </a:cubicBezTo>
                  <a:cubicBezTo>
                    <a:pt x="90" y="133"/>
                    <a:pt x="84" y="136"/>
                    <a:pt x="82" y="141"/>
                  </a:cubicBezTo>
                  <a:cubicBezTo>
                    <a:pt x="82" y="142"/>
                    <a:pt x="81" y="143"/>
                    <a:pt x="81" y="144"/>
                  </a:cubicBezTo>
                  <a:cubicBezTo>
                    <a:pt x="77" y="154"/>
                    <a:pt x="67" y="159"/>
                    <a:pt x="57" y="158"/>
                  </a:cubicBezTo>
                  <a:cubicBezTo>
                    <a:pt x="44" y="156"/>
                    <a:pt x="35" y="142"/>
                    <a:pt x="45" y="129"/>
                  </a:cubicBezTo>
                  <a:cubicBezTo>
                    <a:pt x="47" y="127"/>
                    <a:pt x="49" y="125"/>
                    <a:pt x="51" y="122"/>
                  </a:cubicBezTo>
                  <a:cubicBezTo>
                    <a:pt x="59" y="115"/>
                    <a:pt x="64" y="107"/>
                    <a:pt x="66" y="97"/>
                  </a:cubicBezTo>
                  <a:cubicBezTo>
                    <a:pt x="88" y="91"/>
                    <a:pt x="105" y="72"/>
                    <a:pt x="105" y="49"/>
                  </a:cubicBezTo>
                  <a:cubicBezTo>
                    <a:pt x="105" y="22"/>
                    <a:pt x="81" y="0"/>
                    <a:pt x="52" y="0"/>
                  </a:cubicBezTo>
                  <a:cubicBezTo>
                    <a:pt x="24" y="0"/>
                    <a:pt x="0" y="22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lose/>
                </a:path>
              </a:pathLst>
            </a:custGeom>
            <a:grp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74295" tIns="37147" rIns="74295" bIns="37147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sz="1400">
                <a:solidFill>
                  <a:prstClr val="black"/>
                </a:solidFill>
                <a:latin typeface="PSB Lavr"/>
                <a:cs typeface="PSB Lavr"/>
              </a:endParaRPr>
            </a:p>
          </p:txBody>
        </p:sp>
      </p:grpSp>
      <p:sp>
        <p:nvSpPr>
          <p:cNvPr id="29048806" name="Овал 56"/>
          <p:cNvSpPr/>
          <p:nvPr/>
        </p:nvSpPr>
        <p:spPr bwMode="auto">
          <a:xfrm>
            <a:off x="7267105" y="3084250"/>
            <a:ext cx="1507685" cy="14979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236651986" name="Овал 57"/>
          <p:cNvSpPr/>
          <p:nvPr/>
        </p:nvSpPr>
        <p:spPr bwMode="auto">
          <a:xfrm>
            <a:off x="3135181" y="3061521"/>
            <a:ext cx="1507685" cy="14979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846478089" name="Овал 58"/>
          <p:cNvSpPr/>
          <p:nvPr/>
        </p:nvSpPr>
        <p:spPr bwMode="auto">
          <a:xfrm>
            <a:off x="5117027" y="2659855"/>
            <a:ext cx="1713489" cy="1706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037652646" name="Овал 59"/>
          <p:cNvSpPr/>
          <p:nvPr/>
        </p:nvSpPr>
        <p:spPr bwMode="auto">
          <a:xfrm>
            <a:off x="2240757" y="4412624"/>
            <a:ext cx="1175387" cy="1185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722880123" name="Овал 60"/>
          <p:cNvSpPr/>
          <p:nvPr/>
        </p:nvSpPr>
        <p:spPr bwMode="auto">
          <a:xfrm>
            <a:off x="4321200" y="4405745"/>
            <a:ext cx="1175387" cy="1185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739436385" name="Овал 61"/>
          <p:cNvSpPr/>
          <p:nvPr/>
        </p:nvSpPr>
        <p:spPr bwMode="auto">
          <a:xfrm>
            <a:off x="6439097" y="4405357"/>
            <a:ext cx="1175387" cy="1185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93603949" name="Овал 62"/>
          <p:cNvSpPr/>
          <p:nvPr/>
        </p:nvSpPr>
        <p:spPr bwMode="auto">
          <a:xfrm>
            <a:off x="8458588" y="4412624"/>
            <a:ext cx="1175387" cy="11856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842439877" name="Прямоугольник 4"/>
          <p:cNvSpPr/>
          <p:nvPr/>
        </p:nvSpPr>
        <p:spPr bwMode="auto">
          <a:xfrm>
            <a:off x="8746276" y="5184614"/>
            <a:ext cx="252466" cy="83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37981419" name="Прямоугольник 37981418"/>
          <p:cNvSpPr/>
          <p:nvPr/>
        </p:nvSpPr>
        <p:spPr bwMode="auto">
          <a:xfrm>
            <a:off x="10086249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35390461" name="Рисунок 835390460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0590513" y="209694"/>
            <a:ext cx="1440211" cy="221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8677994" name="Текст 2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186962" y="242154"/>
            <a:ext cx="9135321" cy="912811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7938" indent="-7938">
              <a:spcBef>
                <a:spcPts val="0"/>
              </a:spcBef>
              <a:buNone/>
              <a:defRPr sz="3600" b="0" i="0">
                <a:solidFill>
                  <a:schemeClr val="bg2"/>
                </a:solidFill>
                <a:latin typeface="PSB Lavr Medium"/>
                <a:cs typeface="PSB Lavr Medium"/>
              </a:defRPr>
            </a:lvl1pPr>
          </a:lstStyle>
          <a:p>
            <a:pPr marL="7938" marR="0" indent="-7938" algn="l" defTabSz="112544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Font typeface="Arial"/>
              <a:buNone/>
              <a:defRPr/>
            </a:pPr>
            <a:r>
              <a:rPr lang="ru-RU" sz="3600" b="0" i="0" u="none" strike="noStrike" cap="none" spc="0">
                <a:solidFill>
                  <a:srgbClr val="000E3B"/>
                </a:solidFill>
                <a:latin typeface="PSB Lavr Medium"/>
                <a:ea typeface="PSB Lavr Medium"/>
                <a:cs typeface="PSB Lavr Medium"/>
              </a:rPr>
              <a:t>Проходимость трансграничных платежей в прошлом году улучшилась  </a:t>
            </a:r>
            <a:endParaRPr lang="ru-RU" sz="3600" b="0" i="0" u="none" strike="noStrike" cap="none" spc="0">
              <a:solidFill>
                <a:srgbClr val="000E3B"/>
              </a:solidFill>
              <a:latin typeface="PSB Lavr Medium"/>
              <a:cs typeface="PSB Lavr Medium"/>
            </a:endParaRPr>
          </a:p>
        </p:txBody>
      </p:sp>
      <p:sp>
        <p:nvSpPr>
          <p:cNvPr id="1102079680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52214878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84106529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59067919" name="AutoShape 2" descr="Флаг Китая — Википедия"/>
          <p:cNvSpPr>
            <a:spLocks noChangeAspect="1" noChangeArrowheads="1"/>
          </p:cNvSpPr>
          <p:nvPr/>
        </p:nvSpPr>
        <p:spPr bwMode="auto">
          <a:xfrm>
            <a:off x="155574" y="-830261"/>
            <a:ext cx="2619374" cy="1743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>
              <a:latin typeface="PSB Lavr"/>
              <a:cs typeface="PSB Lavr"/>
            </a:endParaRPr>
          </a:p>
        </p:txBody>
      </p:sp>
      <p:sp>
        <p:nvSpPr>
          <p:cNvPr id="1821138574" name="Прямоугольник 47"/>
          <p:cNvSpPr/>
          <p:nvPr/>
        </p:nvSpPr>
        <p:spPr bwMode="auto">
          <a:xfrm>
            <a:off x="398935" y="6382544"/>
            <a:ext cx="6829587" cy="259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Источник: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Индекс RSBI; ПСБ</a:t>
            </a:r>
            <a:r>
              <a:rPr lang="ru-RU" sz="1100" spc="298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Аналитика,</a:t>
            </a:r>
            <a:r>
              <a:rPr lang="ru-RU" sz="1100" spc="198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Аналитический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центр</a:t>
            </a:r>
            <a:r>
              <a:rPr lang="ru-RU" sz="1100" spc="99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 </a:t>
            </a:r>
            <a:r>
              <a:rPr lang="ru-RU" sz="1100">
                <a:solidFill>
                  <a:srgbClr val="000000"/>
                </a:solidFill>
                <a:latin typeface="PSB Lavr"/>
                <a:ea typeface="PSB Lavr"/>
                <a:cs typeface="PSB Lavr"/>
              </a:rPr>
              <a:t>НАФИ, Magram Market Research</a:t>
            </a:r>
            <a:endParaRPr sz="1100">
              <a:latin typeface="PSB Lavr"/>
              <a:cs typeface="PSB Lavr"/>
            </a:endParaRPr>
          </a:p>
        </p:txBody>
      </p:sp>
      <p:sp>
        <p:nvSpPr>
          <p:cNvPr id="1442471909" name="Номер слайда 3"/>
          <p:cNvSpPr txBox="1"/>
          <p:nvPr/>
        </p:nvSpPr>
        <p:spPr bwMode="auto">
          <a:xfrm>
            <a:off x="11553400" y="6379744"/>
            <a:ext cx="434332" cy="364153"/>
          </a:xfrm>
          <a:prstGeom prst="rect">
            <a:avLst/>
          </a:prstGeom>
        </p:spPr>
        <p:txBody>
          <a:bodyPr/>
          <a:lstStyle>
            <a:defPPr lvl="0">
              <a:defRPr lang="en-US"/>
            </a:defPPr>
            <a:lvl1pPr marL="0" lv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sz="1200">
              <a:solidFill>
                <a:schemeClr val="bg1">
                  <a:lumMod val="50000"/>
                </a:schemeClr>
              </a:solidFill>
              <a:latin typeface="PSB Lavr"/>
              <a:cs typeface="PSB Lavr"/>
            </a:endParaRPr>
          </a:p>
        </p:txBody>
      </p:sp>
      <p:sp>
        <p:nvSpPr>
          <p:cNvPr id="124552076" name="Номер слайда 3"/>
          <p:cNvSpPr txBox="1"/>
          <p:nvPr/>
        </p:nvSpPr>
        <p:spPr bwMode="auto">
          <a:xfrm>
            <a:off x="11553400" y="6379744"/>
            <a:ext cx="434332" cy="364153"/>
          </a:xfrm>
          <a:prstGeom prst="rect">
            <a:avLst/>
          </a:prstGeom>
        </p:spPr>
        <p:txBody>
          <a:bodyPr/>
          <a:lstStyle>
            <a:defPPr lvl="0">
              <a:defRPr lang="en-US"/>
            </a:defPPr>
            <a:lvl1pPr marL="0" lv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sz="1200">
              <a:solidFill>
                <a:schemeClr val="bg1">
                  <a:lumMod val="50000"/>
                </a:schemeClr>
              </a:solidFill>
              <a:latin typeface="PSB Lavr"/>
              <a:cs typeface="PSB Lavr"/>
            </a:endParaRPr>
          </a:p>
        </p:txBody>
      </p:sp>
      <p:sp>
        <p:nvSpPr>
          <p:cNvPr id="1014929792" name="Прямоугольник 1014929791"/>
          <p:cNvSpPr/>
          <p:nvPr/>
        </p:nvSpPr>
        <p:spPr bwMode="auto">
          <a:xfrm>
            <a:off x="10086248" y="158747"/>
            <a:ext cx="2054409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0561745" name="Прямоугольник 1"/>
          <p:cNvSpPr/>
          <p:nvPr/>
        </p:nvSpPr>
        <p:spPr bwMode="auto">
          <a:xfrm>
            <a:off x="1370929" y="1525253"/>
            <a:ext cx="9875280" cy="457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0" u="none" strike="noStrike" cap="none" spc="0">
                <a:solidFill>
                  <a:sysClr val="windowText" lastClr="000000"/>
                </a:solidFill>
                <a:latin typeface="PSB Lavr"/>
                <a:ea typeface="PSB Lavr"/>
                <a:cs typeface="PSB Lavr"/>
              </a:rPr>
              <a:t>Как часто трансграничные платежи, осуществленные Вашей компанией за последние 6 месяцев, зависали или были отклонены? (Среди тех, кто столкнулся с отказом или зависанием платежа)</a:t>
            </a:r>
            <a:endParaRPr lang="ru-RU" sz="1200" b="1" i="0" u="none" strike="noStrike" cap="none" spc="0">
              <a:solidFill>
                <a:sysClr val="windowText" lastClr="000000"/>
              </a:solidFill>
              <a:latin typeface="PSB Lavr"/>
              <a:cs typeface="PSB Lavr"/>
            </a:endParaRPr>
          </a:p>
        </p:txBody>
      </p:sp>
      <p:pic>
        <p:nvPicPr>
          <p:cNvPr id="462752893" name="Рисунок 46275289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90513" y="209693"/>
            <a:ext cx="1440211" cy="221719"/>
          </a:xfrm>
          <a:prstGeom prst="rect">
            <a:avLst/>
          </a:prstGeom>
        </p:spPr>
      </p:pic>
      <p:graphicFrame>
        <p:nvGraphicFramePr>
          <p:cNvPr id="1249813003" name="Диаграмма 1249813002"/>
          <p:cNvGraphicFramePr>
            <a:graphicFrameLocks/>
          </p:cNvGraphicFramePr>
          <p:nvPr/>
        </p:nvGraphicFramePr>
        <p:xfrm>
          <a:off x="1868009" y="2118572"/>
          <a:ext cx="8218239" cy="4063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628779503" name="Прямая со стрелкой 20"/>
          <p:cNvCxnSpPr>
            <a:cxnSpLocks/>
          </p:cNvCxnSpPr>
          <p:nvPr/>
        </p:nvCxnSpPr>
        <p:spPr bwMode="auto">
          <a:xfrm flipV="1">
            <a:off x="2503602" y="3455146"/>
            <a:ext cx="271344" cy="606985"/>
          </a:xfrm>
          <a:prstGeom prst="straightConnector1">
            <a:avLst/>
          </a:prstGeom>
          <a:ln w="28575" cap="flat" cmpd="sng" algn="ctr">
            <a:solidFill>
              <a:srgbClr val="FF6633"/>
            </a:solidFill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76424141" name="Прямая со стрелкой 20"/>
          <p:cNvCxnSpPr>
            <a:cxnSpLocks/>
          </p:cNvCxnSpPr>
          <p:nvPr/>
        </p:nvCxnSpPr>
        <p:spPr bwMode="auto">
          <a:xfrm>
            <a:off x="7524209" y="4809190"/>
            <a:ext cx="202453" cy="186764"/>
          </a:xfrm>
          <a:prstGeom prst="straightConnector1">
            <a:avLst/>
          </a:prstGeom>
          <a:ln w="28575" cap="flat" cmpd="sng" algn="ctr">
            <a:solidFill>
              <a:srgbClr val="FF6633"/>
            </a:solidFill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67868517" name="Прямая со стрелкой 20"/>
          <p:cNvCxnSpPr>
            <a:cxnSpLocks/>
          </p:cNvCxnSpPr>
          <p:nvPr/>
        </p:nvCxnSpPr>
        <p:spPr bwMode="auto">
          <a:xfrm>
            <a:off x="9077324" y="4541369"/>
            <a:ext cx="202452" cy="454586"/>
          </a:xfrm>
          <a:prstGeom prst="straightConnector1">
            <a:avLst/>
          </a:prstGeom>
          <a:ln w="28575" cap="flat" cmpd="sng" algn="ctr">
            <a:solidFill>
              <a:srgbClr val="FF6633"/>
            </a:solidFill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6637210" name="Овал 1956637209"/>
          <p:cNvSpPr/>
          <p:nvPr/>
        </p:nvSpPr>
        <p:spPr bwMode="auto">
          <a:xfrm rot="1419134">
            <a:off x="7731536" y="5953547"/>
            <a:ext cx="12820648" cy="4648199"/>
          </a:xfrm>
          <a:prstGeom prst="ellipse">
            <a:avLst/>
          </a:prstGeom>
          <a:gradFill>
            <a:gsLst>
              <a:gs pos="0">
                <a:srgbClr val="A4BCFF">
                  <a:alpha val="70000"/>
                </a:srgbClr>
              </a:gs>
              <a:gs pos="100000">
                <a:srgbClr val="C899F7">
                  <a:alpha val="70000"/>
                </a:srgbClr>
              </a:gs>
            </a:gsLst>
            <a:lin ang="17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rgbClr val="7176FF"/>
              </a:solidFill>
            </a:endParaRPr>
          </a:p>
        </p:txBody>
      </p:sp>
      <p:pic>
        <p:nvPicPr>
          <p:cNvPr id="547402248" name="Рисунок 5474022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83384" y="-722364"/>
            <a:ext cx="4129783" cy="4129783"/>
          </a:xfrm>
          <a:prstGeom prst="rect">
            <a:avLst/>
          </a:prstGeom>
        </p:spPr>
      </p:pic>
      <p:sp>
        <p:nvSpPr>
          <p:cNvPr id="16" name="Текст 4"/>
          <p:cNvSpPr>
            <a:spLocks noGrp="1"/>
          </p:cNvSpPr>
          <p:nvPr>
            <p:ph type="body" sz="quarter" idx="4294967295"/>
          </p:nvPr>
        </p:nvSpPr>
        <p:spPr bwMode="auto">
          <a:xfrm>
            <a:off x="217734" y="308437"/>
            <a:ext cx="6724674" cy="4289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/>
            </a:pPr>
            <a:r>
              <a:rPr lang="ru-RU" sz="3600">
                <a:solidFill>
                  <a:srgbClr val="000E3B"/>
                </a:solidFill>
                <a:latin typeface="PSB Lavr Medium"/>
                <a:cs typeface="PSB Lavr Medium"/>
              </a:rPr>
              <a:t>ВЭД без лишних сложностей</a:t>
            </a:r>
            <a:endParaRPr/>
          </a:p>
        </p:txBody>
      </p:sp>
      <p:grpSp>
        <p:nvGrpSpPr>
          <p:cNvPr id="17" name="Группа 16"/>
          <p:cNvGrpSpPr/>
          <p:nvPr/>
        </p:nvGrpSpPr>
        <p:grpSpPr bwMode="auto">
          <a:xfrm>
            <a:off x="319590" y="2785884"/>
            <a:ext cx="7627657" cy="3766154"/>
            <a:chOff x="0" y="0"/>
            <a:chExt cx="7627657" cy="3766154"/>
          </a:xfrm>
        </p:grpSpPr>
        <p:grpSp>
          <p:nvGrpSpPr>
            <p:cNvPr id="18" name="Группа 17"/>
            <p:cNvGrpSpPr/>
            <p:nvPr/>
          </p:nvGrpSpPr>
          <p:grpSpPr bwMode="auto">
            <a:xfrm>
              <a:off x="4308" y="1603245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111" name="Скругленный прямоугольник 5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112" name="Рисунок 111"/>
              <p:cNvPicPr>
                <a:picLocks noChangeAspect="1"/>
              </p:cNvPicPr>
              <p:nvPr/>
            </p:nvPicPr>
            <p:blipFill>
              <a:blip r:embed="rId3"/>
              <a:stretch/>
            </p:blipFill>
            <p:spPr bwMode="auto">
              <a:xfrm>
                <a:off x="120205" y="175742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13" name="Заголовок 1"/>
              <p:cNvSpPr txBox="1"/>
              <p:nvPr/>
            </p:nvSpPr>
            <p:spPr bwMode="auto">
              <a:xfrm>
                <a:off x="656775" y="167805"/>
                <a:ext cx="802569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Армения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19" name="Группа 18"/>
            <p:cNvGrpSpPr/>
            <p:nvPr/>
          </p:nvGrpSpPr>
          <p:grpSpPr bwMode="auto">
            <a:xfrm>
              <a:off x="4308" y="801621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108" name="Скругленный прямоугольник 9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109" name="Рисунок 108"/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120205" y="176905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10" name="Заголовок 1"/>
              <p:cNvSpPr txBox="1"/>
              <p:nvPr/>
            </p:nvSpPr>
            <p:spPr bwMode="auto">
              <a:xfrm>
                <a:off x="656775" y="176905"/>
                <a:ext cx="1143323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Азербайджан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1" name="Группа 20"/>
            <p:cNvGrpSpPr/>
            <p:nvPr/>
          </p:nvGrpSpPr>
          <p:grpSpPr bwMode="auto">
            <a:xfrm>
              <a:off x="3565" y="0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105" name="Скругленный прямоугольник 13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106" name="Рисунок 105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120950" y="167407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07" name="Заголовок 1"/>
              <p:cNvSpPr txBox="1"/>
              <p:nvPr/>
            </p:nvSpPr>
            <p:spPr bwMode="auto">
              <a:xfrm>
                <a:off x="657520" y="157466"/>
                <a:ext cx="952683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Абхазия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 bwMode="auto">
            <a:xfrm>
              <a:off x="4308" y="2404867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102" name="Скругленный прямоугольник 17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103" name="Рисунок 102"/>
              <p:cNvPicPr>
                <a:picLocks noChangeAspect="1"/>
              </p:cNvPicPr>
              <p:nvPr/>
            </p:nvPicPr>
            <p:blipFill>
              <a:blip r:embed="rId6"/>
              <a:stretch/>
            </p:blipFill>
            <p:spPr bwMode="auto">
              <a:xfrm>
                <a:off x="114159" y="162178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04" name="Заголовок 1"/>
              <p:cNvSpPr txBox="1"/>
              <p:nvPr/>
            </p:nvSpPr>
            <p:spPr bwMode="auto">
              <a:xfrm>
                <a:off x="643046" y="154242"/>
                <a:ext cx="802569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Беларусь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3" name="Группа 22"/>
            <p:cNvGrpSpPr/>
            <p:nvPr/>
          </p:nvGrpSpPr>
          <p:grpSpPr bwMode="auto">
            <a:xfrm>
              <a:off x="1941752" y="0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99" name="Скругленный прямоугольник 21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100" name="Рисунок 99"/>
              <p:cNvPicPr>
                <a:picLocks noChangeAspect="1"/>
              </p:cNvPicPr>
              <p:nvPr/>
            </p:nvPicPr>
            <p:blipFill>
              <a:blip r:embed="rId7"/>
              <a:stretch/>
            </p:blipFill>
            <p:spPr bwMode="auto">
              <a:xfrm>
                <a:off x="123624" y="168900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101" name="Заголовок 1"/>
              <p:cNvSpPr txBox="1"/>
              <p:nvPr/>
            </p:nvSpPr>
            <p:spPr bwMode="auto">
              <a:xfrm>
                <a:off x="616905" y="176837"/>
                <a:ext cx="952683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Казахстан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4" name="Группа 23"/>
            <p:cNvGrpSpPr/>
            <p:nvPr/>
          </p:nvGrpSpPr>
          <p:grpSpPr bwMode="auto">
            <a:xfrm>
              <a:off x="1940042" y="801621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94" name="Скругленный прямоугольник 28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grpSp>
            <p:nvGrpSpPr>
              <p:cNvPr id="95" name="Группа 94"/>
              <p:cNvGrpSpPr/>
              <p:nvPr/>
            </p:nvGrpSpPr>
            <p:grpSpPr bwMode="auto">
              <a:xfrm>
                <a:off x="119368" y="163687"/>
                <a:ext cx="421036" cy="216539"/>
                <a:chOff x="0" y="0"/>
                <a:chExt cx="421036" cy="216539"/>
              </a:xfrm>
              <a:grpFill/>
            </p:grpSpPr>
            <p:pic>
              <p:nvPicPr>
                <p:cNvPr id="97" name="Рисунок 96"/>
                <p:cNvPicPr/>
                <p:nvPr/>
              </p:nvPicPr>
              <p:blipFill>
                <a:blip r:embed="rId8"/>
                <a:stretch/>
              </p:blipFill>
              <p:spPr bwMode="auto">
                <a:xfrm>
                  <a:off x="0" y="0"/>
                  <a:ext cx="421036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98" name="Рисунок 97"/>
                <p:cNvPicPr>
                  <a:picLocks noChangeAspect="1"/>
                </p:cNvPicPr>
                <p:nvPr/>
              </p:nvPicPr>
              <p:blipFill>
                <a:blip r:embed="rId9"/>
                <a:stretch/>
              </p:blipFill>
              <p:spPr bwMode="auto">
                <a:xfrm>
                  <a:off x="34903" y="3733"/>
                  <a:ext cx="350863" cy="192501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96" name="Заголовок 1"/>
              <p:cNvSpPr txBox="1"/>
              <p:nvPr/>
            </p:nvSpPr>
            <p:spPr bwMode="auto">
              <a:xfrm>
                <a:off x="609217" y="158247"/>
                <a:ext cx="802569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Киргизия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 bwMode="auto">
            <a:xfrm>
              <a:off x="1951384" y="3206488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89" name="Скругленный прямоугольник 34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grpSp>
            <p:nvGrpSpPr>
              <p:cNvPr id="90" name="Группа 89"/>
              <p:cNvGrpSpPr/>
              <p:nvPr/>
            </p:nvGrpSpPr>
            <p:grpSpPr bwMode="auto">
              <a:xfrm>
                <a:off x="109242" y="170618"/>
                <a:ext cx="426485" cy="216539"/>
                <a:chOff x="0" y="0"/>
                <a:chExt cx="426485" cy="216539"/>
              </a:xfrm>
              <a:grpFill/>
            </p:grpSpPr>
            <p:sp>
              <p:nvSpPr>
                <p:cNvPr id="92" name="Прямоугольник 91"/>
                <p:cNvSpPr/>
                <p:nvPr/>
              </p:nvSpPr>
              <p:spPr bwMode="auto">
                <a:xfrm>
                  <a:off x="0" y="0"/>
                  <a:ext cx="426485" cy="216539"/>
                </a:xfrm>
                <a:prstGeom prst="rect">
                  <a:avLst/>
                </a:prstGeom>
                <a:grpFill/>
                <a:ln w="3175" cap="flat">
                  <a:noFill/>
                  <a:miter lim="400000"/>
                </a:ln>
              </p:spPr>
              <p:style>
                <a:lnRef idx="0">
                  <a:srgbClr val="000000"/>
                </a:lnRef>
                <a:fillRef idx="0">
                  <a:srgbClr val="000000"/>
                </a:fillRef>
                <a:effectRef idx="0">
                  <a:srgbClr val="000000"/>
                </a:effectRef>
                <a:fontRef idx="none"/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sz="1300" b="0">
                    <a:latin typeface="PSB Lavr"/>
                    <a:cs typeface="PSB Lavr"/>
                  </a:endParaRPr>
                </a:p>
              </p:txBody>
            </p:sp>
            <p:pic>
              <p:nvPicPr>
                <p:cNvPr id="93" name="Рисунок 92"/>
                <p:cNvPicPr>
                  <a:picLocks noChangeAspect="1"/>
                </p:cNvPicPr>
                <p:nvPr/>
              </p:nvPicPr>
              <p:blipFill>
                <a:blip r:embed="rId10"/>
                <a:stretch/>
              </p:blipFill>
              <p:spPr bwMode="auto">
                <a:xfrm>
                  <a:off x="63996" y="24395"/>
                  <a:ext cx="304632" cy="18365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91" name="Заголовок 1"/>
              <p:cNvSpPr txBox="1"/>
              <p:nvPr/>
            </p:nvSpPr>
            <p:spPr bwMode="auto">
              <a:xfrm>
                <a:off x="649044" y="167805"/>
                <a:ext cx="1020054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Бразилия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 bwMode="auto">
            <a:xfrm>
              <a:off x="3881012" y="0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84" name="Скругленный прямоугольник 40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grpSp>
            <p:nvGrpSpPr>
              <p:cNvPr id="85" name="Группа 84"/>
              <p:cNvGrpSpPr/>
              <p:nvPr/>
            </p:nvGrpSpPr>
            <p:grpSpPr bwMode="auto">
              <a:xfrm>
                <a:off x="109242" y="162178"/>
                <a:ext cx="426485" cy="216539"/>
                <a:chOff x="0" y="0"/>
                <a:chExt cx="426485" cy="216539"/>
              </a:xfrm>
              <a:grpFill/>
            </p:grpSpPr>
            <p:pic>
              <p:nvPicPr>
                <p:cNvPr id="87" name="Рисунок 86"/>
                <p:cNvPicPr/>
                <p:nvPr/>
              </p:nvPicPr>
              <p:blipFill>
                <a:blip r:embed="rId11"/>
                <a:stretch/>
              </p:blipFill>
              <p:spPr bwMode="auto">
                <a:xfrm>
                  <a:off x="0" y="0"/>
                  <a:ext cx="426485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88" name="Рисунок 87"/>
                <p:cNvPicPr>
                  <a:picLocks noChangeAspect="1"/>
                </p:cNvPicPr>
                <p:nvPr/>
              </p:nvPicPr>
              <p:blipFill>
                <a:blip r:embed="rId12"/>
                <a:stretch/>
              </p:blipFill>
              <p:spPr bwMode="auto">
                <a:xfrm>
                  <a:off x="48457" y="0"/>
                  <a:ext cx="319863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86" name="Заголовок 1"/>
              <p:cNvSpPr txBox="1"/>
              <p:nvPr/>
            </p:nvSpPr>
            <p:spPr bwMode="auto">
              <a:xfrm>
                <a:off x="647618" y="162064"/>
                <a:ext cx="869940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Вьетнам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 bwMode="auto">
            <a:xfrm>
              <a:off x="3874160" y="801621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79" name="Скругленный прямоугольник 46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grpSp>
            <p:nvGrpSpPr>
              <p:cNvPr id="80" name="Группа 79"/>
              <p:cNvGrpSpPr/>
              <p:nvPr/>
            </p:nvGrpSpPr>
            <p:grpSpPr bwMode="auto">
              <a:xfrm>
                <a:off x="116092" y="176944"/>
                <a:ext cx="426485" cy="216539"/>
                <a:chOff x="0" y="0"/>
                <a:chExt cx="426485" cy="216539"/>
              </a:xfrm>
              <a:grpFill/>
            </p:grpSpPr>
            <p:pic>
              <p:nvPicPr>
                <p:cNvPr id="82" name="Рисунок 81"/>
                <p:cNvPicPr/>
                <p:nvPr/>
              </p:nvPicPr>
              <p:blipFill>
                <a:blip r:embed="rId13"/>
                <a:stretch/>
              </p:blipFill>
              <p:spPr bwMode="auto">
                <a:xfrm>
                  <a:off x="0" y="0"/>
                  <a:ext cx="426485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83" name="Рисунок 82"/>
                <p:cNvPicPr>
                  <a:picLocks noChangeAspect="1"/>
                </p:cNvPicPr>
                <p:nvPr/>
              </p:nvPicPr>
              <p:blipFill>
                <a:blip r:embed="rId14"/>
                <a:stretch/>
              </p:blipFill>
              <p:spPr bwMode="auto">
                <a:xfrm>
                  <a:off x="53309" y="0"/>
                  <a:ext cx="319863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81" name="Заголовок 1"/>
              <p:cNvSpPr txBox="1"/>
              <p:nvPr/>
            </p:nvSpPr>
            <p:spPr bwMode="auto">
              <a:xfrm>
                <a:off x="650913" y="176837"/>
                <a:ext cx="565581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Индия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 bwMode="auto">
            <a:xfrm>
              <a:off x="3874160" y="1603245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74" name="Скругленный прямоугольник 52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grpSp>
            <p:nvGrpSpPr>
              <p:cNvPr id="75" name="Группа 74"/>
              <p:cNvGrpSpPr/>
              <p:nvPr/>
            </p:nvGrpSpPr>
            <p:grpSpPr bwMode="auto">
              <a:xfrm>
                <a:off x="116092" y="174121"/>
                <a:ext cx="426485" cy="216539"/>
                <a:chOff x="0" y="0"/>
                <a:chExt cx="426485" cy="216539"/>
              </a:xfrm>
              <a:grpFill/>
            </p:grpSpPr>
            <p:pic>
              <p:nvPicPr>
                <p:cNvPr id="77" name="Рисунок 76"/>
                <p:cNvPicPr/>
                <p:nvPr/>
              </p:nvPicPr>
              <p:blipFill>
                <a:blip r:embed="rId15"/>
                <a:stretch/>
              </p:blipFill>
              <p:spPr bwMode="auto">
                <a:xfrm>
                  <a:off x="0" y="0"/>
                  <a:ext cx="426485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78" name="Рисунок 77"/>
                <p:cNvPicPr>
                  <a:picLocks noChangeAspect="1"/>
                </p:cNvPicPr>
                <p:nvPr/>
              </p:nvPicPr>
              <p:blipFill>
                <a:blip r:embed="rId16"/>
                <a:stretch/>
              </p:blipFill>
              <p:spPr bwMode="auto">
                <a:xfrm>
                  <a:off x="10949" y="0"/>
                  <a:ext cx="319863" cy="21653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76" name="Заголовок 1"/>
              <p:cNvSpPr txBox="1"/>
              <p:nvPr/>
            </p:nvSpPr>
            <p:spPr bwMode="auto">
              <a:xfrm>
                <a:off x="609573" y="158247"/>
                <a:ext cx="668819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Китай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 bwMode="auto">
            <a:xfrm>
              <a:off x="1950639" y="1603245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71" name="Скругленный прямоугольник 70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72" name="Рисунок 71"/>
              <p:cNvPicPr>
                <a:picLocks noChangeAspect="1"/>
              </p:cNvPicPr>
              <p:nvPr/>
            </p:nvPicPr>
            <p:blipFill>
              <a:blip r:embed="rId17"/>
              <a:stretch/>
            </p:blipFill>
            <p:spPr bwMode="auto">
              <a:xfrm>
                <a:off x="117078" y="169017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73" name="Заголовок 1"/>
              <p:cNvSpPr txBox="1"/>
              <p:nvPr/>
            </p:nvSpPr>
            <p:spPr bwMode="auto">
              <a:xfrm>
                <a:off x="663141" y="147076"/>
                <a:ext cx="1095111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Таджикистан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 bwMode="auto">
            <a:xfrm>
              <a:off x="1951384" y="2404867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68" name="Скругленный прямоугольник 62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69" name="Рисунок 68"/>
              <p:cNvPicPr>
                <a:picLocks noChangeAspect="1"/>
              </p:cNvPicPr>
              <p:nvPr/>
            </p:nvPicPr>
            <p:blipFill>
              <a:blip r:embed="rId18"/>
              <a:stretch/>
            </p:blipFill>
            <p:spPr bwMode="auto">
              <a:xfrm>
                <a:off x="116928" y="184842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70" name="Заголовок 1"/>
              <p:cNvSpPr txBox="1"/>
              <p:nvPr/>
            </p:nvSpPr>
            <p:spPr bwMode="auto">
              <a:xfrm>
                <a:off x="655304" y="168969"/>
                <a:ext cx="1020054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Узбекистан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 bwMode="auto">
            <a:xfrm>
              <a:off x="5815077" y="801621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65" name="Скругленный прямоугольник 66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  <p:pic>
            <p:nvPicPr>
              <p:cNvPr id="66" name="Рисунок 65"/>
              <p:cNvPicPr>
                <a:picLocks noChangeAspect="1"/>
              </p:cNvPicPr>
              <p:nvPr/>
            </p:nvPicPr>
            <p:blipFill>
              <a:blip r:embed="rId19"/>
              <a:stretch/>
            </p:blipFill>
            <p:spPr bwMode="auto">
              <a:xfrm>
                <a:off x="109161" y="184842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67" name="Заголовок 1"/>
              <p:cNvSpPr txBox="1"/>
              <p:nvPr/>
            </p:nvSpPr>
            <p:spPr bwMode="auto">
              <a:xfrm>
                <a:off x="665124" y="168969"/>
                <a:ext cx="494654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ОАЭ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2" name="Группа 31"/>
            <p:cNvGrpSpPr/>
            <p:nvPr/>
          </p:nvGrpSpPr>
          <p:grpSpPr bwMode="auto">
            <a:xfrm>
              <a:off x="5815077" y="1603245"/>
              <a:ext cx="1812579" cy="559666"/>
              <a:chOff x="0" y="0"/>
              <a:chExt cx="1812579" cy="559666"/>
            </a:xfrm>
            <a:solidFill>
              <a:srgbClr val="F8F6FF"/>
            </a:solidFill>
          </p:grpSpPr>
          <p:sp>
            <p:nvSpPr>
              <p:cNvPr id="62" name="Скругленный прямоугольник 70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  <p:pic>
            <p:nvPicPr>
              <p:cNvPr id="63" name="Рисунок 62"/>
              <p:cNvPicPr>
                <a:picLocks noChangeAspect="1"/>
              </p:cNvPicPr>
              <p:nvPr/>
            </p:nvPicPr>
            <p:blipFill>
              <a:blip r:embed="rId20"/>
              <a:stretch/>
            </p:blipFill>
            <p:spPr bwMode="auto">
              <a:xfrm>
                <a:off x="109161" y="167805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64" name="Заголовок 1"/>
              <p:cNvSpPr txBox="1"/>
              <p:nvPr/>
            </p:nvSpPr>
            <p:spPr bwMode="auto">
              <a:xfrm>
                <a:off x="506978" y="159867"/>
                <a:ext cx="1305600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Приднестровье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3" name="Группа 32"/>
            <p:cNvGrpSpPr/>
            <p:nvPr/>
          </p:nvGrpSpPr>
          <p:grpSpPr bwMode="auto">
            <a:xfrm>
              <a:off x="3881012" y="2404867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59" name="Скругленный прямоугольник 74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60" name="Рисунок 59"/>
              <p:cNvPicPr>
                <a:picLocks noChangeAspect="1"/>
              </p:cNvPicPr>
              <p:nvPr/>
            </p:nvPicPr>
            <p:blipFill>
              <a:blip r:embed="rId21"/>
              <a:stretch/>
            </p:blipFill>
            <p:spPr bwMode="auto">
              <a:xfrm>
                <a:off x="116847" y="164042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61" name="Заголовок 1"/>
              <p:cNvSpPr txBox="1"/>
              <p:nvPr/>
            </p:nvSpPr>
            <p:spPr bwMode="auto">
              <a:xfrm>
                <a:off x="665124" y="148170"/>
                <a:ext cx="794883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Сербия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4" name="Группа 33"/>
            <p:cNvGrpSpPr/>
            <p:nvPr/>
          </p:nvGrpSpPr>
          <p:grpSpPr bwMode="auto">
            <a:xfrm>
              <a:off x="3874160" y="3206488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53" name="Скругленный прямоугольник 78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grpSp>
            <p:nvGrpSpPr>
              <p:cNvPr id="54" name="Группа 53"/>
              <p:cNvGrpSpPr/>
              <p:nvPr/>
            </p:nvGrpSpPr>
            <p:grpSpPr bwMode="auto">
              <a:xfrm>
                <a:off x="116926" y="167036"/>
                <a:ext cx="1567308" cy="236363"/>
                <a:chOff x="0" y="0"/>
                <a:chExt cx="1567308" cy="236363"/>
              </a:xfrm>
              <a:grpFill/>
            </p:grpSpPr>
            <p:grpSp>
              <p:nvGrpSpPr>
                <p:cNvPr id="55" name="Группа 54"/>
                <p:cNvGrpSpPr/>
                <p:nvPr/>
              </p:nvGrpSpPr>
              <p:grpSpPr bwMode="auto">
                <a:xfrm>
                  <a:off x="0" y="0"/>
                  <a:ext cx="418482" cy="217507"/>
                  <a:chOff x="0" y="0"/>
                  <a:chExt cx="418482" cy="217507"/>
                </a:xfrm>
                <a:grpFill/>
              </p:grpSpPr>
              <p:pic>
                <p:nvPicPr>
                  <p:cNvPr id="57" name="Рисунок 56"/>
                  <p:cNvPicPr/>
                  <p:nvPr/>
                </p:nvPicPr>
                <p:blipFill>
                  <a:blip r:embed="rId22"/>
                  <a:stretch/>
                </p:blipFill>
                <p:spPr bwMode="auto">
                  <a:xfrm>
                    <a:off x="0" y="966"/>
                    <a:ext cx="418482" cy="21654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</p:pic>
              <p:pic>
                <p:nvPicPr>
                  <p:cNvPr id="58" name="Рисунок 57"/>
                  <p:cNvPicPr>
                    <a:picLocks noChangeAspect="1"/>
                  </p:cNvPicPr>
                  <p:nvPr/>
                </p:nvPicPr>
                <p:blipFill>
                  <a:blip r:embed="rId23"/>
                  <a:stretch/>
                </p:blipFill>
                <p:spPr bwMode="auto">
                  <a:xfrm>
                    <a:off x="2130" y="0"/>
                    <a:ext cx="313861" cy="21654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</p:pic>
            </p:grpSp>
            <p:sp>
              <p:nvSpPr>
                <p:cNvPr id="56" name="Заголовок 1"/>
                <p:cNvSpPr txBox="1"/>
                <p:nvPr/>
              </p:nvSpPr>
              <p:spPr bwMode="auto">
                <a:xfrm>
                  <a:off x="562735" y="17739"/>
                  <a:ext cx="1004572" cy="218624"/>
                </a:xfrm>
                <a:prstGeom prst="rect">
                  <a:avLst/>
                </a:prstGeom>
                <a:grpFill/>
                <a:ln w="3175">
                  <a:noFill/>
                  <a:miter lim="400000"/>
                </a:ln>
              </p:spPr>
              <p:txBody>
                <a:bodyPr lIns="25267" tIns="25267" rIns="25267" bIns="25267" anchor="ctr">
                  <a:noAutofit/>
                </a:bodyPr>
                <a:lstStyle>
                  <a:lvl1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0" marR="0" indent="0" algn="l" defTabSz="308074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100" b="1" i="0" u="none" strike="noStrike" cap="none" spc="0">
                      <a:solidFill>
                        <a:srgbClr val="2B2C84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ru-RU" sz="1300" b="0">
                      <a:solidFill>
                        <a:srgbClr val="000367"/>
                      </a:solidFill>
                      <a:latin typeface="PSB Lavr"/>
                      <a:cs typeface="PSB Lavr"/>
                    </a:rPr>
                    <a:t>Турция</a:t>
                  </a:r>
                  <a:endParaRPr sz="1300" b="0">
                    <a:solidFill>
                      <a:srgbClr val="000367"/>
                    </a:solidFill>
                    <a:latin typeface="PSB Lavr"/>
                    <a:cs typeface="PSB Lavr"/>
                  </a:endParaRPr>
                </a:p>
              </p:txBody>
            </p:sp>
          </p:grpSp>
        </p:grpSp>
        <p:grpSp>
          <p:nvGrpSpPr>
            <p:cNvPr id="35" name="Группа 34"/>
            <p:cNvGrpSpPr/>
            <p:nvPr/>
          </p:nvGrpSpPr>
          <p:grpSpPr bwMode="auto">
            <a:xfrm>
              <a:off x="0" y="3206488"/>
              <a:ext cx="1800100" cy="559666"/>
              <a:chOff x="0" y="0"/>
              <a:chExt cx="1800100" cy="559666"/>
            </a:xfrm>
            <a:solidFill>
              <a:srgbClr val="F8F6FF"/>
            </a:solidFill>
          </p:grpSpPr>
          <p:sp>
            <p:nvSpPr>
              <p:cNvPr id="50" name="Скругленный прямоугольник 85"/>
              <p:cNvSpPr/>
              <p:nvPr/>
            </p:nvSpPr>
            <p:spPr bwMode="auto">
              <a:xfrm>
                <a:off x="0" y="0"/>
                <a:ext cx="1800100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latin typeface="PSB Lavr"/>
                  <a:cs typeface="PSB Lavr"/>
                </a:endParaRPr>
              </a:p>
            </p:txBody>
          </p:sp>
          <p:pic>
            <p:nvPicPr>
              <p:cNvPr id="51" name="Рисунок 50"/>
              <p:cNvPicPr>
                <a:picLocks noChangeAspect="1"/>
              </p:cNvPicPr>
              <p:nvPr/>
            </p:nvPicPr>
            <p:blipFill>
              <a:blip r:embed="rId24"/>
              <a:stretch/>
            </p:blipFill>
            <p:spPr bwMode="auto">
              <a:xfrm>
                <a:off x="131385" y="166290"/>
                <a:ext cx="411707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52" name="Заголовок 1"/>
              <p:cNvSpPr txBox="1"/>
              <p:nvPr/>
            </p:nvSpPr>
            <p:spPr bwMode="auto">
              <a:xfrm>
                <a:off x="628684" y="48992"/>
                <a:ext cx="1171415" cy="460787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Южная Осетия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6" name="Группа 35"/>
            <p:cNvGrpSpPr/>
            <p:nvPr/>
          </p:nvGrpSpPr>
          <p:grpSpPr bwMode="auto">
            <a:xfrm>
              <a:off x="5814333" y="0"/>
              <a:ext cx="1800099" cy="559666"/>
              <a:chOff x="0" y="0"/>
              <a:chExt cx="1800099" cy="559666"/>
            </a:xfrm>
            <a:solidFill>
              <a:srgbClr val="F8F6FF"/>
            </a:solidFill>
          </p:grpSpPr>
          <p:sp>
            <p:nvSpPr>
              <p:cNvPr id="45" name="Скругленный прямоугольник 89"/>
              <p:cNvSpPr/>
              <p:nvPr/>
            </p:nvSpPr>
            <p:spPr bwMode="auto">
              <a:xfrm>
                <a:off x="0" y="0"/>
                <a:ext cx="1800099" cy="559666"/>
              </a:xfrm>
              <a:prstGeom prst="roundRect">
                <a:avLst>
                  <a:gd name="adj" fmla="val 12119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  <p:pic>
            <p:nvPicPr>
              <p:cNvPr id="46" name="Рисунок 45"/>
              <p:cNvPicPr>
                <a:picLocks noChangeAspect="1"/>
              </p:cNvPicPr>
              <p:nvPr/>
            </p:nvPicPr>
            <p:blipFill>
              <a:blip r:embed="rId25"/>
              <a:stretch/>
            </p:blipFill>
            <p:spPr bwMode="auto">
              <a:xfrm>
                <a:off x="115791" y="162084"/>
                <a:ext cx="419393" cy="21653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49" name="Заголовок 1"/>
              <p:cNvSpPr txBox="1"/>
              <p:nvPr/>
            </p:nvSpPr>
            <p:spPr bwMode="auto">
              <a:xfrm>
                <a:off x="656377" y="145294"/>
                <a:ext cx="875646" cy="218624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Куба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 bwMode="auto">
            <a:xfrm>
              <a:off x="5824708" y="2404867"/>
              <a:ext cx="1800099" cy="559666"/>
              <a:chOff x="0" y="0"/>
              <a:chExt cx="1800099" cy="559666"/>
            </a:xfrm>
            <a:solidFill>
              <a:srgbClr val="F8F6FF"/>
            </a:solidFill>
          </p:grpSpPr>
          <p:sp>
            <p:nvSpPr>
              <p:cNvPr id="42" name="Скругленный прямоугольник 95"/>
              <p:cNvSpPr/>
              <p:nvPr/>
            </p:nvSpPr>
            <p:spPr bwMode="auto">
              <a:xfrm>
                <a:off x="0" y="0"/>
                <a:ext cx="1800099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  <p:pic>
            <p:nvPicPr>
              <p:cNvPr id="43" name="Рисунок 42"/>
              <p:cNvPicPr>
                <a:picLocks noChangeAspect="1"/>
              </p:cNvPicPr>
              <p:nvPr/>
            </p:nvPicPr>
            <p:blipFill>
              <a:blip r:embed="rId26"/>
              <a:stretch/>
            </p:blipFill>
            <p:spPr bwMode="auto">
              <a:xfrm>
                <a:off x="131385" y="168906"/>
                <a:ext cx="411707" cy="211308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44" name="Заголовок 1"/>
              <p:cNvSpPr txBox="1"/>
              <p:nvPr/>
            </p:nvSpPr>
            <p:spPr bwMode="auto">
              <a:xfrm>
                <a:off x="628684" y="48990"/>
                <a:ext cx="1171415" cy="460787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rm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Мьянма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 bwMode="auto">
            <a:xfrm>
              <a:off x="5824710" y="3206482"/>
              <a:ext cx="1800099" cy="559666"/>
              <a:chOff x="0" y="0"/>
              <a:chExt cx="1800099" cy="559666"/>
            </a:xfrm>
            <a:solidFill>
              <a:srgbClr val="F8F6FF"/>
            </a:solidFill>
          </p:grpSpPr>
          <p:sp>
            <p:nvSpPr>
              <p:cNvPr id="39" name="Скругленный прямоугольник 99"/>
              <p:cNvSpPr/>
              <p:nvPr/>
            </p:nvSpPr>
            <p:spPr bwMode="auto">
              <a:xfrm>
                <a:off x="0" y="0"/>
                <a:ext cx="1800099" cy="559666"/>
              </a:xfrm>
              <a:prstGeom prst="roundRect">
                <a:avLst>
                  <a:gd name="adj" fmla="val 15530"/>
                </a:avLst>
              </a:prstGeom>
              <a:grpFill/>
              <a:ln w="12700" cap="flat">
                <a:noFill/>
                <a:miter lim="400000"/>
              </a:ln>
            </p:spPr>
            <p:style>
              <a:lnRef idx="0">
                <a:srgbClr val="000000"/>
              </a:lnRef>
              <a:fillRef idx="0">
                <a:srgbClr val="000000"/>
              </a:fillRef>
              <a:effectRef idx="0">
                <a:srgbClr val="000000"/>
              </a:effectRef>
              <a:fontRef idx="none"/>
            </p:style>
            <p:txBody>
              <a:bodyPr rtlCol="0" anchor="ctr"/>
              <a:lstStyle/>
              <a:p>
                <a:pPr algn="ctr">
                  <a:defRPr/>
                </a:pP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  <p:pic>
            <p:nvPicPr>
              <p:cNvPr id="40" name="Рисунок 39"/>
              <p:cNvPicPr>
                <a:picLocks noChangeAspect="1"/>
              </p:cNvPicPr>
              <p:nvPr/>
            </p:nvPicPr>
            <p:blipFill>
              <a:blip r:embed="rId27"/>
              <a:stretch/>
            </p:blipFill>
            <p:spPr bwMode="auto">
              <a:xfrm>
                <a:off x="131385" y="168906"/>
                <a:ext cx="411707" cy="211308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41" name="Заголовок 1"/>
              <p:cNvSpPr txBox="1"/>
              <p:nvPr/>
            </p:nvSpPr>
            <p:spPr bwMode="auto">
              <a:xfrm>
                <a:off x="628684" y="48992"/>
                <a:ext cx="1171415" cy="460787"/>
              </a:xfrm>
              <a:prstGeom prst="rect">
                <a:avLst/>
              </a:prstGeom>
              <a:grpFill/>
              <a:ln w="3175">
                <a:noFill/>
                <a:miter lim="400000"/>
              </a:ln>
            </p:spPr>
            <p:txBody>
              <a:bodyPr lIns="25267" tIns="25267" rIns="25267" bIns="25267" anchor="ctr">
                <a:normAutofit/>
              </a:bodyPr>
              <a:lstStyle>
                <a:lvl1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1pPr>
                <a:lvl2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2pPr>
                <a:lvl3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3pPr>
                <a:lvl4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4pPr>
                <a:lvl5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5pPr>
                <a:lvl6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6pPr>
                <a:lvl7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7pPr>
                <a:lvl8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8pPr>
                <a:lvl9pPr marL="0" marR="0" indent="0" algn="l" defTabSz="308074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100" b="1" i="0" u="none" strike="noStrike" cap="none" spc="0">
                    <a:solidFill>
                      <a:srgbClr val="2B2C84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ru-RU" sz="1300" b="0">
                    <a:solidFill>
                      <a:srgbClr val="000367"/>
                    </a:solidFill>
                    <a:latin typeface="PSB Lavr"/>
                    <a:cs typeface="PSB Lavr"/>
                  </a:rPr>
                  <a:t>Нигерия</a:t>
                </a:r>
                <a:endParaRPr sz="1300" b="0">
                  <a:solidFill>
                    <a:srgbClr val="000367"/>
                  </a:solidFill>
                  <a:latin typeface="PSB Lavr"/>
                  <a:cs typeface="PSB Lavr"/>
                </a:endParaRPr>
              </a:p>
            </p:txBody>
          </p:sp>
        </p:grpSp>
      </p:grpSp>
      <p:sp>
        <p:nvSpPr>
          <p:cNvPr id="120" name="Прямоугольник 119"/>
          <p:cNvSpPr/>
          <p:nvPr/>
        </p:nvSpPr>
        <p:spPr bwMode="auto">
          <a:xfrm>
            <a:off x="217732" y="1153893"/>
            <a:ext cx="7979876" cy="105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200"/>
              </a:spcBef>
              <a:buFont typeface="Arial"/>
              <a:buChar char="•"/>
              <a:defRPr/>
            </a:pPr>
            <a:r>
              <a:rPr lang="ru-RU" sz="200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Полное сопровождение ВЭД</a:t>
            </a:r>
            <a:endParaRPr sz="2000">
              <a:solidFill>
                <a:srgbClr val="7176FF"/>
              </a:solidFill>
              <a:latin typeface="PSB Lavr Medium"/>
              <a:cs typeface="PSB Lavr Medium"/>
            </a:endParaRPr>
          </a:p>
          <a:p>
            <a:pPr marL="285750" indent="-285750">
              <a:spcBef>
                <a:spcPts val="200"/>
              </a:spcBef>
              <a:buFont typeface="Arial"/>
              <a:buChar char="•"/>
              <a:defRPr/>
            </a:pPr>
            <a:r>
              <a:rPr lang="ru-RU" sz="200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Конвертация валют</a:t>
            </a:r>
            <a:endParaRPr sz="2000">
              <a:solidFill>
                <a:srgbClr val="7176FF"/>
              </a:solidFill>
              <a:latin typeface="PSB Lavr Medium"/>
              <a:cs typeface="PSB Lavr Medium"/>
            </a:endParaRPr>
          </a:p>
          <a:p>
            <a:pPr marL="285750" indent="-285750">
              <a:spcBef>
                <a:spcPts val="200"/>
              </a:spcBef>
              <a:buFont typeface="Arial"/>
              <a:buChar char="•"/>
              <a:defRPr/>
            </a:pPr>
            <a:r>
              <a:rPr lang="ru-RU" sz="200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Постановка контрактов на учет</a:t>
            </a:r>
            <a:endParaRPr sz="2000">
              <a:solidFill>
                <a:srgbClr val="7176FF"/>
              </a:solidFill>
              <a:latin typeface="PSB Lavr Medium"/>
              <a:cs typeface="PSB Lavr Medium"/>
            </a:endParaRPr>
          </a:p>
        </p:txBody>
      </p:sp>
      <p:sp>
        <p:nvSpPr>
          <p:cNvPr id="121" name="Прямоугольник 120"/>
          <p:cNvSpPr/>
          <p:nvPr/>
        </p:nvSpPr>
        <p:spPr bwMode="auto">
          <a:xfrm>
            <a:off x="4506084" y="1138002"/>
            <a:ext cx="5326384" cy="105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Валютный контроль</a:t>
            </a:r>
            <a:endParaRPr sz="2000" b="0" i="0" u="none" strike="noStrike" cap="none" spc="0">
              <a:solidFill>
                <a:srgbClr val="7176FF"/>
              </a:solidFill>
              <a:latin typeface="PSB Lavr Medium"/>
              <a:cs typeface="PSB Lavr Medium"/>
            </a:endParaRPr>
          </a:p>
          <a:p>
            <a:pPr marL="285750" marR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Персональная поддержка</a:t>
            </a:r>
            <a:endParaRPr sz="2000" b="0" i="0" u="none" strike="noStrike" cap="none" spc="0">
              <a:solidFill>
                <a:srgbClr val="7176FF"/>
              </a:solidFill>
              <a:latin typeface="PSB Lavr Medium"/>
              <a:cs typeface="PSB Lavr Medium"/>
            </a:endParaRPr>
          </a:p>
          <a:p>
            <a:pPr marL="285750" marR="0" indent="-2857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2000" b="0" i="0" u="none" strike="noStrike" cap="none" spc="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Минимизация рисков и задержек</a:t>
            </a:r>
            <a:endParaRPr sz="2000" b="0" i="0" u="none" strike="noStrike" cap="none" spc="0">
              <a:solidFill>
                <a:srgbClr val="7176FF"/>
              </a:solidFill>
              <a:latin typeface="PSB Lavr Medium"/>
              <a:cs typeface="PSB Lavr Medium"/>
            </a:endParaRPr>
          </a:p>
        </p:txBody>
      </p:sp>
      <p:sp>
        <p:nvSpPr>
          <p:cNvPr id="743593302" name="Текст 4"/>
          <p:cNvSpPr txBox="1"/>
          <p:nvPr/>
        </p:nvSpPr>
        <p:spPr bwMode="auto">
          <a:xfrm>
            <a:off x="9045188" y="2998680"/>
            <a:ext cx="3104122" cy="428980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>
                <a:solidFill>
                  <a:srgbClr val="000E3B"/>
                </a:solidFill>
              </a:rPr>
              <a:t>Надежно</a:t>
            </a:r>
            <a:endParaRPr sz="2000"/>
          </a:p>
        </p:txBody>
      </p:sp>
      <p:sp>
        <p:nvSpPr>
          <p:cNvPr id="640358806" name="Текст 4"/>
          <p:cNvSpPr txBox="1"/>
          <p:nvPr/>
        </p:nvSpPr>
        <p:spPr bwMode="auto">
          <a:xfrm>
            <a:off x="9048187" y="3549434"/>
            <a:ext cx="2892613" cy="428980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>
                <a:solidFill>
                  <a:srgbClr val="000E3B"/>
                </a:solidFill>
              </a:rPr>
              <a:t>Быстро</a:t>
            </a:r>
            <a:endParaRPr sz="2000"/>
          </a:p>
        </p:txBody>
      </p:sp>
      <p:sp>
        <p:nvSpPr>
          <p:cNvPr id="719719195" name="Текст 4"/>
          <p:cNvSpPr txBox="1"/>
          <p:nvPr/>
        </p:nvSpPr>
        <p:spPr bwMode="auto">
          <a:xfrm>
            <a:off x="9045188" y="4088855"/>
            <a:ext cx="2895612" cy="428980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>
                <a:solidFill>
                  <a:srgbClr val="000E3B"/>
                </a:solidFill>
              </a:rPr>
              <a:t>В рамках валютного законодательства </a:t>
            </a:r>
            <a:br>
              <a:rPr lang="ru-RU" sz="2000">
                <a:solidFill>
                  <a:srgbClr val="000E3B"/>
                </a:solidFill>
              </a:rPr>
            </a:br>
            <a:endParaRPr sz="2000">
              <a:solidFill>
                <a:srgbClr val="000E3B"/>
              </a:solidFill>
            </a:endParaRPr>
          </a:p>
        </p:txBody>
      </p:sp>
      <p:pic>
        <p:nvPicPr>
          <p:cNvPr id="885458308" name="Рисунок 129"/>
          <p:cNvPicPr>
            <a:picLocks noChangeAspect="1"/>
          </p:cNvPicPr>
          <p:nvPr/>
        </p:nvPicPr>
        <p:blipFill>
          <a:blip r:embed="rId28"/>
          <a:stretch/>
        </p:blipFill>
        <p:spPr bwMode="auto">
          <a:xfrm>
            <a:off x="8765382" y="3587833"/>
            <a:ext cx="256759" cy="256759"/>
          </a:xfrm>
          <a:prstGeom prst="rect">
            <a:avLst/>
          </a:prstGeom>
        </p:spPr>
      </p:pic>
      <p:pic>
        <p:nvPicPr>
          <p:cNvPr id="153355500" name="Рисунок 130"/>
          <p:cNvPicPr>
            <a:picLocks noChangeAspect="1"/>
          </p:cNvPicPr>
          <p:nvPr/>
        </p:nvPicPr>
        <p:blipFill>
          <a:blip r:embed="rId29"/>
          <a:stretch/>
        </p:blipFill>
        <p:spPr bwMode="auto">
          <a:xfrm>
            <a:off x="8716473" y="4136699"/>
            <a:ext cx="256759" cy="256759"/>
          </a:xfrm>
          <a:prstGeom prst="rect">
            <a:avLst/>
          </a:prstGeom>
        </p:spPr>
      </p:pic>
      <p:pic>
        <p:nvPicPr>
          <p:cNvPr id="2065889980" name="Рисунок 131"/>
          <p:cNvPicPr>
            <a:picLocks noChangeAspect="1"/>
          </p:cNvPicPr>
          <p:nvPr/>
        </p:nvPicPr>
        <p:blipFill>
          <a:blip r:embed="rId30"/>
          <a:stretch/>
        </p:blipFill>
        <p:spPr bwMode="auto">
          <a:xfrm>
            <a:off x="8765382" y="3010950"/>
            <a:ext cx="256759" cy="256759"/>
          </a:xfrm>
          <a:prstGeom prst="rect">
            <a:avLst/>
          </a:prstGeom>
        </p:spPr>
      </p:pic>
      <p:sp>
        <p:nvSpPr>
          <p:cNvPr id="1369404853" name="Текст 4"/>
          <p:cNvSpPr txBox="1"/>
          <p:nvPr/>
        </p:nvSpPr>
        <p:spPr bwMode="auto">
          <a:xfrm>
            <a:off x="8610088" y="5816144"/>
            <a:ext cx="4310293" cy="428980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>
                <a:solidFill>
                  <a:srgbClr val="FF6633"/>
                </a:solidFill>
              </a:rPr>
              <a:t>КЕЙС НАШЕГО КЛИЕНТА</a:t>
            </a:r>
            <a:endParaRPr sz="2000">
              <a:solidFill>
                <a:srgbClr val="FF6633"/>
              </a:solidFill>
            </a:endParaRPr>
          </a:p>
        </p:txBody>
      </p:sp>
      <p:sp>
        <p:nvSpPr>
          <p:cNvPr id="1226641008" name="Прямоугольник 1226641007"/>
          <p:cNvSpPr/>
          <p:nvPr/>
        </p:nvSpPr>
        <p:spPr bwMode="auto">
          <a:xfrm>
            <a:off x="10086249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44685194" name="Рисунок 1344685193"/>
          <p:cNvPicPr>
            <a:picLocks noChangeAspect="1"/>
          </p:cNvPicPr>
          <p:nvPr/>
        </p:nvPicPr>
        <p:blipFill>
          <a:blip r:embed="rId31"/>
          <a:stretch/>
        </p:blipFill>
        <p:spPr bwMode="auto">
          <a:xfrm>
            <a:off x="10590513" y="209694"/>
            <a:ext cx="1440211" cy="221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7768706" name="Текст 2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23394" y="6487966"/>
            <a:ext cx="5726740" cy="140037"/>
          </a:xfrm>
          <a:prstGeom prst="rect">
            <a:avLst/>
          </a:prstGeom>
        </p:spPr>
        <p:txBody>
          <a:bodyPr wrap="square" lIns="36000" tIns="36000" rIns="36000" bIns="36000">
            <a:no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000" b="0" i="0" spc="19">
                <a:solidFill>
                  <a:srgbClr val="80879D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>
              <a:defRPr/>
            </a:pPr>
            <a:endParaRPr/>
          </a:p>
        </p:txBody>
      </p:sp>
      <p:sp>
        <p:nvSpPr>
          <p:cNvPr id="1399497721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03593115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37108632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663676248" name="Рисунок 6636762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44375" cy="6753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104485" name="Текст 2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23394" y="6487966"/>
            <a:ext cx="5726740" cy="140037"/>
          </a:xfrm>
          <a:prstGeom prst="rect">
            <a:avLst/>
          </a:prstGeom>
        </p:spPr>
        <p:txBody>
          <a:bodyPr wrap="square" lIns="36000" tIns="36000" rIns="36000" bIns="36000">
            <a:no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000" b="0" i="0" spc="19">
                <a:solidFill>
                  <a:srgbClr val="80879D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>
              <a:defRPr/>
            </a:pPr>
            <a:endParaRPr/>
          </a:p>
        </p:txBody>
      </p:sp>
      <p:sp>
        <p:nvSpPr>
          <p:cNvPr id="557048762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36439932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10428523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580917728" name="Рисунок 158091772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8910" y="110970"/>
            <a:ext cx="11982449" cy="6772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5464693" name="Текст 2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23394" y="6487966"/>
            <a:ext cx="5726740" cy="140037"/>
          </a:xfrm>
          <a:prstGeom prst="rect">
            <a:avLst/>
          </a:prstGeom>
        </p:spPr>
        <p:txBody>
          <a:bodyPr wrap="square" lIns="36000" tIns="36000" rIns="36000" bIns="36000">
            <a:noAutofit/>
          </a:bodyPr>
          <a:lstStyle>
            <a:lvl1pPr marL="0" indent="0" algn="l" defTabSz="914400">
              <a:lnSpc>
                <a:spcPct val="91000"/>
              </a:lnSpc>
              <a:spcBef>
                <a:spcPts val="0"/>
              </a:spcBef>
              <a:buFont typeface="Arial"/>
              <a:buNone/>
              <a:defRPr lang="ru-RU" sz="1000" b="0" i="0" spc="19">
                <a:solidFill>
                  <a:srgbClr val="80879D"/>
                </a:solidFill>
                <a:latin typeface="PSB Lavr"/>
                <a:ea typeface="+mn-ea"/>
                <a:cs typeface="PSB Lavr"/>
              </a:defRPr>
            </a:lvl1pPr>
            <a:lvl2pPr marL="457200" indent="0">
              <a:buNone/>
              <a:defRPr/>
            </a:lvl2pPr>
          </a:lstStyle>
          <a:p>
            <a:pPr>
              <a:defRPr/>
            </a:pPr>
            <a:endParaRPr/>
          </a:p>
        </p:txBody>
      </p:sp>
      <p:sp>
        <p:nvSpPr>
          <p:cNvPr id="1622357588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27864758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43128684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348500985" name="Рисунок 134850098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205" y="91495"/>
            <a:ext cx="10700658" cy="62723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7350047" name="Место для изображения из Интернета 14"/>
          <p:cNvSpPr>
            <a:spLocks noGrp="1"/>
          </p:cNvSpPr>
          <p:nvPr>
            <p:ph type="clipArt" sz="quarter" idx="42"/>
          </p:nvPr>
        </p:nvSpPr>
        <p:spPr bwMode="auto">
          <a:xfrm>
            <a:off x="653733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34023328" name="Место для изображения из Интернета 14"/>
          <p:cNvSpPr>
            <a:spLocks noGrp="1"/>
          </p:cNvSpPr>
          <p:nvPr>
            <p:ph type="clipArt" sz="quarter" idx="51"/>
          </p:nvPr>
        </p:nvSpPr>
        <p:spPr bwMode="auto">
          <a:xfrm>
            <a:off x="3089505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59233331" name="Место для изображения из Интернета 14"/>
          <p:cNvSpPr>
            <a:spLocks noGrp="1"/>
          </p:cNvSpPr>
          <p:nvPr>
            <p:ph type="clipArt" sz="quarter" idx="52"/>
          </p:nvPr>
        </p:nvSpPr>
        <p:spPr bwMode="auto">
          <a:xfrm>
            <a:off x="5516569" y="4408187"/>
            <a:ext cx="1584000" cy="1584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630975747" name="Рисунок 163097574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95606" y="50172"/>
            <a:ext cx="8609490" cy="67889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14838131" name="Место для изображения из Интернета 1"/>
          <p:cNvPicPr>
            <a:picLocks noGrp="1" noChangeAspect="1"/>
          </p:cNvPicPr>
          <p:nvPr>
            <p:ph type="clipArt" sz="quarter" idx="12"/>
          </p:nvPr>
        </p:nvPicPr>
        <p:blipFill>
          <a:blip r:embed="rId2"/>
          <a:stretch/>
        </p:blipFill>
        <p:spPr bwMode="auto">
          <a:xfrm>
            <a:off x="6132512" y="1718733"/>
            <a:ext cx="6092785" cy="5274732"/>
          </a:xfrm>
          <a:prstGeom prst="rect">
            <a:avLst/>
          </a:prstGeom>
          <a:ln>
            <a:noFill/>
          </a:ln>
        </p:spPr>
      </p:pic>
      <p:sp>
        <p:nvSpPr>
          <p:cNvPr id="752209623" name="Текст 4"/>
          <p:cNvSpPr>
            <a:spLocks noGrp="1"/>
          </p:cNvSpPr>
          <p:nvPr>
            <p:ph type="body" sz="quarter" idx="10"/>
          </p:nvPr>
        </p:nvSpPr>
        <p:spPr bwMode="auto">
          <a:xfrm>
            <a:off x="279376" y="308437"/>
            <a:ext cx="6724674" cy="1511299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rgbClr val="FF6633"/>
                </a:solidFill>
              </a:rPr>
              <a:t>+5 копеек</a:t>
            </a:r>
            <a:r>
              <a:rPr lang="ru-RU"/>
              <a:t> к </a:t>
            </a:r>
            <a:r>
              <a:rPr lang="en-US"/>
              <a:t>MOEX</a:t>
            </a:r>
            <a:endParaRPr/>
          </a:p>
        </p:txBody>
      </p:sp>
      <p:sp>
        <p:nvSpPr>
          <p:cNvPr id="1883691110" name="Текст 8"/>
          <p:cNvSpPr>
            <a:spLocks noGrp="1"/>
          </p:cNvSpPr>
          <p:nvPr>
            <p:ph type="body" sz="quarter" idx="11"/>
          </p:nvPr>
        </p:nvSpPr>
        <p:spPr bwMode="auto">
          <a:xfrm>
            <a:off x="279376" y="5350932"/>
            <a:ext cx="6028432" cy="1244862"/>
          </a:xfrm>
        </p:spPr>
        <p:txBody>
          <a:bodyPr/>
          <a:lstStyle/>
          <a:p>
            <a:pPr>
              <a:defRPr/>
            </a:pPr>
            <a:r>
              <a:rPr lang="ru-RU" sz="600">
                <a:latin typeface="PSB Lavr"/>
                <a:cs typeface="PSB Lavr"/>
              </a:rPr>
              <a:t>Представленная выше информация не может быть воспроизведена, повторно распространена или опубликована целиком либо частично в каких-либо целях без письменного разрешения ПАО «Банк ПСБ».Данная презентация не содержит каких-либо заверений или гарантий, выраженных прямо или подразумеваемых. Сведения, содержащиеся в презентации, предоставляются исключительно в информационных целях и не могут рассматриваться как оферта или приглашение сделать оферту по покупке или продаже валют или других финансовых инструментов, или осуществить какую-либо иную инвестиционную деятельность.ПАО «Банк ПСБ» уведомляет, что использование данных информационных материалов не защищает от возможных убытков и не обеспечивает получение прибыли. ПАО «Банк ПСБ» и его сотрудники не несут ответственности за последствия использования данной информации целиком или какой-либо ее части, в том числе за прямые или косвенные убытки либо ущерб, и оставляют за собой право изменить ее содержание в любой момент без предварительного уведомления.</a:t>
            </a:r>
            <a:endParaRPr/>
          </a:p>
          <a:p>
            <a:pPr>
              <a:defRPr/>
            </a:pPr>
            <a:endParaRPr lang="ru-RU" sz="600">
              <a:latin typeface="PSB Lavr"/>
              <a:cs typeface="PSB Lavr"/>
            </a:endParaRPr>
          </a:p>
        </p:txBody>
      </p:sp>
      <p:sp>
        <p:nvSpPr>
          <p:cNvPr id="976107157" name="Текст 4"/>
          <p:cNvSpPr txBox="1"/>
          <p:nvPr/>
        </p:nvSpPr>
        <p:spPr bwMode="auto">
          <a:xfrm>
            <a:off x="279375" y="1139265"/>
            <a:ext cx="6883422" cy="1511299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ru-RU" sz="1800">
                <a:latin typeface="PSB Lavr"/>
                <a:cs typeface="PSB Lavr"/>
              </a:rPr>
              <a:t>с последующей отправкой юаней</a:t>
            </a:r>
            <a:endParaRPr/>
          </a:p>
          <a:p>
            <a:pPr>
              <a:lnSpc>
                <a:spcPct val="100000"/>
              </a:lnSpc>
              <a:defRPr/>
            </a:pPr>
            <a:r>
              <a:rPr lang="ru-RU" sz="1800">
                <a:latin typeface="PSB Lavr"/>
                <a:cs typeface="PSB Lavr"/>
              </a:rPr>
              <a:t>в российский банк (от 100 тысяч ¥)</a:t>
            </a:r>
            <a:endParaRPr lang="en-US" sz="1800">
              <a:latin typeface="PSB Lavr"/>
              <a:cs typeface="PSB Lavr"/>
            </a:endParaRPr>
          </a:p>
        </p:txBody>
      </p:sp>
      <p:sp>
        <p:nvSpPr>
          <p:cNvPr id="388037510" name="Текст 4"/>
          <p:cNvSpPr txBox="1"/>
          <p:nvPr/>
        </p:nvSpPr>
        <p:spPr bwMode="auto">
          <a:xfrm>
            <a:off x="279375" y="4925352"/>
            <a:ext cx="6883422" cy="713445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ru-RU" sz="1300">
                <a:latin typeface="PSB Lavr Medium"/>
                <a:cs typeface="PSB Lavr Medium"/>
              </a:rPr>
              <a:t>Лучинкин Денис Васильевич</a:t>
            </a:r>
            <a:endParaRPr/>
          </a:p>
          <a:p>
            <a:pPr>
              <a:lnSpc>
                <a:spcPct val="100000"/>
              </a:lnSpc>
              <a:defRPr/>
            </a:pPr>
            <a:r>
              <a:rPr lang="ru-RU" sz="1200">
                <a:latin typeface="PSB Lavr"/>
                <a:cs typeface="PSB Lavr"/>
              </a:rPr>
              <a:t>Заместитель регионального директора ДО «Сыктывкарский»</a:t>
            </a:r>
            <a:endParaRPr/>
          </a:p>
          <a:p>
            <a:pPr>
              <a:lnSpc>
                <a:spcPct val="100000"/>
              </a:lnSpc>
              <a:defRPr/>
            </a:pPr>
            <a:r>
              <a:rPr lang="ru-RU" sz="1200">
                <a:latin typeface="PSB Lavr"/>
                <a:cs typeface="PSB Lavr"/>
              </a:rPr>
              <a:t>+7 912 968 87 85   </a:t>
            </a:r>
            <a:r>
              <a:rPr lang="en-US" sz="1200">
                <a:latin typeface="PSB Lavr"/>
                <a:cs typeface="PSB Lavr"/>
              </a:rPr>
              <a:t>|   </a:t>
            </a:r>
            <a:r>
              <a:rPr lang="ru-RU" sz="1200" b="0" i="0" u="none" strike="noStrike" cap="none" spc="0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luchinkindv@syktyvkar.psbank.ru</a:t>
            </a:r>
            <a:endParaRPr/>
          </a:p>
        </p:txBody>
      </p:sp>
      <p:sp>
        <p:nvSpPr>
          <p:cNvPr id="755257701" name=" 11"/>
          <p:cNvSpPr/>
          <p:nvPr/>
        </p:nvSpPr>
        <p:spPr bwMode="auto">
          <a:xfrm>
            <a:off x="233319" y="6546673"/>
            <a:ext cx="4425274" cy="259438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sz="900" b="0" i="0" u="none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Не является публичной офертой. Условия уточняйте в банке</a:t>
            </a:r>
            <a:endParaRPr sz="900">
              <a:solidFill>
                <a:schemeClr val="bg1"/>
              </a:solidFill>
              <a:latin typeface="PSB Lavr"/>
              <a:cs typeface="PSB Lavr"/>
            </a:endParaRPr>
          </a:p>
        </p:txBody>
      </p:sp>
      <p:sp>
        <p:nvSpPr>
          <p:cNvPr id="2119379551" name="Прямоугольник 2"/>
          <p:cNvSpPr/>
          <p:nvPr/>
        </p:nvSpPr>
        <p:spPr bwMode="auto">
          <a:xfrm>
            <a:off x="328262" y="2133257"/>
            <a:ext cx="2306071" cy="24095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75768973" name="TextBox 875768972"/>
          <p:cNvSpPr txBox="1"/>
          <p:nvPr/>
        </p:nvSpPr>
        <p:spPr bwMode="auto">
          <a:xfrm>
            <a:off x="415640" y="2798744"/>
            <a:ext cx="2077905" cy="914758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3600"/>
              <a:t>QR </a:t>
            </a:r>
          </a:p>
          <a:p>
            <a:pPr algn="ctr">
              <a:defRPr/>
            </a:pPr>
            <a:r>
              <a:rPr/>
              <a:t>на ваши контакты</a:t>
            </a:r>
          </a:p>
        </p:txBody>
      </p:sp>
      <p:sp>
        <p:nvSpPr>
          <p:cNvPr id="473807779" name="Прямоугольник 473807778"/>
          <p:cNvSpPr/>
          <p:nvPr/>
        </p:nvSpPr>
        <p:spPr bwMode="auto">
          <a:xfrm>
            <a:off x="10805293" y="256564"/>
            <a:ext cx="1120587" cy="364190"/>
          </a:xfrm>
          <a:prstGeom prst="rect">
            <a:avLst/>
          </a:prstGeom>
          <a:solidFill>
            <a:srgbClr val="001F74">
              <a:alpha val="9999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28428478" name="Рисунок 20"/>
          <p:cNvPicPr>
            <a:picLocks noChangeAspect="1"/>
          </p:cNvPicPr>
          <p:nvPr/>
        </p:nvPicPr>
        <p:blipFill>
          <a:blip r:embed="rId3">
            <a:alphaModFix/>
          </a:blip>
          <a:srcRect l="7487" t="22111" r="6584" b="21711"/>
          <a:stretch/>
        </p:blipFill>
        <p:spPr bwMode="auto">
          <a:xfrm>
            <a:off x="9092826" y="160576"/>
            <a:ext cx="2994752" cy="556166"/>
          </a:xfrm>
          <a:prstGeom prst="rect">
            <a:avLst/>
          </a:prstGeom>
        </p:spPr>
      </p:pic>
      <p:pic>
        <p:nvPicPr>
          <p:cNvPr id="819815366" name="Рисунок 81981536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33318" y="2104602"/>
            <a:ext cx="2865564" cy="27577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87999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Скругленный прямоугольник 140"/>
          <p:cNvSpPr/>
          <p:nvPr/>
        </p:nvSpPr>
        <p:spPr bwMode="auto">
          <a:xfrm>
            <a:off x="5427433" y="1409157"/>
            <a:ext cx="6403899" cy="739943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lIns="180000" tIns="216000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sz="1600">
              <a:solidFill>
                <a:schemeClr val="bg2"/>
              </a:solidFill>
              <a:latin typeface="PSB Lavr"/>
              <a:cs typeface="PSB Lavr"/>
            </a:endParaRPr>
          </a:p>
        </p:txBody>
      </p:sp>
      <p:sp>
        <p:nvSpPr>
          <p:cNvPr id="119" name="Прямоугольник 118"/>
          <p:cNvSpPr/>
          <p:nvPr/>
        </p:nvSpPr>
        <p:spPr bwMode="auto">
          <a:xfrm>
            <a:off x="1062784" y="1834141"/>
            <a:ext cx="3672507" cy="100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ru-RU" sz="2000">
                <a:solidFill>
                  <a:srgbClr val="FF6633"/>
                </a:solidFill>
                <a:latin typeface="PSB Lavr Medium"/>
                <a:ea typeface="PSB Lavr Medium"/>
                <a:cs typeface="PSB Lavr Medium"/>
              </a:rPr>
              <a:t>ВЭД в одном банке —                все услуги и сервисы                   для ваших сделок</a:t>
            </a:r>
            <a:endParaRPr sz="2000">
              <a:solidFill>
                <a:srgbClr val="FF6633"/>
              </a:solidFill>
              <a:latin typeface="PSB Lavr Medium"/>
              <a:cs typeface="PSB Lavr Medium"/>
            </a:endParaRPr>
          </a:p>
        </p:txBody>
      </p:sp>
      <p:sp>
        <p:nvSpPr>
          <p:cNvPr id="124" name="Прямоугольник 123"/>
          <p:cNvSpPr/>
          <p:nvPr/>
        </p:nvSpPr>
        <p:spPr bwMode="auto">
          <a:xfrm>
            <a:off x="1064189" y="3067378"/>
            <a:ext cx="3559546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ru-RU" sz="200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Валютный контроль            без ошибок и штрафов</a:t>
            </a:r>
            <a:endParaRPr sz="2000">
              <a:solidFill>
                <a:srgbClr val="7176FF"/>
              </a:solidFill>
              <a:latin typeface="PSB Lavr Medium"/>
              <a:cs typeface="PSB Lavr Medium"/>
            </a:endParaRPr>
          </a:p>
        </p:txBody>
      </p:sp>
      <p:sp>
        <p:nvSpPr>
          <p:cNvPr id="125" name="Прямоугольник 124"/>
          <p:cNvSpPr/>
          <p:nvPr/>
        </p:nvSpPr>
        <p:spPr bwMode="auto">
          <a:xfrm>
            <a:off x="1065650" y="4044156"/>
            <a:ext cx="3730404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ru-RU" sz="2000">
                <a:solidFill>
                  <a:srgbClr val="FF6633"/>
                </a:solidFill>
                <a:latin typeface="PSB Lavr Medium"/>
                <a:ea typeface="PSB Lavr Medium"/>
                <a:cs typeface="PSB Lavr Medium"/>
              </a:rPr>
              <a:t>Выгодные курсы конвертации валют</a:t>
            </a:r>
            <a:endParaRPr sz="2000">
              <a:solidFill>
                <a:srgbClr val="FF6633"/>
              </a:solidFill>
              <a:latin typeface="PSB Lavr Medium"/>
              <a:cs typeface="PSB Lavr Medium"/>
            </a:endParaRPr>
          </a:p>
        </p:txBody>
      </p:sp>
      <p:sp>
        <p:nvSpPr>
          <p:cNvPr id="126" name="Прямоугольник 125"/>
          <p:cNvSpPr/>
          <p:nvPr/>
        </p:nvSpPr>
        <p:spPr bwMode="auto">
          <a:xfrm>
            <a:off x="1096991" y="5095544"/>
            <a:ext cx="10398541" cy="39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ru-RU" sz="2000">
                <a:solidFill>
                  <a:srgbClr val="7176FF"/>
                </a:solidFill>
                <a:latin typeface="PSB Lavr Medium"/>
                <a:ea typeface="PSB Lavr Medium"/>
                <a:cs typeface="PSB Lavr Medium"/>
              </a:rPr>
              <a:t>Международные расчеты через сеть проверенных банков</a:t>
            </a:r>
            <a:endParaRPr sz="2000">
              <a:latin typeface="PSB Lavr Medium"/>
              <a:cs typeface="PSB Lavr Medium"/>
            </a:endParaRPr>
          </a:p>
        </p:txBody>
      </p:sp>
      <p:sp>
        <p:nvSpPr>
          <p:cNvPr id="129" name="Прямоугольник 128"/>
          <p:cNvSpPr/>
          <p:nvPr/>
        </p:nvSpPr>
        <p:spPr bwMode="auto">
          <a:xfrm>
            <a:off x="1082825" y="5807988"/>
            <a:ext cx="6483053" cy="39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ru-RU" sz="2000">
                <a:solidFill>
                  <a:srgbClr val="FF6633"/>
                </a:solidFill>
                <a:latin typeface="PSB Lavr Medium"/>
                <a:ea typeface="PSB Lavr Medium"/>
                <a:cs typeface="PSB Lavr Medium"/>
              </a:rPr>
              <a:t>Консультационная поддержка по ВЭД 24/7</a:t>
            </a:r>
            <a:endParaRPr sz="2000">
              <a:solidFill>
                <a:srgbClr val="FF6633"/>
              </a:solidFill>
              <a:latin typeface="PSB Lavr Medium"/>
              <a:cs typeface="PSB Lavr Medium"/>
            </a:endParaRPr>
          </a:p>
        </p:txBody>
      </p:sp>
      <p:pic>
        <p:nvPicPr>
          <p:cNvPr id="133" name="Рисунок 13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55733" y="3091384"/>
            <a:ext cx="334740" cy="334740"/>
          </a:xfrm>
          <a:prstGeom prst="rect">
            <a:avLst/>
          </a:prstGeom>
        </p:spPr>
      </p:pic>
      <p:pic>
        <p:nvPicPr>
          <p:cNvPr id="134" name="Рисунок 13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2758" y="5831993"/>
            <a:ext cx="334740" cy="334740"/>
          </a:xfrm>
          <a:prstGeom prst="rect">
            <a:avLst/>
          </a:prstGeom>
        </p:spPr>
      </p:pic>
      <p:pic>
        <p:nvPicPr>
          <p:cNvPr id="135" name="Рисунок 13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55733" y="1858149"/>
            <a:ext cx="334740" cy="334740"/>
          </a:xfrm>
          <a:prstGeom prst="rect">
            <a:avLst/>
          </a:prstGeom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55733" y="4068161"/>
            <a:ext cx="334740" cy="334740"/>
          </a:xfrm>
          <a:prstGeom prst="rect">
            <a:avLst/>
          </a:prstGeom>
        </p:spPr>
      </p:pic>
      <p:pic>
        <p:nvPicPr>
          <p:cNvPr id="137" name="Рисунок 13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82758" y="5119549"/>
            <a:ext cx="334740" cy="334740"/>
          </a:xfrm>
          <a:prstGeom prst="rect">
            <a:avLst/>
          </a:prstGeom>
        </p:spPr>
      </p:pic>
      <p:sp>
        <p:nvSpPr>
          <p:cNvPr id="149" name="Таблицы"/>
          <p:cNvSpPr txBox="1"/>
          <p:nvPr/>
        </p:nvSpPr>
        <p:spPr bwMode="auto">
          <a:xfrm>
            <a:off x="6108237" y="1605114"/>
            <a:ext cx="1904923" cy="272548"/>
          </a:xfrm>
          <a:prstGeom prst="rect">
            <a:avLst/>
          </a:prstGeom>
          <a:ln w="3175">
            <a:miter lim="400000"/>
          </a:ln>
        </p:spPr>
        <p:txBody>
          <a:bodyPr lIns="35698" tIns="35698" rIns="35698" bIns="35698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1200"/>
              </a:spcAft>
              <a:buClr>
                <a:srgbClr val="EA5614"/>
              </a:buClr>
              <a:defRPr/>
            </a:pPr>
            <a:r>
              <a:rPr lang="ru-RU" sz="1600">
                <a:solidFill>
                  <a:srgbClr val="000E3B"/>
                </a:solidFill>
                <a:latin typeface="PSB Lavr Medium"/>
                <a:cs typeface="PSB Lavr Medium"/>
              </a:rPr>
              <a:t>География</a:t>
            </a:r>
            <a:endParaRPr sz="1600"/>
          </a:p>
        </p:txBody>
      </p:sp>
      <p:sp>
        <p:nvSpPr>
          <p:cNvPr id="151" name="Скругленный прямоугольник 150"/>
          <p:cNvSpPr/>
          <p:nvPr/>
        </p:nvSpPr>
        <p:spPr bwMode="auto">
          <a:xfrm>
            <a:off x="5427433" y="2280413"/>
            <a:ext cx="6403881" cy="739943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lIns="180000" tIns="216000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sz="1600">
              <a:solidFill>
                <a:schemeClr val="bg2"/>
              </a:solidFill>
              <a:latin typeface="PSB Lavr"/>
              <a:cs typeface="PSB Lavr"/>
            </a:endParaRPr>
          </a:p>
        </p:txBody>
      </p:sp>
      <p:sp>
        <p:nvSpPr>
          <p:cNvPr id="152" name="Таблицы"/>
          <p:cNvSpPr txBox="1"/>
          <p:nvPr/>
        </p:nvSpPr>
        <p:spPr bwMode="auto">
          <a:xfrm>
            <a:off x="6108237" y="2476370"/>
            <a:ext cx="1904923" cy="272548"/>
          </a:xfrm>
          <a:prstGeom prst="rect">
            <a:avLst/>
          </a:prstGeom>
          <a:ln w="3175">
            <a:miter lim="400000"/>
          </a:ln>
        </p:spPr>
        <p:txBody>
          <a:bodyPr lIns="35698" tIns="35698" rIns="35698" bIns="35698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1200"/>
              </a:spcAft>
              <a:buClr>
                <a:srgbClr val="EA5614"/>
              </a:buClr>
              <a:defRPr/>
            </a:pPr>
            <a:r>
              <a:rPr lang="ru-RU" sz="1600">
                <a:solidFill>
                  <a:srgbClr val="000E3B"/>
                </a:solidFill>
                <a:latin typeface="PSB Lavr Medium"/>
                <a:cs typeface="PSB Lavr Medium"/>
              </a:rPr>
              <a:t>Валюты</a:t>
            </a:r>
            <a:endParaRPr sz="1600"/>
          </a:p>
        </p:txBody>
      </p:sp>
      <p:sp>
        <p:nvSpPr>
          <p:cNvPr id="153" name="Скругленный прямоугольник 152"/>
          <p:cNvSpPr/>
          <p:nvPr/>
        </p:nvSpPr>
        <p:spPr bwMode="auto">
          <a:xfrm>
            <a:off x="5427433" y="3125403"/>
            <a:ext cx="6403881" cy="739943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lIns="180000" tIns="216000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sz="1600">
              <a:solidFill>
                <a:schemeClr val="bg2"/>
              </a:solidFill>
              <a:latin typeface="PSB Lavr"/>
              <a:cs typeface="PSB Lavr"/>
            </a:endParaRPr>
          </a:p>
        </p:txBody>
      </p:sp>
      <p:sp>
        <p:nvSpPr>
          <p:cNvPr id="154" name="Таблицы"/>
          <p:cNvSpPr txBox="1"/>
          <p:nvPr/>
        </p:nvSpPr>
        <p:spPr bwMode="auto">
          <a:xfrm>
            <a:off x="6108237" y="3321360"/>
            <a:ext cx="1904923" cy="272548"/>
          </a:xfrm>
          <a:prstGeom prst="rect">
            <a:avLst/>
          </a:prstGeom>
          <a:ln w="3175">
            <a:miter lim="400000"/>
          </a:ln>
        </p:spPr>
        <p:txBody>
          <a:bodyPr lIns="35698" tIns="35698" rIns="35698" bIns="35698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1200"/>
              </a:spcAft>
              <a:buClr>
                <a:srgbClr val="EA5614"/>
              </a:buClr>
              <a:defRPr/>
            </a:pPr>
            <a:r>
              <a:rPr lang="ru-RU" sz="1600">
                <a:solidFill>
                  <a:srgbClr val="000E3B"/>
                </a:solidFill>
                <a:latin typeface="PSB Lavr Medium"/>
                <a:cs typeface="PSB Lavr Medium"/>
              </a:rPr>
              <a:t>Сроки проведения</a:t>
            </a:r>
            <a:endParaRPr sz="1600"/>
          </a:p>
        </p:txBody>
      </p:sp>
      <p:sp>
        <p:nvSpPr>
          <p:cNvPr id="155" name="Скругленный прямоугольник 154"/>
          <p:cNvSpPr/>
          <p:nvPr/>
        </p:nvSpPr>
        <p:spPr bwMode="auto">
          <a:xfrm>
            <a:off x="5427433" y="3955599"/>
            <a:ext cx="6403881" cy="739943"/>
          </a:xfrm>
          <a:prstGeom prst="roundRect">
            <a:avLst>
              <a:gd name="adj" fmla="val 4921"/>
            </a:avLst>
          </a:pr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lIns="180000" tIns="216000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sz="1600">
              <a:solidFill>
                <a:schemeClr val="bg2"/>
              </a:solidFill>
              <a:latin typeface="PSB Lavr"/>
              <a:cs typeface="PSB Lavr"/>
            </a:endParaRPr>
          </a:p>
        </p:txBody>
      </p:sp>
      <p:sp>
        <p:nvSpPr>
          <p:cNvPr id="156" name="Таблицы"/>
          <p:cNvSpPr txBox="1"/>
          <p:nvPr/>
        </p:nvSpPr>
        <p:spPr bwMode="auto">
          <a:xfrm>
            <a:off x="6108237" y="4151556"/>
            <a:ext cx="1904923" cy="272548"/>
          </a:xfrm>
          <a:prstGeom prst="rect">
            <a:avLst/>
          </a:prstGeom>
          <a:ln w="3175">
            <a:miter lim="400000"/>
          </a:ln>
        </p:spPr>
        <p:txBody>
          <a:bodyPr lIns="35698" tIns="35698" rIns="35698" bIns="35698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1200"/>
              </a:spcAft>
              <a:buClr>
                <a:srgbClr val="EA5614"/>
              </a:buClr>
              <a:defRPr/>
            </a:pPr>
            <a:r>
              <a:rPr lang="ru-RU" sz="1600">
                <a:solidFill>
                  <a:srgbClr val="000E3B"/>
                </a:solidFill>
                <a:latin typeface="PSB Lavr Medium"/>
                <a:cs typeface="PSB Lavr Medium"/>
              </a:rPr>
              <a:t>Развитие ВЭД</a:t>
            </a:r>
            <a:endParaRPr sz="1600"/>
          </a:p>
        </p:txBody>
      </p:sp>
      <p:sp>
        <p:nvSpPr>
          <p:cNvPr id="162" name="Таблицы"/>
          <p:cNvSpPr txBox="1"/>
          <p:nvPr/>
        </p:nvSpPr>
        <p:spPr bwMode="auto">
          <a:xfrm>
            <a:off x="8238856" y="1630512"/>
            <a:ext cx="3592476" cy="254783"/>
          </a:xfrm>
          <a:prstGeom prst="rect">
            <a:avLst/>
          </a:prstGeom>
          <a:ln w="3175">
            <a:miter lim="400000"/>
          </a:ln>
        </p:spPr>
        <p:txBody>
          <a:bodyPr lIns="35697" tIns="35697" rIns="35697" bIns="35697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0">
                <a:solidFill>
                  <a:srgbClr val="000E3B"/>
                </a:solidFill>
                <a:latin typeface="PSB Lavr"/>
                <a:cs typeface="PSB Lavr"/>
              </a:rPr>
              <a:t>Платежи в страны по всему миру</a:t>
            </a:r>
            <a:endParaRPr sz="1600" b="0"/>
          </a:p>
        </p:txBody>
      </p:sp>
      <p:sp>
        <p:nvSpPr>
          <p:cNvPr id="163" name="Таблицы"/>
          <p:cNvSpPr txBox="1"/>
          <p:nvPr/>
        </p:nvSpPr>
        <p:spPr bwMode="auto">
          <a:xfrm>
            <a:off x="8238856" y="2491610"/>
            <a:ext cx="3158748" cy="272547"/>
          </a:xfrm>
          <a:prstGeom prst="rect">
            <a:avLst/>
          </a:prstGeom>
          <a:ln w="3175">
            <a:miter lim="400000"/>
          </a:ln>
        </p:spPr>
        <p:txBody>
          <a:bodyPr lIns="35697" tIns="35697" rIns="35697" bIns="35697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0">
                <a:solidFill>
                  <a:srgbClr val="000E3B"/>
                </a:solidFill>
                <a:latin typeface="PSB Lavr"/>
                <a:cs typeface="PSB Lavr"/>
              </a:rPr>
              <a:t>USD, EUR, CNY, AED</a:t>
            </a:r>
            <a:endParaRPr sz="1600" b="0"/>
          </a:p>
        </p:txBody>
      </p:sp>
      <p:sp>
        <p:nvSpPr>
          <p:cNvPr id="164" name="Таблицы"/>
          <p:cNvSpPr txBox="1"/>
          <p:nvPr/>
        </p:nvSpPr>
        <p:spPr bwMode="auto">
          <a:xfrm>
            <a:off x="8238857" y="3361999"/>
            <a:ext cx="3592458" cy="213322"/>
          </a:xfrm>
          <a:prstGeom prst="rect">
            <a:avLst/>
          </a:prstGeom>
          <a:ln w="3175">
            <a:miter lim="400000"/>
          </a:ln>
        </p:spPr>
        <p:txBody>
          <a:bodyPr lIns="35697" tIns="35697" rIns="35697" bIns="35697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0">
                <a:solidFill>
                  <a:srgbClr val="000E3B"/>
                </a:solidFill>
                <a:latin typeface="PSB Lavr"/>
                <a:cs typeface="PSB Lavr"/>
              </a:rPr>
              <a:t>Срок в среднем от 1-3 рабочих дней </a:t>
            </a:r>
            <a:endParaRPr sz="1600" b="0"/>
          </a:p>
          <a:p>
            <a:pPr>
              <a:defRPr/>
            </a:pPr>
            <a:r>
              <a:rPr lang="ru-RU" sz="1600" b="0">
                <a:solidFill>
                  <a:srgbClr val="000E3B"/>
                </a:solidFill>
                <a:latin typeface="PSB Lavr"/>
                <a:cs typeface="PSB Lavr"/>
              </a:rPr>
              <a:t>(в зависимости от страны и валюты)</a:t>
            </a:r>
            <a:endParaRPr sz="1600" b="0"/>
          </a:p>
        </p:txBody>
      </p:sp>
      <p:sp>
        <p:nvSpPr>
          <p:cNvPr id="165" name="Таблицы"/>
          <p:cNvSpPr txBox="1"/>
          <p:nvPr/>
        </p:nvSpPr>
        <p:spPr bwMode="auto">
          <a:xfrm>
            <a:off x="8238856" y="4151556"/>
            <a:ext cx="3592459" cy="309213"/>
          </a:xfrm>
          <a:prstGeom prst="rect">
            <a:avLst/>
          </a:prstGeom>
          <a:ln w="3175">
            <a:miter lim="400000"/>
          </a:ln>
        </p:spPr>
        <p:txBody>
          <a:bodyPr lIns="35697" tIns="35697" rIns="35697" bIns="35697" anchor="ctr">
            <a:noAutofit/>
          </a:bodyPr>
          <a:lstStyle>
            <a:lvl1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2B2C84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2pPr>
            <a:lvl3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3pPr>
            <a:lvl4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4pPr>
            <a:lvl5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6pPr>
            <a:lvl7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8pPr>
            <a:lvl9pPr marL="0" marR="0" indent="0" algn="l" defTabSz="68917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1E1E8C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0">
                <a:solidFill>
                  <a:srgbClr val="000E3B"/>
                </a:solidFill>
                <a:latin typeface="PSB Lavr"/>
                <a:cs typeface="PSB Lavr"/>
              </a:rPr>
              <a:t>Подберем оптимальный маршрут      и валюту платежа</a:t>
            </a:r>
            <a:endParaRPr sz="1600" b="0"/>
          </a:p>
        </p:txBody>
      </p:sp>
      <p:pic>
        <p:nvPicPr>
          <p:cNvPr id="166" name="Рисунок 16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607494" y="1585711"/>
            <a:ext cx="357070" cy="357070"/>
          </a:xfrm>
          <a:prstGeom prst="rect">
            <a:avLst/>
          </a:prstGeom>
        </p:spPr>
      </p:pic>
      <p:pic>
        <p:nvPicPr>
          <p:cNvPr id="167" name="Рисунок 16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607494" y="2456583"/>
            <a:ext cx="357070" cy="357070"/>
          </a:xfrm>
          <a:prstGeom prst="rect">
            <a:avLst/>
          </a:prstGeom>
        </p:spPr>
      </p:pic>
      <p:pic>
        <p:nvPicPr>
          <p:cNvPr id="168" name="Рисунок 16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607494" y="3317431"/>
            <a:ext cx="357070" cy="357070"/>
          </a:xfrm>
          <a:prstGeom prst="rect">
            <a:avLst/>
          </a:prstGeom>
        </p:spPr>
      </p:pic>
      <p:pic>
        <p:nvPicPr>
          <p:cNvPr id="169" name="Рисунок 16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607494" y="4152366"/>
            <a:ext cx="357070" cy="357070"/>
          </a:xfrm>
          <a:prstGeom prst="rect">
            <a:avLst/>
          </a:prstGeom>
        </p:spPr>
      </p:pic>
      <p:sp>
        <p:nvSpPr>
          <p:cNvPr id="135457754" name="Прямоугольник 135457753"/>
          <p:cNvSpPr/>
          <p:nvPr/>
        </p:nvSpPr>
        <p:spPr bwMode="auto">
          <a:xfrm>
            <a:off x="10086249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789965" name="Прямоугольник 1957789964"/>
          <p:cNvSpPr/>
          <p:nvPr/>
        </p:nvSpPr>
        <p:spPr bwMode="auto">
          <a:xfrm>
            <a:off x="10086249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Текст 4"/>
          <p:cNvSpPr>
            <a:spLocks noGrp="1"/>
          </p:cNvSpPr>
          <p:nvPr>
            <p:ph type="body" sz="quarter" idx="4294967295"/>
          </p:nvPr>
        </p:nvSpPr>
        <p:spPr bwMode="auto">
          <a:xfrm>
            <a:off x="241381" y="308436"/>
            <a:ext cx="10098336" cy="131774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/>
            </a:pPr>
            <a:r>
              <a:rPr lang="ru-RU" sz="3600">
                <a:solidFill>
                  <a:srgbClr val="000E3B"/>
                </a:solidFill>
                <a:latin typeface="PSB Lavr Medium"/>
                <a:cs typeface="PSB Lavr Medium"/>
              </a:rPr>
              <a:t>Международные платежи                                    через партнеров</a:t>
            </a:r>
          </a:p>
        </p:txBody>
      </p:sp>
      <p:pic>
        <p:nvPicPr>
          <p:cNvPr id="1791836415" name="Рисунок 179183641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590513" y="209694"/>
            <a:ext cx="1440211" cy="221719"/>
          </a:xfrm>
          <a:prstGeom prst="rect">
            <a:avLst/>
          </a:prstGeom>
        </p:spPr>
      </p:pic>
      <p:pic>
        <p:nvPicPr>
          <p:cNvPr id="737145409" name="Рисунок 737145408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7614284" y="3457634"/>
            <a:ext cx="4188877" cy="4188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4727587" name="Скругленный прямоугольник 30"/>
          <p:cNvSpPr/>
          <p:nvPr/>
        </p:nvSpPr>
        <p:spPr bwMode="auto">
          <a:xfrm>
            <a:off x="-140166" y="1444623"/>
            <a:ext cx="12581766" cy="825498"/>
          </a:xfrm>
          <a:prstGeom prst="roundRect">
            <a:avLst>
              <a:gd name="adj" fmla="val 7973"/>
            </a:avLst>
          </a:pr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lIns="144000" tIns="288000" bIns="72000" rtlCol="0" anchor="ctr"/>
          <a:lstStyle/>
          <a:p>
            <a:pPr>
              <a:defRPr/>
            </a:pPr>
            <a:endParaRPr/>
          </a:p>
        </p:txBody>
      </p:sp>
      <p:sp>
        <p:nvSpPr>
          <p:cNvPr id="245744474" name="Прямоугольник 245744473"/>
          <p:cNvSpPr/>
          <p:nvPr/>
        </p:nvSpPr>
        <p:spPr bwMode="auto">
          <a:xfrm>
            <a:off x="10086248" y="158748"/>
            <a:ext cx="2054410" cy="532278"/>
          </a:xfrm>
          <a:prstGeom prst="rect">
            <a:avLst/>
          </a:prstGeom>
          <a:solidFill>
            <a:schemeClr val="bg1">
              <a:alpha val="999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4463992" name="Овал 1554463991"/>
          <p:cNvSpPr/>
          <p:nvPr/>
        </p:nvSpPr>
        <p:spPr bwMode="auto">
          <a:xfrm rot="20192568">
            <a:off x="5793125" y="-3398202"/>
            <a:ext cx="12820647" cy="4648196"/>
          </a:xfrm>
          <a:prstGeom prst="ellipse">
            <a:avLst/>
          </a:prstGeom>
          <a:gradFill>
            <a:gsLst>
              <a:gs pos="0">
                <a:srgbClr val="FFB5A1"/>
              </a:gs>
              <a:gs pos="100000">
                <a:srgbClr val="C899F7"/>
              </a:gs>
            </a:gsLst>
            <a:lin ang="17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>
              <a:solidFill>
                <a:srgbClr val="7176FF"/>
              </a:solidFill>
            </a:endParaRPr>
          </a:p>
        </p:txBody>
      </p:sp>
      <p:sp>
        <p:nvSpPr>
          <p:cNvPr id="1570602330" name="Скругленный прямоугольник 30"/>
          <p:cNvSpPr/>
          <p:nvPr/>
        </p:nvSpPr>
        <p:spPr bwMode="auto">
          <a:xfrm>
            <a:off x="4020728" y="3505713"/>
            <a:ext cx="4178126" cy="1963359"/>
          </a:xfrm>
          <a:prstGeom prst="roundRect">
            <a:avLst>
              <a:gd name="adj" fmla="val 7973"/>
            </a:avLst>
          </a:prstGeom>
          <a:gradFill>
            <a:gsLst>
              <a:gs pos="0">
                <a:schemeClr val="accent2"/>
              </a:gs>
              <a:gs pos="45000">
                <a:schemeClr val="tx2"/>
              </a:gs>
              <a:gs pos="84000">
                <a:schemeClr val="tx2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88000" bIns="72000" rtlCol="0" anchor="ctr"/>
          <a:lstStyle/>
          <a:p>
            <a:pPr>
              <a:defRPr/>
            </a:pPr>
            <a:endParaRPr/>
          </a:p>
        </p:txBody>
      </p:sp>
      <p:sp>
        <p:nvSpPr>
          <p:cNvPr id="159934061" name="Скругленный прямоугольник 30"/>
          <p:cNvSpPr/>
          <p:nvPr/>
        </p:nvSpPr>
        <p:spPr bwMode="auto">
          <a:xfrm>
            <a:off x="7789255" y="2462649"/>
            <a:ext cx="4178126" cy="1963359"/>
          </a:xfrm>
          <a:prstGeom prst="roundRect">
            <a:avLst>
              <a:gd name="adj" fmla="val 7973"/>
            </a:avLst>
          </a:prstGeom>
          <a:gradFill>
            <a:gsLst>
              <a:gs pos="0">
                <a:srgbClr val="7176FF">
                  <a:alpha val="99999"/>
                </a:srgbClr>
              </a:gs>
              <a:gs pos="100000">
                <a:srgbClr val="FFFFFF">
                  <a:alpha val="99999"/>
                </a:srgbClr>
              </a:gs>
            </a:gsLst>
            <a:lin ang="17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88000" bIns="72000" rtlCol="0" anchor="ctr"/>
          <a:lstStyle/>
          <a:p>
            <a:pPr>
              <a:defRPr/>
            </a:pPr>
            <a:endParaRPr/>
          </a:p>
        </p:txBody>
      </p:sp>
      <p:sp>
        <p:nvSpPr>
          <p:cNvPr id="756966267" name="Текст 4"/>
          <p:cNvSpPr>
            <a:spLocks noGrp="1"/>
          </p:cNvSpPr>
          <p:nvPr>
            <p:ph type="body" sz="quarter" idx="4294967295"/>
          </p:nvPr>
        </p:nvSpPr>
        <p:spPr bwMode="auto">
          <a:xfrm>
            <a:off x="214008" y="308436"/>
            <a:ext cx="9939890" cy="42898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/>
            </a:pPr>
            <a:r>
              <a:rPr lang="ru-RU" sz="3600">
                <a:solidFill>
                  <a:srgbClr val="000E3B"/>
                </a:solidFill>
                <a:latin typeface="PSB Lavr Medium"/>
                <a:cs typeface="PSB Lavr Medium"/>
              </a:rPr>
              <a:t>Надежные партнеры</a:t>
            </a:r>
            <a:br>
              <a:rPr lang="ru-RU" sz="3600">
                <a:solidFill>
                  <a:srgbClr val="000E3B"/>
                </a:solidFill>
                <a:latin typeface="PSB Lavr Medium"/>
                <a:cs typeface="PSB Lavr Medium"/>
              </a:rPr>
            </a:br>
            <a:r>
              <a:rPr lang="ru-RU" sz="3600">
                <a:solidFill>
                  <a:srgbClr val="000E3B"/>
                </a:solidFill>
                <a:latin typeface="PSB Lavr Medium"/>
                <a:cs typeface="PSB Lavr Medium"/>
              </a:rPr>
              <a:t>в мире логистики и ВЭД</a:t>
            </a:r>
            <a:endParaRPr/>
          </a:p>
        </p:txBody>
      </p:sp>
      <p:sp>
        <p:nvSpPr>
          <p:cNvPr id="72464970" name="Текст 4"/>
          <p:cNvSpPr txBox="1"/>
          <p:nvPr/>
        </p:nvSpPr>
        <p:spPr bwMode="auto">
          <a:xfrm>
            <a:off x="299594" y="1446552"/>
            <a:ext cx="4522002" cy="696569"/>
          </a:xfrm>
          <a:prstGeom prst="rect">
            <a:avLst/>
          </a:prstGeom>
        </p:spPr>
        <p:txBody>
          <a:bodyPr lIns="36000" rIns="36000"/>
          <a:lstStyle>
            <a:lvl1pPr marL="11112" indent="-11112" algn="l" defTabSz="914400">
              <a:lnSpc>
                <a:spcPct val="80000"/>
              </a:lnSpc>
              <a:spcBef>
                <a:spcPts val="0"/>
              </a:spcBef>
              <a:buFont typeface="Arial"/>
              <a:buNone/>
              <a:defRPr sz="6000" b="0" i="0">
                <a:solidFill>
                  <a:schemeClr val="bg1"/>
                </a:solidFill>
                <a:latin typeface="PSB Lavr Medium"/>
                <a:ea typeface="+mn-ea"/>
                <a:cs typeface="PSB Lavr Medium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ru-RU" sz="1400">
                <a:solidFill>
                  <a:srgbClr val="001F74"/>
                </a:solidFill>
                <a:latin typeface="PSB Lavr"/>
                <a:cs typeface="PSB Lavr"/>
              </a:rPr>
              <a:t>Полное планирование, отслеживание и оптимизация грузоперевозок для обеспечения своевременной </a:t>
            </a:r>
          </a:p>
          <a:p>
            <a:pPr>
              <a:lnSpc>
                <a:spcPct val="100000"/>
              </a:lnSpc>
              <a:defRPr/>
            </a:pPr>
            <a:r>
              <a:rPr lang="ru-RU" sz="1400">
                <a:solidFill>
                  <a:srgbClr val="001F74"/>
                </a:solidFill>
                <a:latin typeface="PSB Lavr"/>
                <a:cs typeface="PSB Lavr"/>
              </a:rPr>
              <a:t>и безопасной доставки грузов</a:t>
            </a:r>
            <a:endParaRPr sz="1400">
              <a:solidFill>
                <a:srgbClr val="001F74"/>
              </a:solidFill>
            </a:endParaRPr>
          </a:p>
        </p:txBody>
      </p:sp>
      <p:pic>
        <p:nvPicPr>
          <p:cNvPr id="613583262" name="Рисунок 61358326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90513" y="209693"/>
            <a:ext cx="1440210" cy="221718"/>
          </a:xfrm>
          <a:prstGeom prst="rect">
            <a:avLst/>
          </a:prstGeom>
        </p:spPr>
      </p:pic>
      <p:sp>
        <p:nvSpPr>
          <p:cNvPr id="1571811879" name="TextBox 1571811878"/>
          <p:cNvSpPr txBox="1"/>
          <p:nvPr/>
        </p:nvSpPr>
        <p:spPr bwMode="auto">
          <a:xfrm>
            <a:off x="8011163" y="2643295"/>
            <a:ext cx="3810276" cy="16462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Морские </a:t>
            </a:r>
            <a:endParaRPr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перевозки</a:t>
            </a:r>
            <a:endParaRPr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Экономичные решения  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для крупногабаритных и тяжеловесных грузов по всему миру</a:t>
            </a:r>
            <a:endParaRPr sz="1400">
              <a:solidFill>
                <a:schemeClr val="tx1"/>
              </a:solidFill>
            </a:endParaRPr>
          </a:p>
        </p:txBody>
      </p:sp>
      <p:sp>
        <p:nvSpPr>
          <p:cNvPr id="723210664" name="TextBox 723210663"/>
          <p:cNvSpPr txBox="1"/>
          <p:nvPr/>
        </p:nvSpPr>
        <p:spPr bwMode="auto">
          <a:xfrm>
            <a:off x="4471691" y="3710532"/>
            <a:ext cx="3274313" cy="1493877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4600">
                <a:solidFill>
                  <a:schemeClr val="bg1"/>
                </a:solidFill>
              </a:rPr>
              <a:t>Все виды </a:t>
            </a:r>
          </a:p>
          <a:p>
            <a:pPr algn="ctr">
              <a:defRPr/>
            </a:pPr>
            <a:r>
              <a:rPr sz="4600">
                <a:solidFill>
                  <a:schemeClr val="bg1"/>
                </a:solidFill>
              </a:rPr>
              <a:t>транспорта</a:t>
            </a:r>
          </a:p>
        </p:txBody>
      </p:sp>
      <p:sp>
        <p:nvSpPr>
          <p:cNvPr id="313874968" name="TextBox 313874967"/>
          <p:cNvSpPr txBox="1"/>
          <p:nvPr/>
        </p:nvSpPr>
        <p:spPr bwMode="auto">
          <a:xfrm>
            <a:off x="8198856" y="5042173"/>
            <a:ext cx="3433093" cy="85379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500" b="0" i="0" u="none" strike="noStrike" cap="none" spc="0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Железнодорожные перевозки</a:t>
            </a:r>
            <a:endParaRPr/>
          </a:p>
        </p:txBody>
      </p:sp>
      <p:sp>
        <p:nvSpPr>
          <p:cNvPr id="1524100007" name="Скругленный прямоугольник 30"/>
          <p:cNvSpPr/>
          <p:nvPr/>
        </p:nvSpPr>
        <p:spPr bwMode="auto">
          <a:xfrm>
            <a:off x="299595" y="2436962"/>
            <a:ext cx="4178127" cy="1963359"/>
          </a:xfrm>
          <a:prstGeom prst="roundRect">
            <a:avLst>
              <a:gd name="adj" fmla="val 7973"/>
            </a:avLst>
          </a:prstGeom>
          <a:gradFill>
            <a:gsLst>
              <a:gs pos="0">
                <a:srgbClr val="7176FF"/>
              </a:gs>
              <a:gs pos="100000">
                <a:srgbClr val="FFFFFF"/>
              </a:gs>
            </a:gsLst>
            <a:lin ang="17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88000" bIns="72000" rtlCol="0" anchor="ctr"/>
          <a:lstStyle/>
          <a:p>
            <a:pPr>
              <a:defRPr/>
            </a:pPr>
            <a:endParaRPr/>
          </a:p>
        </p:txBody>
      </p:sp>
      <p:sp>
        <p:nvSpPr>
          <p:cNvPr id="1531039070" name="TextBox 1531039069"/>
          <p:cNvSpPr txBox="1"/>
          <p:nvPr/>
        </p:nvSpPr>
        <p:spPr bwMode="auto">
          <a:xfrm>
            <a:off x="520984" y="2643295"/>
            <a:ext cx="3643787" cy="14329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Автомобильные перевозки</a:t>
            </a:r>
            <a:endParaRPr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Гибкие маршруты и оперативная доставка по России, СНГ и Европе</a:t>
            </a:r>
            <a:endParaRPr sz="1400" b="0" i="0" u="none" strike="noStrike" cap="none" spc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898462890" name="Скругленный прямоугольник 30"/>
          <p:cNvSpPr/>
          <p:nvPr/>
        </p:nvSpPr>
        <p:spPr bwMode="auto">
          <a:xfrm>
            <a:off x="7795712" y="4701024"/>
            <a:ext cx="4178126" cy="1963359"/>
          </a:xfrm>
          <a:prstGeom prst="roundRect">
            <a:avLst>
              <a:gd name="adj" fmla="val 7973"/>
            </a:avLst>
          </a:prstGeom>
          <a:gradFill>
            <a:gsLst>
              <a:gs pos="0">
                <a:srgbClr val="7176FF"/>
              </a:gs>
              <a:gs pos="100000">
                <a:srgbClr val="FFFFFF"/>
              </a:gs>
            </a:gsLst>
            <a:lin ang="17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88000" bIns="72000" rtlCol="0" anchor="ctr"/>
          <a:lstStyle/>
          <a:p>
            <a:pPr>
              <a:defRPr/>
            </a:pPr>
            <a:endParaRPr/>
          </a:p>
        </p:txBody>
      </p:sp>
      <p:sp>
        <p:nvSpPr>
          <p:cNvPr id="11683322" name="TextBox 11683321"/>
          <p:cNvSpPr txBox="1"/>
          <p:nvPr/>
        </p:nvSpPr>
        <p:spPr bwMode="auto">
          <a:xfrm>
            <a:off x="8017620" y="4881668"/>
            <a:ext cx="3825756" cy="16462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Железнодорожные</a:t>
            </a:r>
            <a:endParaRPr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перевозки</a:t>
            </a:r>
            <a:endParaRPr sz="3000" b="0" i="0" u="none" strike="noStrike" cap="none" spc="0">
              <a:solidFill>
                <a:schemeClr val="tx1"/>
              </a:solidFill>
              <a:latin typeface="PSB Lavr"/>
              <a:ea typeface="PSB Lavr"/>
              <a:cs typeface="PSB Lavr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Надежное и стабильное решение  </a:t>
            </a:r>
            <a:endParaRPr sz="1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для транспортировки больших объемов грузов</a:t>
            </a:r>
            <a:endParaRPr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11836844" name="Скругленный прямоугольник 30"/>
          <p:cNvSpPr/>
          <p:nvPr/>
        </p:nvSpPr>
        <p:spPr bwMode="auto">
          <a:xfrm>
            <a:off x="299595" y="4633409"/>
            <a:ext cx="4178126" cy="1963359"/>
          </a:xfrm>
          <a:prstGeom prst="roundRect">
            <a:avLst>
              <a:gd name="adj" fmla="val 7973"/>
            </a:avLst>
          </a:prstGeom>
          <a:gradFill>
            <a:gsLst>
              <a:gs pos="0">
                <a:srgbClr val="7176FF"/>
              </a:gs>
              <a:gs pos="100000">
                <a:srgbClr val="FFFFFF"/>
              </a:gs>
            </a:gsLst>
            <a:lin ang="17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288000" bIns="72000" rtlCol="0" anchor="ctr"/>
          <a:lstStyle/>
          <a:p>
            <a:pPr>
              <a:defRPr/>
            </a:pPr>
            <a:endParaRPr/>
          </a:p>
        </p:txBody>
      </p:sp>
      <p:sp>
        <p:nvSpPr>
          <p:cNvPr id="897281495" name="TextBox 897281494"/>
          <p:cNvSpPr txBox="1"/>
          <p:nvPr/>
        </p:nvSpPr>
        <p:spPr bwMode="auto">
          <a:xfrm>
            <a:off x="520984" y="4839741"/>
            <a:ext cx="3649907" cy="16462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Авиа-</a:t>
            </a:r>
            <a:endParaRPr lang="ru-RU" sz="30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перевозки</a:t>
            </a:r>
            <a:endParaRPr sz="3000" b="0" i="0" u="none" strike="noStrike" cap="none" spc="0">
              <a:solidFill>
                <a:schemeClr val="tx1"/>
              </a:solidFill>
              <a:latin typeface="PSB Lavr"/>
              <a:cs typeface="PSB Lavr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PSB Lavr"/>
                <a:ea typeface="PSB Lavr"/>
                <a:cs typeface="PSB Lavr"/>
              </a:rPr>
              <a:t>Самый быстрый способ доставки критически важных грузов на любые расстояния</a:t>
            </a:r>
            <a:endParaRPr sz="1400" b="0" i="0" u="none" strike="noStrike" cap="none" spc="0">
              <a:solidFill>
                <a:schemeClr val="tx1"/>
              </a:solidFill>
              <a:latin typeface="PSB Lavr"/>
              <a:cs typeface="PSB Lavr"/>
            </a:endParaRPr>
          </a:p>
        </p:txBody>
      </p:sp>
      <p:sp>
        <p:nvSpPr>
          <p:cNvPr id="1710809854" name="Номер слайда 3"/>
          <p:cNvSpPr txBox="1"/>
          <p:nvPr/>
        </p:nvSpPr>
        <p:spPr bwMode="auto">
          <a:xfrm>
            <a:off x="11553399" y="6379743"/>
            <a:ext cx="434331" cy="364152"/>
          </a:xfrm>
          <a:prstGeom prst="rect">
            <a:avLst/>
          </a:prstGeom>
        </p:spPr>
        <p:txBody>
          <a:bodyPr/>
          <a:lstStyle>
            <a:defPPr lvl="0">
              <a:defRPr lang="en-US"/>
            </a:defPPr>
            <a:lvl1pPr marL="0" lv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sz="1000">
                <a:solidFill>
                  <a:schemeClr val="bg1">
                    <a:lumMod val="50000"/>
                  </a:schemeClr>
                </a:solidFill>
                <a:latin typeface="PSB Lavr"/>
                <a:cs typeface="PSB Lavr"/>
              </a:rPr>
              <a:t>9</a:t>
            </a:r>
            <a:endParaRPr sz="1200">
              <a:solidFill>
                <a:schemeClr val="bg1">
                  <a:lumMod val="50000"/>
                </a:schemeClr>
              </a:solidFill>
              <a:latin typeface="PSB Lavr"/>
              <a:cs typeface="PSB Lavr"/>
            </a:endParaRPr>
          </a:p>
        </p:txBody>
      </p:sp>
      <p:pic>
        <p:nvPicPr>
          <p:cNvPr id="1296781455" name="Рисунок 12967814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064183" y="-463986"/>
            <a:ext cx="3107282" cy="3107281"/>
          </a:xfrm>
          <a:prstGeom prst="rect">
            <a:avLst/>
          </a:prstGeom>
        </p:spPr>
      </p:pic>
      <p:sp>
        <p:nvSpPr>
          <p:cNvPr id="83345932" name="TextBox 83345931"/>
          <p:cNvSpPr txBox="1"/>
          <p:nvPr/>
        </p:nvSpPr>
        <p:spPr bwMode="auto">
          <a:xfrm>
            <a:off x="8665575" y="737416"/>
            <a:ext cx="2509395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b="1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Отсрочка платежа</a:t>
            </a:r>
            <a:endParaRPr b="1">
              <a:solidFill>
                <a:schemeClr val="bg1"/>
              </a:solidFill>
              <a:latin typeface="PSB Lavr"/>
              <a:cs typeface="PSB Lavr"/>
            </a:endParaRPr>
          </a:p>
          <a:p>
            <a:pPr>
              <a:defRPr/>
            </a:pPr>
            <a:r>
              <a:rPr b="1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для клиентов ПСБ</a:t>
            </a:r>
            <a:endParaRPr b="1">
              <a:solidFill>
                <a:schemeClr val="bg1"/>
              </a:solidFill>
              <a:latin typeface="PSB Lavr"/>
              <a:cs typeface="PSB Lavr"/>
            </a:endParaRPr>
          </a:p>
          <a:p>
            <a:pPr>
              <a:defRPr/>
            </a:pPr>
            <a:r>
              <a:rPr b="1">
                <a:solidFill>
                  <a:schemeClr val="bg1"/>
                </a:solidFill>
                <a:latin typeface="PSB Lavr"/>
                <a:ea typeface="PSB Lavr"/>
                <a:cs typeface="PSB Lavr"/>
              </a:rPr>
              <a:t>за закупку в Китае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сновной шаблон ПCБ">
  <a:themeElements>
    <a:clrScheme name="ПСБ 1">
      <a:dk1>
        <a:srgbClr val="000000"/>
      </a:dk1>
      <a:lt1>
        <a:srgbClr val="FFFFFF"/>
      </a:lt1>
      <a:dk2>
        <a:srgbClr val="001F74"/>
      </a:dk2>
      <a:lt2>
        <a:srgbClr val="000E3B"/>
      </a:lt2>
      <a:accent1>
        <a:srgbClr val="7176FF"/>
      </a:accent1>
      <a:accent2>
        <a:srgbClr val="C899F7"/>
      </a:accent2>
      <a:accent3>
        <a:srgbClr val="F8F6FF"/>
      </a:accent3>
      <a:accent4>
        <a:srgbClr val="FF6633"/>
      </a:accent4>
      <a:accent5>
        <a:srgbClr val="FFB5A1"/>
      </a:accent5>
      <a:accent6>
        <a:srgbClr val="001F74"/>
      </a:accent6>
      <a:hlink>
        <a:srgbClr val="000F3C"/>
      </a:hlink>
      <a:folHlink>
        <a:srgbClr val="000000"/>
      </a:folHlink>
    </a:clrScheme>
    <a:fontScheme name="Другая 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2">
            <a:lumMod val="20000"/>
            <a:lumOff val="80000"/>
            <a:alpha val="70000"/>
          </a:schemeClr>
        </a:solidFill>
        <a:ln>
          <a:noFill/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5875">
          <a:solidFill>
            <a:schemeClr val="bg2"/>
          </a:solidFill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871</Words>
  <Application>Microsoft Office PowerPoint</Application>
  <DocSecurity>0</DocSecurity>
  <PresentationFormat>Широкоэкранный</PresentationFormat>
  <Paragraphs>233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Gilroy</vt:lpstr>
      <vt:lpstr>Gilroy Bold</vt:lpstr>
      <vt:lpstr>PSB Lavr</vt:lpstr>
      <vt:lpstr>PSB Lavr Medium</vt:lpstr>
      <vt:lpstr>Times New Roman</vt:lpstr>
      <vt:lpstr>Verdana</vt:lpstr>
      <vt:lpstr>Основной шаблон ПCБ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Анастасия Александровна Панюкова</dc:creator>
  <cp:keywords/>
  <dc:description/>
  <cp:lastModifiedBy>GlBuh</cp:lastModifiedBy>
  <cp:revision>204</cp:revision>
  <dcterms:created xsi:type="dcterms:W3CDTF">2025-06-02T18:32:43Z</dcterms:created>
  <dcterms:modified xsi:type="dcterms:W3CDTF">2026-10-26T09:24:43Z</dcterms:modified>
  <cp:category/>
  <dc:identifier/>
  <cp:contentStatus/>
  <dc:language/>
  <cp:version/>
</cp:coreProperties>
</file>