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2"/>
  </p:handout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73" r:id="rId9"/>
    <p:sldId id="276" r:id="rId10"/>
    <p:sldId id="280" r:id="rId11"/>
    <p:sldId id="275" r:id="rId12"/>
    <p:sldId id="278" r:id="rId13"/>
    <p:sldId id="282" r:id="rId14"/>
    <p:sldId id="283" r:id="rId15"/>
    <p:sldId id="284" r:id="rId16"/>
    <p:sldId id="285" r:id="rId17"/>
    <p:sldId id="271" r:id="rId18"/>
    <p:sldId id="287" r:id="rId19"/>
    <p:sldId id="288" r:id="rId20"/>
    <p:sldId id="289" r:id="rId21"/>
  </p:sldIdLst>
  <p:sldSz cx="9144000" cy="5143500" type="screen16x9"/>
  <p:notesSz cx="9926638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336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1543" cy="342900"/>
          </a:xfrm>
          <a:prstGeom prst="rect">
            <a:avLst/>
          </a:prstGeom>
        </p:spPr>
        <p:txBody>
          <a:bodyPr vert="horz" lIns="107415" tIns="53707" rIns="107415" bIns="53707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371" y="2"/>
            <a:ext cx="4301543" cy="342900"/>
          </a:xfrm>
          <a:prstGeom prst="rect">
            <a:avLst/>
          </a:prstGeom>
        </p:spPr>
        <p:txBody>
          <a:bodyPr vert="horz" lIns="107415" tIns="53707" rIns="107415" bIns="53707" rtlCol="0"/>
          <a:lstStyle>
            <a:lvl1pPr algn="r">
              <a:defRPr sz="1400"/>
            </a:lvl1pPr>
          </a:lstStyle>
          <a:p>
            <a:fld id="{277648C7-F2C2-4201-A83D-AAFA59CE8673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5102"/>
            <a:ext cx="4301543" cy="342900"/>
          </a:xfrm>
          <a:prstGeom prst="rect">
            <a:avLst/>
          </a:prstGeom>
        </p:spPr>
        <p:txBody>
          <a:bodyPr vert="horz" lIns="107415" tIns="53707" rIns="107415" bIns="53707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371" y="6515102"/>
            <a:ext cx="4301543" cy="342900"/>
          </a:xfrm>
          <a:prstGeom prst="rect">
            <a:avLst/>
          </a:prstGeom>
        </p:spPr>
        <p:txBody>
          <a:bodyPr vert="horz" lIns="107415" tIns="53707" rIns="107415" bIns="53707" rtlCol="0" anchor="b"/>
          <a:lstStyle>
            <a:lvl1pPr algn="r">
              <a:defRPr sz="1400"/>
            </a:lvl1pPr>
          </a:lstStyle>
          <a:p>
            <a:fld id="{75BE7F91-0E33-4699-A3A4-9497C0DC2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56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5AA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A27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5AA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A27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5AA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5AA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457951" y="4843467"/>
            <a:ext cx="2427140" cy="276999"/>
          </a:xfrm>
        </p:spPr>
        <p:txBody>
          <a:bodyPr/>
          <a:lstStyle/>
          <a:p>
            <a:pPr>
              <a:defRPr/>
            </a:pPr>
            <a:fld id="{FF7EB955-57B2-4284-A805-BE2B31536C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65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9145" y="291770"/>
            <a:ext cx="549080" cy="627521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7085" y="4706796"/>
            <a:ext cx="951140" cy="276999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BA0498A-0913-CDF5-597E-786D7017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529" y="423777"/>
            <a:ext cx="7462157" cy="791392"/>
          </a:xfrm>
        </p:spPr>
        <p:txBody>
          <a:bodyPr anchor="t">
            <a:normAutofit/>
          </a:bodyPr>
          <a:lstStyle>
            <a:lvl1pPr algn="l">
              <a:defRPr sz="26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B6C6FB25-5D92-B3A6-5B73-DA0E24CF9B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3529" y="1471612"/>
            <a:ext cx="8021248" cy="3178969"/>
          </a:xfrm>
        </p:spPr>
        <p:txBody>
          <a:bodyPr>
            <a:normAutofit/>
          </a:bodyPr>
          <a:lstStyle>
            <a:lvl1pPr marL="0" indent="0" algn="l">
              <a:buNone/>
              <a:defRPr sz="11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92967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7714" y="243983"/>
            <a:ext cx="8470167" cy="471652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7266" y="234823"/>
            <a:ext cx="8189467" cy="1092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5AA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55289" y="1055065"/>
            <a:ext cx="5292090" cy="3592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A2756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.nalog.ru/scoring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7684" y="310895"/>
            <a:ext cx="2045208" cy="126796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423286" y="1582038"/>
            <a:ext cx="5196714" cy="1289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180" marR="5080" indent="-285115">
              <a:lnSpc>
                <a:spcPts val="5030"/>
              </a:lnSpc>
              <a:spcBef>
                <a:spcPts val="95"/>
              </a:spcBef>
            </a:pPr>
            <a:r>
              <a:rPr sz="4100" dirty="0"/>
              <a:t>Цифровые</a:t>
            </a:r>
            <a:r>
              <a:rPr sz="4100" spc="45" dirty="0"/>
              <a:t> </a:t>
            </a:r>
            <a:r>
              <a:rPr sz="4100" spc="-10" dirty="0"/>
              <a:t>сервисы </a:t>
            </a:r>
            <a:r>
              <a:rPr sz="4100" dirty="0"/>
              <a:t>сайта</a:t>
            </a:r>
            <a:r>
              <a:rPr sz="4100" spc="-15" dirty="0"/>
              <a:t> </a:t>
            </a:r>
            <a:r>
              <a:rPr sz="4100" dirty="0"/>
              <a:t>ФНС</a:t>
            </a:r>
            <a:r>
              <a:rPr sz="4100" spc="-10" dirty="0"/>
              <a:t> России</a:t>
            </a:r>
            <a:endParaRPr sz="4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" r="923" b="15669"/>
          <a:stretch/>
        </p:blipFill>
        <p:spPr>
          <a:xfrm>
            <a:off x="6553200" y="3105150"/>
            <a:ext cx="1422276" cy="1722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/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FF8F61FE-5744-27B7-BF0D-4B956C9F0D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14400" y="3562350"/>
            <a:ext cx="5049983" cy="104522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начальника отдела </a:t>
            </a:r>
            <a:endParaRPr lang="ru-RU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оказания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услуг</a:t>
            </a:r>
          </a:p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УФНС России по Республике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</a:t>
            </a:r>
          </a:p>
          <a:p>
            <a:endParaRPr lang="ru-RU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Белякова Елена Леонидовна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50214" y="322275"/>
            <a:ext cx="790320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ФНС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лидер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внедрению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электронных</a:t>
            </a:r>
            <a:r>
              <a:rPr sz="2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сервисов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6246" y="1268984"/>
            <a:ext cx="677672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Цифровизация</a:t>
            </a:r>
            <a:r>
              <a:rPr sz="2700" spc="-9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госуслуг</a:t>
            </a:r>
            <a:r>
              <a:rPr sz="2700" spc="-9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в</a:t>
            </a:r>
            <a:r>
              <a:rPr sz="2700" spc="-8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России</a:t>
            </a:r>
            <a:r>
              <a:rPr sz="2700" spc="-8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активно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идет</a:t>
            </a:r>
            <a:r>
              <a:rPr sz="2700" spc="-11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уже</a:t>
            </a:r>
            <a:r>
              <a:rPr sz="2700" spc="-12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30" dirty="0">
                <a:solidFill>
                  <a:srgbClr val="244060"/>
                </a:solidFill>
                <a:latin typeface="Microsoft Sans Serif"/>
                <a:cs typeface="Microsoft Sans Serif"/>
              </a:rPr>
              <a:t>несколько</a:t>
            </a:r>
            <a:r>
              <a:rPr sz="2700" spc="-9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60" dirty="0">
                <a:solidFill>
                  <a:srgbClr val="244060"/>
                </a:solidFill>
                <a:latin typeface="Microsoft Sans Serif"/>
                <a:cs typeface="Microsoft Sans Serif"/>
              </a:rPr>
              <a:t>лет,</a:t>
            </a:r>
            <a:r>
              <a:rPr sz="2700" spc="-10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государственные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сервисы</a:t>
            </a:r>
            <a:r>
              <a:rPr sz="2700" spc="-7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становятся</a:t>
            </a:r>
            <a:r>
              <a:rPr sz="2700" spc="-5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удобнее</a:t>
            </a:r>
            <a:r>
              <a:rPr sz="2700" spc="-7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и</a:t>
            </a:r>
            <a:r>
              <a:rPr sz="2700" spc="-5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доступнее.</a:t>
            </a:r>
            <a:endParaRPr sz="2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2700" dirty="0">
              <a:latin typeface="Microsoft Sans Serif"/>
              <a:cs typeface="Microsoft Sans Serif"/>
            </a:endParaRPr>
          </a:p>
          <a:p>
            <a:pPr marL="12700" marR="123825">
              <a:lnSpc>
                <a:spcPct val="100000"/>
              </a:lnSpc>
            </a:pP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Лидером</a:t>
            </a:r>
            <a:r>
              <a:rPr sz="2700" spc="-9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по</a:t>
            </a:r>
            <a:r>
              <a:rPr sz="2700" spc="-10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20" dirty="0">
                <a:solidFill>
                  <a:srgbClr val="244060"/>
                </a:solidFill>
                <a:latin typeface="Microsoft Sans Serif"/>
                <a:cs typeface="Microsoft Sans Serif"/>
              </a:rPr>
              <a:t>количеству</a:t>
            </a:r>
            <a:r>
              <a:rPr sz="2700" spc="-8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интерактивных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сервисов</a:t>
            </a:r>
            <a:r>
              <a:rPr sz="2700" spc="-8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среди</a:t>
            </a:r>
            <a:r>
              <a:rPr sz="2700" spc="-6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органов</a:t>
            </a:r>
            <a:r>
              <a:rPr sz="2700" spc="-6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государственной </a:t>
            </a:r>
            <a:r>
              <a:rPr sz="2700" dirty="0">
                <a:solidFill>
                  <a:srgbClr val="244060"/>
                </a:solidFill>
                <a:latin typeface="Microsoft Sans Serif"/>
                <a:cs typeface="Microsoft Sans Serif"/>
              </a:rPr>
              <a:t>власти</a:t>
            </a:r>
            <a:r>
              <a:rPr sz="2700" spc="-8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остается</a:t>
            </a:r>
            <a:r>
              <a:rPr sz="2700" spc="-75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25" dirty="0">
                <a:solidFill>
                  <a:srgbClr val="244060"/>
                </a:solidFill>
                <a:latin typeface="Microsoft Sans Serif"/>
                <a:cs typeface="Microsoft Sans Serif"/>
              </a:rPr>
              <a:t>Федеральная</a:t>
            </a:r>
            <a:r>
              <a:rPr sz="2700" spc="-60" dirty="0">
                <a:solidFill>
                  <a:srgbClr val="244060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244060"/>
                </a:solidFill>
                <a:latin typeface="Microsoft Sans Serif"/>
                <a:cs typeface="Microsoft Sans Serif"/>
              </a:rPr>
              <a:t>налоговая служба.</a:t>
            </a:r>
            <a:endParaRPr sz="2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icture backgroun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495" y="784859"/>
            <a:ext cx="7694676" cy="408432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77266" y="234823"/>
            <a:ext cx="8189467" cy="471154"/>
          </a:xfrm>
          <a:prstGeom prst="rect">
            <a:avLst/>
          </a:prstGeom>
        </p:spPr>
        <p:txBody>
          <a:bodyPr vert="horz" wrap="square" lIns="0" tIns="100837" rIns="0" bIns="0" rtlCol="0">
            <a:spAutoFit/>
          </a:bodyPr>
          <a:lstStyle/>
          <a:p>
            <a:pPr marL="2129155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24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сервисов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914400" y="1123950"/>
            <a:ext cx="4899482" cy="3367688"/>
            <a:chOff x="669134" y="320039"/>
            <a:chExt cx="7443217" cy="4259376"/>
          </a:xfrm>
        </p:grpSpPr>
        <p:pic>
          <p:nvPicPr>
            <p:cNvPr id="4" name="object 4"/>
            <p:cNvPicPr/>
            <p:nvPr/>
          </p:nvPicPr>
          <p:blipFill rotWithShape="1">
            <a:blip r:embed="rId2" cstate="print"/>
            <a:srcRect b="7638"/>
            <a:stretch/>
          </p:blipFill>
          <p:spPr>
            <a:xfrm>
              <a:off x="669134" y="320039"/>
              <a:ext cx="7443217" cy="42593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72434" y="2321813"/>
              <a:ext cx="902335" cy="402590"/>
            </a:xfrm>
            <a:custGeom>
              <a:avLst/>
              <a:gdLst/>
              <a:ahLst/>
              <a:cxnLst/>
              <a:rect l="l" t="t" r="r" b="b"/>
              <a:pathLst>
                <a:path w="902335" h="402589">
                  <a:moveTo>
                    <a:pt x="0" y="201168"/>
                  </a:moveTo>
                  <a:lnTo>
                    <a:pt x="19096" y="143059"/>
                  </a:lnTo>
                  <a:lnTo>
                    <a:pt x="72666" y="91619"/>
                  </a:lnTo>
                  <a:lnTo>
                    <a:pt x="110635" y="69177"/>
                  </a:lnTo>
                  <a:lnTo>
                    <a:pt x="155131" y="49335"/>
                  </a:lnTo>
                  <a:lnTo>
                    <a:pt x="205457" y="32403"/>
                  </a:lnTo>
                  <a:lnTo>
                    <a:pt x="260914" y="18693"/>
                  </a:lnTo>
                  <a:lnTo>
                    <a:pt x="320806" y="8515"/>
                  </a:lnTo>
                  <a:lnTo>
                    <a:pt x="384435" y="2180"/>
                  </a:lnTo>
                  <a:lnTo>
                    <a:pt x="451103" y="0"/>
                  </a:lnTo>
                  <a:lnTo>
                    <a:pt x="517772" y="2180"/>
                  </a:lnTo>
                  <a:lnTo>
                    <a:pt x="581401" y="8515"/>
                  </a:lnTo>
                  <a:lnTo>
                    <a:pt x="641293" y="18693"/>
                  </a:lnTo>
                  <a:lnTo>
                    <a:pt x="696750" y="32403"/>
                  </a:lnTo>
                  <a:lnTo>
                    <a:pt x="747076" y="49335"/>
                  </a:lnTo>
                  <a:lnTo>
                    <a:pt x="791572" y="69177"/>
                  </a:lnTo>
                  <a:lnTo>
                    <a:pt x="829541" y="91619"/>
                  </a:lnTo>
                  <a:lnTo>
                    <a:pt x="860287" y="116350"/>
                  </a:lnTo>
                  <a:lnTo>
                    <a:pt x="897317" y="171435"/>
                  </a:lnTo>
                  <a:lnTo>
                    <a:pt x="902207" y="201168"/>
                  </a:lnTo>
                  <a:lnTo>
                    <a:pt x="897317" y="230900"/>
                  </a:lnTo>
                  <a:lnTo>
                    <a:pt x="860287" y="285985"/>
                  </a:lnTo>
                  <a:lnTo>
                    <a:pt x="829541" y="310716"/>
                  </a:lnTo>
                  <a:lnTo>
                    <a:pt x="791572" y="333158"/>
                  </a:lnTo>
                  <a:lnTo>
                    <a:pt x="747076" y="353000"/>
                  </a:lnTo>
                  <a:lnTo>
                    <a:pt x="696750" y="369932"/>
                  </a:lnTo>
                  <a:lnTo>
                    <a:pt x="641293" y="383642"/>
                  </a:lnTo>
                  <a:lnTo>
                    <a:pt x="581401" y="393820"/>
                  </a:lnTo>
                  <a:lnTo>
                    <a:pt x="517772" y="400155"/>
                  </a:lnTo>
                  <a:lnTo>
                    <a:pt x="451103" y="402336"/>
                  </a:lnTo>
                  <a:lnTo>
                    <a:pt x="384435" y="400155"/>
                  </a:lnTo>
                  <a:lnTo>
                    <a:pt x="320806" y="393820"/>
                  </a:lnTo>
                  <a:lnTo>
                    <a:pt x="260914" y="383642"/>
                  </a:lnTo>
                  <a:lnTo>
                    <a:pt x="205457" y="369932"/>
                  </a:lnTo>
                  <a:lnTo>
                    <a:pt x="155131" y="353000"/>
                  </a:lnTo>
                  <a:lnTo>
                    <a:pt x="110635" y="333158"/>
                  </a:lnTo>
                  <a:lnTo>
                    <a:pt x="72666" y="310716"/>
                  </a:lnTo>
                  <a:lnTo>
                    <a:pt x="41920" y="285985"/>
                  </a:lnTo>
                  <a:lnTo>
                    <a:pt x="4890" y="230900"/>
                  </a:lnTo>
                  <a:lnTo>
                    <a:pt x="0" y="201168"/>
                  </a:lnTo>
                  <a:close/>
                </a:path>
              </a:pathLst>
            </a:custGeom>
            <a:ln w="25908">
              <a:solidFill>
                <a:srgbClr val="BE0D2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2" descr="$PPTXTitle"/>
          <p:cNvSpPr txBox="1">
            <a:spLocks/>
          </p:cNvSpPr>
          <p:nvPr/>
        </p:nvSpPr>
        <p:spPr>
          <a:xfrm>
            <a:off x="750214" y="322275"/>
            <a:ext cx="790320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800" b="1" dirty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 ФНС России – </a:t>
            </a:r>
            <a:r>
              <a:rPr lang="en-US" sz="2800" b="1" dirty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www.nalog.gov.ru</a:t>
            </a:r>
            <a:endParaRPr lang="ru-RU" sz="2800" b="1" dirty="0">
              <a:solidFill>
                <a:srgbClr val="005A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57350"/>
            <a:ext cx="1926108" cy="2215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72464" y="288162"/>
            <a:ext cx="7304736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Интерактивные сервисы  для бизнеса </a:t>
            </a:r>
            <a:endParaRPr sz="2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5466" y="1025778"/>
            <a:ext cx="4770934" cy="32143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Личные</a:t>
            </a:r>
            <a:r>
              <a:rPr sz="1600" spc="-6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кабинеты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</a:t>
            </a:r>
            <a:r>
              <a:rPr sz="1600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endParaRPr lang="ru-RU" sz="1600" spc="-10" dirty="0" smtClean="0">
              <a:solidFill>
                <a:srgbClr val="0A27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lang="ru-RU" sz="1600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учредительных документов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sz="1600" spc="-8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</a:t>
            </a:r>
            <a:r>
              <a:rPr sz="1600" spc="-7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калькуляторы</a:t>
            </a:r>
            <a:endParaRPr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sz="1600" spc="-55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600" spc="-5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реестров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Налоговый</a:t>
            </a:r>
            <a:r>
              <a:rPr sz="1600" spc="-8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</a:t>
            </a:r>
            <a:r>
              <a:rPr sz="1600" spc="3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</a:t>
            </a:r>
            <a:r>
              <a:rPr sz="1600" spc="-9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документооборот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Справочная</a:t>
            </a:r>
            <a:r>
              <a:rPr sz="1600" spc="-9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Обратная</a:t>
            </a:r>
            <a:r>
              <a:rPr sz="1600" spc="-6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связь</a:t>
            </a:r>
            <a:r>
              <a:rPr sz="1600" spc="-6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600" spc="-6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Международное</a:t>
            </a:r>
            <a:r>
              <a:rPr sz="1600" spc="-9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налогообложение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269875" algn="l"/>
              </a:tabLst>
            </a:pP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Программные</a:t>
            </a:r>
            <a:r>
              <a:rPr sz="1600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5999" y="1200150"/>
            <a:ext cx="1956816" cy="1027176"/>
          </a:xfrm>
          <a:prstGeom prst="rect">
            <a:avLst/>
          </a:prstGeom>
        </p:spPr>
      </p:pic>
      <p:pic>
        <p:nvPicPr>
          <p:cNvPr id="6" name="object 6" descr="C:\Users\Internet110k\Downloads\5e4180e20ef4d75e2ce394fd5405cf07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8905" y="2800350"/>
            <a:ext cx="1307592" cy="13091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64118" y="457941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7888" y="1144615"/>
            <a:ext cx="3886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наличия заявления о ввозе товаров и уплате косвенных налогов. (ЕАЭС)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факта поступления от ФТС России сведений по документам, необходимым для подтверждения ставки 0 процентов НДС (освобождения от уплаты акцизов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Офис экспортера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прослеживаемости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товаров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Сервис заявителя (СПОТ)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2419350"/>
            <a:ext cx="38379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НДС-офис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интернет-компании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 статуса налогового резидента Российской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Федераци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Сообщение о клиенте - </a:t>
            </a:r>
            <a:r>
              <a:rPr lang="ru-RU" sz="1400" b="1">
                <a:latin typeface="Arial" panose="020B0604020202020204" pitchFamily="34" charset="0"/>
                <a:cs typeface="Arial" panose="020B0604020202020204" pitchFamily="34" charset="0"/>
              </a:rPr>
              <a:t>иностранном </a:t>
            </a:r>
            <a:r>
              <a:rPr lang="ru-RU" sz="1400" b="1" smtClean="0"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налогоплательщике</a:t>
            </a: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Отчет об иностранных клиентах по Стандарту ОЭСР</a:t>
            </a:r>
          </a:p>
        </p:txBody>
      </p:sp>
      <p:sp>
        <p:nvSpPr>
          <p:cNvPr id="8" name="object 2" descr="$PPTXTitle"/>
          <p:cNvSpPr txBox="1">
            <a:spLocks/>
          </p:cNvSpPr>
          <p:nvPr/>
        </p:nvSpPr>
        <p:spPr>
          <a:xfrm>
            <a:off x="772464" y="288162"/>
            <a:ext cx="7990536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400" b="1" dirty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сервисы </a:t>
            </a:r>
            <a:r>
              <a:rPr lang="ru-RU" sz="2400" b="1" dirty="0" smtClean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внешнеэкономической деятельности</a:t>
            </a:r>
            <a:endParaRPr lang="ru-RU" sz="2400" b="1" dirty="0">
              <a:solidFill>
                <a:srgbClr val="005A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794" b="21841"/>
          <a:stretch/>
        </p:blipFill>
        <p:spPr bwMode="auto">
          <a:xfrm>
            <a:off x="5867400" y="895350"/>
            <a:ext cx="2363860" cy="145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97483" y="360629"/>
            <a:ext cx="796925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Основной</a:t>
            </a:r>
            <a:r>
              <a:rPr sz="24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функционал</a:t>
            </a:r>
            <a:r>
              <a:rPr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Личных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кабинетов</a:t>
            </a:r>
            <a:r>
              <a:rPr sz="2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ЮЛ</a:t>
            </a:r>
            <a:r>
              <a:rPr sz="2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4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ИП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2348" y="971550"/>
            <a:ext cx="7840802" cy="2544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lang="ru-RU" sz="1800" b="1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распоряжаться</a:t>
            </a:r>
            <a:r>
              <a:rPr lang="ru-RU" sz="1800" b="1" spc="-5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переплатой</a:t>
            </a:r>
            <a:r>
              <a:rPr lang="ru-RU" sz="1800" b="1" spc="-6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1800" b="1" spc="-55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налогам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800" b="1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получать</a:t>
            </a:r>
            <a:r>
              <a:rPr sz="1800" b="1" spc="-5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актуальную</a:t>
            </a:r>
            <a:r>
              <a:rPr sz="1800" b="1" spc="-2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информацию</a:t>
            </a:r>
            <a:r>
              <a:rPr sz="1800" b="1" spc="-6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налогах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800" b="1" spc="-1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получать</a:t>
            </a:r>
            <a:r>
              <a:rPr sz="1800" b="1" spc="-8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различные</a:t>
            </a:r>
            <a:r>
              <a:rPr sz="1800" b="1" spc="-7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справки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регистрировать</a:t>
            </a:r>
            <a:r>
              <a:rPr sz="1800" b="1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1" spc="-7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снимать</a:t>
            </a:r>
            <a:r>
              <a:rPr sz="1800" b="1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spc="-6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</a:t>
            </a:r>
            <a:r>
              <a:rPr sz="1800" b="1" spc="-1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2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ККТ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направлять</a:t>
            </a:r>
            <a:r>
              <a:rPr sz="1800" b="1" spc="-3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2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r>
              <a:rPr sz="1800" b="1" spc="-1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800" b="1" spc="-3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госрегистрации</a:t>
            </a:r>
            <a:r>
              <a:rPr sz="1800" b="1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ЮЛ</a:t>
            </a:r>
            <a:r>
              <a:rPr sz="1800" b="1" spc="-4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1" spc="-5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2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875" algn="l"/>
              </a:tabLst>
            </a:pP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вносить</a:t>
            </a:r>
            <a:r>
              <a:rPr sz="1800" b="1" spc="-3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sz="1800" b="1" spc="-4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1" spc="-3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сведения,</a:t>
            </a:r>
            <a:r>
              <a:rPr sz="1800" b="1" spc="-3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содержащиеся</a:t>
            </a:r>
            <a:r>
              <a:rPr sz="1800" b="1" spc="-4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1" spc="-2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ЕГРЮЛ/ЕГРИП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69875" algn="l"/>
              </a:tabLst>
            </a:pP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получать</a:t>
            </a:r>
            <a:r>
              <a:rPr sz="1800" b="1" spc="-5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выписки</a:t>
            </a:r>
            <a:r>
              <a:rPr sz="1800" b="1" spc="-6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800" b="1" spc="-7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2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ЕГРИП/ЕГРЮЛ</a:t>
            </a:r>
            <a:r>
              <a:rPr sz="1800" b="1" spc="-5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1" spc="-6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электронном</a:t>
            </a:r>
            <a:r>
              <a:rPr sz="1800" b="1" spc="-55" dirty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2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</a:t>
            </a:r>
            <a:endParaRPr lang="ru-RU" sz="1800" b="1" spc="-20" dirty="0" smtClean="0">
              <a:solidFill>
                <a:srgbClr val="0A27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987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69875" algn="l"/>
              </a:tabLst>
            </a:pPr>
            <a:r>
              <a:rPr lang="ru-RU" b="1" spc="-2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формировать показатели ФХД </a:t>
            </a:r>
          </a:p>
          <a:p>
            <a:pPr marL="26987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69875" algn="l"/>
              </a:tabLst>
            </a:pPr>
            <a:r>
              <a:rPr lang="ru-RU" sz="1800" b="1" spc="-20" dirty="0" smtClean="0">
                <a:solidFill>
                  <a:srgbClr val="0A2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 оценки ЮЛ или ИП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 descr="C:\Users\Internet110k\Downloads\47ba8a6ccbd9ceb45e7579c78c65790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3744436"/>
            <a:ext cx="1171957" cy="1143000"/>
          </a:xfrm>
          <a:prstGeom prst="rect">
            <a:avLst/>
          </a:prstGeom>
        </p:spPr>
      </p:pic>
      <p:pic>
        <p:nvPicPr>
          <p:cNvPr id="5" name="object 5" descr="C:\Users\Internet110k\Downloads\47ba8a6ccbd9ceb45e7579c78c657904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400" y="3792487"/>
            <a:ext cx="1143000" cy="10949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914400" y="438150"/>
            <a:ext cx="7620000" cy="74876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Бесплатный с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ервис</a:t>
            </a:r>
            <a:r>
              <a:rPr sz="2400" spc="7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оценки</a:t>
            </a:r>
            <a:r>
              <a:rPr sz="2400" spc="8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" dirty="0" smtClean="0">
                <a:latin typeface="Arial" panose="020B0604020202020204" pitchFamily="34" charset="0"/>
                <a:cs typeface="Arial" panose="020B0604020202020204" pitchFamily="34" charset="0"/>
              </a:rPr>
              <a:t>ФХД</a:t>
            </a:r>
            <a:r>
              <a:rPr lang="ru-RU" sz="2400" spc="-8" dirty="0" smtClean="0">
                <a:latin typeface="Arial" panose="020B0604020202020204" pitchFamily="34" charset="0"/>
                <a:cs typeface="Arial" panose="020B0604020202020204" pitchFamily="34" charset="0"/>
              </a:rPr>
              <a:t> в Личных кабинетах ЮЛ и ИП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272415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рассчитанные на основании данных из актуальных деклараций по налогам и сборам, расчетов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данных, полученных от иных федеральных органов исполнительной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власти.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показателей ежемесячно обновляется.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52550"/>
            <a:ext cx="6605588" cy="125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31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5800" y="18094"/>
            <a:ext cx="8189467" cy="1036764"/>
          </a:xfrm>
          <a:prstGeom prst="rect">
            <a:avLst/>
          </a:prstGeom>
        </p:spPr>
        <p:txBody>
          <a:bodyPr vert="horz" wrap="square" lIns="0" tIns="295217" rIns="0" bIns="0" rtlCol="0">
            <a:spAutoFit/>
          </a:bodyPr>
          <a:lstStyle/>
          <a:p>
            <a:pPr marL="51911">
              <a:spcBef>
                <a:spcPts val="71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Сервис</a:t>
            </a:r>
            <a:r>
              <a:rPr sz="2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оценки:</a:t>
            </a:r>
            <a:r>
              <a:rPr sz="2400" spc="-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новая</a:t>
            </a:r>
            <a:r>
              <a:rPr sz="2400" spc="3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услуга</a:t>
            </a:r>
            <a:r>
              <a:rPr sz="2400" spc="3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400" spc="3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Личном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кабинете</a:t>
            </a:r>
            <a:r>
              <a:rPr sz="2400" spc="4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" dirty="0">
                <a:latin typeface="Arial" panose="020B0604020202020204" pitchFamily="34" charset="0"/>
                <a:cs typeface="Arial" panose="020B0604020202020204" pitchFamily="34" charset="0"/>
              </a:rPr>
              <a:t>ЮЛ/ИП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52550"/>
            <a:ext cx="5496950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107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95754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28575">
              <a:spcBef>
                <a:spcPts val="146"/>
              </a:spcBef>
            </a:pPr>
            <a:fld id="{81D60167-4931-47E6-BA6A-407CBD079E47}" type="slidenum">
              <a:rPr spc="-19" dirty="0"/>
              <a:pPr marL="28575">
                <a:spcBef>
                  <a:spcPts val="146"/>
                </a:spcBef>
              </a:pPr>
              <a:t>10</a:t>
            </a:fld>
            <a:endParaRPr spc="-19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14350"/>
            <a:ext cx="5992165" cy="418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548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14400" y="285750"/>
            <a:ext cx="7748444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Скоринг-конструктор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– новый функционал цифрового помощника «Сервис оценки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8200" y="1908939"/>
            <a:ext cx="7391400" cy="2945352"/>
            <a:chOff x="0" y="1187194"/>
            <a:chExt cx="12192000" cy="56711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87194"/>
              <a:ext cx="4681728" cy="56708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6384" y="1883664"/>
              <a:ext cx="4213860" cy="43936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3376" y="1716023"/>
              <a:ext cx="3468623" cy="350824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42682" y="1147124"/>
            <a:ext cx="7756488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1400" dirty="0"/>
              <a:t>В разделе «Сервис оценки» следует выбрать запрос на получение выписки по произвольному шаблону, далее - отметить интересующие показатели оценки и получить выписку</a:t>
            </a:r>
            <a:r>
              <a:rPr lang="ru-RU" sz="1400" dirty="0" smtClean="0"/>
              <a:t>. Настроить, исходя из ситуации</a:t>
            </a:r>
            <a:endParaRPr sz="1400" dirty="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18207" y="4754373"/>
            <a:ext cx="80963" cy="157255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>
              <a:spcBef>
                <a:spcPts val="146"/>
              </a:spcBef>
            </a:pPr>
            <a:r>
              <a:rPr sz="900" spc="-38" dirty="0">
                <a:solidFill>
                  <a:srgbClr val="1F336C"/>
                </a:solidFill>
                <a:latin typeface="Ebrima"/>
                <a:cs typeface="Ebrima"/>
              </a:rPr>
              <a:t>4</a:t>
            </a:r>
            <a:endParaRPr sz="900" dirty="0">
              <a:latin typeface="Ebrima"/>
              <a:cs typeface="Ebrima"/>
            </a:endParaRPr>
          </a:p>
        </p:txBody>
      </p:sp>
    </p:spTree>
    <p:extLst>
      <p:ext uri="{BB962C8B-B14F-4D97-AF65-F5344CB8AC3E}">
        <p14:creationId xmlns:p14="http://schemas.microsoft.com/office/powerpoint/2010/main" val="2567134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85800" y="285750"/>
            <a:ext cx="7953279" cy="473367"/>
          </a:xfrm>
          <a:prstGeom prst="rect">
            <a:avLst/>
          </a:prstGeom>
        </p:spPr>
        <p:txBody>
          <a:bodyPr vert="horz" wrap="square" lIns="0" tIns="176689" rIns="0" bIns="0" rtlCol="0">
            <a:spAutoFit/>
          </a:bodyPr>
          <a:lstStyle/>
          <a:p>
            <a:pPr marL="3252311" marR="3810" indent="-2113121" algn="l">
              <a:lnSpc>
                <a:spcPts val="2273"/>
              </a:lnSpc>
              <a:spcBef>
                <a:spcPts val="356"/>
              </a:spcBef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Запрос выписки из Сервиса оценки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95754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28575">
              <a:spcBef>
                <a:spcPts val="146"/>
              </a:spcBef>
            </a:pPr>
            <a:fld id="{81D60167-4931-47E6-BA6A-407CBD079E47}" type="slidenum">
              <a:rPr spc="-19" dirty="0"/>
              <a:pPr marL="28575">
                <a:spcBef>
                  <a:spcPts val="146"/>
                </a:spcBef>
              </a:pPr>
              <a:t>12</a:t>
            </a:fld>
            <a:endParaRPr spc="-19" dirty="0"/>
          </a:p>
        </p:txBody>
      </p:sp>
      <p:grpSp>
        <p:nvGrpSpPr>
          <p:cNvPr id="11" name="object 2"/>
          <p:cNvGrpSpPr/>
          <p:nvPr/>
        </p:nvGrpSpPr>
        <p:grpSpPr>
          <a:xfrm>
            <a:off x="838200" y="971550"/>
            <a:ext cx="3962401" cy="2401681"/>
            <a:chOff x="717174" y="932330"/>
            <a:chExt cx="12325031" cy="4221837"/>
          </a:xfrm>
        </p:grpSpPr>
        <p:pic>
          <p:nvPicPr>
            <p:cNvPr id="12" name="object 3"/>
            <p:cNvPicPr/>
            <p:nvPr/>
          </p:nvPicPr>
          <p:blipFill rotWithShape="1">
            <a:blip r:embed="rId2" cstate="print"/>
            <a:srcRect l="9578" t="14657"/>
            <a:stretch/>
          </p:blipFill>
          <p:spPr>
            <a:xfrm>
              <a:off x="717174" y="932330"/>
              <a:ext cx="6267316" cy="4221837"/>
            </a:xfrm>
            <a:prstGeom prst="rect">
              <a:avLst/>
            </a:prstGeom>
          </p:spPr>
        </p:pic>
        <p:pic>
          <p:nvPicPr>
            <p:cNvPr id="13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1673" y="1486738"/>
              <a:ext cx="5780532" cy="2676144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30288"/>
            <a:ext cx="370418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1483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456486" y="4763415"/>
            <a:ext cx="142875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19" dirty="0">
                <a:solidFill>
                  <a:srgbClr val="1F336C"/>
                </a:solidFill>
                <a:latin typeface="Ebrima"/>
                <a:cs typeface="Ebrima"/>
              </a:rPr>
              <a:t>11</a:t>
            </a:r>
            <a:endParaRPr sz="900" dirty="0">
              <a:latin typeface="Ebrima"/>
              <a:cs typeface="Ebrim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77266" y="234823"/>
            <a:ext cx="8189467" cy="489749"/>
          </a:xfrm>
          <a:prstGeom prst="rect">
            <a:avLst/>
          </a:prstGeom>
        </p:spPr>
        <p:txBody>
          <a:bodyPr vert="horz" wrap="square" lIns="0" tIns="119253" rIns="0" bIns="0" rtlCol="0">
            <a:spAutoFit/>
          </a:bodyPr>
          <a:lstStyle/>
          <a:p>
            <a:pPr marL="416243">
              <a:spcBef>
                <a:spcPts val="79"/>
              </a:spcBef>
            </a:pPr>
            <a:r>
              <a:rPr lang="ru-RU" sz="2400" dirty="0" smtClean="0"/>
              <a:t>Выписка</a:t>
            </a:r>
            <a:r>
              <a:rPr sz="2400" spc="105" dirty="0" smtClean="0"/>
              <a:t> </a:t>
            </a:r>
            <a:r>
              <a:rPr lang="ru-RU" sz="2400" dirty="0" smtClean="0"/>
              <a:t>из Сервиса</a:t>
            </a:r>
            <a:r>
              <a:rPr sz="2400" spc="120" dirty="0" smtClean="0"/>
              <a:t> </a:t>
            </a:r>
            <a:r>
              <a:rPr sz="2400" spc="-8" dirty="0" smtClean="0"/>
              <a:t>оценки</a:t>
            </a:r>
            <a:r>
              <a:rPr lang="ru-RU" sz="2400" spc="-8" dirty="0" smtClean="0"/>
              <a:t> и проверка достоверности </a:t>
            </a:r>
            <a:endParaRPr sz="2400" dirty="0"/>
          </a:p>
        </p:txBody>
      </p:sp>
      <p:grpSp>
        <p:nvGrpSpPr>
          <p:cNvPr id="7" name="object 7"/>
          <p:cNvGrpSpPr/>
          <p:nvPr/>
        </p:nvGrpSpPr>
        <p:grpSpPr>
          <a:xfrm>
            <a:off x="5317078" y="1218028"/>
            <a:ext cx="2724150" cy="2295525"/>
            <a:chOff x="8022336" y="1973580"/>
            <a:chExt cx="3632200" cy="30607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6908" y="1978152"/>
              <a:ext cx="3622548" cy="305104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22336" y="1973580"/>
              <a:ext cx="3632200" cy="3060700"/>
            </a:xfrm>
            <a:custGeom>
              <a:avLst/>
              <a:gdLst/>
              <a:ahLst/>
              <a:cxnLst/>
              <a:rect l="l" t="t" r="r" b="b"/>
              <a:pathLst>
                <a:path w="3632200" h="3060700">
                  <a:moveTo>
                    <a:pt x="0" y="3060192"/>
                  </a:moveTo>
                  <a:lnTo>
                    <a:pt x="3631691" y="3060192"/>
                  </a:lnTo>
                  <a:lnTo>
                    <a:pt x="3631691" y="0"/>
                  </a:lnTo>
                  <a:lnTo>
                    <a:pt x="0" y="0"/>
                  </a:lnTo>
                  <a:lnTo>
                    <a:pt x="0" y="3060192"/>
                  </a:lnTo>
                  <a:close/>
                </a:path>
              </a:pathLst>
            </a:custGeom>
            <a:ln w="9144">
              <a:solidFill>
                <a:srgbClr val="2A397A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3934" y="4331969"/>
            <a:ext cx="4932045" cy="462145"/>
          </a:xfrm>
          <a:prstGeom prst="rect">
            <a:avLst/>
          </a:prstGeom>
          <a:ln w="9144">
            <a:solidFill>
              <a:srgbClr val="2A397A"/>
            </a:solidFill>
          </a:ln>
        </p:spPr>
        <p:txBody>
          <a:bodyPr vert="horz" wrap="square" lIns="0" tIns="30956" rIns="0" bIns="0" rtlCol="0">
            <a:spAutoFit/>
          </a:bodyPr>
          <a:lstStyle/>
          <a:p>
            <a:pPr marL="68104">
              <a:spcBef>
                <a:spcPts val="244"/>
              </a:spcBef>
            </a:pPr>
            <a:r>
              <a:rPr sz="1400" spc="-41" dirty="0">
                <a:solidFill>
                  <a:srgbClr val="2A397A"/>
                </a:solidFill>
                <a:latin typeface="Franklin Gothic Medium"/>
                <a:cs typeface="Franklin Gothic Medium"/>
              </a:rPr>
              <a:t>Результаты</a:t>
            </a:r>
            <a:r>
              <a:rPr sz="1400" spc="-23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26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оформляются</a:t>
            </a:r>
            <a:r>
              <a:rPr sz="1400" spc="-3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в</a:t>
            </a:r>
            <a:r>
              <a:rPr sz="1400" spc="-41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виде</a:t>
            </a:r>
            <a:r>
              <a:rPr sz="1400" spc="-34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23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выписок</a:t>
            </a:r>
            <a:r>
              <a:rPr sz="1400" spc="-26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в</a:t>
            </a:r>
            <a:r>
              <a:rPr sz="1400" spc="-38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3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форматах</a:t>
            </a:r>
            <a:r>
              <a:rPr sz="1400" spc="-26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19" dirty="0">
                <a:solidFill>
                  <a:srgbClr val="2A397A"/>
                </a:solidFill>
                <a:latin typeface="Franklin Gothic Medium"/>
                <a:cs typeface="Franklin Gothic Medium"/>
              </a:rPr>
              <a:t>PDF</a:t>
            </a:r>
            <a:endParaRPr sz="1400" dirty="0">
              <a:latin typeface="Franklin Gothic Medium"/>
              <a:cs typeface="Franklin Gothic Medium"/>
            </a:endParaRPr>
          </a:p>
          <a:p>
            <a:pPr marL="68104"/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и</a:t>
            </a:r>
            <a:r>
              <a:rPr sz="1400" spc="-3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XML</a:t>
            </a:r>
            <a:r>
              <a:rPr sz="1400" spc="-34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15" dirty="0">
                <a:solidFill>
                  <a:srgbClr val="2A397A"/>
                </a:solidFill>
                <a:latin typeface="Franklin Gothic Medium"/>
                <a:cs typeface="Franklin Gothic Medium"/>
              </a:rPr>
              <a:t>(доступны</a:t>
            </a:r>
            <a:r>
              <a:rPr sz="1400" spc="-34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в</a:t>
            </a:r>
            <a:r>
              <a:rPr sz="1400" spc="-34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ЛК</a:t>
            </a:r>
            <a:r>
              <a:rPr sz="1400" spc="-38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ЮЛ</a:t>
            </a:r>
            <a:r>
              <a:rPr sz="1400" spc="-38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или</a:t>
            </a:r>
            <a:r>
              <a:rPr sz="1400" spc="-30" dirty="0">
                <a:solidFill>
                  <a:srgbClr val="2A397A"/>
                </a:solidFill>
                <a:latin typeface="Franklin Gothic Medium"/>
                <a:cs typeface="Franklin Gothic Medium"/>
              </a:rPr>
              <a:t> </a:t>
            </a:r>
            <a:r>
              <a:rPr sz="1400" spc="-19" dirty="0">
                <a:solidFill>
                  <a:srgbClr val="2A397A"/>
                </a:solidFill>
                <a:latin typeface="Franklin Gothic Medium"/>
                <a:cs typeface="Franklin Gothic Medium"/>
              </a:rPr>
              <a:t>ИП</a:t>
            </a:r>
            <a:r>
              <a:rPr sz="1400" spc="-19" dirty="0" smtClean="0">
                <a:solidFill>
                  <a:srgbClr val="2A397A"/>
                </a:solidFill>
                <a:latin typeface="Franklin Gothic Medium"/>
                <a:cs typeface="Franklin Gothic Medium"/>
              </a:rPr>
              <a:t>)</a:t>
            </a:r>
            <a:r>
              <a:rPr lang="ru-RU" sz="1400" spc="-19" dirty="0" smtClean="0">
                <a:solidFill>
                  <a:srgbClr val="2A397A"/>
                </a:solidFill>
                <a:latin typeface="Franklin Gothic Medium"/>
                <a:cs typeface="Franklin Gothic Medium"/>
              </a:rPr>
              <a:t> с КЭП ФНС России</a:t>
            </a:r>
            <a:endParaRPr sz="1400" dirty="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21357" y="899078"/>
            <a:ext cx="3044094" cy="2250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400" spc="-8" dirty="0">
                <a:solidFill>
                  <a:srgbClr val="C00000"/>
                </a:solidFill>
                <a:latin typeface="Franklin Gothic Medium"/>
                <a:cs typeface="Franklin Gothic Medium"/>
                <a:hlinkClick r:id="rId3"/>
              </a:rPr>
              <a:t>https://service.nalog.ru/scoring/</a:t>
            </a:r>
            <a:endParaRPr sz="1400" dirty="0">
              <a:latin typeface="Franklin Gothic Medium"/>
              <a:cs typeface="Franklin Gothic Medium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790950"/>
            <a:ext cx="940904" cy="1082039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33816"/>
            <a:ext cx="2686892" cy="310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214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1167452"/>
            <a:ext cx="2057400" cy="2057400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62000" y="285750"/>
            <a:ext cx="8229600" cy="74876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r>
              <a:rPr sz="2400" spc="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79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применения Сервиса оценки </a:t>
            </a:r>
            <a:r>
              <a:rPr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2400" spc="49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" dirty="0"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0" y="1200150"/>
            <a:ext cx="5943600" cy="30643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77153">
              <a:spcBef>
                <a:spcPts val="75"/>
              </a:spcBef>
            </a:pPr>
            <a:r>
              <a:rPr lang="ru-RU" sz="1400" b="1" spc="-1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sz="1400" b="1" u="sng" spc="-1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Предоставляется</a:t>
            </a:r>
            <a:r>
              <a:rPr sz="1400" b="1" u="sng" spc="-3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</a:t>
            </a:r>
            <a:r>
              <a:rPr sz="1400" b="1" spc="-3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аналитика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400" b="1" spc="-3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учетом </a:t>
            </a:r>
            <a:r>
              <a:rPr sz="1400" b="1" spc="-3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специфики</a:t>
            </a:r>
            <a:r>
              <a:rPr sz="1400" b="1" spc="-7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вашего</a:t>
            </a:r>
            <a:r>
              <a:rPr sz="1400" b="1" spc="-7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бизнеса,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1400" b="1" spc="-6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3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повышает</a:t>
            </a:r>
            <a:r>
              <a:rPr sz="1400" b="1" spc="-6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</a:t>
            </a:r>
            <a:r>
              <a:rPr sz="1400" b="1" spc="-3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принимаемых</a:t>
            </a:r>
            <a:r>
              <a:rPr sz="1400" b="1" spc="-7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решений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400" b="1" spc="-6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снижает</a:t>
            </a:r>
            <a:r>
              <a:rPr sz="1400" b="1" spc="-5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"/>
              </a:spcBef>
              <a:buFont typeface="Wingdings" panose="05000000000000000000" pitchFamily="2" charset="2"/>
              <a:buChar char="q"/>
            </a:pP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13811"/>
            <a:r>
              <a:rPr lang="ru-RU" sz="1400" b="1" spc="-26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sz="1400" b="1" u="sng" spc="-26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Сокращается</a:t>
            </a:r>
            <a:r>
              <a:rPr sz="1400" b="1" spc="-7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sz="1400" b="1" spc="-8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sz="1400" b="1" spc="-6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400" b="1" spc="-8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sz="1400" b="1" spc="-7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6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исключения</a:t>
            </a:r>
            <a:r>
              <a:rPr lang="ru-RU" sz="1400" b="1" spc="-8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sz="1400" b="1" spc="-5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нерелевантных</a:t>
            </a:r>
            <a:r>
              <a:rPr sz="1400" b="1" spc="-4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показателей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400" b="1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информации,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влияющие</a:t>
            </a:r>
            <a:r>
              <a:rPr sz="1400" b="1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b="1" spc="-5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задачу</a:t>
            </a: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"/>
              </a:spcBef>
              <a:buFont typeface="Wingdings" panose="05000000000000000000" pitchFamily="2" charset="2"/>
              <a:buChar char="q"/>
            </a:pP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/>
            <a:r>
              <a:rPr lang="ru-RU" sz="1400" b="1" spc="-26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sz="1400" b="1" u="sng" spc="-26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sz="1400" b="1" spc="-64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создавать</a:t>
            </a:r>
            <a:r>
              <a:rPr sz="1400" b="1" spc="-4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несколько</a:t>
            </a:r>
            <a:r>
              <a:rPr sz="1400" b="1" spc="-6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уникальных</a:t>
            </a: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243364">
              <a:spcBef>
                <a:spcPts val="4"/>
              </a:spcBef>
            </a:pP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шаблонов</a:t>
            </a:r>
            <a:r>
              <a:rPr sz="1400" b="1" spc="-6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</a:t>
            </a:r>
            <a:r>
              <a:rPr sz="1400" b="1" spc="-7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сценарии,</a:t>
            </a:r>
            <a:r>
              <a:rPr sz="1400" b="1" spc="-5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повышая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гибкость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400" b="1" spc="-6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адаптивность</a:t>
            </a:r>
            <a:r>
              <a:rPr sz="1400" b="1" spc="-4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оценки</a:t>
            </a: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16"/>
              </a:spcBef>
              <a:buFont typeface="Wingdings" panose="05000000000000000000" pitchFamily="2" charset="2"/>
              <a:buChar char="q"/>
            </a:pP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>
              <a:spcBef>
                <a:spcPts val="4"/>
              </a:spcBef>
            </a:pPr>
            <a:r>
              <a:rPr lang="ru-RU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sz="1400" b="1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</a:t>
            </a:r>
            <a:r>
              <a:rPr sz="1400" b="1" u="sng" spc="-64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400" b="1" u="sng" spc="-6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u="sng" spc="-34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официальным,</a:t>
            </a:r>
            <a:r>
              <a:rPr sz="1400" b="1" u="sng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u="sng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проверенным</a:t>
            </a:r>
            <a:r>
              <a:rPr sz="1400" b="1" u="sng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u="sng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</a:t>
            </a:r>
            <a:r>
              <a:rPr sz="1400" b="1" u="sng" spc="-6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u="sng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ФНС </a:t>
            </a:r>
            <a:r>
              <a:rPr sz="1400" b="1" u="sng" spc="-1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бесплатно</a:t>
            </a:r>
            <a:r>
              <a:rPr sz="1400" b="1" u="sng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</a:t>
            </a:r>
            <a:r>
              <a:rPr sz="1400" b="1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надежность</a:t>
            </a:r>
            <a:r>
              <a:rPr sz="1400" b="1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400" b="1" spc="-6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юридическую </a:t>
            </a:r>
            <a:r>
              <a:rPr sz="1400" b="1" spc="-3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значимость</a:t>
            </a:r>
            <a:r>
              <a:rPr sz="1400" b="1" spc="-49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3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полученной</a:t>
            </a:r>
            <a:r>
              <a:rPr sz="1400" b="1" spc="-56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8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349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14400" y="1200150"/>
            <a:ext cx="7696200" cy="225125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b="1" spc="-14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  <a:r>
              <a:rPr b="1" spc="-19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4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b="1" spc="-16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5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сферы</a:t>
            </a:r>
            <a:r>
              <a:rPr b="1" spc="-19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8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госзаказа</a:t>
            </a:r>
            <a:r>
              <a:rPr b="1" spc="-19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настраивает</a:t>
            </a:r>
            <a:r>
              <a:rPr b="1" spc="-15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7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скоринг-</a:t>
            </a:r>
            <a:r>
              <a:rPr b="1" spc="-16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конструктор:</a:t>
            </a:r>
            <a:r>
              <a:rPr b="1" spc="-20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20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  <a:r>
              <a:rPr spc="-26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увеличивается</a:t>
            </a:r>
            <a:r>
              <a:rPr spc="-2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</a:t>
            </a:r>
            <a:r>
              <a:rPr spc="-1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показателей</a:t>
            </a:r>
            <a:r>
              <a:rPr spc="-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деловой </a:t>
            </a:r>
            <a:r>
              <a:rPr spc="-2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репутации</a:t>
            </a:r>
            <a:r>
              <a:rPr spc="-4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-5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вводятся</a:t>
            </a:r>
            <a:r>
              <a:rPr spc="-4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</a:t>
            </a:r>
            <a:r>
              <a:rPr spc="-4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pc="-4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4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госзакупкам</a:t>
            </a:r>
            <a:r>
              <a:rPr spc="-5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глубокого</a:t>
            </a:r>
            <a:r>
              <a:rPr spc="-7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spc="-7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подрядчика</a:t>
            </a:r>
            <a:r>
              <a:rPr spc="-7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pc="-8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поставщика</a:t>
            </a:r>
            <a:endParaRPr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36"/>
              </a:spcBef>
            </a:pPr>
            <a:endParaRPr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>
              <a:spcBef>
                <a:spcPts val="4"/>
              </a:spcBef>
            </a:pPr>
            <a:r>
              <a:rPr b="1" spc="-18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Исключаются</a:t>
            </a:r>
            <a:r>
              <a:rPr b="1" spc="-139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5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несуществующие</a:t>
            </a:r>
            <a:r>
              <a:rPr b="1" spc="-14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5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финансовые</a:t>
            </a:r>
            <a:r>
              <a:rPr lang="ru-RU" b="1" spc="-53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3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  <a:r>
              <a:rPr spc="-13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pc="-5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помогает</a:t>
            </a:r>
            <a:r>
              <a:rPr spc="-4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</a:t>
            </a:r>
            <a:r>
              <a:rPr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отчет, </a:t>
            </a:r>
            <a:r>
              <a:rPr spc="-4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выявляющий</a:t>
            </a:r>
            <a:r>
              <a:rPr spc="-6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потенциальные</a:t>
            </a:r>
            <a:r>
              <a:rPr spc="-4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spc="-6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-6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повышающий </a:t>
            </a:r>
            <a:r>
              <a:rPr spc="-2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</a:t>
            </a:r>
            <a:r>
              <a:rPr spc="-5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выбора</a:t>
            </a:r>
            <a:r>
              <a:rPr spc="-53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партнера</a:t>
            </a:r>
            <a:endParaRPr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77266" y="209550"/>
            <a:ext cx="8189467" cy="664258"/>
          </a:xfrm>
          <a:prstGeom prst="rect">
            <a:avLst/>
          </a:prstGeom>
        </p:spPr>
        <p:txBody>
          <a:bodyPr vert="horz" wrap="square" lIns="0" tIns="292074" rIns="0" bIns="0" rtlCol="0">
            <a:spAutoFit/>
          </a:bodyPr>
          <a:lstStyle/>
          <a:p>
            <a:pPr marL="370999">
              <a:spcBef>
                <a:spcPts val="75"/>
              </a:spcBef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Практический</a:t>
            </a:r>
            <a:r>
              <a:rPr sz="2400" spc="-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sz="2400" spc="-1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8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ru-RU" sz="2400" spc="-8" dirty="0" smtClean="0">
                <a:latin typeface="Arial" panose="020B0604020202020204" pitchFamily="34" charset="0"/>
                <a:cs typeface="Arial" panose="020B0604020202020204" pitchFamily="34" charset="0"/>
              </a:rPr>
              <a:t> Выписки</a:t>
            </a:r>
            <a:endParaRPr sz="2400" spc="-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07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89128" y="285750"/>
            <a:ext cx="8189467" cy="664258"/>
          </a:xfrm>
          <a:prstGeom prst="rect">
            <a:avLst/>
          </a:prstGeom>
        </p:spPr>
        <p:txBody>
          <a:bodyPr vert="horz" wrap="square" lIns="0" tIns="292074" rIns="0" bIns="0" rtlCol="0">
            <a:spAutoFit/>
          </a:bodyPr>
          <a:lstStyle/>
          <a:p>
            <a:pPr marL="370999">
              <a:spcBef>
                <a:spcPts val="75"/>
              </a:spcBef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Что планируется к 2027 году по Сервису оценки</a:t>
            </a:r>
            <a:endParaRPr sz="2400" spc="-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1166315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Закрепить за ФНС полномочия по проведению автоматизированного анализа (оценки) финансово-хозяйственной деятельности юридических лиц и индивидуальных предпринимателей и сделать этот сервис частью закупочных процедур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2293" y="2724150"/>
            <a:ext cx="6553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какие закупки это распространится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 по закону № 44-ФЗ с участием российских юридических лиц 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конкурентные закупки с участием субъектов малого и среднего предпринимательства по закону № 223-ФЗ</a:t>
            </a:r>
          </a:p>
        </p:txBody>
      </p:sp>
    </p:spTree>
    <p:extLst>
      <p:ext uri="{BB962C8B-B14F-4D97-AF65-F5344CB8AC3E}">
        <p14:creationId xmlns:p14="http://schemas.microsoft.com/office/powerpoint/2010/main" val="727113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94004" y="514350"/>
            <a:ext cx="7772400" cy="44287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57810" marR="5080" indent="-245745">
              <a:lnSpc>
                <a:spcPct val="101099"/>
              </a:lnSpc>
              <a:spcBef>
                <a:spcPts val="60"/>
              </a:spcBef>
            </a:pPr>
            <a:r>
              <a:rPr lang="ru-RU" dirty="0" smtClean="0"/>
              <a:t>Особенности с</a:t>
            </a:r>
            <a:r>
              <a:rPr dirty="0" smtClean="0"/>
              <a:t>ервис</a:t>
            </a:r>
            <a:r>
              <a:rPr lang="ru-RU" dirty="0" smtClean="0"/>
              <a:t>а</a:t>
            </a:r>
            <a:r>
              <a:rPr spc="-60" dirty="0" smtClean="0"/>
              <a:t> </a:t>
            </a:r>
            <a:r>
              <a:rPr spc="-10" dirty="0"/>
              <a:t>«Прозрачный</a:t>
            </a:r>
            <a:r>
              <a:rPr spc="-70" dirty="0"/>
              <a:t> </a:t>
            </a:r>
            <a:r>
              <a:rPr dirty="0"/>
              <a:t>бизнес</a:t>
            </a:r>
            <a:r>
              <a:rPr dirty="0" smtClean="0"/>
              <a:t>»</a:t>
            </a:r>
            <a:endParaRPr spc="-10" dirty="0"/>
          </a:p>
        </p:txBody>
      </p:sp>
      <p:pic>
        <p:nvPicPr>
          <p:cNvPr id="3" name="object 3" descr="C:\Users\Internet110k\Downloads\прозрачный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1819" y="1571244"/>
            <a:ext cx="1552955" cy="15529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4004" y="1226819"/>
            <a:ext cx="5678424" cy="24018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26744" y="3888740"/>
            <a:ext cx="752919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Сервис</a:t>
            </a:r>
            <a:r>
              <a:rPr sz="1500" b="1" spc="-5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позволяет</a:t>
            </a:r>
            <a:r>
              <a:rPr sz="1500" b="1" spc="-6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получить</a:t>
            </a:r>
            <a:r>
              <a:rPr sz="1500" b="1" spc="-1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комплексную</a:t>
            </a:r>
            <a:r>
              <a:rPr sz="1500" b="1" spc="-4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информацию</a:t>
            </a:r>
            <a:r>
              <a:rPr sz="1500" b="1" spc="-5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о</a:t>
            </a:r>
            <a:r>
              <a:rPr sz="1500" b="1" spc="-6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налогоплательщике-</a:t>
            </a:r>
            <a:endParaRPr sz="1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организации</a:t>
            </a:r>
            <a:r>
              <a:rPr sz="1500" b="1" spc="-6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по</a:t>
            </a:r>
            <a:r>
              <a:rPr sz="1500" b="1" spc="-6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заданным</a:t>
            </a:r>
            <a:r>
              <a:rPr sz="1500" b="1" spc="-8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критериям,</a:t>
            </a:r>
            <a:r>
              <a:rPr sz="1500" b="1" spc="-3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повысить</a:t>
            </a:r>
            <a:r>
              <a:rPr sz="1500" b="1" spc="-5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свою</a:t>
            </a:r>
            <a:r>
              <a:rPr sz="1500" b="1" spc="-6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защищенность</a:t>
            </a:r>
            <a:r>
              <a:rPr sz="1500" b="1" spc="-2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0A2756"/>
                </a:solidFill>
                <a:latin typeface="Arial"/>
                <a:cs typeface="Arial"/>
              </a:rPr>
              <a:t>при</a:t>
            </a:r>
            <a:endParaRPr sz="1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выборе</a:t>
            </a:r>
            <a:r>
              <a:rPr sz="1500" b="1" spc="-4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контрагентов,</a:t>
            </a:r>
            <a:r>
              <a:rPr sz="1500" b="1" spc="-15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проверить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их</a:t>
            </a:r>
            <a:r>
              <a:rPr sz="1500" b="1" spc="-2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надежность</a:t>
            </a:r>
            <a:r>
              <a:rPr sz="1500" b="1" spc="-3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A2756"/>
                </a:solidFill>
                <a:latin typeface="Arial"/>
                <a:cs typeface="Arial"/>
              </a:rPr>
              <a:t>и</a:t>
            </a:r>
            <a:r>
              <a:rPr sz="1500" b="1" spc="-40" dirty="0">
                <a:solidFill>
                  <a:srgbClr val="0A2756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A2756"/>
                </a:solidFill>
                <a:latin typeface="Arial"/>
                <a:cs typeface="Arial"/>
              </a:rPr>
              <a:t>платежеспособность.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587EFB-C816-5706-72BF-2EB69072F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904" r="26434" b="4220"/>
          <a:stretch/>
        </p:blipFill>
        <p:spPr>
          <a:xfrm>
            <a:off x="2754572" y="1428750"/>
            <a:ext cx="5581575" cy="33634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00752" y="36195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2400" b="1" dirty="0" smtClean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 «Предоставление копий учредительных документов юридического лица»</a:t>
            </a:r>
            <a:endParaRPr lang="ru-RU" sz="2400" b="1" dirty="0">
              <a:solidFill>
                <a:srgbClr val="005A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8" y="1735540"/>
            <a:ext cx="1921566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78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33F32-E139-D48D-AF00-18D76ED1E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C86A44-BE90-95FE-D55B-1425E950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83116"/>
            <a:ext cx="3962400" cy="215930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14400" y="285750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2400" b="1" dirty="0" smtClean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выглядит ответ</a:t>
            </a:r>
            <a:endParaRPr lang="ru-RU" sz="2400" b="1" dirty="0">
              <a:solidFill>
                <a:srgbClr val="005A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14" y="1123950"/>
            <a:ext cx="33051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841" y="2362769"/>
            <a:ext cx="1793497" cy="2517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338" y="2413274"/>
            <a:ext cx="1750245" cy="236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009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0" y="139700"/>
            <a:ext cx="7324725" cy="5318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solidFill>
                  <a:srgbClr val="2A3A7C"/>
                </a:solidFill>
              </a:rPr>
              <a:t/>
            </a:r>
            <a:br>
              <a:rPr lang="ru-RU" sz="2700" dirty="0">
                <a:solidFill>
                  <a:srgbClr val="2A3A7C"/>
                </a:solidFill>
              </a:rPr>
            </a:br>
            <a:endParaRPr lang="ru-RU" dirty="0">
              <a:solidFill>
                <a:srgbClr val="2A3A7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7468" y="1366170"/>
            <a:ext cx="2304734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537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Канал МАКС </a:t>
            </a:r>
            <a:endParaRPr lang="ru-RU" sz="1400" b="1" dirty="0">
              <a:solidFill>
                <a:srgbClr val="25377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2537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Всё о налогах в </a:t>
            </a:r>
            <a:r>
              <a:rPr lang="ru-RU" sz="1400" b="1" dirty="0" smtClean="0">
                <a:solidFill>
                  <a:srgbClr val="2537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Коми (новости)</a:t>
            </a:r>
            <a:endParaRPr lang="ru-RU" sz="1400" b="1" dirty="0">
              <a:solidFill>
                <a:srgbClr val="25377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1" t="22107" r="20931" b="22382"/>
          <a:stretch>
            <a:fillRect/>
          </a:stretch>
        </p:blipFill>
        <p:spPr>
          <a:xfrm>
            <a:off x="3878206" y="2343855"/>
            <a:ext cx="1635505" cy="1507361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E8B4FB68-7413-FB88-31A1-0206FF7608EB}"/>
              </a:ext>
            </a:extLst>
          </p:cNvPr>
          <p:cNvSpPr txBox="1">
            <a:spLocks/>
          </p:cNvSpPr>
          <p:nvPr/>
        </p:nvSpPr>
        <p:spPr>
          <a:xfrm>
            <a:off x="687690" y="410017"/>
            <a:ext cx="8456310" cy="791392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253775"/>
                </a:solidFill>
                <a:latin typeface="Montserrat SemiBold" pitchFamily="2" charset="0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400" b="1" dirty="0">
                <a:solidFill>
                  <a:srgbClr val="005A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УФНС России по Республике Коми в социальных сетях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8" t="23381" r="20967" b="22993"/>
          <a:stretch>
            <a:fillRect/>
          </a:stretch>
        </p:blipFill>
        <p:spPr bwMode="auto">
          <a:xfrm>
            <a:off x="6214557" y="2262279"/>
            <a:ext cx="1770557" cy="238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71536" y="1723961"/>
            <a:ext cx="151697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500" b="1" dirty="0">
                <a:solidFill>
                  <a:srgbClr val="2537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сообщество </a:t>
            </a:r>
          </a:p>
          <a:p>
            <a:pPr algn="ctr"/>
            <a:r>
              <a:rPr lang="ru-RU" sz="1500" b="1" dirty="0">
                <a:solidFill>
                  <a:srgbClr val="2537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Вконтакте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62278"/>
            <a:ext cx="1828800" cy="238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14401" y="1184315"/>
            <a:ext cx="1905656" cy="9310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537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 в МАКС</a:t>
            </a:r>
          </a:p>
          <a:p>
            <a:pPr algn="ctr"/>
            <a:r>
              <a:rPr lang="ru-RU" sz="1400" b="1" dirty="0" smtClean="0">
                <a:solidFill>
                  <a:srgbClr val="2537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Налоговый помощник Коми (вопросы-ответы)</a:t>
            </a:r>
            <a:endParaRPr lang="ru-RU" sz="1400" b="1" dirty="0">
              <a:solidFill>
                <a:srgbClr val="2537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2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626</Words>
  <Application>Microsoft Office PowerPoint</Application>
  <PresentationFormat>Экран (16:9)</PresentationFormat>
  <Paragraphs>103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Ebrima</vt:lpstr>
      <vt:lpstr>Franklin Gothic Medium</vt:lpstr>
      <vt:lpstr>Microsoft Sans Serif</vt:lpstr>
      <vt:lpstr>Montserrat Medium</vt:lpstr>
      <vt:lpstr>Montserrat SemiBold</vt:lpstr>
      <vt:lpstr>Wingdings</vt:lpstr>
      <vt:lpstr>Office Theme</vt:lpstr>
      <vt:lpstr>Цифровые сервисы сайта ФНС России</vt:lpstr>
      <vt:lpstr>ФНС – лидер по внедрению электронных сервисов</vt:lpstr>
      <vt:lpstr>Более 82 сервисов</vt:lpstr>
      <vt:lpstr>Презентация PowerPoint</vt:lpstr>
      <vt:lpstr>Интерактивные сервисы  для бизнеса </vt:lpstr>
      <vt:lpstr>Презентация PowerPoint</vt:lpstr>
      <vt:lpstr>Основной функционал Личных кабинетов ЮЛ и ИП</vt:lpstr>
      <vt:lpstr>Бесплатный сервис оценки ФХД в Личных кабинетах ЮЛ и ИП</vt:lpstr>
      <vt:lpstr>Сервис оценки: новая услуга в Личном кабинете ЮЛ/ИП</vt:lpstr>
      <vt:lpstr>Презентация PowerPoint</vt:lpstr>
      <vt:lpstr>Скоринг-конструктор – новый функционал цифрового помощника «Сервис оценки» </vt:lpstr>
      <vt:lpstr>Запрос выписки из Сервиса оценки</vt:lpstr>
      <vt:lpstr>Выписка из Сервиса оценки и проверка достоверности </vt:lpstr>
      <vt:lpstr>Преимущества применения Сервиса оценки для бизнеса</vt:lpstr>
      <vt:lpstr>Практический пример использования Выписки</vt:lpstr>
      <vt:lpstr>Что планируется к 2027 году по Сервису оценки</vt:lpstr>
      <vt:lpstr>Особенности сервиса «Прозрачный бизнес»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Белякова Елена Леонидовна</dc:creator>
  <cp:lastModifiedBy>GlBuh</cp:lastModifiedBy>
  <cp:revision>17</cp:revision>
  <cp:lastPrinted>2026-10-23T10:58:04Z</cp:lastPrinted>
  <dcterms:created xsi:type="dcterms:W3CDTF">2026-06-24T06:34:48Z</dcterms:created>
  <dcterms:modified xsi:type="dcterms:W3CDTF">2026-10-26T09:58:01Z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2026-05-19T00:00:00Z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2026-06-24T00:00:00Z</vt:filetime>
  </property>
  <property fmtid="{D5CDD505-2E9C-101B-9397-08002B2CF9AE}" pid="6" name="Producer">
    <vt:lpwstr>Microsoft® PowerPoint® 2016</vt:lpwstr>
  </property>
</Properties>
</file>