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57" r:id="rId1"/>
  </p:sldMasterIdLst>
  <p:notesMasterIdLst>
    <p:notesMasterId r:id="rId28"/>
  </p:notesMasterIdLst>
  <p:sldIdLst>
    <p:sldId id="279" r:id="rId2"/>
    <p:sldId id="345" r:id="rId3"/>
    <p:sldId id="336" r:id="rId4"/>
    <p:sldId id="291" r:id="rId5"/>
    <p:sldId id="337" r:id="rId6"/>
    <p:sldId id="338" r:id="rId7"/>
    <p:sldId id="339" r:id="rId8"/>
    <p:sldId id="341" r:id="rId9"/>
    <p:sldId id="342" r:id="rId10"/>
    <p:sldId id="340" r:id="rId11"/>
    <p:sldId id="344" r:id="rId12"/>
    <p:sldId id="328" r:id="rId13"/>
    <p:sldId id="320" r:id="rId14"/>
    <p:sldId id="322" r:id="rId15"/>
    <p:sldId id="343" r:id="rId16"/>
    <p:sldId id="352" r:id="rId17"/>
    <p:sldId id="353" r:id="rId18"/>
    <p:sldId id="347" r:id="rId19"/>
    <p:sldId id="349" r:id="rId20"/>
    <p:sldId id="350" r:id="rId21"/>
    <p:sldId id="351" r:id="rId22"/>
    <p:sldId id="354" r:id="rId23"/>
    <p:sldId id="355" r:id="rId24"/>
    <p:sldId id="356" r:id="rId25"/>
    <p:sldId id="357" r:id="rId26"/>
    <p:sldId id="33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3020" autoAdjust="0"/>
  </p:normalViewPr>
  <p:slideViewPr>
    <p:cSldViewPr>
      <p:cViewPr>
        <p:scale>
          <a:sx n="125" d="100"/>
          <a:sy n="125" d="100"/>
        </p:scale>
        <p:origin x="-122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7997BE-3263-43B6-9115-3EBFFDE82040}" type="doc">
      <dgm:prSet loTypeId="urn:microsoft.com/office/officeart/2005/8/layout/bProcess3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8DC5C843-0553-49E3-9123-2F89AA5F776F}">
      <dgm:prSet phldrT="[Текст]" custT="1"/>
      <dgm:spPr/>
      <dgm:t>
        <a:bodyPr/>
        <a:lstStyle/>
        <a:p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Передача проекта ПС в Минтруд России</a:t>
          </a:r>
        </a:p>
      </dgm:t>
    </dgm:pt>
    <dgm:pt modelId="{C4DDA523-4E92-4462-BCCD-924BCFC7112D}" type="parTrans" cxnId="{BF2F9707-05BB-401C-A995-95B670367F98}">
      <dgm:prSet/>
      <dgm:spPr/>
      <dgm:t>
        <a:bodyPr/>
        <a:lstStyle/>
        <a:p>
          <a:endParaRPr lang="ru-RU"/>
        </a:p>
      </dgm:t>
    </dgm:pt>
    <dgm:pt modelId="{9859797A-E715-4D02-9E6E-B005860D8988}" type="sibTrans" cxnId="{BF2F9707-05BB-401C-A995-95B670367F98}">
      <dgm:prSet/>
      <dgm:spPr/>
      <dgm:t>
        <a:bodyPr/>
        <a:lstStyle/>
        <a:p>
          <a:endParaRPr lang="ru-RU"/>
        </a:p>
      </dgm:t>
    </dgm:pt>
    <dgm:pt modelId="{9D15BA78-A77A-45D2-8EA9-34AEC5ABC2F4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Рассмотрение проекта ПС </a:t>
          </a:r>
        </a:p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в Минтруде России</a:t>
          </a:r>
        </a:p>
      </dgm:t>
    </dgm:pt>
    <dgm:pt modelId="{70265CA3-99B1-46D5-AE81-C505BE201509}" type="parTrans" cxnId="{93265D39-31A8-4424-BE4B-B31FDD0AC6E5}">
      <dgm:prSet/>
      <dgm:spPr/>
      <dgm:t>
        <a:bodyPr/>
        <a:lstStyle/>
        <a:p>
          <a:endParaRPr lang="ru-RU"/>
        </a:p>
      </dgm:t>
    </dgm:pt>
    <dgm:pt modelId="{4956AF9C-10B3-4765-93FB-0C85DE3DC8B1}" type="sibTrans" cxnId="{93265D39-31A8-4424-BE4B-B31FDD0AC6E5}">
      <dgm:prSet/>
      <dgm:spPr/>
      <dgm:t>
        <a:bodyPr/>
        <a:lstStyle/>
        <a:p>
          <a:endParaRPr lang="ru-RU"/>
        </a:p>
      </dgm:t>
    </dgm:pt>
    <dgm:pt modelId="{5D3072E9-03CD-4472-8077-B836FB7CE520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>
              <a:latin typeface="Times New Roman" pitchFamily="18" charset="0"/>
              <a:cs typeface="Times New Roman" pitchFamily="18" charset="0"/>
            </a:rPr>
            <a:t>Размещение проекта ПС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>
              <a:latin typeface="Times New Roman" pitchFamily="18" charset="0"/>
              <a:cs typeface="Times New Roman" pitchFamily="18" charset="0"/>
            </a:rPr>
            <a:t>на официальном сайте Минтруда России</a:t>
          </a:r>
        </a:p>
      </dgm:t>
    </dgm:pt>
    <dgm:pt modelId="{6813479F-BB26-4956-A8E7-5F04CFE5FC7D}" type="parTrans" cxnId="{AEF3A026-A3E4-4E3D-8216-7F0C8DFADFD0}">
      <dgm:prSet/>
      <dgm:spPr/>
      <dgm:t>
        <a:bodyPr/>
        <a:lstStyle/>
        <a:p>
          <a:endParaRPr lang="ru-RU"/>
        </a:p>
      </dgm:t>
    </dgm:pt>
    <dgm:pt modelId="{E906551E-EAB7-4BD7-BA54-7F41AB11FD07}" type="sibTrans" cxnId="{AEF3A026-A3E4-4E3D-8216-7F0C8DFADFD0}">
      <dgm:prSet/>
      <dgm:spPr/>
      <dgm:t>
        <a:bodyPr/>
        <a:lstStyle/>
        <a:p>
          <a:endParaRPr lang="ru-RU"/>
        </a:p>
      </dgm:t>
    </dgm:pt>
    <dgm:pt modelId="{AD53D617-0024-41F4-90A0-C98519AE8EAB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>
              <a:latin typeface="Times New Roman" pitchFamily="18" charset="0"/>
              <a:cs typeface="Times New Roman" pitchFamily="18" charset="0"/>
            </a:rPr>
            <a:t>Общественное обсуждение </a:t>
          </a:r>
          <a:r>
            <a:rPr lang="ru-RU" sz="1400">
              <a:latin typeface="Times New Roman" pitchFamily="18" charset="0"/>
              <a:cs typeface="Times New Roman" pitchFamily="18" charset="0"/>
            </a:rPr>
            <a:t>проекта ПС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E0AF45F-07B2-46AC-AD29-2612D28D99BC}" type="parTrans" cxnId="{01522434-52DF-4894-A569-8140A6797A7D}">
      <dgm:prSet/>
      <dgm:spPr/>
      <dgm:t>
        <a:bodyPr/>
        <a:lstStyle/>
        <a:p>
          <a:endParaRPr lang="ru-RU"/>
        </a:p>
      </dgm:t>
    </dgm:pt>
    <dgm:pt modelId="{9CD0C885-1B11-4C44-911C-BF792610AF85}" type="sibTrans" cxnId="{01522434-52DF-4894-A569-8140A6797A7D}">
      <dgm:prSet/>
      <dgm:spPr/>
      <dgm:t>
        <a:bodyPr/>
        <a:lstStyle/>
        <a:p>
          <a:endParaRPr lang="ru-RU"/>
        </a:p>
      </dgm:t>
    </dgm:pt>
    <dgm:pt modelId="{D5E71857-EF23-4F36-B219-42D6CA150CCF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>
              <a:latin typeface="Times New Roman" pitchFamily="18" charset="0"/>
              <a:cs typeface="Times New Roman" pitchFamily="18" charset="0"/>
            </a:rPr>
            <a:t>Направление проекта ПС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>
              <a:latin typeface="Times New Roman" pitchFamily="18" charset="0"/>
              <a:cs typeface="Times New Roman" pitchFamily="18" charset="0"/>
            </a:rPr>
            <a:t>в профильный федеральный орган исполнительной власти</a:t>
          </a:r>
        </a:p>
      </dgm:t>
    </dgm:pt>
    <dgm:pt modelId="{3F9FCDF7-FFEE-4878-A95A-FE5AABD9C1C7}" type="parTrans" cxnId="{F1A59C81-5B5D-4E05-9431-EC19904B2FCF}">
      <dgm:prSet/>
      <dgm:spPr/>
      <dgm:t>
        <a:bodyPr/>
        <a:lstStyle/>
        <a:p>
          <a:endParaRPr lang="ru-RU"/>
        </a:p>
      </dgm:t>
    </dgm:pt>
    <dgm:pt modelId="{26F6BB5D-6B1B-4190-A433-1BA24859E0C9}" type="sibTrans" cxnId="{F1A59C81-5B5D-4E05-9431-EC19904B2FCF}">
      <dgm:prSet/>
      <dgm:spPr/>
      <dgm:t>
        <a:bodyPr/>
        <a:lstStyle/>
        <a:p>
          <a:endParaRPr lang="ru-RU"/>
        </a:p>
      </dgm:t>
    </dgm:pt>
    <dgm:pt modelId="{5C43B875-D024-4F1E-A099-F01663D2C803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Подготовка федеральным органом исполнительной власти замечаний и предложений</a:t>
          </a:r>
        </a:p>
      </dgm:t>
    </dgm:pt>
    <dgm:pt modelId="{BAA9A69B-8005-42E6-92C8-48638BAA832C}" type="parTrans" cxnId="{7AC186AA-1C56-499C-AC42-742E207D9876}">
      <dgm:prSet/>
      <dgm:spPr/>
      <dgm:t>
        <a:bodyPr/>
        <a:lstStyle/>
        <a:p>
          <a:endParaRPr lang="ru-RU"/>
        </a:p>
      </dgm:t>
    </dgm:pt>
    <dgm:pt modelId="{D258163A-83CB-4A79-95D6-1998FD441580}" type="sibTrans" cxnId="{7AC186AA-1C56-499C-AC42-742E207D9876}">
      <dgm:prSet/>
      <dgm:spPr/>
      <dgm:t>
        <a:bodyPr/>
        <a:lstStyle/>
        <a:p>
          <a:endParaRPr lang="ru-RU"/>
        </a:p>
      </dgm:t>
    </dgm:pt>
    <dgm:pt modelId="{D70FE2BA-4378-4E57-9E58-8A8EBE0736D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500" dirty="0">
              <a:latin typeface="Times New Roman" pitchFamily="18" charset="0"/>
              <a:cs typeface="Times New Roman" pitchFamily="18" charset="0"/>
            </a:rPr>
            <a:t>Направление проекта профессионального стандарта в  </a:t>
          </a:r>
          <a:r>
            <a:rPr lang="ru-RU" sz="1500" b="1" dirty="0">
              <a:latin typeface="Times New Roman" pitchFamily="18" charset="0"/>
              <a:cs typeface="Times New Roman" pitchFamily="18" charset="0"/>
            </a:rPr>
            <a:t>Национальный совет </a:t>
          </a:r>
          <a:r>
            <a:rPr lang="ru-RU" sz="1500" dirty="0">
              <a:latin typeface="Times New Roman" pitchFamily="18" charset="0"/>
              <a:cs typeface="Times New Roman" pitchFamily="18" charset="0"/>
            </a:rPr>
            <a:t>при Президенте РФ по профессиональным квалификациям</a:t>
          </a:r>
        </a:p>
      </dgm:t>
    </dgm:pt>
    <dgm:pt modelId="{C5C546EA-3623-413C-A28A-C493133F2717}" type="parTrans" cxnId="{DA0AD7A1-256E-42C4-9C0A-8A4D1A9E30C9}">
      <dgm:prSet/>
      <dgm:spPr/>
      <dgm:t>
        <a:bodyPr/>
        <a:lstStyle/>
        <a:p>
          <a:endParaRPr lang="ru-RU"/>
        </a:p>
      </dgm:t>
    </dgm:pt>
    <dgm:pt modelId="{7A7F7A82-182A-4BF8-9005-D8FAA59EB1BB}" type="sibTrans" cxnId="{DA0AD7A1-256E-42C4-9C0A-8A4D1A9E30C9}">
      <dgm:prSet/>
      <dgm:spPr/>
      <dgm:t>
        <a:bodyPr/>
        <a:lstStyle/>
        <a:p>
          <a:endParaRPr lang="ru-RU"/>
        </a:p>
      </dgm:t>
    </dgm:pt>
    <dgm:pt modelId="{E3DD88B5-8286-4622-8102-D833B3C14148}">
      <dgm:prSet phldrT="[Текст]" custT="1"/>
      <dgm:spPr/>
      <dgm:t>
        <a:bodyPr/>
        <a:lstStyle/>
        <a:p>
          <a:pPr algn="l"/>
          <a:r>
            <a:rPr lang="ru-RU" sz="1000" dirty="0">
              <a:latin typeface="Times New Roman" pitchFamily="18" charset="0"/>
              <a:cs typeface="Times New Roman" pitchFamily="18" charset="0"/>
            </a:rPr>
            <a:t>проект профессионального стандарта;</a:t>
          </a:r>
        </a:p>
      </dgm:t>
    </dgm:pt>
    <dgm:pt modelId="{5BC2CA43-044B-4E9D-AB9C-B54D0170ECAD}" type="parTrans" cxnId="{F9972F53-F481-4F10-A688-29E60CD9EC84}">
      <dgm:prSet/>
      <dgm:spPr/>
      <dgm:t>
        <a:bodyPr/>
        <a:lstStyle/>
        <a:p>
          <a:endParaRPr lang="ru-RU"/>
        </a:p>
      </dgm:t>
    </dgm:pt>
    <dgm:pt modelId="{9D461E55-05EB-4195-A8ED-A2174B6B60D3}" type="sibTrans" cxnId="{F9972F53-F481-4F10-A688-29E60CD9EC84}">
      <dgm:prSet/>
      <dgm:spPr/>
      <dgm:t>
        <a:bodyPr/>
        <a:lstStyle/>
        <a:p>
          <a:endParaRPr lang="ru-RU"/>
        </a:p>
      </dgm:t>
    </dgm:pt>
    <dgm:pt modelId="{23A30A50-D9A6-47B0-8907-77A709610C82}">
      <dgm:prSet custT="1"/>
      <dgm:spPr/>
      <dgm:t>
        <a:bodyPr/>
        <a:lstStyle/>
        <a:p>
          <a:pPr algn="l"/>
          <a:r>
            <a:rPr lang="ru-RU" sz="1000" dirty="0">
              <a:latin typeface="Times New Roman" pitchFamily="18" charset="0"/>
              <a:cs typeface="Times New Roman" pitchFamily="18" charset="0"/>
            </a:rPr>
            <a:t>пояснительная записка к проекту профессионального стандарта;</a:t>
          </a:r>
        </a:p>
      </dgm:t>
    </dgm:pt>
    <dgm:pt modelId="{21664320-943D-4275-8239-06BDF9A8D8B2}" type="parTrans" cxnId="{F74829DD-5D99-4040-A07D-66D2E01BEF35}">
      <dgm:prSet/>
      <dgm:spPr/>
      <dgm:t>
        <a:bodyPr/>
        <a:lstStyle/>
        <a:p>
          <a:endParaRPr lang="ru-RU"/>
        </a:p>
      </dgm:t>
    </dgm:pt>
    <dgm:pt modelId="{926E65B9-7D11-444F-8504-396EC515C15E}" type="sibTrans" cxnId="{F74829DD-5D99-4040-A07D-66D2E01BEF35}">
      <dgm:prSet/>
      <dgm:spPr/>
      <dgm:t>
        <a:bodyPr/>
        <a:lstStyle/>
        <a:p>
          <a:endParaRPr lang="ru-RU"/>
        </a:p>
      </dgm:t>
    </dgm:pt>
    <dgm:pt modelId="{5786DA76-C384-46B1-9A9E-544B53DB90C0}">
      <dgm:prSet custT="1"/>
      <dgm:spPr/>
      <dgm:t>
        <a:bodyPr/>
        <a:lstStyle/>
        <a:p>
          <a:pPr algn="l"/>
          <a:r>
            <a:rPr lang="ru-RU" sz="1000" dirty="0">
              <a:latin typeface="Times New Roman" pitchFamily="18" charset="0"/>
              <a:cs typeface="Times New Roman" pitchFamily="18" charset="0"/>
            </a:rPr>
            <a:t>сведения об организациях;</a:t>
          </a:r>
        </a:p>
      </dgm:t>
    </dgm:pt>
    <dgm:pt modelId="{91B09AC2-CFDF-4CB3-B28D-5D14EE800AD5}" type="parTrans" cxnId="{CDB4CE00-A9F6-43C4-9C1F-7F58D5967787}">
      <dgm:prSet/>
      <dgm:spPr/>
      <dgm:t>
        <a:bodyPr/>
        <a:lstStyle/>
        <a:p>
          <a:endParaRPr lang="ru-RU"/>
        </a:p>
      </dgm:t>
    </dgm:pt>
    <dgm:pt modelId="{13A7A429-B866-4C7D-8188-1B85A4C16017}" type="sibTrans" cxnId="{CDB4CE00-A9F6-43C4-9C1F-7F58D5967787}">
      <dgm:prSet/>
      <dgm:spPr/>
      <dgm:t>
        <a:bodyPr/>
        <a:lstStyle/>
        <a:p>
          <a:endParaRPr lang="ru-RU"/>
        </a:p>
      </dgm:t>
    </dgm:pt>
    <dgm:pt modelId="{AB1C8B6E-1B0C-4169-90F3-732543A8D4E2}">
      <dgm:prSet custT="1"/>
      <dgm:spPr/>
      <dgm:t>
        <a:bodyPr/>
        <a:lstStyle/>
        <a:p>
          <a:pPr algn="l"/>
          <a:r>
            <a:rPr lang="ru-RU" sz="1000" dirty="0">
              <a:latin typeface="Times New Roman" pitchFamily="18" charset="0"/>
              <a:cs typeface="Times New Roman" pitchFamily="18" charset="0"/>
            </a:rPr>
            <a:t>информация о результатах обсуждения</a:t>
          </a:r>
        </a:p>
      </dgm:t>
    </dgm:pt>
    <dgm:pt modelId="{3079F818-58DB-44A8-9260-3A610BEFB6D2}" type="parTrans" cxnId="{731FB3F8-348A-4357-B6A9-4F3D62058A75}">
      <dgm:prSet/>
      <dgm:spPr/>
      <dgm:t>
        <a:bodyPr/>
        <a:lstStyle/>
        <a:p>
          <a:endParaRPr lang="ru-RU"/>
        </a:p>
      </dgm:t>
    </dgm:pt>
    <dgm:pt modelId="{4BB4FCF2-77A3-47C0-8644-029A42E1A115}" type="sibTrans" cxnId="{731FB3F8-348A-4357-B6A9-4F3D62058A75}">
      <dgm:prSet/>
      <dgm:spPr/>
      <dgm:t>
        <a:bodyPr/>
        <a:lstStyle/>
        <a:p>
          <a:endParaRPr lang="ru-RU"/>
        </a:p>
      </dgm:t>
    </dgm:pt>
    <dgm:pt modelId="{F6BF71FA-E341-4C9E-BF5D-CD382EDD5AFB}" type="pres">
      <dgm:prSet presAssocID="{5A7997BE-3263-43B6-9115-3EBFFDE8204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CFF1AD-413D-4AFD-9F07-0C0DB2EE4DCD}" type="pres">
      <dgm:prSet presAssocID="{8DC5C843-0553-49E3-9123-2F89AA5F776F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A774E1-C361-42BE-902C-A57EB5E81EC5}" type="pres">
      <dgm:prSet presAssocID="{9859797A-E715-4D02-9E6E-B005860D8988}" presName="sibTrans" presStyleLbl="sibTrans1D1" presStyleIdx="0" presStyleCnt="6"/>
      <dgm:spPr/>
      <dgm:t>
        <a:bodyPr/>
        <a:lstStyle/>
        <a:p>
          <a:endParaRPr lang="ru-RU"/>
        </a:p>
      </dgm:t>
    </dgm:pt>
    <dgm:pt modelId="{9E0BC5D6-C17F-459E-863F-4346C970987E}" type="pres">
      <dgm:prSet presAssocID="{9859797A-E715-4D02-9E6E-B005860D8988}" presName="connectorText" presStyleLbl="sibTrans1D1" presStyleIdx="0" presStyleCnt="6"/>
      <dgm:spPr/>
      <dgm:t>
        <a:bodyPr/>
        <a:lstStyle/>
        <a:p>
          <a:endParaRPr lang="ru-RU"/>
        </a:p>
      </dgm:t>
    </dgm:pt>
    <dgm:pt modelId="{B81A910E-2878-41AE-8B36-EB94AB616EEA}" type="pres">
      <dgm:prSet presAssocID="{9D15BA78-A77A-45D2-8EA9-34AEC5ABC2F4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F12C38-9EB0-4820-AD1B-5D5CE3060683}" type="pres">
      <dgm:prSet presAssocID="{4956AF9C-10B3-4765-93FB-0C85DE3DC8B1}" presName="sibTrans" presStyleLbl="sibTrans1D1" presStyleIdx="1" presStyleCnt="6"/>
      <dgm:spPr/>
      <dgm:t>
        <a:bodyPr/>
        <a:lstStyle/>
        <a:p>
          <a:endParaRPr lang="ru-RU"/>
        </a:p>
      </dgm:t>
    </dgm:pt>
    <dgm:pt modelId="{C6A96250-C3C6-4514-85E8-0587F87ECE7F}" type="pres">
      <dgm:prSet presAssocID="{4956AF9C-10B3-4765-93FB-0C85DE3DC8B1}" presName="connectorText" presStyleLbl="sibTrans1D1" presStyleIdx="1" presStyleCnt="6"/>
      <dgm:spPr/>
      <dgm:t>
        <a:bodyPr/>
        <a:lstStyle/>
        <a:p>
          <a:endParaRPr lang="ru-RU"/>
        </a:p>
      </dgm:t>
    </dgm:pt>
    <dgm:pt modelId="{6ACDC7CF-9CF3-43CA-AB19-B356CD7AEE30}" type="pres">
      <dgm:prSet presAssocID="{5D3072E9-03CD-4472-8077-B836FB7CE520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8C911D-76E2-4AAB-9239-A3A56DBC128A}" type="pres">
      <dgm:prSet presAssocID="{E906551E-EAB7-4BD7-BA54-7F41AB11FD07}" presName="sibTrans" presStyleLbl="sibTrans1D1" presStyleIdx="2" presStyleCnt="6"/>
      <dgm:spPr/>
      <dgm:t>
        <a:bodyPr/>
        <a:lstStyle/>
        <a:p>
          <a:endParaRPr lang="ru-RU"/>
        </a:p>
      </dgm:t>
    </dgm:pt>
    <dgm:pt modelId="{BFD2C4BD-F975-4A44-93ED-D705BF7A97C5}" type="pres">
      <dgm:prSet presAssocID="{E906551E-EAB7-4BD7-BA54-7F41AB11FD07}" presName="connectorText" presStyleLbl="sibTrans1D1" presStyleIdx="2" presStyleCnt="6"/>
      <dgm:spPr/>
      <dgm:t>
        <a:bodyPr/>
        <a:lstStyle/>
        <a:p>
          <a:endParaRPr lang="ru-RU"/>
        </a:p>
      </dgm:t>
    </dgm:pt>
    <dgm:pt modelId="{9BE53E90-7BDA-499A-8F10-77FC42ECEF6A}" type="pres">
      <dgm:prSet presAssocID="{AD53D617-0024-41F4-90A0-C98519AE8EAB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2A98-EA1C-4F8E-8ED8-8CCD329B4BFE}" type="pres">
      <dgm:prSet presAssocID="{9CD0C885-1B11-4C44-911C-BF792610AF85}" presName="sibTrans" presStyleLbl="sibTrans1D1" presStyleIdx="3" presStyleCnt="6"/>
      <dgm:spPr/>
      <dgm:t>
        <a:bodyPr/>
        <a:lstStyle/>
        <a:p>
          <a:endParaRPr lang="ru-RU"/>
        </a:p>
      </dgm:t>
    </dgm:pt>
    <dgm:pt modelId="{E3A3A5DF-E29F-41B7-82EF-534F67A3B36C}" type="pres">
      <dgm:prSet presAssocID="{9CD0C885-1B11-4C44-911C-BF792610AF85}" presName="connectorText" presStyleLbl="sibTrans1D1" presStyleIdx="3" presStyleCnt="6"/>
      <dgm:spPr/>
      <dgm:t>
        <a:bodyPr/>
        <a:lstStyle/>
        <a:p>
          <a:endParaRPr lang="ru-RU"/>
        </a:p>
      </dgm:t>
    </dgm:pt>
    <dgm:pt modelId="{7D4516B4-818B-4D06-81C8-609585F7998D}" type="pres">
      <dgm:prSet presAssocID="{D5E71857-EF23-4F36-B219-42D6CA150CCF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17ACD-7290-444B-9511-28582A56D281}" type="pres">
      <dgm:prSet presAssocID="{26F6BB5D-6B1B-4190-A433-1BA24859E0C9}" presName="sibTrans" presStyleLbl="sibTrans1D1" presStyleIdx="4" presStyleCnt="6"/>
      <dgm:spPr/>
      <dgm:t>
        <a:bodyPr/>
        <a:lstStyle/>
        <a:p>
          <a:endParaRPr lang="ru-RU"/>
        </a:p>
      </dgm:t>
    </dgm:pt>
    <dgm:pt modelId="{24B3EACC-4AC1-4E28-8773-F16FEC6363D3}" type="pres">
      <dgm:prSet presAssocID="{26F6BB5D-6B1B-4190-A433-1BA24859E0C9}" presName="connectorText" presStyleLbl="sibTrans1D1" presStyleIdx="4" presStyleCnt="6"/>
      <dgm:spPr/>
      <dgm:t>
        <a:bodyPr/>
        <a:lstStyle/>
        <a:p>
          <a:endParaRPr lang="ru-RU"/>
        </a:p>
      </dgm:t>
    </dgm:pt>
    <dgm:pt modelId="{DD842344-E27A-4E5C-86AB-6D4FD50EC10B}" type="pres">
      <dgm:prSet presAssocID="{5C43B875-D024-4F1E-A099-F01663D2C80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2C693-5C7A-4D4E-AB70-57A84F95FA63}" type="pres">
      <dgm:prSet presAssocID="{D258163A-83CB-4A79-95D6-1998FD441580}" presName="sibTrans" presStyleLbl="sibTrans1D1" presStyleIdx="5" presStyleCnt="6"/>
      <dgm:spPr/>
      <dgm:t>
        <a:bodyPr/>
        <a:lstStyle/>
        <a:p>
          <a:endParaRPr lang="ru-RU"/>
        </a:p>
      </dgm:t>
    </dgm:pt>
    <dgm:pt modelId="{2F78756D-B576-4406-9DA6-08EA06E8FB54}" type="pres">
      <dgm:prSet presAssocID="{D258163A-83CB-4A79-95D6-1998FD441580}" presName="connectorText" presStyleLbl="sibTrans1D1" presStyleIdx="5" presStyleCnt="6"/>
      <dgm:spPr/>
      <dgm:t>
        <a:bodyPr/>
        <a:lstStyle/>
        <a:p>
          <a:endParaRPr lang="ru-RU"/>
        </a:p>
      </dgm:t>
    </dgm:pt>
    <dgm:pt modelId="{6F7585F8-6144-492C-BDD6-F953155D024D}" type="pres">
      <dgm:prSet presAssocID="{D70FE2BA-4378-4E57-9E58-8A8EBE0736D7}" presName="node" presStyleLbl="node1" presStyleIdx="6" presStyleCnt="7" custScaleX="346531" custLinFactNeighborX="-1682" custLinFactNeighborY="-43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FE770E-102A-4F45-9F1C-5EA56EB7D8CF}" type="presOf" srcId="{8DC5C843-0553-49E3-9123-2F89AA5F776F}" destId="{42CFF1AD-413D-4AFD-9F07-0C0DB2EE4DCD}" srcOrd="0" destOrd="0" presId="urn:microsoft.com/office/officeart/2005/8/layout/bProcess3"/>
    <dgm:cxn modelId="{1F1125EA-14C6-4719-821A-5EF2716A099D}" type="presOf" srcId="{D70FE2BA-4378-4E57-9E58-8A8EBE0736D7}" destId="{6F7585F8-6144-492C-BDD6-F953155D024D}" srcOrd="0" destOrd="0" presId="urn:microsoft.com/office/officeart/2005/8/layout/bProcess3"/>
    <dgm:cxn modelId="{0B0BD52A-0DFC-4D7A-BF2B-761804448BD2}" type="presOf" srcId="{E3DD88B5-8286-4622-8102-D833B3C14148}" destId="{42CFF1AD-413D-4AFD-9F07-0C0DB2EE4DCD}" srcOrd="0" destOrd="1" presId="urn:microsoft.com/office/officeart/2005/8/layout/bProcess3"/>
    <dgm:cxn modelId="{60F5C64D-C771-4D64-B290-285AFAAF703D}" type="presOf" srcId="{23A30A50-D9A6-47B0-8907-77A709610C82}" destId="{42CFF1AD-413D-4AFD-9F07-0C0DB2EE4DCD}" srcOrd="0" destOrd="2" presId="urn:microsoft.com/office/officeart/2005/8/layout/bProcess3"/>
    <dgm:cxn modelId="{32ED2DAD-051E-49FD-89A3-2F98A963EC2C}" type="presOf" srcId="{9CD0C885-1B11-4C44-911C-BF792610AF85}" destId="{E3A3A5DF-E29F-41B7-82EF-534F67A3B36C}" srcOrd="1" destOrd="0" presId="urn:microsoft.com/office/officeart/2005/8/layout/bProcess3"/>
    <dgm:cxn modelId="{27CC3E9A-94BA-429E-9E8B-026B68B295BE}" type="presOf" srcId="{5786DA76-C384-46B1-9A9E-544B53DB90C0}" destId="{42CFF1AD-413D-4AFD-9F07-0C0DB2EE4DCD}" srcOrd="0" destOrd="3" presId="urn:microsoft.com/office/officeart/2005/8/layout/bProcess3"/>
    <dgm:cxn modelId="{D507F4FF-D618-490B-83FF-3A7C8C0F2BF8}" type="presOf" srcId="{9859797A-E715-4D02-9E6E-B005860D8988}" destId="{9E0BC5D6-C17F-459E-863F-4346C970987E}" srcOrd="1" destOrd="0" presId="urn:microsoft.com/office/officeart/2005/8/layout/bProcess3"/>
    <dgm:cxn modelId="{2E3BB01D-E5DE-491F-96A6-AC4DEDDD745F}" type="presOf" srcId="{4956AF9C-10B3-4765-93FB-0C85DE3DC8B1}" destId="{C6A96250-C3C6-4514-85E8-0587F87ECE7F}" srcOrd="1" destOrd="0" presId="urn:microsoft.com/office/officeart/2005/8/layout/bProcess3"/>
    <dgm:cxn modelId="{FF06131E-516E-4C41-A5DD-F6D2FD7162AA}" type="presOf" srcId="{26F6BB5D-6B1B-4190-A433-1BA24859E0C9}" destId="{7C317ACD-7290-444B-9511-28582A56D281}" srcOrd="0" destOrd="0" presId="urn:microsoft.com/office/officeart/2005/8/layout/bProcess3"/>
    <dgm:cxn modelId="{1AB516BF-63A8-4002-BE91-5A7D11A8ADB7}" type="presOf" srcId="{AD53D617-0024-41F4-90A0-C98519AE8EAB}" destId="{9BE53E90-7BDA-499A-8F10-77FC42ECEF6A}" srcOrd="0" destOrd="0" presId="urn:microsoft.com/office/officeart/2005/8/layout/bProcess3"/>
    <dgm:cxn modelId="{F9972F53-F481-4F10-A688-29E60CD9EC84}" srcId="{8DC5C843-0553-49E3-9123-2F89AA5F776F}" destId="{E3DD88B5-8286-4622-8102-D833B3C14148}" srcOrd="0" destOrd="0" parTransId="{5BC2CA43-044B-4E9D-AB9C-B54D0170ECAD}" sibTransId="{9D461E55-05EB-4195-A8ED-A2174B6B60D3}"/>
    <dgm:cxn modelId="{12A97E45-B241-4C09-9D8E-80678E67E843}" type="presOf" srcId="{9859797A-E715-4D02-9E6E-B005860D8988}" destId="{F8A774E1-C361-42BE-902C-A57EB5E81EC5}" srcOrd="0" destOrd="0" presId="urn:microsoft.com/office/officeart/2005/8/layout/bProcess3"/>
    <dgm:cxn modelId="{53278991-06F7-48DA-8350-5158CFA2F772}" type="presOf" srcId="{D258163A-83CB-4A79-95D6-1998FD441580}" destId="{6F62C693-5C7A-4D4E-AB70-57A84F95FA63}" srcOrd="0" destOrd="0" presId="urn:microsoft.com/office/officeart/2005/8/layout/bProcess3"/>
    <dgm:cxn modelId="{4F089A87-2311-4477-9DC4-A34F472D08E0}" type="presOf" srcId="{26F6BB5D-6B1B-4190-A433-1BA24859E0C9}" destId="{24B3EACC-4AC1-4E28-8773-F16FEC6363D3}" srcOrd="1" destOrd="0" presId="urn:microsoft.com/office/officeart/2005/8/layout/bProcess3"/>
    <dgm:cxn modelId="{BF2F9707-05BB-401C-A995-95B670367F98}" srcId="{5A7997BE-3263-43B6-9115-3EBFFDE82040}" destId="{8DC5C843-0553-49E3-9123-2F89AA5F776F}" srcOrd="0" destOrd="0" parTransId="{C4DDA523-4E92-4462-BCCD-924BCFC7112D}" sibTransId="{9859797A-E715-4D02-9E6E-B005860D8988}"/>
    <dgm:cxn modelId="{CC3592FF-8AFA-4B97-AEA1-461506F15EE6}" type="presOf" srcId="{9D15BA78-A77A-45D2-8EA9-34AEC5ABC2F4}" destId="{B81A910E-2878-41AE-8B36-EB94AB616EEA}" srcOrd="0" destOrd="0" presId="urn:microsoft.com/office/officeart/2005/8/layout/bProcess3"/>
    <dgm:cxn modelId="{A616A2B7-5976-4A69-9CBD-396B82FDE816}" type="presOf" srcId="{D5E71857-EF23-4F36-B219-42D6CA150CCF}" destId="{7D4516B4-818B-4D06-81C8-609585F7998D}" srcOrd="0" destOrd="0" presId="urn:microsoft.com/office/officeart/2005/8/layout/bProcess3"/>
    <dgm:cxn modelId="{F1A59C81-5B5D-4E05-9431-EC19904B2FCF}" srcId="{5A7997BE-3263-43B6-9115-3EBFFDE82040}" destId="{D5E71857-EF23-4F36-B219-42D6CA150CCF}" srcOrd="4" destOrd="0" parTransId="{3F9FCDF7-FFEE-4878-A95A-FE5AABD9C1C7}" sibTransId="{26F6BB5D-6B1B-4190-A433-1BA24859E0C9}"/>
    <dgm:cxn modelId="{33D9DBFE-CD4A-44D4-B853-6ADAD61FEE49}" type="presOf" srcId="{E906551E-EAB7-4BD7-BA54-7F41AB11FD07}" destId="{BFD2C4BD-F975-4A44-93ED-D705BF7A97C5}" srcOrd="1" destOrd="0" presId="urn:microsoft.com/office/officeart/2005/8/layout/bProcess3"/>
    <dgm:cxn modelId="{731FB3F8-348A-4357-B6A9-4F3D62058A75}" srcId="{8DC5C843-0553-49E3-9123-2F89AA5F776F}" destId="{AB1C8B6E-1B0C-4169-90F3-732543A8D4E2}" srcOrd="3" destOrd="0" parTransId="{3079F818-58DB-44A8-9260-3A610BEFB6D2}" sibTransId="{4BB4FCF2-77A3-47C0-8644-029A42E1A115}"/>
    <dgm:cxn modelId="{1DE430FD-FFE9-4F97-8A43-D740140F47D7}" type="presOf" srcId="{5D3072E9-03CD-4472-8077-B836FB7CE520}" destId="{6ACDC7CF-9CF3-43CA-AB19-B356CD7AEE30}" srcOrd="0" destOrd="0" presId="urn:microsoft.com/office/officeart/2005/8/layout/bProcess3"/>
    <dgm:cxn modelId="{865818B8-3943-46AF-AF29-1F0D292EF0F8}" type="presOf" srcId="{4956AF9C-10B3-4765-93FB-0C85DE3DC8B1}" destId="{FBF12C38-9EB0-4820-AD1B-5D5CE3060683}" srcOrd="0" destOrd="0" presId="urn:microsoft.com/office/officeart/2005/8/layout/bProcess3"/>
    <dgm:cxn modelId="{F2466B40-5995-47E6-8698-6CE3473DB259}" type="presOf" srcId="{5C43B875-D024-4F1E-A099-F01663D2C803}" destId="{DD842344-E27A-4E5C-86AB-6D4FD50EC10B}" srcOrd="0" destOrd="0" presId="urn:microsoft.com/office/officeart/2005/8/layout/bProcess3"/>
    <dgm:cxn modelId="{AEF3A026-A3E4-4E3D-8216-7F0C8DFADFD0}" srcId="{5A7997BE-3263-43B6-9115-3EBFFDE82040}" destId="{5D3072E9-03CD-4472-8077-B836FB7CE520}" srcOrd="2" destOrd="0" parTransId="{6813479F-BB26-4956-A8E7-5F04CFE5FC7D}" sibTransId="{E906551E-EAB7-4BD7-BA54-7F41AB11FD07}"/>
    <dgm:cxn modelId="{09269988-B0E8-4420-8581-8428EFA41ADC}" type="presOf" srcId="{5A7997BE-3263-43B6-9115-3EBFFDE82040}" destId="{F6BF71FA-E341-4C9E-BF5D-CD382EDD5AFB}" srcOrd="0" destOrd="0" presId="urn:microsoft.com/office/officeart/2005/8/layout/bProcess3"/>
    <dgm:cxn modelId="{59F2A8F6-83AF-4EA3-A126-CCDAC37E8ED9}" type="presOf" srcId="{D258163A-83CB-4A79-95D6-1998FD441580}" destId="{2F78756D-B576-4406-9DA6-08EA06E8FB54}" srcOrd="1" destOrd="0" presId="urn:microsoft.com/office/officeart/2005/8/layout/bProcess3"/>
    <dgm:cxn modelId="{93265D39-31A8-4424-BE4B-B31FDD0AC6E5}" srcId="{5A7997BE-3263-43B6-9115-3EBFFDE82040}" destId="{9D15BA78-A77A-45D2-8EA9-34AEC5ABC2F4}" srcOrd="1" destOrd="0" parTransId="{70265CA3-99B1-46D5-AE81-C505BE201509}" sibTransId="{4956AF9C-10B3-4765-93FB-0C85DE3DC8B1}"/>
    <dgm:cxn modelId="{7AC186AA-1C56-499C-AC42-742E207D9876}" srcId="{5A7997BE-3263-43B6-9115-3EBFFDE82040}" destId="{5C43B875-D024-4F1E-A099-F01663D2C803}" srcOrd="5" destOrd="0" parTransId="{BAA9A69B-8005-42E6-92C8-48638BAA832C}" sibTransId="{D258163A-83CB-4A79-95D6-1998FD441580}"/>
    <dgm:cxn modelId="{CDB4CE00-A9F6-43C4-9C1F-7F58D5967787}" srcId="{8DC5C843-0553-49E3-9123-2F89AA5F776F}" destId="{5786DA76-C384-46B1-9A9E-544B53DB90C0}" srcOrd="2" destOrd="0" parTransId="{91B09AC2-CFDF-4CB3-B28D-5D14EE800AD5}" sibTransId="{13A7A429-B866-4C7D-8188-1B85A4C16017}"/>
    <dgm:cxn modelId="{DD134B04-55DC-4200-ACD9-CFA488B5E04E}" type="presOf" srcId="{E906551E-EAB7-4BD7-BA54-7F41AB11FD07}" destId="{9A8C911D-76E2-4AAB-9239-A3A56DBC128A}" srcOrd="0" destOrd="0" presId="urn:microsoft.com/office/officeart/2005/8/layout/bProcess3"/>
    <dgm:cxn modelId="{DA0AD7A1-256E-42C4-9C0A-8A4D1A9E30C9}" srcId="{5A7997BE-3263-43B6-9115-3EBFFDE82040}" destId="{D70FE2BA-4378-4E57-9E58-8A8EBE0736D7}" srcOrd="6" destOrd="0" parTransId="{C5C546EA-3623-413C-A28A-C493133F2717}" sibTransId="{7A7F7A82-182A-4BF8-9005-D8FAA59EB1BB}"/>
    <dgm:cxn modelId="{01522434-52DF-4894-A569-8140A6797A7D}" srcId="{5A7997BE-3263-43B6-9115-3EBFFDE82040}" destId="{AD53D617-0024-41F4-90A0-C98519AE8EAB}" srcOrd="3" destOrd="0" parTransId="{2E0AF45F-07B2-46AC-AD29-2612D28D99BC}" sibTransId="{9CD0C885-1B11-4C44-911C-BF792610AF85}"/>
    <dgm:cxn modelId="{3171A087-3B7D-44AE-82AC-7B94290C6CD1}" type="presOf" srcId="{9CD0C885-1B11-4C44-911C-BF792610AF85}" destId="{A05E2A98-EA1C-4F8E-8ED8-8CCD329B4BFE}" srcOrd="0" destOrd="0" presId="urn:microsoft.com/office/officeart/2005/8/layout/bProcess3"/>
    <dgm:cxn modelId="{F74829DD-5D99-4040-A07D-66D2E01BEF35}" srcId="{8DC5C843-0553-49E3-9123-2F89AA5F776F}" destId="{23A30A50-D9A6-47B0-8907-77A709610C82}" srcOrd="1" destOrd="0" parTransId="{21664320-943D-4275-8239-06BDF9A8D8B2}" sibTransId="{926E65B9-7D11-444F-8504-396EC515C15E}"/>
    <dgm:cxn modelId="{2D450D76-034B-415F-A9FC-4EA31C71A8F5}" type="presOf" srcId="{AB1C8B6E-1B0C-4169-90F3-732543A8D4E2}" destId="{42CFF1AD-413D-4AFD-9F07-0C0DB2EE4DCD}" srcOrd="0" destOrd="4" presId="urn:microsoft.com/office/officeart/2005/8/layout/bProcess3"/>
    <dgm:cxn modelId="{952C67A3-434D-4091-BAB3-1166D3B315D7}" type="presParOf" srcId="{F6BF71FA-E341-4C9E-BF5D-CD382EDD5AFB}" destId="{42CFF1AD-413D-4AFD-9F07-0C0DB2EE4DCD}" srcOrd="0" destOrd="0" presId="urn:microsoft.com/office/officeart/2005/8/layout/bProcess3"/>
    <dgm:cxn modelId="{D5F3B5C0-9441-4552-A75D-50A9E9781556}" type="presParOf" srcId="{F6BF71FA-E341-4C9E-BF5D-CD382EDD5AFB}" destId="{F8A774E1-C361-42BE-902C-A57EB5E81EC5}" srcOrd="1" destOrd="0" presId="urn:microsoft.com/office/officeart/2005/8/layout/bProcess3"/>
    <dgm:cxn modelId="{B011889C-934B-41BD-9B3D-1D5378D09C3B}" type="presParOf" srcId="{F8A774E1-C361-42BE-902C-A57EB5E81EC5}" destId="{9E0BC5D6-C17F-459E-863F-4346C970987E}" srcOrd="0" destOrd="0" presId="urn:microsoft.com/office/officeart/2005/8/layout/bProcess3"/>
    <dgm:cxn modelId="{4F6DE4C2-A9BF-4654-9218-F41FE8440E50}" type="presParOf" srcId="{F6BF71FA-E341-4C9E-BF5D-CD382EDD5AFB}" destId="{B81A910E-2878-41AE-8B36-EB94AB616EEA}" srcOrd="2" destOrd="0" presId="urn:microsoft.com/office/officeart/2005/8/layout/bProcess3"/>
    <dgm:cxn modelId="{D366E356-0946-42C3-BCE2-667EEC407139}" type="presParOf" srcId="{F6BF71FA-E341-4C9E-BF5D-CD382EDD5AFB}" destId="{FBF12C38-9EB0-4820-AD1B-5D5CE3060683}" srcOrd="3" destOrd="0" presId="urn:microsoft.com/office/officeart/2005/8/layout/bProcess3"/>
    <dgm:cxn modelId="{AF7FD99A-3488-4A6F-A1F9-57B5B7C5194E}" type="presParOf" srcId="{FBF12C38-9EB0-4820-AD1B-5D5CE3060683}" destId="{C6A96250-C3C6-4514-85E8-0587F87ECE7F}" srcOrd="0" destOrd="0" presId="urn:microsoft.com/office/officeart/2005/8/layout/bProcess3"/>
    <dgm:cxn modelId="{93CDCB8B-8E04-4925-AEDE-0E96279D5146}" type="presParOf" srcId="{F6BF71FA-E341-4C9E-BF5D-CD382EDD5AFB}" destId="{6ACDC7CF-9CF3-43CA-AB19-B356CD7AEE30}" srcOrd="4" destOrd="0" presId="urn:microsoft.com/office/officeart/2005/8/layout/bProcess3"/>
    <dgm:cxn modelId="{79ABD9AE-8624-439B-858A-2EF1B33272C3}" type="presParOf" srcId="{F6BF71FA-E341-4C9E-BF5D-CD382EDD5AFB}" destId="{9A8C911D-76E2-4AAB-9239-A3A56DBC128A}" srcOrd="5" destOrd="0" presId="urn:microsoft.com/office/officeart/2005/8/layout/bProcess3"/>
    <dgm:cxn modelId="{A53F3414-A048-4FB2-A060-D0EBE6FCEC4B}" type="presParOf" srcId="{9A8C911D-76E2-4AAB-9239-A3A56DBC128A}" destId="{BFD2C4BD-F975-4A44-93ED-D705BF7A97C5}" srcOrd="0" destOrd="0" presId="urn:microsoft.com/office/officeart/2005/8/layout/bProcess3"/>
    <dgm:cxn modelId="{A0A473B9-F466-4E69-AE7B-FDE43696D2E6}" type="presParOf" srcId="{F6BF71FA-E341-4C9E-BF5D-CD382EDD5AFB}" destId="{9BE53E90-7BDA-499A-8F10-77FC42ECEF6A}" srcOrd="6" destOrd="0" presId="urn:microsoft.com/office/officeart/2005/8/layout/bProcess3"/>
    <dgm:cxn modelId="{6E12B35F-94FD-4CCC-A33F-DA21407EF00C}" type="presParOf" srcId="{F6BF71FA-E341-4C9E-BF5D-CD382EDD5AFB}" destId="{A05E2A98-EA1C-4F8E-8ED8-8CCD329B4BFE}" srcOrd="7" destOrd="0" presId="urn:microsoft.com/office/officeart/2005/8/layout/bProcess3"/>
    <dgm:cxn modelId="{140595C8-FAD3-4B45-B3CF-4E2D6DA8B90B}" type="presParOf" srcId="{A05E2A98-EA1C-4F8E-8ED8-8CCD329B4BFE}" destId="{E3A3A5DF-E29F-41B7-82EF-534F67A3B36C}" srcOrd="0" destOrd="0" presId="urn:microsoft.com/office/officeart/2005/8/layout/bProcess3"/>
    <dgm:cxn modelId="{E50661FF-02EA-4A2C-9FAC-08248B3896A7}" type="presParOf" srcId="{F6BF71FA-E341-4C9E-BF5D-CD382EDD5AFB}" destId="{7D4516B4-818B-4D06-81C8-609585F7998D}" srcOrd="8" destOrd="0" presId="urn:microsoft.com/office/officeart/2005/8/layout/bProcess3"/>
    <dgm:cxn modelId="{B31A9B4D-CB54-4692-A916-E873036A0A65}" type="presParOf" srcId="{F6BF71FA-E341-4C9E-BF5D-CD382EDD5AFB}" destId="{7C317ACD-7290-444B-9511-28582A56D281}" srcOrd="9" destOrd="0" presId="urn:microsoft.com/office/officeart/2005/8/layout/bProcess3"/>
    <dgm:cxn modelId="{1F65D222-2D60-498F-B127-D9DD9085B177}" type="presParOf" srcId="{7C317ACD-7290-444B-9511-28582A56D281}" destId="{24B3EACC-4AC1-4E28-8773-F16FEC6363D3}" srcOrd="0" destOrd="0" presId="urn:microsoft.com/office/officeart/2005/8/layout/bProcess3"/>
    <dgm:cxn modelId="{C99FBFB9-4BBD-497B-8BC8-3F48C504EB2D}" type="presParOf" srcId="{F6BF71FA-E341-4C9E-BF5D-CD382EDD5AFB}" destId="{DD842344-E27A-4E5C-86AB-6D4FD50EC10B}" srcOrd="10" destOrd="0" presId="urn:microsoft.com/office/officeart/2005/8/layout/bProcess3"/>
    <dgm:cxn modelId="{6658099B-960C-453A-B14F-0AC03E06FB5A}" type="presParOf" srcId="{F6BF71FA-E341-4C9E-BF5D-CD382EDD5AFB}" destId="{6F62C693-5C7A-4D4E-AB70-57A84F95FA63}" srcOrd="11" destOrd="0" presId="urn:microsoft.com/office/officeart/2005/8/layout/bProcess3"/>
    <dgm:cxn modelId="{FE4E4BEC-CA0B-4BD9-93EC-A51E02C90305}" type="presParOf" srcId="{6F62C693-5C7A-4D4E-AB70-57A84F95FA63}" destId="{2F78756D-B576-4406-9DA6-08EA06E8FB54}" srcOrd="0" destOrd="0" presId="urn:microsoft.com/office/officeart/2005/8/layout/bProcess3"/>
    <dgm:cxn modelId="{4685787D-6995-44F8-96E1-4BF87B85A089}" type="presParOf" srcId="{F6BF71FA-E341-4C9E-BF5D-CD382EDD5AFB}" destId="{6F7585F8-6144-492C-BDD6-F953155D024D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143BD-A3D8-49F4-8651-5ADCE912FC65}" type="datetimeFigureOut">
              <a:rPr lang="ru-RU" smtClean="0"/>
              <a:pPr/>
              <a:t>26.09.2016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9C2DC-A5F1-484F-B0E3-01B88ACA59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279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В мае вышел Указ</a:t>
            </a:r>
            <a:r>
              <a:rPr lang="ru-RU" baseline="0" dirty="0"/>
              <a:t> резидента России, поставивший задачи в этой области перед органами власти и бизнесом.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Подготовлен и внесен в ГД законопроект, вводящий в правовое</a:t>
            </a:r>
            <a:r>
              <a:rPr lang="ru-RU" baseline="0" dirty="0"/>
              <a:t> поле понятие «профессиональный стандарт» и определяющий порядок их разработки, утверждения и применения, а также порядок замены ЕТКС и ЕКС профессиональными стандартами.</a:t>
            </a:r>
          </a:p>
          <a:p>
            <a:endParaRPr lang="ru-RU" dirty="0"/>
          </a:p>
          <a:p>
            <a:r>
              <a:rPr lang="ru-RU" dirty="0"/>
              <a:t>В соответствии</a:t>
            </a:r>
            <a:r>
              <a:rPr lang="ru-RU" baseline="0" dirty="0"/>
              <a:t> с Указом предполагается сформировать систему профессиональных стандартов, построенную на единой методологической платформе.</a:t>
            </a:r>
          </a:p>
          <a:p>
            <a:endParaRPr lang="ru-RU" baseline="0" dirty="0"/>
          </a:p>
          <a:p>
            <a:r>
              <a:rPr lang="ru-RU" dirty="0"/>
              <a:t>Хотя в соответствии с указом необходимо разработать к 2015 году 800 ПС (это большая, но реальная цифра), перед нами стоит более амбициозная задача – создание инфраструктурных, организационных, методических условий не только для формирования, но и для дальнейшего продуктивного развития системы ПС.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CFEDA-51E4-4E9D-8F6C-9E4C5F5EF80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242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9C2DC-A5F1-484F-B0E3-01B88ACA597C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3288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9C2DC-A5F1-484F-B0E3-01B88ACA597C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3939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Разработчики ПС не придумывают\додумывают трудовую</a:t>
            </a:r>
            <a:r>
              <a:rPr lang="ru-RU" baseline="0" dirty="0"/>
              <a:t> деятельность\трудовой процесс, а стремятся через опрос экспертов и анализ документов выявить существенные характеристики – ТФ, ТД, ЗУ и др.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28A9E4-0CE8-4FCC-923E-B59C9510A55C}" type="slidenum">
              <a: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27346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Должным образом – это так, чтобы «было понятно третьим лицам»,</a:t>
            </a:r>
            <a:r>
              <a:rPr lang="ru-RU" baseline="0" dirty="0"/>
              <a:t> в чем состоит деятельность, чем она отличается от других ПД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28A9E4-0CE8-4FCC-923E-B59C9510A55C}" type="slidenum">
              <a: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06777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Какими методами\приемами</a:t>
            </a:r>
            <a:r>
              <a:rPr lang="ru-RU" baseline="0" dirty="0"/>
              <a:t> это достигается? Есть ли объективные «измерительные средства»? НЕТ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28A9E4-0CE8-4FCC-923E-B59C9510A55C}" type="slidenum">
              <a: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08232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142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85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50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08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26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34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12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93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36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98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64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386F-7FF1-4722-846A-B2BE13A9D2D6}" type="datetime1">
              <a:rPr lang="ru-RU" smtClean="0"/>
              <a:pPr/>
              <a:t>26.09.2016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CEF01-0454-4239-965C-0E632ADB625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60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ivo.garant.ru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628800"/>
            <a:ext cx="7772400" cy="158417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Профессиональные стандарты</a:t>
            </a:r>
            <a:br>
              <a:rPr lang="ru-RU" sz="4400" b="1" dirty="0">
                <a:latin typeface="Times New Roman" pitchFamily="18" charset="0"/>
                <a:cs typeface="Times New Roman" pitchFamily="18" charset="0"/>
              </a:rPr>
            </a:b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611560" y="4365104"/>
            <a:ext cx="7772400" cy="122413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580526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571762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86409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Организационное обеспечение разработки и применения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327896" cy="4547992"/>
          </a:xfrm>
        </p:spPr>
        <p:txBody>
          <a:bodyPr>
            <a:normAutofit fontScale="92500" lnSpcReduction="10000"/>
          </a:bodyPr>
          <a:lstStyle/>
          <a:p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Правительства Российской Федерации от 22 января 2013 г. №23  «О Правилах разработки, утверждения </a:t>
            </a:r>
            <a:r>
              <a:rPr lang="ru-RU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применения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профессиональных стандартов» (в ред. 23 сентября 2014 г.; с 01.07.2016 г  обновленная редакция)</a:t>
            </a:r>
          </a:p>
          <a:p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Президента Российской Федерации от 16 апреля 2014 г. №249 «О Национальном совете при Президенте Российской Федерации по профессиональным квалификациям»</a:t>
            </a:r>
          </a:p>
          <a:p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Распоряжение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Правительства Российской Федерации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 от 31 марта 2014 г. № 487-р (Комплексный план мероприятий по разработке профессиональных стандартов, их независимой профессионально-общественной экспертизе и применению на 2014 - 2016 годы)</a:t>
            </a:r>
          </a:p>
          <a:p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Постановление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Правительства РФ от 27 июня 2016 г. N 584 "Об особенностях применения профессиональных стандартов в части требований, обязательных для применения государственными внебюджетными фондами Российской Федерации ……»</a:t>
            </a:r>
          </a:p>
          <a:p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648072"/>
          </a:xfrm>
        </p:spPr>
        <p:txBody>
          <a:bodyPr>
            <a:noAutofit/>
          </a:bodyPr>
          <a:lstStyle/>
          <a:p>
            <a:pPr algn="l">
              <a:lnSpc>
                <a:spcPts val="2020"/>
              </a:lnSpc>
            </a:pPr>
            <a:r>
              <a:rPr lang="ru-RU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разработки, утверждения и </a:t>
            </a:r>
            <a:r>
              <a:rPr lang="ru-RU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применения </a:t>
            </a:r>
            <a:r>
              <a:rPr lang="ru-RU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профессиональных стандартов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183880" cy="504056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ru-RU" sz="1600" dirty="0"/>
              <a:t>2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Министерство труда и социальной защиты Российской Федерации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координирует разработку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профессиональных стандартов.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3. Проекты профессиональных стандартов могут разрабатываться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объединениями работодателей, работодателями, профессиональными сообществами, саморегулируемыми организациями и иными некоммерческими организациями с участием образовательных организаций профессионального образования и других заинтересованных организаций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(далее - разработчики).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6. Разработка проектов профессиональных стандартов осуществляется в соответствии с утверждаемыми Министерством труда и социальной защиты Российской Федерации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методическими рекомендациями по разработке профессионального стандарта, макетом профессионального стандарта и уровнями квалификаций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7. Разработка проектов профессиональных стандартов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за счет собственных средств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осуществляется разработчиками в инициативном порядке.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8. Разработка проектов профессиональных стандартов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за счет средств федерального бюджета…..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9. Проект профессионального стандарта, по которому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проведено обсуждение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 представителями работодателей, профессиональных сообществ, профессиональных союзов (их объединений) и других заинтересованных организаций,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представляется разработчиком в Министерство труда и социальной защиты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3418907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451054"/>
              </p:ext>
            </p:extLst>
          </p:nvPr>
        </p:nvGraphicFramePr>
        <p:xfrm>
          <a:off x="503238" y="548681"/>
          <a:ext cx="818356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3399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54750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Критерии экспертизы ПС в РГ Совета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183880" cy="4692008"/>
          </a:xfrm>
        </p:spPr>
        <p:txBody>
          <a:bodyPr>
            <a:noAutofit/>
          </a:bodyPr>
          <a:lstStyle/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наличие документов, перечень которых установлен  Правилами разработки, утверждения и применения профессиональных стандартов;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подтверждение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того, что проект профессионального стандарта охватывает значимое число работников, в развитии квалификации которых имеется заинтересованность работодателей, профессиональных сообществ;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разработке проекта профессионального стандарта работодателей, представителей соответствующей профессии, а также представителей иных заинтересованных сторон;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широкая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поддержка проекта профессионального стандарта работодателями и / или представителями профессионального сообщества в ходе его профессионально – общественного обсуждения;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работе по разработке профессионального стандарта ответственной организации, способной в дальнейшем организовать деятельность по обновлению профессиональных стандартов, разработке квалификационных требований, взаимодействию с образовательными организациями, формированию независимой системы оценки и присвоения квалификаций.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54750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Критерии экспертизы ПС в РГ Совета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183880" cy="469200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Экспертиза профессиональных стандартов не включает лингвистическую и правовую экспертизу, а также оценку содержания трудовых функций и иных существенных элементов профессионального стандарта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165304"/>
            <a:ext cx="8183880" cy="36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 lnSpcReduction="10000"/>
          </a:bodyPr>
          <a:lstStyle/>
          <a:p>
            <a:pPr algn="ctr">
              <a:spcBef>
                <a:spcPct val="0"/>
              </a:spcBef>
              <a:buNone/>
            </a:pP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Методические документы</a:t>
            </a:r>
          </a:p>
          <a:p>
            <a:pPr>
              <a:spcBef>
                <a:spcPct val="0"/>
              </a:spcBef>
              <a:buNone/>
            </a:pPr>
            <a:endParaRPr lang="ru-RU" sz="21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</a:pPr>
            <a:r>
              <a:rPr lang="ru-RU" sz="1900" dirty="0">
                <a:latin typeface="+mj-lt"/>
                <a:ea typeface="+mj-ea"/>
                <a:cs typeface="+mj-cs"/>
              </a:rPr>
              <a:t> </a:t>
            </a:r>
            <a:r>
              <a:rPr lang="ru-RU" sz="2400" dirty="0">
                <a:latin typeface="Times New Roman" pitchFamily="18" charset="0"/>
                <a:ea typeface="+mj-ea"/>
                <a:cs typeface="Times New Roman" pitchFamily="18" charset="0"/>
              </a:rPr>
              <a:t>Приказ Минтруда России от 12 апреля 2013 г.  № 147н «Об утверждении Макета профессионального стандарта» (в ред. 29 сентября 2014 г., приказ № 665н)</a:t>
            </a:r>
          </a:p>
          <a:p>
            <a:pPr marL="0" indent="0">
              <a:spcBef>
                <a:spcPct val="0"/>
              </a:spcBef>
            </a:pPr>
            <a:endParaRPr lang="ru-RU" sz="240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</a:pPr>
            <a:r>
              <a:rPr lang="ru-RU" sz="2400" dirty="0">
                <a:latin typeface="Times New Roman" pitchFamily="18" charset="0"/>
                <a:ea typeface="+mj-ea"/>
                <a:cs typeface="Times New Roman" pitchFamily="18" charset="0"/>
              </a:rPr>
              <a:t> Приказ Минтруда России от 12 апреля 2013 г. № 148н «Об утверждении уровней квалификации в целях разработки проектов профессиональных стандартов»</a:t>
            </a:r>
          </a:p>
          <a:p>
            <a:pPr marL="0" indent="0">
              <a:spcBef>
                <a:spcPct val="0"/>
              </a:spcBef>
            </a:pPr>
            <a:endParaRPr lang="ru-RU" sz="240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</a:pPr>
            <a:r>
              <a:rPr lang="ru-RU" sz="2400" dirty="0">
                <a:latin typeface="Times New Roman" pitchFamily="18" charset="0"/>
                <a:ea typeface="+mj-ea"/>
                <a:cs typeface="Times New Roman" pitchFamily="18" charset="0"/>
              </a:rPr>
              <a:t>Приказ Минтруда России от 29 апреля 2013 г. № 170н «Об утверждении Методических рекомендаций»</a:t>
            </a:r>
          </a:p>
          <a:p>
            <a:pPr marL="0" indent="0">
              <a:spcBef>
                <a:spcPct val="0"/>
              </a:spcBef>
            </a:pPr>
            <a:endParaRPr lang="ru-RU" sz="240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</a:pPr>
            <a:r>
              <a:rPr lang="ru-RU" sz="2400" dirty="0">
                <a:latin typeface="Times New Roman" pitchFamily="18" charset="0"/>
                <a:ea typeface="+mj-ea"/>
                <a:cs typeface="Times New Roman" pitchFamily="18" charset="0"/>
              </a:rPr>
              <a:t>Приказ Минтруда России от 30 сентября 2014 г. № 671н «Об утверждении методических рекомендаций по проведению ПОО и организации экспертизы проектов профессиональных стандартов»</a:t>
            </a:r>
          </a:p>
          <a:p>
            <a:pPr>
              <a:spcBef>
                <a:spcPct val="0"/>
              </a:spcBef>
              <a:buNone/>
            </a:pP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Структура макета профессионального стандарта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1. Общие сведения о виде профессиональной деятельности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(наименование вида проф. деятельности и его место в структуре ОКВЭД)</a:t>
            </a:r>
          </a:p>
          <a:p>
            <a:pPr marL="109728" indent="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2. Описание трудовых функций, входящих в профессиональный стандарт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(Функциональная карта вида профессиональной деятельности):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обобщенные трудовые функции (ОТФ), входящий в состав вида проф. деятельности: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трудовые функции, распределенные по квалификационным уровням\подуровням</a:t>
            </a:r>
          </a:p>
        </p:txBody>
      </p:sp>
    </p:spTree>
    <p:extLst>
      <p:ext uri="{BB962C8B-B14F-4D97-AF65-F5344CB8AC3E}">
        <p14:creationId xmlns:p14="http://schemas.microsoft.com/office/powerpoint/2010/main" val="2811848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"/>
            <a:ext cx="7886700" cy="1124744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Структура макета профессионального стандарта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5052219"/>
          </a:xfrm>
        </p:spPr>
        <p:txBody>
          <a:bodyPr>
            <a:noAutofit/>
          </a:bodyPr>
          <a:lstStyle/>
          <a:p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3. Характеристика обобщенных трудовых функций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3.1. Описания каждой ОТФ по структуре:</a:t>
            </a:r>
          </a:p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связь ОТФ с общероссийскими классификаторами</a:t>
            </a:r>
          </a:p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наименования возможных должностей</a:t>
            </a:r>
          </a:p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требования к образованию и обучению</a:t>
            </a:r>
          </a:p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требования к практическому опыту</a:t>
            </a:r>
          </a:p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3.1.1. Описания трудовых функций, образующих ОТФ по структуре:</a:t>
            </a:r>
          </a:p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трудовые действия</a:t>
            </a:r>
          </a:p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необходимые умения</a:t>
            </a:r>
          </a:p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необходимые знания</a:t>
            </a:r>
          </a:p>
          <a:p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4. Сведения об организациях – разработчиках профессионального  стандарта</a:t>
            </a:r>
          </a:p>
        </p:txBody>
      </p:sp>
    </p:spTree>
    <p:extLst>
      <p:ext uri="{BB962C8B-B14F-4D97-AF65-F5344CB8AC3E}">
        <p14:creationId xmlns:p14="http://schemas.microsoft.com/office/powerpoint/2010/main" val="39998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47664" y="548680"/>
            <a:ext cx="5966666" cy="100811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Функциональный анализ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59632" y="1844824"/>
            <a:ext cx="7344816" cy="3598147"/>
          </a:xfrm>
        </p:spPr>
        <p:txBody>
          <a:bodyPr>
            <a:normAutofit/>
          </a:bodyPr>
          <a:lstStyle/>
          <a:p>
            <a:pPr algn="l"/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моделирования трудового процесса\деятельности, позволяющий выделять  и анализировать наиболее существенные характеристики данного труда</a:t>
            </a:r>
          </a:p>
          <a:p>
            <a:pPr algn="l"/>
            <a:r>
              <a:rPr lang="ru-RU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(моделирование каким образом??</a:t>
            </a:r>
          </a:p>
          <a:p>
            <a:pPr algn="l"/>
            <a:r>
              <a:rPr lang="ru-RU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характеристики труда ?????)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435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1680" y="692696"/>
            <a:ext cx="5966666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Цель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331640" y="1988840"/>
            <a:ext cx="6661292" cy="3454131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Выявить\выделить  и проанализировать наиболее существенные характеристики деятельности (труда)</a:t>
            </a:r>
          </a:p>
          <a:p>
            <a:pPr marL="457200" indent="-457200" algn="l"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Описать их должным образом (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требованиями макета ПС)</a:t>
            </a:r>
          </a:p>
          <a:p>
            <a:pPr marL="457200" indent="-457200" algn="l">
              <a:buAutoNum type="arabicPeriod"/>
            </a:pP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617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Основные вопросы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Нормативно-правовое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регулирование разработки, утверждения и применения профессиональных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стандартов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Разработка профессиональных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стандартов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Применение профессиональных стандартов в сфере труда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686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5966666" cy="936104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Содержание метода и результат его применения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556792"/>
            <a:ext cx="8352928" cy="3886179"/>
          </a:xfrm>
        </p:spPr>
        <p:txBody>
          <a:bodyPr/>
          <a:lstStyle/>
          <a:p>
            <a:pPr algn="l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Последовательное «разделение» профессиональной деятельности на составные части, определение входящих в эти части элементов  и разбор основных свойств деятельности</a:t>
            </a:r>
          </a:p>
          <a:p>
            <a:pPr algn="l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 Карта профессиональной деятельности (ОТФ-ТФ-ТД-ЗУ)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665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792088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2237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620689"/>
            <a:ext cx="7886700" cy="394178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Постановление Правительства РФ от 27 июня 2016 г. N 584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"Об особенностях применения профессиональных стандартов 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 27 июня 2016 г. N 584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/>
              <a:t>1.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Профессиональные стандарты в части требований к квалификации….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применяются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государственными внебюджетными фондами Российской Федерации, ….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поэтапно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основе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утвержденных указанными организациями с учетом мнений представительных органов работников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планов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организации применения профессиональных стандартов (далее - планы), содержащих в том числе: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2555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268243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а) список профессиональных стандартов, подлежащих применению;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б) сведения о потребности в профессиональном образовании, профессиональном обучении и (или) дополнительном профессиональном образовании работников, полученные на основе анализа квалификационных требований, содержащихся в профессиональных стандартах, и кадрового состава организаций, указанных в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абзаце первом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настоящего пункта, и о проведении соответствующих мероприятий по образованию и обучению в установленном порядке;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в) этапы применения профессиональных стандартов;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г) перечень локальных нормативных актов и других документов организаций, указанных в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абзаце первом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настоящего пункта, в том числе по вопросам аттестации, сертификации и других форм оценки квалификации работников, подлежащих изменению в связи с учетом положений профессиональных стандартов, подлежащих применению.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Реализацию мероприятий планов завершить не позднее 1 января 2020 г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Информация МТ РФ о применении ПС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(от 5 апреля 2016 г.)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Зачем разрабатываются и применяются ПС?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часто ПС будут обновляться/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добавлятся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можно ознакомиться с ПС/планами разработки….?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Будут ли отменены ЕТКС и ЕКС?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ЕТКС и ЕКС «расходятся» с ПС,  каким документом надо руководствоваться?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каких случаях применение ПС является обязательным?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457200" indent="-457200"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11560" y="548680"/>
            <a:ext cx="8183880" cy="4187952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12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История вопроса (2000 –е)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Необходимость актуализации квалификационных характеристик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Создание экспертно-методических центров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Деятельность РСПП (НАРК, Комиссия по ПС):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- консолидация усилий всех заинтересованных сторон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государство+работодатели+система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проф.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образования+экспертное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профессиональное сообщества)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 - создание орг. структуры;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- создание методического обеспечения;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- организация, разработка и внедрение ПС (ПС по 90 видам деятельности)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83880" cy="720080"/>
          </a:xfrm>
        </p:spPr>
        <p:txBody>
          <a:bodyPr>
            <a:noAutofit/>
          </a:bodyPr>
          <a:lstStyle/>
          <a:p>
            <a:r>
              <a:rPr lang="ru-RU" sz="3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Нормативно-правовое обеспечение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183880" cy="4770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Президента Российской Федерации от 7 мая 2012 г. №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597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«О мероприятиях по реализации государственной социальной политики»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Федеральный закон от 3 декабря 2012 г. N 236-ФЗ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«О внесении изменений в Трудовой кодекс Российской Федерации (в части законодательного определения понятия профессионального стандарта, порядка его разработки и утверждения)»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Федеральный закон от 02.05.2015 № 122-ФЗ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"О внесении изменений в Трудовой кодекс Российской Федерации и статьи 11 и 73 Федерального закона «Об образовании в Российской Федерации»,(вступает в силу с 1 июля 2016 года)</a:t>
            </a:r>
          </a:p>
          <a:p>
            <a:pPr marL="0" indent="0"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649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Изменения в ТК РФ (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 236-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ФЗ 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"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Статья 195-1. Понятия квалификации работника, профессионального стандарта</a:t>
            </a:r>
          </a:p>
          <a:p>
            <a:endParaRPr lang="ru-RU" dirty="0"/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Квалификация работника - уровень знаний, умений, профессиональных навыков и опыта работы работника.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Профессиональный стандарт - характеристика квалификации, необходимой работнику для осуществления определенного вида профессиональной деятельности.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Порядок разработки, утверждения и применения профессиональных стандартов, а также установления тождественности наименований должностей, профессий и специальностей, содержащихся в едином тарифно-квалификационном справочнике работ и профессий рабочих, едином квалификационном справочнике должностей руководителей, специалистов и служащих, наименованиям должностей, профессий и специальностей, содержащихся в профессиональных стандартах, устанавливается Правительством Российской Федерации с учетом мнения Российской трехсторонней комиссии по регулированию социально-трудовых отношений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."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61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Изменения в ТК РФ (№ 122-ФЗ 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Статья 195.1. Понятия квалификации работника, профессионального стандарта (ПС)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Квалификация работника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уровень знаний, умений, профессиональных навыков и опыта работы работника.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характеристика квалификации, необходимой работнику для осуществления определенного вида профессиональной деятельности, 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том числе выполнения определенной трудовой функции (ТФ)</a:t>
            </a:r>
          </a:p>
          <a:p>
            <a:pPr algn="just">
              <a:spcAft>
                <a:spcPts val="0"/>
              </a:spcAft>
              <a:buFontTx/>
              <a:buNone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Статья 195.2. Порядок разработки и утверждения профессиональных стандартов</a:t>
            </a:r>
          </a:p>
          <a:p>
            <a:pPr algn="just">
              <a:spcAft>
                <a:spcPts val="0"/>
              </a:spcAft>
              <a:buFontTx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Порядок разработки и утверждения ПС, а также установления тождественности наименований должностей, профессий и специальностей, содержащихся в ЕТКС, ЕКСД, наименованиям должностей, профессий и специальностей, содержащимся в ПС, устанавливается Правительством Российской Федерации с учетом мнения Российской трехсторонней комиссии по регулированию социально-трудовых отношений.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225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Изменения в ТК РФ (№ 122-ФЗ 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spcAft>
                <a:spcPts val="0"/>
              </a:spcAft>
              <a:buFontTx/>
              <a:buNone/>
            </a:pPr>
            <a:r>
              <a:rPr lang="ru-RU" sz="22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Статья 195.3. Порядок применения ПС</a:t>
            </a:r>
          </a:p>
          <a:p>
            <a:pPr algn="just">
              <a:spcAft>
                <a:spcPts val="0"/>
              </a:spcAft>
              <a:buFontTx/>
              <a:buNone/>
            </a:pPr>
            <a:r>
              <a:rPr lang="ru-RU" sz="2200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Если настоящим Кодексом, другими ФЗ, иными нормативными правовыми актами РФ </a:t>
            </a:r>
            <a:r>
              <a:rPr lang="ru-RU" sz="22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установлены требования к квалификации,</a:t>
            </a:r>
            <a:r>
              <a:rPr lang="ru-RU" sz="2200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необходимой работнику для выполнения определенной ТФ, ПС в части указанных требований обязательны для применения работодателями.</a:t>
            </a:r>
          </a:p>
          <a:p>
            <a:pPr algn="just">
              <a:spcAft>
                <a:spcPts val="0"/>
              </a:spcAft>
              <a:buFontTx/>
              <a:buNone/>
            </a:pPr>
            <a:r>
              <a:rPr lang="ru-RU" sz="2200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Характеристики квалификации, которые содержатся в ПС и обязательность применения которых не установлена в соответствии с частью первой настоящей статьи, применяются работодателями </a:t>
            </a:r>
            <a:r>
              <a:rPr lang="ru-RU" sz="22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качестве основы </a:t>
            </a:r>
            <a:r>
              <a:rPr lang="ru-RU" sz="2200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для определения требований к квалификации работников с учетом особенностей выполняемых работниками ТФ, обусловленных применяемыми технологиями и принятой организацией производства и труда.</a:t>
            </a:r>
          </a:p>
          <a:p>
            <a:pPr algn="just">
              <a:spcAft>
                <a:spcPts val="0"/>
              </a:spcAft>
              <a:buFontTx/>
              <a:buNone/>
            </a:pPr>
            <a:r>
              <a:rPr lang="ru-RU" sz="2200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Федеральный орган исполнительной власти, осуществляющий функции по выработке государственной политики и нормативно-правовому регулированию в сфере труда, вправе давать разъяснения по вопросам применения ПС.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5427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№ 122-ФЗ,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Статья 4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Правительство Российской Федерации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учетом мнения Российской трехсторонней комиссии по регулированию социально-трудовых отношений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может устанавливать особенности применения профессиональных стандартов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части требований, обязательных для применения государственными внебюджетными фондами Российской Федерации, государственными или муниципальными учреждениями, государственными или муниципальными унитарными предприятиями, а также государственными корпорациями, государственными компаниями и хозяйственными обществами, более пятидесяти процентов акций (долей) в уставном капитале которых находится в государственной собственности или муниципальной собственности.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№ 122-ФЗ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	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Статья 4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Федеральные государственные образовательные стандарты профессионального образования, утвержденные до дня вступления в силу настоящего Федерального закона, подлежат приведению в соответствие с требованиями, установленными частью 7 статьи 11 Федерального закона от 29 декабря 2012 года N 273-ФЗ "Об образовании в Российской Федерации" (в редакции настоящего Федерального закона), в течение одного года со дня вступления в силу настоящего Федерального закона.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4163</TotalTime>
  <Words>1749</Words>
  <Application>Microsoft Office PowerPoint</Application>
  <PresentationFormat>Экран (4:3)</PresentationFormat>
  <Paragraphs>153</Paragraphs>
  <Slides>26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 Профессиональные стандарты </vt:lpstr>
      <vt:lpstr>Основные вопросы</vt:lpstr>
      <vt:lpstr>История вопроса (2000 –е)</vt:lpstr>
      <vt:lpstr>Нормативно-правовое обеспечение</vt:lpstr>
      <vt:lpstr>Изменения в ТК РФ (N 236-ФЗ )</vt:lpstr>
      <vt:lpstr>Изменения в ТК РФ (№ 122-ФЗ )</vt:lpstr>
      <vt:lpstr>Изменения в ТК РФ (№ 122-ФЗ )</vt:lpstr>
      <vt:lpstr>№ 122-ФЗ, </vt:lpstr>
      <vt:lpstr>№ 122-ФЗ</vt:lpstr>
      <vt:lpstr>Организационное обеспечение разработки и применения </vt:lpstr>
      <vt:lpstr>Правила разработки, утверждения и применения профессиональных стандартов</vt:lpstr>
      <vt:lpstr>Презентация PowerPoint</vt:lpstr>
      <vt:lpstr>Критерии экспертизы ПС в РГ Совета</vt:lpstr>
      <vt:lpstr>Критерии экспертизы ПС в РГ Совета</vt:lpstr>
      <vt:lpstr>Презентация PowerPoint</vt:lpstr>
      <vt:lpstr>Структура макета профессионального стандарта</vt:lpstr>
      <vt:lpstr>Структура макета профессионального стандарта</vt:lpstr>
      <vt:lpstr>Функциональный анализ</vt:lpstr>
      <vt:lpstr>Цель </vt:lpstr>
      <vt:lpstr>Содержание метода и результат его применения</vt:lpstr>
      <vt:lpstr>Презентация PowerPoint</vt:lpstr>
      <vt:lpstr>Постановление Правительства РФ от 27 июня 2016 г. N 584 "Об особенностях применения профессиональных стандартов </vt:lpstr>
      <vt:lpstr>Постановление Правительства РФ от 27 июня 2016 г. N 584</vt:lpstr>
      <vt:lpstr>Презентация PowerPoint</vt:lpstr>
      <vt:lpstr>Информация МТ РФ о применении ПС (от 5 апреля 2016 г.)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«Роль общественно-профессиональных союзов в оценке профессиональных программ и качества подготовки кадров»</dc:title>
  <dc:creator>Митрофанов</dc:creator>
  <cp:lastModifiedBy>Осипова Елена Викторовна</cp:lastModifiedBy>
  <cp:revision>179</cp:revision>
  <dcterms:created xsi:type="dcterms:W3CDTF">2011-06-09T17:07:32Z</dcterms:created>
  <dcterms:modified xsi:type="dcterms:W3CDTF">2016-09-26T07:34:21Z</dcterms:modified>
</cp:coreProperties>
</file>