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78" r:id="rId2"/>
    <p:sldId id="380" r:id="rId3"/>
    <p:sldId id="381" r:id="rId4"/>
    <p:sldId id="449" r:id="rId5"/>
    <p:sldId id="412" r:id="rId6"/>
    <p:sldId id="429" r:id="rId7"/>
    <p:sldId id="447" r:id="rId8"/>
    <p:sldId id="448" r:id="rId9"/>
    <p:sldId id="446" r:id="rId10"/>
    <p:sldId id="375" r:id="rId11"/>
    <p:sldId id="315" r:id="rId12"/>
    <p:sldId id="382" r:id="rId13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3969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040">
          <p15:clr>
            <a:srgbClr val="A4A3A4"/>
          </p15:clr>
        </p15:guide>
        <p15:guide id="5" orient="horz" pos="548">
          <p15:clr>
            <a:srgbClr val="A4A3A4"/>
          </p15:clr>
        </p15:guide>
        <p15:guide id="6" pos="7760">
          <p15:clr>
            <a:srgbClr val="A4A3A4"/>
          </p15:clr>
        </p15:guide>
        <p15:guide id="7" pos="1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8B9"/>
    <a:srgbClr val="F8E9FB"/>
    <a:srgbClr val="E7F5FE"/>
    <a:srgbClr val="A2C9F4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414" y="84"/>
      </p:cViewPr>
      <p:guideLst>
        <p:guide orient="horz" pos="2722"/>
        <p:guide pos="3969"/>
        <p:guide orient="horz" pos="5218"/>
        <p:guide orient="horz" pos="1040"/>
        <p:guide orient="horz" pos="548"/>
        <p:guide pos="7760"/>
        <p:guide pos="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17A3D-C0E8-4411-BDC9-D45B1CFFC7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9568E52-F5F4-4069-B6A6-D86A47F0A500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 Несложная продукция (товары, работы, услуги):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1.1.поставка бумаги;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1.2.услуги </a:t>
          </a:r>
          <a:r>
            <a:rPr lang="ru-RU" sz="1400" b="0" dirty="0" err="1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клининга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1.3.работы по ремонту копировального оборудования;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1...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n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_____________________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700" b="1" dirty="0" smtClean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 Высокотехнологичная продукция</a:t>
          </a:r>
          <a:b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</a:b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(товары, работы, услуги):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2.1.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работы в области биотехнологии</a:t>
          </a:r>
          <a:b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</a:b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(включая создание лекарственных препаратов)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2.2.разработка информационных систем и 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создание автоматизированных производственных комплексов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2.3. </a:t>
          </a:r>
          <a:r>
            <a:rPr lang="ru-RU" sz="1400" b="0" i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производство электронных компонентов, в том числе интегральных схем;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2...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n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_____________________</a:t>
          </a:r>
          <a:endParaRPr lang="ru-RU" sz="1400" b="0" dirty="0">
            <a:solidFill>
              <a:schemeClr val="accent1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0B2F6563-5EA6-4591-B7C5-80B88579D79D}" type="parTrans" cxnId="{E9A644E3-FD6D-4CB7-8762-4450DFE495DB}">
      <dgm:prSet/>
      <dgm:spPr/>
      <dgm:t>
        <a:bodyPr/>
        <a:lstStyle/>
        <a:p>
          <a:endParaRPr lang="ru-RU"/>
        </a:p>
      </dgm:t>
    </dgm:pt>
    <dgm:pt modelId="{EC0E123B-0AEE-4AA1-B2B1-172615D89ABF}" type="sibTrans" cxnId="{E9A644E3-FD6D-4CB7-8762-4450DFE495DB}">
      <dgm:prSet/>
      <dgm:spPr/>
      <dgm:t>
        <a:bodyPr/>
        <a:lstStyle/>
        <a:p>
          <a:endParaRPr lang="ru-RU"/>
        </a:p>
      </dgm:t>
    </dgm:pt>
    <dgm:pt modelId="{8DC93DFD-C336-490D-81AA-2DC8F22BBF01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800" u="sng" dirty="0" smtClean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u="sng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Несложная продукция (товары, работы, услуги):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1. услуги общественного питания и бытового обслуживания(кафе, рестораны, химчистки, прачечные, фотостудии);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2. работы по техническому обслуживанию автомобилей и бытовой техники;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3. оказание образовательных  услуг;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3...</a:t>
          </a:r>
          <a:r>
            <a:rPr lang="en-US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n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____________________</a:t>
          </a:r>
        </a:p>
      </dgm:t>
    </dgm:pt>
    <dgm:pt modelId="{443D4D64-C5E0-4E3C-A0C1-ABC13D2CDAFC}" type="parTrans" cxnId="{87142733-F8ED-43E3-8919-DF3E1B07F2B5}">
      <dgm:prSet/>
      <dgm:spPr/>
      <dgm:t>
        <a:bodyPr/>
        <a:lstStyle/>
        <a:p>
          <a:endParaRPr lang="ru-RU"/>
        </a:p>
      </dgm:t>
    </dgm:pt>
    <dgm:pt modelId="{2AECF293-6D10-40C0-841D-01E6D47F8087}" type="sibTrans" cxnId="{87142733-F8ED-43E3-8919-DF3E1B07F2B5}">
      <dgm:prSet/>
      <dgm:spPr/>
      <dgm:t>
        <a:bodyPr/>
        <a:lstStyle/>
        <a:p>
          <a:endParaRPr lang="ru-RU"/>
        </a:p>
      </dgm:t>
    </dgm:pt>
    <dgm:pt modelId="{BDA78FF6-E9D8-4427-BEA7-9BD87CC44BC7}" type="pres">
      <dgm:prSet presAssocID="{E5517A3D-C0E8-4411-BDC9-D45B1CFFC78E}" presName="compositeShape" presStyleCnt="0">
        <dgm:presLayoutVars>
          <dgm:chMax val="7"/>
          <dgm:dir/>
          <dgm:resizeHandles val="exact"/>
        </dgm:presLayoutVars>
      </dgm:prSet>
      <dgm:spPr/>
    </dgm:pt>
    <dgm:pt modelId="{985AF2E8-9F93-4CC3-A0A0-0FEB3DEA17FC}" type="pres">
      <dgm:prSet presAssocID="{79568E52-F5F4-4069-B6A6-D86A47F0A500}" presName="circ1" presStyleLbl="vennNode1" presStyleIdx="0" presStyleCnt="2" custScaleX="110325" custLinFactNeighborY="-461"/>
      <dgm:spPr/>
      <dgm:t>
        <a:bodyPr/>
        <a:lstStyle/>
        <a:p>
          <a:endParaRPr lang="ru-RU"/>
        </a:p>
      </dgm:t>
    </dgm:pt>
    <dgm:pt modelId="{99C15F17-6056-4005-8E4E-38C32178FB8E}" type="pres">
      <dgm:prSet presAssocID="{79568E52-F5F4-4069-B6A6-D86A47F0A5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03B3E-AB3B-476D-9216-CED47ABA6F28}" type="pres">
      <dgm:prSet presAssocID="{8DC93DFD-C336-490D-81AA-2DC8F22BBF01}" presName="circ2" presStyleLbl="vennNode1" presStyleIdx="1" presStyleCnt="2" custScaleX="109250" custLinFactNeighborX="2704" custLinFactNeighborY="0"/>
      <dgm:spPr/>
      <dgm:t>
        <a:bodyPr/>
        <a:lstStyle/>
        <a:p>
          <a:endParaRPr lang="ru-RU"/>
        </a:p>
      </dgm:t>
    </dgm:pt>
    <dgm:pt modelId="{BC3B0CD0-69AD-4E26-B08D-5CB5BEEC2F80}" type="pres">
      <dgm:prSet presAssocID="{8DC93DFD-C336-490D-81AA-2DC8F22BBF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644E3-FD6D-4CB7-8762-4450DFE495DB}" srcId="{E5517A3D-C0E8-4411-BDC9-D45B1CFFC78E}" destId="{79568E52-F5F4-4069-B6A6-D86A47F0A500}" srcOrd="0" destOrd="0" parTransId="{0B2F6563-5EA6-4591-B7C5-80B88579D79D}" sibTransId="{EC0E123B-0AEE-4AA1-B2B1-172615D89ABF}"/>
    <dgm:cxn modelId="{48CE9575-983B-43DC-BC1C-C71017A7997D}" type="presOf" srcId="{8DC93DFD-C336-490D-81AA-2DC8F22BBF01}" destId="{BC3B0CD0-69AD-4E26-B08D-5CB5BEEC2F80}" srcOrd="1" destOrd="0" presId="urn:microsoft.com/office/officeart/2005/8/layout/venn1"/>
    <dgm:cxn modelId="{87B40631-D9BC-40F8-AE47-739D7875A000}" type="presOf" srcId="{79568E52-F5F4-4069-B6A6-D86A47F0A500}" destId="{985AF2E8-9F93-4CC3-A0A0-0FEB3DEA17FC}" srcOrd="0" destOrd="0" presId="urn:microsoft.com/office/officeart/2005/8/layout/venn1"/>
    <dgm:cxn modelId="{487EC430-E2E8-465F-84E5-94A4ED3564D4}" type="presOf" srcId="{E5517A3D-C0E8-4411-BDC9-D45B1CFFC78E}" destId="{BDA78FF6-E9D8-4427-BEA7-9BD87CC44BC7}" srcOrd="0" destOrd="0" presId="urn:microsoft.com/office/officeart/2005/8/layout/venn1"/>
    <dgm:cxn modelId="{6CB532D0-8CB6-4FA6-9E77-35B743F394C1}" type="presOf" srcId="{79568E52-F5F4-4069-B6A6-D86A47F0A500}" destId="{99C15F17-6056-4005-8E4E-38C32178FB8E}" srcOrd="1" destOrd="0" presId="urn:microsoft.com/office/officeart/2005/8/layout/venn1"/>
    <dgm:cxn modelId="{87142733-F8ED-43E3-8919-DF3E1B07F2B5}" srcId="{E5517A3D-C0E8-4411-BDC9-D45B1CFFC78E}" destId="{8DC93DFD-C336-490D-81AA-2DC8F22BBF01}" srcOrd="1" destOrd="0" parTransId="{443D4D64-C5E0-4E3C-A0C1-ABC13D2CDAFC}" sibTransId="{2AECF293-6D10-40C0-841D-01E6D47F8087}"/>
    <dgm:cxn modelId="{CD57D155-59D5-4301-AE4A-D139CEDA62AE}" type="presOf" srcId="{8DC93DFD-C336-490D-81AA-2DC8F22BBF01}" destId="{2F103B3E-AB3B-476D-9216-CED47ABA6F28}" srcOrd="0" destOrd="0" presId="urn:microsoft.com/office/officeart/2005/8/layout/venn1"/>
    <dgm:cxn modelId="{5123EBD8-D37C-487F-833D-501BA480DB68}" type="presParOf" srcId="{BDA78FF6-E9D8-4427-BEA7-9BD87CC44BC7}" destId="{985AF2E8-9F93-4CC3-A0A0-0FEB3DEA17FC}" srcOrd="0" destOrd="0" presId="urn:microsoft.com/office/officeart/2005/8/layout/venn1"/>
    <dgm:cxn modelId="{98ED947D-017B-4645-89E9-32A5A671E904}" type="presParOf" srcId="{BDA78FF6-E9D8-4427-BEA7-9BD87CC44BC7}" destId="{99C15F17-6056-4005-8E4E-38C32178FB8E}" srcOrd="1" destOrd="0" presId="urn:microsoft.com/office/officeart/2005/8/layout/venn1"/>
    <dgm:cxn modelId="{015B5251-8F2B-43F6-8385-74981BB08834}" type="presParOf" srcId="{BDA78FF6-E9D8-4427-BEA7-9BD87CC44BC7}" destId="{2F103B3E-AB3B-476D-9216-CED47ABA6F28}" srcOrd="2" destOrd="0" presId="urn:microsoft.com/office/officeart/2005/8/layout/venn1"/>
    <dgm:cxn modelId="{1E1B0F73-60A5-4597-98B9-94A923EDE4EA}" type="presParOf" srcId="{BDA78FF6-E9D8-4427-BEA7-9BD87CC44BC7}" destId="{BC3B0CD0-69AD-4E26-B08D-5CB5BEEC2F8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99FC9-6E22-466D-A516-6B1B52D5EAF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326F0-E878-4C36-8651-13957283556F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+mj-lt"/>
            </a:rPr>
            <a:t>Взаимодействие с заказчиками </a:t>
          </a:r>
          <a:endParaRPr lang="ru-RU" b="1" dirty="0">
            <a:latin typeface="+mj-lt"/>
          </a:endParaRPr>
        </a:p>
      </dgm:t>
    </dgm:pt>
    <dgm:pt modelId="{31A7F1F8-7CF2-434D-8BE0-0F4E57EBC542}" type="parTrans" cxnId="{255B0D03-422F-4055-BBF4-A29691288237}">
      <dgm:prSet/>
      <dgm:spPr/>
      <dgm:t>
        <a:bodyPr/>
        <a:lstStyle/>
        <a:p>
          <a:endParaRPr lang="ru-RU"/>
        </a:p>
      </dgm:t>
    </dgm:pt>
    <dgm:pt modelId="{8BCA0405-A844-47B4-AAA1-9C0E607A1C0D}" type="sibTrans" cxnId="{255B0D03-422F-4055-BBF4-A29691288237}">
      <dgm:prSet/>
      <dgm:spPr/>
      <dgm:t>
        <a:bodyPr/>
        <a:lstStyle/>
        <a:p>
          <a:endParaRPr lang="ru-RU"/>
        </a:p>
      </dgm:t>
    </dgm:pt>
    <dgm:pt modelId="{ED03641B-805F-41D7-9DB6-D68EC7756CB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8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11</a:t>
          </a:r>
          <a:r>
            <a:rPr lang="ru-RU" sz="16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dirty="0" smtClean="0">
              <a:solidFill>
                <a:srgbClr val="00B0F0"/>
              </a:solidFill>
              <a:latin typeface="+mj-lt"/>
            </a:rPr>
            <a:t>из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35</a:t>
          </a:r>
          <a:r>
            <a:rPr lang="ru-RU" sz="1400" b="1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dirty="0" smtClean="0">
              <a:solidFill>
                <a:srgbClr val="00B0F0"/>
              </a:solidFill>
              <a:latin typeface="+mj-lt"/>
            </a:rPr>
            <a:t>конкретных заказчиков  </a:t>
          </a:r>
          <a:r>
            <a:rPr lang="ru-RU" sz="1500" b="0" dirty="0" smtClean="0">
              <a:latin typeface="+mj-lt"/>
            </a:rPr>
            <a:t>утвердили </a:t>
          </a:r>
          <a:r>
            <a:rPr lang="ru-RU" sz="1500" b="1" dirty="0" smtClean="0">
              <a:latin typeface="+mj-lt"/>
            </a:rPr>
            <a:t>программы партнерства</a:t>
          </a:r>
          <a:r>
            <a:rPr lang="ru-RU" sz="1500" b="0" dirty="0" smtClean="0">
              <a:latin typeface="+mj-lt"/>
            </a:rPr>
            <a:t>;</a:t>
          </a:r>
          <a:endParaRPr lang="ru-RU" sz="1500" b="0" dirty="0">
            <a:latin typeface="+mj-lt"/>
          </a:endParaRPr>
        </a:p>
      </dgm:t>
    </dgm:pt>
    <dgm:pt modelId="{28544D4D-BBDB-46D2-9236-B7B7B88ABA97}" type="parTrans" cxnId="{76090474-9BB7-4341-B8E4-DCD38B0D6F55}">
      <dgm:prSet/>
      <dgm:spPr/>
      <dgm:t>
        <a:bodyPr/>
        <a:lstStyle/>
        <a:p>
          <a:endParaRPr lang="ru-RU"/>
        </a:p>
      </dgm:t>
    </dgm:pt>
    <dgm:pt modelId="{BA5C44DD-D2D2-4E17-B8D1-7C9D86A5F60A}" type="sibTrans" cxnId="{76090474-9BB7-4341-B8E4-DCD38B0D6F55}">
      <dgm:prSet/>
      <dgm:spPr/>
      <dgm:t>
        <a:bodyPr/>
        <a:lstStyle/>
        <a:p>
          <a:endParaRPr lang="ru-RU"/>
        </a:p>
      </dgm:t>
    </dgm:pt>
    <dgm:pt modelId="{AB4E5838-16E2-458C-AD93-E8C05F6E6C0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+mj-lt"/>
            </a:rPr>
            <a:t>Взаимодействие с регионами </a:t>
          </a:r>
          <a:endParaRPr lang="ru-RU" b="1" dirty="0">
            <a:latin typeface="+mj-lt"/>
          </a:endParaRPr>
        </a:p>
      </dgm:t>
    </dgm:pt>
    <dgm:pt modelId="{28F1D7C8-7B7F-48C7-9340-190A5579D5A8}" type="parTrans" cxnId="{C31BB166-13FB-4972-8B3C-0C99FF47A6D9}">
      <dgm:prSet/>
      <dgm:spPr/>
      <dgm:t>
        <a:bodyPr/>
        <a:lstStyle/>
        <a:p>
          <a:endParaRPr lang="ru-RU"/>
        </a:p>
      </dgm:t>
    </dgm:pt>
    <dgm:pt modelId="{60631593-5B7B-4B8A-932A-D6468A613DC1}" type="sibTrans" cxnId="{C31BB166-13FB-4972-8B3C-0C99FF47A6D9}">
      <dgm:prSet/>
      <dgm:spPr/>
      <dgm:t>
        <a:bodyPr/>
        <a:lstStyle/>
        <a:p>
          <a:endParaRPr lang="ru-RU"/>
        </a:p>
      </dgm:t>
    </dgm:pt>
    <dgm:pt modelId="{450F510A-E097-4DBE-96E8-A80237E06B0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500" b="0" spc="0" baseline="0" dirty="0" smtClean="0">
              <a:latin typeface="+mj-lt"/>
            </a:rPr>
            <a:t>при участии Корпорации сформирован перечень из </a:t>
          </a:r>
          <a:r>
            <a:rPr lang="ru-RU" sz="2000" b="1" spc="0" baseline="0" dirty="0" smtClean="0">
              <a:solidFill>
                <a:srgbClr val="00B0F0"/>
              </a:solidFill>
              <a:latin typeface="+mj-lt"/>
            </a:rPr>
            <a:t>135</a:t>
          </a:r>
          <a:r>
            <a:rPr lang="ru-RU" sz="1400" b="1" spc="0" baseline="0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заказчиков </a:t>
          </a:r>
          <a:r>
            <a:rPr lang="ru-RU" sz="1500" b="0" spc="0" baseline="0" dirty="0" smtClean="0">
              <a:latin typeface="+mj-lt"/>
            </a:rPr>
            <a:t>регионального уровня в </a:t>
          </a:r>
          <a:r>
            <a:rPr lang="ru-RU" sz="2000" b="1" spc="0" baseline="0" dirty="0" smtClean="0">
              <a:solidFill>
                <a:srgbClr val="00B0F0"/>
              </a:solidFill>
              <a:latin typeface="+mj-lt"/>
            </a:rPr>
            <a:t>44</a:t>
          </a:r>
          <a:r>
            <a:rPr lang="ru-RU" sz="1400" b="1" spc="0" baseline="0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регионах;</a:t>
          </a:r>
          <a:endParaRPr lang="ru-RU" sz="1500" b="1" spc="0" baseline="0" dirty="0">
            <a:solidFill>
              <a:srgbClr val="00B0F0"/>
            </a:solidFill>
            <a:latin typeface="+mj-lt"/>
          </a:endParaRPr>
        </a:p>
      </dgm:t>
    </dgm:pt>
    <dgm:pt modelId="{798A8E25-AF33-41B9-8FD4-CD899D0E0522}" type="parTrans" cxnId="{359B89AF-88AB-4A33-8B92-C0E763823C70}">
      <dgm:prSet/>
      <dgm:spPr/>
      <dgm:t>
        <a:bodyPr/>
        <a:lstStyle/>
        <a:p>
          <a:endParaRPr lang="ru-RU"/>
        </a:p>
      </dgm:t>
    </dgm:pt>
    <dgm:pt modelId="{3977A260-839B-42D4-9BF4-24D7BE95F651}" type="sibTrans" cxnId="{359B89AF-88AB-4A33-8B92-C0E763823C70}">
      <dgm:prSet/>
      <dgm:spPr/>
      <dgm:t>
        <a:bodyPr/>
        <a:lstStyle/>
        <a:p>
          <a:endParaRPr lang="ru-RU"/>
        </a:p>
      </dgm:t>
    </dgm:pt>
    <dgm:pt modelId="{B8C87854-EB14-4E70-B615-60C8DC7B290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500" b="0" dirty="0" smtClean="0">
              <a:latin typeface="+mj-lt"/>
            </a:rPr>
            <a:t>присоединилось к программам партнерства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384 </a:t>
          </a:r>
          <a:r>
            <a:rPr lang="ru-RU" sz="1600" b="1" dirty="0" smtClean="0">
              <a:solidFill>
                <a:srgbClr val="00B0F0"/>
              </a:solidFill>
              <a:latin typeface="+mj-lt"/>
            </a:rPr>
            <a:t>субъекта МСП </a:t>
          </a:r>
          <a:r>
            <a:rPr lang="ru-RU" sz="1600" b="0" dirty="0" smtClean="0">
              <a:latin typeface="+mj-lt"/>
            </a:rPr>
            <a:t>(ранее – </a:t>
          </a:r>
          <a:r>
            <a:rPr lang="ru-RU" sz="2000" b="1" dirty="0" smtClean="0">
              <a:latin typeface="+mj-lt"/>
            </a:rPr>
            <a:t>200</a:t>
          </a:r>
          <a:r>
            <a:rPr lang="ru-RU" sz="1600" b="0" dirty="0" smtClean="0">
              <a:latin typeface="+mj-lt"/>
            </a:rPr>
            <a:t>);</a:t>
          </a:r>
          <a:endParaRPr lang="ru-RU" sz="1600" b="0" dirty="0">
            <a:latin typeface="+mj-lt"/>
          </a:endParaRPr>
        </a:p>
      </dgm:t>
    </dgm:pt>
    <dgm:pt modelId="{58A531C9-E5E2-425A-992F-5248CE702F51}" type="parTrans" cxnId="{102287CE-261F-4D01-9476-70FF28E892D4}">
      <dgm:prSet/>
      <dgm:spPr/>
      <dgm:t>
        <a:bodyPr/>
        <a:lstStyle/>
        <a:p>
          <a:endParaRPr lang="ru-RU"/>
        </a:p>
      </dgm:t>
    </dgm:pt>
    <dgm:pt modelId="{71049D41-5638-426C-BEDE-D2A22B1AAE7A}" type="sibTrans" cxnId="{102287CE-261F-4D01-9476-70FF28E892D4}">
      <dgm:prSet/>
      <dgm:spPr/>
      <dgm:t>
        <a:bodyPr/>
        <a:lstStyle/>
        <a:p>
          <a:endParaRPr lang="ru-RU"/>
        </a:p>
      </dgm:t>
    </dgm:pt>
    <dgm:pt modelId="{0800D6EF-9310-4FF9-A3A3-60193A5FF69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500" b="0" spc="-80" baseline="0" dirty="0" smtClean="0">
              <a:latin typeface="+mj-lt"/>
            </a:rPr>
            <a:t>подписаны соглашения о взаимодействии с </a:t>
          </a:r>
          <a:r>
            <a:rPr lang="ru-RU" sz="2000" b="1" dirty="0" smtClean="0">
              <a:solidFill>
                <a:srgbClr val="00B0F0"/>
              </a:solidFill>
              <a:latin typeface="+mj-lt"/>
            </a:rPr>
            <a:t>27 </a:t>
          </a:r>
          <a:r>
            <a:rPr lang="ru-RU" sz="1600" b="1" dirty="0" smtClean="0">
              <a:solidFill>
                <a:srgbClr val="00B0F0"/>
              </a:solidFill>
              <a:latin typeface="+mj-lt"/>
            </a:rPr>
            <a:t>крупнейшими заказчиками 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(ПАО «НК «Роснефть», ГК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Ростех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  ОАО «РЖД», </a:t>
          </a:r>
          <a:br>
            <a:rPr lang="ru-RU" sz="1100" b="1" i="1" dirty="0" smtClean="0">
              <a:solidFill>
                <a:schemeClr val="tx1"/>
              </a:solidFill>
              <a:latin typeface="+mj-lt"/>
            </a:rPr>
          </a:br>
          <a:r>
            <a:rPr lang="ru-RU" sz="1100" b="1" i="1" dirty="0" smtClean="0">
              <a:solidFill>
                <a:schemeClr val="tx1"/>
              </a:solidFill>
              <a:latin typeface="+mj-lt"/>
            </a:rPr>
            <a:t>ГК «Росатом», ФГУП «Почта России», ПАО «Ростелеком», ПАО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Россети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АО «ТД РЖД», АО «УБТ-Уралвагонзавод», ПАО «МРСК Северо-Запада», </a:t>
          </a:r>
          <a:br>
            <a:rPr lang="ru-RU" sz="1100" b="1" i="1" dirty="0" smtClean="0">
              <a:solidFill>
                <a:schemeClr val="tx1"/>
              </a:solidFill>
              <a:latin typeface="+mj-lt"/>
            </a:rPr>
          </a:br>
          <a:r>
            <a:rPr lang="ru-RU" sz="1100" b="1" i="1" dirty="0" smtClean="0">
              <a:solidFill>
                <a:schemeClr val="tx1"/>
              </a:solidFill>
              <a:latin typeface="+mj-lt"/>
            </a:rPr>
            <a:t>АО «ГУОВ», АО «РН-Транс», АО «Концерн Росэнергоатом», АО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Атомстройэкспорт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АО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Транснефть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-Сибирь», ГК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Автодор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АО «Научно-производственная корпорация «Уралвагонзавод», ООО «РН-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Юганскнефтегаз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», ООО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Транснефть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-Восток», АК «АЛРОСА» (ПАО), ФГУП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Спецстройинжиниринг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 при 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Спецстрое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 России», ПАО «Аэрофлот», ПАО «ФСК ЕЭС», АО «ПО Севмаш», АО «ФГК», ООО «</a:t>
          </a:r>
          <a:r>
            <a:rPr lang="ru-RU" sz="1100" b="1" i="1" dirty="0" err="1" smtClean="0">
              <a:solidFill>
                <a:schemeClr val="tx1"/>
              </a:solidFill>
              <a:latin typeface="+mj-lt"/>
            </a:rPr>
            <a:t>Интер</a:t>
          </a:r>
          <a:r>
            <a:rPr lang="ru-RU" sz="1100" b="1" i="1" dirty="0" smtClean="0">
              <a:solidFill>
                <a:schemeClr val="tx1"/>
              </a:solidFill>
              <a:latin typeface="+mj-lt"/>
            </a:rPr>
            <a:t> РАО-Центр управления закупками», ФГУП «РТРС»)</a:t>
          </a:r>
          <a:endParaRPr lang="ru-RU" sz="1100" b="1" i="1" dirty="0">
            <a:solidFill>
              <a:schemeClr val="tx1"/>
            </a:solidFill>
            <a:latin typeface="+mj-lt"/>
          </a:endParaRPr>
        </a:p>
      </dgm:t>
    </dgm:pt>
    <dgm:pt modelId="{A8304A7B-F760-4517-87DE-5D6959DA8FA3}" type="parTrans" cxnId="{FD5096D3-58A0-4C97-BB10-DBE7FF0373B3}">
      <dgm:prSet/>
      <dgm:spPr/>
      <dgm:t>
        <a:bodyPr/>
        <a:lstStyle/>
        <a:p>
          <a:endParaRPr lang="ru-RU"/>
        </a:p>
      </dgm:t>
    </dgm:pt>
    <dgm:pt modelId="{037B85BB-BD68-4B9E-9018-19E39BF86311}" type="sibTrans" cxnId="{FD5096D3-58A0-4C97-BB10-DBE7FF0373B3}">
      <dgm:prSet/>
      <dgm:spPr/>
      <dgm:t>
        <a:bodyPr/>
        <a:lstStyle/>
        <a:p>
          <a:endParaRPr lang="ru-RU"/>
        </a:p>
      </dgm:t>
    </dgm:pt>
    <dgm:pt modelId="{3F5144EE-AB69-4634-8D61-084BF59986B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В </a:t>
          </a:r>
          <a:r>
            <a:rPr lang="ru-RU" sz="2000" b="1" spc="0" baseline="0" dirty="0" smtClean="0">
              <a:solidFill>
                <a:srgbClr val="00B0F0"/>
              </a:solidFill>
              <a:latin typeface="+mj-lt"/>
            </a:rPr>
            <a:t>83</a:t>
          </a:r>
          <a:r>
            <a:rPr lang="ru-RU" sz="1400" b="1" spc="0" baseline="0" dirty="0" smtClean="0">
              <a:solidFill>
                <a:srgbClr val="00B0F0"/>
              </a:solidFill>
              <a:latin typeface="+mj-lt"/>
            </a:rPr>
            <a:t> </a:t>
          </a:r>
          <a:r>
            <a:rPr lang="ru-RU" sz="1500" b="1" spc="0" baseline="0" dirty="0" smtClean="0">
              <a:solidFill>
                <a:srgbClr val="00B0F0"/>
              </a:solidFill>
              <a:latin typeface="+mj-lt"/>
            </a:rPr>
            <a:t>регионах </a:t>
          </a:r>
          <a:r>
            <a:rPr lang="ru-RU" sz="1500" b="0" spc="0" baseline="0" dirty="0" smtClean="0">
              <a:latin typeface="+mj-lt"/>
            </a:rPr>
            <a:t>приняты нормативные правовые акты на основании </a:t>
          </a:r>
          <a:r>
            <a:rPr lang="ru-RU" sz="1500" b="1" spc="0" baseline="0" dirty="0" smtClean="0">
              <a:latin typeface="+mj-lt"/>
            </a:rPr>
            <a:t>модельного нормативного правого акта</a:t>
          </a:r>
          <a:r>
            <a:rPr lang="ru-RU" sz="1500" b="0" spc="0" baseline="0" dirty="0" smtClean="0">
              <a:latin typeface="+mj-lt"/>
            </a:rPr>
            <a:t>, подготовленного Корпорацией, об определении </a:t>
          </a:r>
          <a:r>
            <a:rPr lang="ru-RU" sz="1500" b="1" spc="0" baseline="0" dirty="0" smtClean="0">
              <a:latin typeface="+mj-lt"/>
            </a:rPr>
            <a:t>уполномоченного органа </a:t>
          </a:r>
          <a:r>
            <a:rPr lang="ru-RU" sz="1500" b="0" spc="0" baseline="0" dirty="0" smtClean="0">
              <a:latin typeface="+mj-lt"/>
            </a:rPr>
            <a:t>на проведение оценки и мониторинга соответствия и порядке </a:t>
          </a:r>
          <a:r>
            <a:rPr lang="ru-RU" sz="1500" b="1" spc="0" baseline="0" dirty="0" smtClean="0">
              <a:latin typeface="+mj-lt"/>
            </a:rPr>
            <a:t>подписания заключений (уведомлений</a:t>
          </a:r>
          <a:r>
            <a:rPr lang="ru-RU" sz="1500" b="0" spc="0" baseline="0" dirty="0" smtClean="0">
              <a:latin typeface="+mj-lt"/>
            </a:rPr>
            <a:t>) </a:t>
          </a:r>
          <a:endParaRPr lang="ru-RU" sz="1500" b="1" spc="0" baseline="0" dirty="0">
            <a:latin typeface="+mj-lt"/>
          </a:endParaRPr>
        </a:p>
      </dgm:t>
    </dgm:pt>
    <dgm:pt modelId="{12961200-6A89-4C56-BC0C-7E665D322488}" type="parTrans" cxnId="{16961EF6-22B6-4F2D-BA8A-C6767979A74C}">
      <dgm:prSet/>
      <dgm:spPr/>
      <dgm:t>
        <a:bodyPr/>
        <a:lstStyle/>
        <a:p>
          <a:endParaRPr lang="ru-RU"/>
        </a:p>
      </dgm:t>
    </dgm:pt>
    <dgm:pt modelId="{C53B96FD-2FBF-4A2E-B676-06C943962AE3}" type="sibTrans" cxnId="{16961EF6-22B6-4F2D-BA8A-C6767979A74C}">
      <dgm:prSet/>
      <dgm:spPr/>
      <dgm:t>
        <a:bodyPr/>
        <a:lstStyle/>
        <a:p>
          <a:endParaRPr lang="ru-RU"/>
        </a:p>
      </dgm:t>
    </dgm:pt>
    <dgm:pt modelId="{A68229BB-E908-4768-8730-B0F78B8E8FC3}" type="pres">
      <dgm:prSet presAssocID="{7EE99FC9-6E22-466D-A516-6B1B52D5EA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44331F-2C44-4ACC-98E7-2C9EA21DC5EB}" type="pres">
      <dgm:prSet presAssocID="{4A4326F0-E878-4C36-8651-13957283556F}" presName="linNode" presStyleCnt="0"/>
      <dgm:spPr/>
      <dgm:t>
        <a:bodyPr/>
        <a:lstStyle/>
        <a:p>
          <a:endParaRPr lang="ru-RU"/>
        </a:p>
      </dgm:t>
    </dgm:pt>
    <dgm:pt modelId="{33C17403-5B9F-4640-B456-1C87D1F48A20}" type="pres">
      <dgm:prSet presAssocID="{4A4326F0-E878-4C36-8651-13957283556F}" presName="parentText" presStyleLbl="node1" presStyleIdx="0" presStyleCnt="2" custScaleX="42688" custScaleY="71338" custLinFactNeighborX="-1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6832-F098-4922-A3C3-AA6FF300C10D}" type="pres">
      <dgm:prSet presAssocID="{4A4326F0-E878-4C36-8651-13957283556F}" presName="descendantText" presStyleLbl="alignAccFollowNode1" presStyleIdx="0" presStyleCnt="2" custScaleX="123822" custScaleY="16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2B0C0-D570-4963-814D-7215962757CB}" type="pres">
      <dgm:prSet presAssocID="{8BCA0405-A844-47B4-AAA1-9C0E607A1C0D}" presName="sp" presStyleCnt="0"/>
      <dgm:spPr/>
      <dgm:t>
        <a:bodyPr/>
        <a:lstStyle/>
        <a:p>
          <a:endParaRPr lang="ru-RU"/>
        </a:p>
      </dgm:t>
    </dgm:pt>
    <dgm:pt modelId="{0982580B-995C-488C-97A9-4B87DCE1C45F}" type="pres">
      <dgm:prSet presAssocID="{AB4E5838-16E2-458C-AD93-E8C05F6E6C06}" presName="linNode" presStyleCnt="0"/>
      <dgm:spPr/>
      <dgm:t>
        <a:bodyPr/>
        <a:lstStyle/>
        <a:p>
          <a:endParaRPr lang="ru-RU"/>
        </a:p>
      </dgm:t>
    </dgm:pt>
    <dgm:pt modelId="{FE464BA7-C336-49B6-9DF5-ADD15C29AD3B}" type="pres">
      <dgm:prSet presAssocID="{AB4E5838-16E2-458C-AD93-E8C05F6E6C06}" presName="parentText" presStyleLbl="node1" presStyleIdx="1" presStyleCnt="2" custScaleX="42688" custScaleY="71338" custLinFactNeighborX="-1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833A8-3BC9-4117-9617-8F75EFECA491}" type="pres">
      <dgm:prSet presAssocID="{AB4E5838-16E2-458C-AD93-E8C05F6E6C06}" presName="descendantText" presStyleLbl="alignAccFollowNode1" presStyleIdx="1" presStyleCnt="2" custScaleX="123822" custScaleY="80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6746E-7B57-418E-ACB7-6A9541FD9CF8}" type="presOf" srcId="{3F5144EE-AB69-4634-8D61-084BF59986BF}" destId="{8BF833A8-3BC9-4117-9617-8F75EFECA491}" srcOrd="0" destOrd="1" presId="urn:microsoft.com/office/officeart/2005/8/layout/vList5"/>
    <dgm:cxn modelId="{FD0B9845-A8B1-4DE9-8FF7-B515E7707998}" type="presOf" srcId="{AB4E5838-16E2-458C-AD93-E8C05F6E6C06}" destId="{FE464BA7-C336-49B6-9DF5-ADD15C29AD3B}" srcOrd="0" destOrd="0" presId="urn:microsoft.com/office/officeart/2005/8/layout/vList5"/>
    <dgm:cxn modelId="{102287CE-261F-4D01-9476-70FF28E892D4}" srcId="{4A4326F0-E878-4C36-8651-13957283556F}" destId="{B8C87854-EB14-4E70-B615-60C8DC7B290C}" srcOrd="1" destOrd="0" parTransId="{58A531C9-E5E2-425A-992F-5248CE702F51}" sibTransId="{71049D41-5638-426C-BEDE-D2A22B1AAE7A}"/>
    <dgm:cxn modelId="{0ABF53CF-91B2-4633-8B7B-F73B7835A79D}" type="presOf" srcId="{ED03641B-805F-41D7-9DB6-D68EC7756CB8}" destId="{107D6832-F098-4922-A3C3-AA6FF300C10D}" srcOrd="0" destOrd="0" presId="urn:microsoft.com/office/officeart/2005/8/layout/vList5"/>
    <dgm:cxn modelId="{76090474-9BB7-4341-B8E4-DCD38B0D6F55}" srcId="{4A4326F0-E878-4C36-8651-13957283556F}" destId="{ED03641B-805F-41D7-9DB6-D68EC7756CB8}" srcOrd="0" destOrd="0" parTransId="{28544D4D-BBDB-46D2-9236-B7B7B88ABA97}" sibTransId="{BA5C44DD-D2D2-4E17-B8D1-7C9D86A5F60A}"/>
    <dgm:cxn modelId="{359B89AF-88AB-4A33-8B92-C0E763823C70}" srcId="{AB4E5838-16E2-458C-AD93-E8C05F6E6C06}" destId="{450F510A-E097-4DBE-96E8-A80237E06B0D}" srcOrd="0" destOrd="0" parTransId="{798A8E25-AF33-41B9-8FD4-CD899D0E0522}" sibTransId="{3977A260-839B-42D4-9BF4-24D7BE95F651}"/>
    <dgm:cxn modelId="{EB6FEA79-6F3A-482A-9293-1985AD89988B}" type="presOf" srcId="{0800D6EF-9310-4FF9-A3A3-60193A5FF695}" destId="{107D6832-F098-4922-A3C3-AA6FF300C10D}" srcOrd="0" destOrd="2" presId="urn:microsoft.com/office/officeart/2005/8/layout/vList5"/>
    <dgm:cxn modelId="{997CA279-BA41-4AA7-9B8D-8F3339418C73}" type="presOf" srcId="{4A4326F0-E878-4C36-8651-13957283556F}" destId="{33C17403-5B9F-4640-B456-1C87D1F48A20}" srcOrd="0" destOrd="0" presId="urn:microsoft.com/office/officeart/2005/8/layout/vList5"/>
    <dgm:cxn modelId="{ED1CD194-04CB-47AB-86B1-723C2F3A1072}" type="presOf" srcId="{B8C87854-EB14-4E70-B615-60C8DC7B290C}" destId="{107D6832-F098-4922-A3C3-AA6FF300C10D}" srcOrd="0" destOrd="1" presId="urn:microsoft.com/office/officeart/2005/8/layout/vList5"/>
    <dgm:cxn modelId="{C2F2E241-ACE1-4BB7-8170-ABDC0DF72D90}" type="presOf" srcId="{7EE99FC9-6E22-466D-A516-6B1B52D5EAFD}" destId="{A68229BB-E908-4768-8730-B0F78B8E8FC3}" srcOrd="0" destOrd="0" presId="urn:microsoft.com/office/officeart/2005/8/layout/vList5"/>
    <dgm:cxn modelId="{A33F817B-09CA-4492-9F75-26BCF6623CE4}" type="presOf" srcId="{450F510A-E097-4DBE-96E8-A80237E06B0D}" destId="{8BF833A8-3BC9-4117-9617-8F75EFECA491}" srcOrd="0" destOrd="0" presId="urn:microsoft.com/office/officeart/2005/8/layout/vList5"/>
    <dgm:cxn modelId="{C31BB166-13FB-4972-8B3C-0C99FF47A6D9}" srcId="{7EE99FC9-6E22-466D-A516-6B1B52D5EAFD}" destId="{AB4E5838-16E2-458C-AD93-E8C05F6E6C06}" srcOrd="1" destOrd="0" parTransId="{28F1D7C8-7B7F-48C7-9340-190A5579D5A8}" sibTransId="{60631593-5B7B-4B8A-932A-D6468A613DC1}"/>
    <dgm:cxn modelId="{16961EF6-22B6-4F2D-BA8A-C6767979A74C}" srcId="{AB4E5838-16E2-458C-AD93-E8C05F6E6C06}" destId="{3F5144EE-AB69-4634-8D61-084BF59986BF}" srcOrd="1" destOrd="0" parTransId="{12961200-6A89-4C56-BC0C-7E665D322488}" sibTransId="{C53B96FD-2FBF-4A2E-B676-06C943962AE3}"/>
    <dgm:cxn modelId="{255B0D03-422F-4055-BBF4-A29691288237}" srcId="{7EE99FC9-6E22-466D-A516-6B1B52D5EAFD}" destId="{4A4326F0-E878-4C36-8651-13957283556F}" srcOrd="0" destOrd="0" parTransId="{31A7F1F8-7CF2-434D-8BE0-0F4E57EBC542}" sibTransId="{8BCA0405-A844-47B4-AAA1-9C0E607A1C0D}"/>
    <dgm:cxn modelId="{FD5096D3-58A0-4C97-BB10-DBE7FF0373B3}" srcId="{4A4326F0-E878-4C36-8651-13957283556F}" destId="{0800D6EF-9310-4FF9-A3A3-60193A5FF695}" srcOrd="2" destOrd="0" parTransId="{A8304A7B-F760-4517-87DE-5D6959DA8FA3}" sibTransId="{037B85BB-BD68-4B9E-9018-19E39BF86311}"/>
    <dgm:cxn modelId="{702DF1C4-B68E-4E79-A3E8-EE1CBCE51B36}" type="presParOf" srcId="{A68229BB-E908-4768-8730-B0F78B8E8FC3}" destId="{7644331F-2C44-4ACC-98E7-2C9EA21DC5EB}" srcOrd="0" destOrd="0" presId="urn:microsoft.com/office/officeart/2005/8/layout/vList5"/>
    <dgm:cxn modelId="{5B9D36A0-0CD6-4B82-B7EE-5957F667AAC5}" type="presParOf" srcId="{7644331F-2C44-4ACC-98E7-2C9EA21DC5EB}" destId="{33C17403-5B9F-4640-B456-1C87D1F48A20}" srcOrd="0" destOrd="0" presId="urn:microsoft.com/office/officeart/2005/8/layout/vList5"/>
    <dgm:cxn modelId="{DA3601C5-D90A-4892-ABCA-E5D0CA6E17DD}" type="presParOf" srcId="{7644331F-2C44-4ACC-98E7-2C9EA21DC5EB}" destId="{107D6832-F098-4922-A3C3-AA6FF300C10D}" srcOrd="1" destOrd="0" presId="urn:microsoft.com/office/officeart/2005/8/layout/vList5"/>
    <dgm:cxn modelId="{2839D576-912F-406A-8A02-1420BF687A47}" type="presParOf" srcId="{A68229BB-E908-4768-8730-B0F78B8E8FC3}" destId="{7CC2B0C0-D570-4963-814D-7215962757CB}" srcOrd="1" destOrd="0" presId="urn:microsoft.com/office/officeart/2005/8/layout/vList5"/>
    <dgm:cxn modelId="{C9216ADB-2A35-45D5-A4FA-D54EF4F13198}" type="presParOf" srcId="{A68229BB-E908-4768-8730-B0F78B8E8FC3}" destId="{0982580B-995C-488C-97A9-4B87DCE1C45F}" srcOrd="2" destOrd="0" presId="urn:microsoft.com/office/officeart/2005/8/layout/vList5"/>
    <dgm:cxn modelId="{A00AFDC2-9E3E-4A3C-9C83-FEFE2F5D517E}" type="presParOf" srcId="{0982580B-995C-488C-97A9-4B87DCE1C45F}" destId="{FE464BA7-C336-49B6-9DF5-ADD15C29AD3B}" srcOrd="0" destOrd="0" presId="urn:microsoft.com/office/officeart/2005/8/layout/vList5"/>
    <dgm:cxn modelId="{41B3EB38-7A25-4C3F-853E-0422D3473E62}" type="presParOf" srcId="{0982580B-995C-488C-97A9-4B87DCE1C45F}" destId="{8BF833A8-3BC9-4117-9617-8F75EFECA4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A0281-2B20-4953-8A21-A3CA9F6309B4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4A2024B-0284-4358-9659-50F2DA614C49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2000" b="1" baseline="0" dirty="0" smtClean="0">
              <a:solidFill>
                <a:schemeClr val="bg1"/>
              </a:solidFill>
              <a:latin typeface="+mj-lt"/>
            </a:rPr>
            <a:t>ОБЩИЙ ОБЪЕМ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chemeClr val="bg1"/>
              </a:solidFill>
              <a:latin typeface="+mj-lt"/>
            </a:rPr>
            <a:t>планируемых прямых закупок </a:t>
          </a:r>
          <a:r>
            <a:rPr lang="ru-RU" sz="1500" b="1" i="1" baseline="0" dirty="0" smtClean="0">
              <a:solidFill>
                <a:schemeClr val="bg1"/>
              </a:solidFill>
              <a:latin typeface="+mj-lt"/>
            </a:rPr>
            <a:t>(«спецторги», квота 10 %)</a:t>
          </a:r>
          <a:r>
            <a:rPr lang="ru-RU" sz="1500" baseline="0" dirty="0" smtClean="0">
              <a:solidFill>
                <a:schemeClr val="bg1"/>
              </a:solidFill>
              <a:latin typeface="+mj-lt"/>
            </a:rPr>
            <a:t> 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2000" baseline="0" dirty="0" smtClean="0">
            <a:solidFill>
              <a:schemeClr val="bg1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500" baseline="0" dirty="0" smtClean="0">
              <a:solidFill>
                <a:schemeClr val="bg1"/>
              </a:solidFill>
              <a:latin typeface="+mj-lt"/>
            </a:rPr>
            <a:t> </a:t>
          </a: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1500" b="1" baseline="0" dirty="0" smtClean="0">
            <a:solidFill>
              <a:schemeClr val="bg1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1500" b="1" baseline="0" dirty="0" smtClean="0">
            <a:solidFill>
              <a:schemeClr val="bg1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3600" b="1" dirty="0" smtClean="0">
              <a:solidFill>
                <a:srgbClr val="00B0F0"/>
              </a:solidFill>
              <a:latin typeface="+mj-lt"/>
            </a:rPr>
            <a:t>741,5 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B0F0"/>
              </a:solidFill>
              <a:latin typeface="+mj-lt"/>
            </a:rPr>
            <a:t>млрд руб.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(в </a:t>
          </a:r>
          <a:r>
            <a:rPr lang="ru-RU" sz="1600" b="0" baseline="0" dirty="0" err="1" smtClean="0">
              <a:solidFill>
                <a:schemeClr val="bg1"/>
              </a:solidFill>
              <a:latin typeface="+mj-lt"/>
            </a:rPr>
            <a:t>т.ч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.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387,9 млрд руб.</a:t>
          </a:r>
          <a:r>
            <a:rPr lang="ru-RU" sz="1600" b="1" dirty="0" smtClean="0">
              <a:solidFill>
                <a:schemeClr val="bg1"/>
              </a:solidFill>
              <a:latin typeface="+mj-lt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bg1"/>
              </a:solidFill>
              <a:latin typeface="+mj-lt"/>
            </a:rPr>
            <a:t>35</a:t>
          </a:r>
          <a:r>
            <a:rPr lang="ru-RU" sz="1400" dirty="0" smtClean="0">
              <a:solidFill>
                <a:schemeClr val="bg1"/>
              </a:solidFill>
              <a:latin typeface="+mj-lt"/>
            </a:rPr>
            <a:t> конкретных заказчиков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</a:rPr>
            <a:t>181,4 млрд руб.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+mj-lt"/>
            </a:rPr>
            <a:t>55</a:t>
          </a:r>
          <a:r>
            <a:rPr lang="ru-RU" sz="1400" dirty="0" smtClean="0">
              <a:solidFill>
                <a:schemeClr val="bg1"/>
              </a:solidFill>
              <a:latin typeface="+mj-lt"/>
            </a:rPr>
            <a:t> отдельных заказчиков</a:t>
          </a:r>
          <a:r>
            <a:rPr lang="ru-RU" sz="1600" dirty="0" smtClean="0">
              <a:solidFill>
                <a:schemeClr val="bg1"/>
              </a:solidFill>
              <a:latin typeface="+mj-lt"/>
            </a:rPr>
            <a:t>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bg1"/>
              </a:solidFill>
              <a:latin typeface="+mj-lt"/>
            </a:rPr>
            <a:t>172,2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млрд руб.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bg1"/>
              </a:solidFill>
              <a:latin typeface="+mj-lt"/>
            </a:rPr>
            <a:t>135</a:t>
          </a:r>
          <a:r>
            <a:rPr lang="ru-RU" sz="1400" dirty="0" smtClean="0">
              <a:solidFill>
                <a:schemeClr val="bg1"/>
              </a:solidFill>
              <a:latin typeface="+mj-lt"/>
            </a:rPr>
            <a:t> заказчиков регионального уровня)</a:t>
          </a:r>
          <a:endParaRPr lang="ru-RU" sz="1400" b="1" baseline="0" dirty="0" smtClean="0">
            <a:solidFill>
              <a:schemeClr val="bg1"/>
            </a:solidFill>
            <a:latin typeface="+mj-lt"/>
          </a:endParaRPr>
        </a:p>
      </dgm:t>
    </dgm:pt>
    <dgm:pt modelId="{8CCE6C72-E2B6-4393-BB95-E6E8612A974A}" type="parTrans" cxnId="{977D8053-1F3E-4687-8F95-FCA52D77817F}">
      <dgm:prSet/>
      <dgm:spPr/>
      <dgm:t>
        <a:bodyPr/>
        <a:lstStyle/>
        <a:p>
          <a:endParaRPr lang="ru-RU" sz="1500"/>
        </a:p>
      </dgm:t>
    </dgm:pt>
    <dgm:pt modelId="{F78C5F84-A13C-4E5B-8CFF-97FE19152EDD}" type="sibTrans" cxnId="{977D8053-1F3E-4687-8F95-FCA52D77817F}">
      <dgm:prSet/>
      <dgm:spPr/>
      <dgm:t>
        <a:bodyPr/>
        <a:lstStyle/>
        <a:p>
          <a:endParaRPr lang="ru-RU" sz="1500"/>
        </a:p>
      </dgm:t>
    </dgm:pt>
    <dgm:pt modelId="{314147D6-1C18-4DC7-8F67-F18341BEC74C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baseline="0" dirty="0" smtClean="0">
              <a:solidFill>
                <a:schemeClr val="bg1"/>
              </a:solidFill>
              <a:latin typeface="+mj-lt"/>
            </a:rPr>
            <a:t>СРЕДНЯЯ ДОЛЯ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chemeClr val="bg1"/>
              </a:solidFill>
              <a:latin typeface="+mj-lt"/>
            </a:rPr>
            <a:t>планируемых прямых закупок </a:t>
          </a:r>
          <a:r>
            <a:rPr lang="ru-RU" sz="1500" b="1" i="1" baseline="0" dirty="0" smtClean="0">
              <a:solidFill>
                <a:schemeClr val="bg1"/>
              </a:solidFill>
              <a:latin typeface="+mj-lt"/>
            </a:rPr>
            <a:t>(«</a:t>
          </a:r>
          <a:r>
            <a:rPr lang="ru-RU" sz="1500" b="1" i="1" baseline="0" dirty="0" err="1" smtClean="0">
              <a:solidFill>
                <a:schemeClr val="bg1"/>
              </a:solidFill>
              <a:latin typeface="+mj-lt"/>
            </a:rPr>
            <a:t>спецторги</a:t>
          </a:r>
          <a:r>
            <a:rPr lang="ru-RU" sz="1500" b="1" i="1" baseline="0" dirty="0" smtClean="0">
              <a:solidFill>
                <a:schemeClr val="bg1"/>
              </a:solidFill>
              <a:latin typeface="+mj-lt"/>
            </a:rPr>
            <a:t>», квота 10 %)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3600" b="1" smtClean="0">
              <a:solidFill>
                <a:srgbClr val="00B0F0"/>
              </a:solidFill>
              <a:latin typeface="+mj-lt"/>
            </a:rPr>
            <a:t>26,92%</a:t>
          </a:r>
          <a:r>
            <a:rPr lang="ru-RU" sz="3200" b="1" smtClean="0">
              <a:solidFill>
                <a:srgbClr val="00B0F0"/>
              </a:solidFill>
              <a:latin typeface="+mj-lt"/>
            </a:rPr>
            <a:t> </a:t>
          </a:r>
          <a:r>
            <a:rPr lang="ru-RU" sz="3200" b="1" dirty="0" smtClean="0">
              <a:solidFill>
                <a:schemeClr val="tx1"/>
              </a:solidFill>
              <a:latin typeface="+mj-lt"/>
            </a:rPr>
            <a:t/>
          </a:r>
          <a:br>
            <a:rPr lang="ru-RU" sz="3200" b="1" dirty="0" smtClean="0">
              <a:solidFill>
                <a:schemeClr val="tx1"/>
              </a:solidFill>
              <a:latin typeface="+mj-lt"/>
            </a:rPr>
          </a:br>
          <a:endParaRPr lang="ru-RU" sz="3200" b="1" dirty="0" smtClean="0">
            <a:solidFill>
              <a:schemeClr val="tx1"/>
            </a:solidFill>
            <a:latin typeface="+mj-lt"/>
          </a:endParaRPr>
        </a:p>
        <a:p>
          <a:pPr algn="ctr">
            <a:lnSpc>
              <a:spcPts val="2400"/>
            </a:lnSpc>
            <a:spcAft>
              <a:spcPts val="0"/>
            </a:spcAft>
          </a:pP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(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от 10 до 76%), 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что </a:t>
          </a:r>
        </a:p>
        <a:p>
          <a:pPr algn="ctr">
            <a:lnSpc>
              <a:spcPts val="2400"/>
            </a:lnSpc>
            <a:spcAft>
              <a:spcPts val="0"/>
            </a:spcAft>
          </a:pP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в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2,6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 раза превышает установленную квоту 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(10 %)</a:t>
          </a:r>
          <a:endParaRPr lang="ru-RU" sz="1800" b="1" dirty="0">
            <a:solidFill>
              <a:schemeClr val="bg1"/>
            </a:solidFill>
            <a:latin typeface="+mj-lt"/>
          </a:endParaRPr>
        </a:p>
      </dgm:t>
    </dgm:pt>
    <dgm:pt modelId="{B9E9E8C6-5368-4A49-8A18-A78BDC33E53E}" type="parTrans" cxnId="{C7C266AC-2A88-44BB-BD08-6C5BEE11E891}">
      <dgm:prSet/>
      <dgm:spPr/>
      <dgm:t>
        <a:bodyPr/>
        <a:lstStyle/>
        <a:p>
          <a:endParaRPr lang="ru-RU" sz="1500"/>
        </a:p>
      </dgm:t>
    </dgm:pt>
    <dgm:pt modelId="{E025C025-D3C0-4635-BA8A-099B868D6225}" type="sibTrans" cxnId="{C7C266AC-2A88-44BB-BD08-6C5BEE11E891}">
      <dgm:prSet/>
      <dgm:spPr/>
      <dgm:t>
        <a:bodyPr/>
        <a:lstStyle/>
        <a:p>
          <a:endParaRPr lang="ru-RU" sz="1500"/>
        </a:p>
      </dgm:t>
    </dgm:pt>
    <dgm:pt modelId="{D6788FDD-A754-447E-9FC2-003915F417F2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j-lt"/>
            </a:rPr>
            <a:t>НОМЕНКЛАТУРА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chemeClr val="bg1"/>
              </a:solidFill>
              <a:latin typeface="+mj-lt"/>
            </a:rPr>
            <a:t>закупок у субъектов МСП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4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endParaRPr lang="ru-RU" sz="800" b="1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3600" b="1" dirty="0" smtClean="0">
              <a:solidFill>
                <a:srgbClr val="00B0F0"/>
              </a:solidFill>
              <a:latin typeface="+mj-lt"/>
            </a:rPr>
            <a:t>99 572 </a:t>
          </a:r>
          <a:r>
            <a:rPr lang="ru-RU" sz="2400" b="1" dirty="0" smtClean="0">
              <a:solidFill>
                <a:srgbClr val="00B0F0"/>
              </a:solidFill>
              <a:latin typeface="+mj-lt"/>
            </a:rPr>
            <a:t>позиции </a:t>
          </a: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ru-RU" sz="1600" b="1" dirty="0" smtClean="0">
              <a:solidFill>
                <a:srgbClr val="00B0F0"/>
              </a:solidFill>
              <a:latin typeface="+mj-lt"/>
            </a:rPr>
            <a:t/>
          </a:r>
          <a:br>
            <a:rPr lang="ru-RU" sz="1600" b="1" dirty="0" smtClean="0">
              <a:solidFill>
                <a:srgbClr val="00B0F0"/>
              </a:solidFill>
              <a:latin typeface="+mj-lt"/>
            </a:rPr>
          </a:b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(</a:t>
          </a:r>
          <a:r>
            <a:rPr lang="ru-RU" sz="1800" b="1" dirty="0" smtClean="0">
              <a:solidFill>
                <a:schemeClr val="bg1"/>
              </a:solidFill>
              <a:latin typeface="+mj-lt"/>
            </a:rPr>
            <a:t>26 493 </a:t>
          </a:r>
          <a:r>
            <a:rPr lang="ru-RU" sz="1400" b="0" baseline="0" dirty="0" smtClean="0">
              <a:solidFill>
                <a:schemeClr val="bg1"/>
              </a:solidFill>
              <a:latin typeface="+mj-lt"/>
            </a:rPr>
            <a:t>у конкретных заказчиков,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</a:rPr>
            <a:t>62 898 </a:t>
          </a:r>
          <a:r>
            <a:rPr lang="ru-RU" sz="1400" b="0" baseline="0" dirty="0" smtClean="0">
              <a:solidFill>
                <a:schemeClr val="bg1"/>
              </a:solidFill>
              <a:latin typeface="+mj-lt"/>
            </a:rPr>
            <a:t>у отдельных заказчиков, 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bg1"/>
              </a:solidFill>
              <a:latin typeface="+mj-lt"/>
            </a:rPr>
            <a:t>10 181 </a:t>
          </a:r>
          <a:r>
            <a:rPr lang="ru-RU" sz="1400" b="0" baseline="0" dirty="0" smtClean="0">
              <a:solidFill>
                <a:schemeClr val="bg1"/>
              </a:solidFill>
              <a:latin typeface="+mj-lt"/>
            </a:rPr>
            <a:t>у заказчиков регионального уровня</a:t>
          </a:r>
          <a:r>
            <a:rPr lang="ru-RU" sz="1600" b="0" baseline="0" dirty="0" smtClean="0">
              <a:solidFill>
                <a:schemeClr val="bg1"/>
              </a:solidFill>
              <a:latin typeface="+mj-lt"/>
            </a:rPr>
            <a:t>)</a:t>
          </a:r>
          <a:endParaRPr lang="ru-RU" sz="1600" b="0" baseline="0" dirty="0">
            <a:solidFill>
              <a:schemeClr val="bg1"/>
            </a:solidFill>
            <a:latin typeface="+mj-lt"/>
          </a:endParaRPr>
        </a:p>
      </dgm:t>
    </dgm:pt>
    <dgm:pt modelId="{8D62BB8C-ED72-45BE-9B50-4AF43F7913D1}" type="parTrans" cxnId="{B6EF309A-60F5-47BD-BF34-02BDEE2AB98D}">
      <dgm:prSet/>
      <dgm:spPr/>
      <dgm:t>
        <a:bodyPr/>
        <a:lstStyle/>
        <a:p>
          <a:endParaRPr lang="ru-RU" sz="1500"/>
        </a:p>
      </dgm:t>
    </dgm:pt>
    <dgm:pt modelId="{9F685655-EE33-4533-B656-236028CC3728}" type="sibTrans" cxnId="{B6EF309A-60F5-47BD-BF34-02BDEE2AB98D}">
      <dgm:prSet/>
      <dgm:spPr/>
      <dgm:t>
        <a:bodyPr/>
        <a:lstStyle/>
        <a:p>
          <a:endParaRPr lang="ru-RU" sz="1500"/>
        </a:p>
      </dgm:t>
    </dgm:pt>
    <dgm:pt modelId="{FF78BA9B-8064-46EA-9C8E-7B51B8BE5B76}">
      <dgm:prSet phldrT="[Текст]" custT="1"/>
      <dgm:spPr>
        <a:solidFill>
          <a:schemeClr val="accent1">
            <a:lumMod val="50000"/>
          </a:schemeClr>
        </a:solidFill>
        <a:ln>
          <a:solidFill>
            <a:srgbClr val="A2C9F4"/>
          </a:solidFill>
        </a:ln>
      </dgm:spPr>
      <dgm:t>
        <a:bodyPr anchor="t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j-lt"/>
            </a:rPr>
            <a:t>ОБЩИЙ ОБЪЕМ ДОГОВОРОВ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baseline="0" dirty="0" smtClean="0">
              <a:solidFill>
                <a:schemeClr val="bg1"/>
              </a:solidFill>
              <a:latin typeface="+mj-lt"/>
            </a:rPr>
            <a:t>(всеми способами, квота 18 %,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baseline="0" dirty="0" smtClean="0">
              <a:solidFill>
                <a:schemeClr val="bg1"/>
              </a:solidFill>
              <a:latin typeface="+mj-lt"/>
            </a:rPr>
            <a:t>за 9 месяцев 2016 г., на основании данных реестра договоров и Единого реестра субъектов МСП, подтвержденных Федеральным казначейством и ФНС России)</a:t>
          </a: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8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8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endParaRPr lang="ru-RU" sz="8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3600" b="1" baseline="0" dirty="0" smtClean="0">
              <a:solidFill>
                <a:srgbClr val="00B0F0"/>
              </a:solidFill>
              <a:latin typeface="+mj-lt"/>
            </a:rPr>
            <a:t>1,117 </a:t>
          </a:r>
        </a:p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400" b="1" baseline="0" dirty="0" smtClean="0">
              <a:solidFill>
                <a:srgbClr val="00B0F0"/>
              </a:solidFill>
              <a:latin typeface="+mj-lt"/>
            </a:rPr>
            <a:t>трлн руб.  </a:t>
          </a:r>
        </a:p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 sz="2400" b="1" baseline="0" dirty="0" smtClean="0">
            <a:solidFill>
              <a:srgbClr val="00B0F0"/>
            </a:solidFill>
            <a:latin typeface="+mj-lt"/>
          </a:endParaRPr>
        </a:p>
        <a:p>
          <a:pPr algn="ctr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r>
            <a:rPr lang="ru-RU" sz="2000" b="1" baseline="0" dirty="0" smtClean="0">
              <a:solidFill>
                <a:srgbClr val="00B0F0"/>
              </a:solidFill>
              <a:latin typeface="+mj-lt"/>
            </a:rPr>
            <a:t/>
          </a:r>
          <a:br>
            <a:rPr lang="ru-RU" sz="2000" b="1" baseline="0" dirty="0" smtClean="0">
              <a:solidFill>
                <a:srgbClr val="00B0F0"/>
              </a:solidFill>
              <a:latin typeface="+mj-lt"/>
            </a:rPr>
          </a:br>
          <a:endParaRPr lang="ru-RU" sz="2400" b="1" i="1" baseline="0" dirty="0">
            <a:solidFill>
              <a:schemeClr val="bg1"/>
            </a:solidFill>
            <a:latin typeface="+mj-lt"/>
          </a:endParaRPr>
        </a:p>
      </dgm:t>
    </dgm:pt>
    <dgm:pt modelId="{CD28C9F5-C784-4383-9800-DE7201E54B10}" type="parTrans" cxnId="{CA8F0FA4-4B70-4FD1-B58D-B8DC8D1ACD04}">
      <dgm:prSet/>
      <dgm:spPr/>
      <dgm:t>
        <a:bodyPr/>
        <a:lstStyle/>
        <a:p>
          <a:endParaRPr lang="ru-RU"/>
        </a:p>
      </dgm:t>
    </dgm:pt>
    <dgm:pt modelId="{AC16D660-37EF-4DF6-B28A-99AB0BC55790}" type="sibTrans" cxnId="{CA8F0FA4-4B70-4FD1-B58D-B8DC8D1ACD04}">
      <dgm:prSet/>
      <dgm:spPr/>
      <dgm:t>
        <a:bodyPr/>
        <a:lstStyle/>
        <a:p>
          <a:endParaRPr lang="ru-RU"/>
        </a:p>
      </dgm:t>
    </dgm:pt>
    <dgm:pt modelId="{148AC73A-69DB-429B-8F21-ADE0797B8776}" type="pres">
      <dgm:prSet presAssocID="{CDAA0281-2B20-4953-8A21-A3CA9F6309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FDB973-F2A4-4865-8B9A-076F13920C16}" type="pres">
      <dgm:prSet presAssocID="{C4A2024B-0284-4358-9659-50F2DA614C49}" presName="vertOne" presStyleCnt="0"/>
      <dgm:spPr/>
    </dgm:pt>
    <dgm:pt modelId="{142EEF09-E1F4-45D3-AE2E-0A22606C9E5F}" type="pres">
      <dgm:prSet presAssocID="{C4A2024B-0284-4358-9659-50F2DA614C49}" presName="txOne" presStyleLbl="node0" presStyleIdx="0" presStyleCnt="4" custScaleX="285962" custLinFactNeighborX="1883" custLinFactNeighborY="1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2586F-A753-4E5E-81DD-2226AA2A0A73}" type="pres">
      <dgm:prSet presAssocID="{C4A2024B-0284-4358-9659-50F2DA614C49}" presName="horzOne" presStyleCnt="0"/>
      <dgm:spPr/>
    </dgm:pt>
    <dgm:pt modelId="{077AC877-1A8D-4482-8905-62F680E27552}" type="pres">
      <dgm:prSet presAssocID="{F78C5F84-A13C-4E5B-8CFF-97FE19152EDD}" presName="sibSpaceOne" presStyleCnt="0"/>
      <dgm:spPr/>
    </dgm:pt>
    <dgm:pt modelId="{E04E2F2F-0442-4656-BF0B-0F0342A4BFB4}" type="pres">
      <dgm:prSet presAssocID="{314147D6-1C18-4DC7-8F67-F18341BEC74C}" presName="vertOne" presStyleCnt="0"/>
      <dgm:spPr/>
    </dgm:pt>
    <dgm:pt modelId="{D9F62E2C-885B-43B6-927D-66579C75D9A4}" type="pres">
      <dgm:prSet presAssocID="{314147D6-1C18-4DC7-8F67-F18341BEC74C}" presName="txOne" presStyleLbl="node0" presStyleIdx="1" presStyleCnt="4" custScaleX="279191" custLinFactNeighborX="-1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6CD92B-CF35-4E87-9C71-2D941C926498}" type="pres">
      <dgm:prSet presAssocID="{314147D6-1C18-4DC7-8F67-F18341BEC74C}" presName="horzOne" presStyleCnt="0"/>
      <dgm:spPr/>
    </dgm:pt>
    <dgm:pt modelId="{9BBED2C2-DD67-436E-B6E3-FA6B97E11510}" type="pres">
      <dgm:prSet presAssocID="{E025C025-D3C0-4635-BA8A-099B868D6225}" presName="sibSpaceOne" presStyleCnt="0"/>
      <dgm:spPr/>
    </dgm:pt>
    <dgm:pt modelId="{67F48240-AEFB-42CE-B80F-6D47DD13511F}" type="pres">
      <dgm:prSet presAssocID="{D6788FDD-A754-447E-9FC2-003915F417F2}" presName="vertOne" presStyleCnt="0"/>
      <dgm:spPr/>
    </dgm:pt>
    <dgm:pt modelId="{740949ED-53F1-4AFC-BBC3-74EFBF131E52}" type="pres">
      <dgm:prSet presAssocID="{D6788FDD-A754-447E-9FC2-003915F417F2}" presName="txOne" presStyleLbl="node0" presStyleIdx="2" presStyleCnt="4" custScaleX="249909" custLinFactNeighborX="-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B1072-987C-485D-AEF6-322E82FF70CE}" type="pres">
      <dgm:prSet presAssocID="{D6788FDD-A754-447E-9FC2-003915F417F2}" presName="horzOne" presStyleCnt="0"/>
      <dgm:spPr/>
    </dgm:pt>
    <dgm:pt modelId="{A8049654-B6E1-4220-91CC-2B349AC66087}" type="pres">
      <dgm:prSet presAssocID="{9F685655-EE33-4533-B656-236028CC3728}" presName="sibSpaceOne" presStyleCnt="0"/>
      <dgm:spPr/>
    </dgm:pt>
    <dgm:pt modelId="{AD4933D4-2BA3-472E-BC97-31AB56E0D680}" type="pres">
      <dgm:prSet presAssocID="{FF78BA9B-8064-46EA-9C8E-7B51B8BE5B76}" presName="vertOne" presStyleCnt="0"/>
      <dgm:spPr/>
    </dgm:pt>
    <dgm:pt modelId="{829D61CB-6B59-40B2-A965-7D4F5539E018}" type="pres">
      <dgm:prSet presAssocID="{FF78BA9B-8064-46EA-9C8E-7B51B8BE5B76}" presName="txOne" presStyleLbl="node0" presStyleIdx="3" presStyleCnt="4" custScaleX="350621" custLinFactNeighborX="-2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84A58-8CDB-4ED8-8E7B-467F11EB1A6E}" type="pres">
      <dgm:prSet presAssocID="{FF78BA9B-8064-46EA-9C8E-7B51B8BE5B76}" presName="horzOne" presStyleCnt="0"/>
      <dgm:spPr/>
    </dgm:pt>
  </dgm:ptLst>
  <dgm:cxnLst>
    <dgm:cxn modelId="{C799B50E-5FCA-45D7-BC38-53B7F144EFC7}" type="presOf" srcId="{D6788FDD-A754-447E-9FC2-003915F417F2}" destId="{740949ED-53F1-4AFC-BBC3-74EFBF131E52}" srcOrd="0" destOrd="0" presId="urn:microsoft.com/office/officeart/2005/8/layout/hierarchy4"/>
    <dgm:cxn modelId="{E4502D8B-CFE1-40A2-A695-3FBD15D733F5}" type="presOf" srcId="{C4A2024B-0284-4358-9659-50F2DA614C49}" destId="{142EEF09-E1F4-45D3-AE2E-0A22606C9E5F}" srcOrd="0" destOrd="0" presId="urn:microsoft.com/office/officeart/2005/8/layout/hierarchy4"/>
    <dgm:cxn modelId="{3CAC5FCC-E31F-4B7A-B5E1-7BBAB942F54C}" type="presOf" srcId="{FF78BA9B-8064-46EA-9C8E-7B51B8BE5B76}" destId="{829D61CB-6B59-40B2-A965-7D4F5539E018}" srcOrd="0" destOrd="0" presId="urn:microsoft.com/office/officeart/2005/8/layout/hierarchy4"/>
    <dgm:cxn modelId="{C7C266AC-2A88-44BB-BD08-6C5BEE11E891}" srcId="{CDAA0281-2B20-4953-8A21-A3CA9F6309B4}" destId="{314147D6-1C18-4DC7-8F67-F18341BEC74C}" srcOrd="1" destOrd="0" parTransId="{B9E9E8C6-5368-4A49-8A18-A78BDC33E53E}" sibTransId="{E025C025-D3C0-4635-BA8A-099B868D6225}"/>
    <dgm:cxn modelId="{977D8053-1F3E-4687-8F95-FCA52D77817F}" srcId="{CDAA0281-2B20-4953-8A21-A3CA9F6309B4}" destId="{C4A2024B-0284-4358-9659-50F2DA614C49}" srcOrd="0" destOrd="0" parTransId="{8CCE6C72-E2B6-4393-BB95-E6E8612A974A}" sibTransId="{F78C5F84-A13C-4E5B-8CFF-97FE19152EDD}"/>
    <dgm:cxn modelId="{B6EF309A-60F5-47BD-BF34-02BDEE2AB98D}" srcId="{CDAA0281-2B20-4953-8A21-A3CA9F6309B4}" destId="{D6788FDD-A754-447E-9FC2-003915F417F2}" srcOrd="2" destOrd="0" parTransId="{8D62BB8C-ED72-45BE-9B50-4AF43F7913D1}" sibTransId="{9F685655-EE33-4533-B656-236028CC3728}"/>
    <dgm:cxn modelId="{9C7ACF59-7745-4A11-BD16-286225C35E73}" type="presOf" srcId="{CDAA0281-2B20-4953-8A21-A3CA9F6309B4}" destId="{148AC73A-69DB-429B-8F21-ADE0797B8776}" srcOrd="0" destOrd="0" presId="urn:microsoft.com/office/officeart/2005/8/layout/hierarchy4"/>
    <dgm:cxn modelId="{CA8F0FA4-4B70-4FD1-B58D-B8DC8D1ACD04}" srcId="{CDAA0281-2B20-4953-8A21-A3CA9F6309B4}" destId="{FF78BA9B-8064-46EA-9C8E-7B51B8BE5B76}" srcOrd="3" destOrd="0" parTransId="{CD28C9F5-C784-4383-9800-DE7201E54B10}" sibTransId="{AC16D660-37EF-4DF6-B28A-99AB0BC55790}"/>
    <dgm:cxn modelId="{49BD5D0A-B32A-4C42-A309-F2F56EBF5E1E}" type="presOf" srcId="{314147D6-1C18-4DC7-8F67-F18341BEC74C}" destId="{D9F62E2C-885B-43B6-927D-66579C75D9A4}" srcOrd="0" destOrd="0" presId="urn:microsoft.com/office/officeart/2005/8/layout/hierarchy4"/>
    <dgm:cxn modelId="{9E53AAE0-7D52-45C8-9E87-6763D0166B6F}" type="presParOf" srcId="{148AC73A-69DB-429B-8F21-ADE0797B8776}" destId="{CCFDB973-F2A4-4865-8B9A-076F13920C16}" srcOrd="0" destOrd="0" presId="urn:microsoft.com/office/officeart/2005/8/layout/hierarchy4"/>
    <dgm:cxn modelId="{E6C047D3-8A47-42C1-A9A1-E97BD53ADD59}" type="presParOf" srcId="{CCFDB973-F2A4-4865-8B9A-076F13920C16}" destId="{142EEF09-E1F4-45D3-AE2E-0A22606C9E5F}" srcOrd="0" destOrd="0" presId="urn:microsoft.com/office/officeart/2005/8/layout/hierarchy4"/>
    <dgm:cxn modelId="{284D488A-3463-4A1B-91EB-FDCF1B82C31A}" type="presParOf" srcId="{CCFDB973-F2A4-4865-8B9A-076F13920C16}" destId="{1E32586F-A753-4E5E-81DD-2226AA2A0A73}" srcOrd="1" destOrd="0" presId="urn:microsoft.com/office/officeart/2005/8/layout/hierarchy4"/>
    <dgm:cxn modelId="{2AB83D54-CC8E-49F6-B451-90465044B45D}" type="presParOf" srcId="{148AC73A-69DB-429B-8F21-ADE0797B8776}" destId="{077AC877-1A8D-4482-8905-62F680E27552}" srcOrd="1" destOrd="0" presId="urn:microsoft.com/office/officeart/2005/8/layout/hierarchy4"/>
    <dgm:cxn modelId="{1DC92D4D-34C1-4370-A236-7E75B3BBF4AB}" type="presParOf" srcId="{148AC73A-69DB-429B-8F21-ADE0797B8776}" destId="{E04E2F2F-0442-4656-BF0B-0F0342A4BFB4}" srcOrd="2" destOrd="0" presId="urn:microsoft.com/office/officeart/2005/8/layout/hierarchy4"/>
    <dgm:cxn modelId="{BCEF8CBA-47D6-4478-8CCF-441D3D378B9A}" type="presParOf" srcId="{E04E2F2F-0442-4656-BF0B-0F0342A4BFB4}" destId="{D9F62E2C-885B-43B6-927D-66579C75D9A4}" srcOrd="0" destOrd="0" presId="urn:microsoft.com/office/officeart/2005/8/layout/hierarchy4"/>
    <dgm:cxn modelId="{BC69B7AA-0689-47DC-B15A-DDE263DD63DE}" type="presParOf" srcId="{E04E2F2F-0442-4656-BF0B-0F0342A4BFB4}" destId="{846CD92B-CF35-4E87-9C71-2D941C926498}" srcOrd="1" destOrd="0" presId="urn:microsoft.com/office/officeart/2005/8/layout/hierarchy4"/>
    <dgm:cxn modelId="{C5D9434D-D3D3-47E9-9CA1-35A4129B535D}" type="presParOf" srcId="{148AC73A-69DB-429B-8F21-ADE0797B8776}" destId="{9BBED2C2-DD67-436E-B6E3-FA6B97E11510}" srcOrd="3" destOrd="0" presId="urn:microsoft.com/office/officeart/2005/8/layout/hierarchy4"/>
    <dgm:cxn modelId="{AB7DB25B-817E-47D4-BA52-BF7EB07D6659}" type="presParOf" srcId="{148AC73A-69DB-429B-8F21-ADE0797B8776}" destId="{67F48240-AEFB-42CE-B80F-6D47DD13511F}" srcOrd="4" destOrd="0" presId="urn:microsoft.com/office/officeart/2005/8/layout/hierarchy4"/>
    <dgm:cxn modelId="{BD97CD5B-153F-4045-95D6-529287AC55B6}" type="presParOf" srcId="{67F48240-AEFB-42CE-B80F-6D47DD13511F}" destId="{740949ED-53F1-4AFC-BBC3-74EFBF131E52}" srcOrd="0" destOrd="0" presId="urn:microsoft.com/office/officeart/2005/8/layout/hierarchy4"/>
    <dgm:cxn modelId="{7FFBDFC1-E8D2-4A54-A4DA-4BD38B6230DB}" type="presParOf" srcId="{67F48240-AEFB-42CE-B80F-6D47DD13511F}" destId="{78FB1072-987C-485D-AEF6-322E82FF70CE}" srcOrd="1" destOrd="0" presId="urn:microsoft.com/office/officeart/2005/8/layout/hierarchy4"/>
    <dgm:cxn modelId="{8EECDFCB-0BD7-491F-AD7C-1CDEC6D512AE}" type="presParOf" srcId="{148AC73A-69DB-429B-8F21-ADE0797B8776}" destId="{A8049654-B6E1-4220-91CC-2B349AC66087}" srcOrd="5" destOrd="0" presId="urn:microsoft.com/office/officeart/2005/8/layout/hierarchy4"/>
    <dgm:cxn modelId="{B8CF3A98-59E8-46AE-9174-696927AD711E}" type="presParOf" srcId="{148AC73A-69DB-429B-8F21-ADE0797B8776}" destId="{AD4933D4-2BA3-472E-BC97-31AB56E0D680}" srcOrd="6" destOrd="0" presId="urn:microsoft.com/office/officeart/2005/8/layout/hierarchy4"/>
    <dgm:cxn modelId="{8C6089ED-E4A4-494E-A8EA-993690B112F4}" type="presParOf" srcId="{AD4933D4-2BA3-472E-BC97-31AB56E0D680}" destId="{829D61CB-6B59-40B2-A965-7D4F5539E018}" srcOrd="0" destOrd="0" presId="urn:microsoft.com/office/officeart/2005/8/layout/hierarchy4"/>
    <dgm:cxn modelId="{8534510E-2704-4E30-AAC2-EC10A8834878}" type="presParOf" srcId="{AD4933D4-2BA3-472E-BC97-31AB56E0D680}" destId="{9BB84A58-8CDB-4ED8-8E7B-467F11EB1A6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002BC-1B83-48AC-870E-E6B542BFE94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196B506-2862-4EC9-813E-4458CCB21CE5}" type="pres">
      <dgm:prSet presAssocID="{285002BC-1B83-48AC-870E-E6B542BFE9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3DC18-3B9A-4D26-8CE0-D39DA4F06EF6}" type="presOf" srcId="{285002BC-1B83-48AC-870E-E6B542BFE94C}" destId="{D196B506-2862-4EC9-813E-4458CCB21C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EB3D20-2774-48FD-8E6A-CB52B5BC39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494B0-DAB8-44BC-8767-ED5E33FE0F12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lt1"/>
              </a:solidFill>
              <a:latin typeface="+mj-lt"/>
              <a:ea typeface="+mn-ea"/>
              <a:cs typeface="Times New Roman" panose="02020603050405020304" pitchFamily="18" charset="0"/>
            </a:rPr>
            <a:t>ОБЩИЕ СВЕДЕНИЯ, получаемые из ЕГРЮЛ, ЕГРИП :</a:t>
          </a:r>
          <a:endParaRPr lang="ru-RU" sz="1600" dirty="0">
            <a:latin typeface="+mj-lt"/>
          </a:endParaRPr>
        </a:p>
      </dgm:t>
    </dgm:pt>
    <dgm:pt modelId="{F0CA1075-8178-4B2D-9084-0A2194702CB1}" type="parTrans" cxnId="{42E34744-74A7-4FDD-BBD8-B313AAF4E1FC}">
      <dgm:prSet/>
      <dgm:spPr/>
      <dgm:t>
        <a:bodyPr/>
        <a:lstStyle/>
        <a:p>
          <a:endParaRPr lang="ru-RU"/>
        </a:p>
      </dgm:t>
    </dgm:pt>
    <dgm:pt modelId="{5E2486C3-6647-477D-A819-C9733F38FD1A}" type="sibTrans" cxnId="{42E34744-74A7-4FDD-BBD8-B313AAF4E1FC}">
      <dgm:prSet/>
      <dgm:spPr/>
      <dgm:t>
        <a:bodyPr/>
        <a:lstStyle/>
        <a:p>
          <a:endParaRPr lang="ru-RU"/>
        </a:p>
      </dgm:t>
    </dgm:pt>
    <dgm:pt modelId="{09C23685-9235-4479-9320-0B724D6A813E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A2C9F4"/>
          </a:solidFill>
        </a:ln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лицензиях</a:t>
          </a:r>
          <a:r>
            <a:rPr lang="ru-RU" sz="1600" dirty="0" smtClean="0">
              <a:latin typeface="+mj-lt"/>
            </a:rPr>
            <a:t>, полученных юридическим лицом, индивидуальным предпринимателем;</a:t>
          </a:r>
          <a:endParaRPr lang="ru-RU" sz="1600" b="1" dirty="0">
            <a:latin typeface="+mj-lt"/>
          </a:endParaRPr>
        </a:p>
      </dgm:t>
    </dgm:pt>
    <dgm:pt modelId="{9C4BA647-F6FD-453E-B5CC-5B25C944EAC4}" type="sibTrans" cxnId="{7D30865A-D2D0-49AE-BC2E-F12D539077C9}">
      <dgm:prSet/>
      <dgm:spPr/>
      <dgm:t>
        <a:bodyPr/>
        <a:lstStyle/>
        <a:p>
          <a:endParaRPr lang="ru-RU"/>
        </a:p>
      </dgm:t>
    </dgm:pt>
    <dgm:pt modelId="{73078073-44E6-4B98-BB71-DC98D0774779}" type="parTrans" cxnId="{7D30865A-D2D0-49AE-BC2E-F12D539077C9}">
      <dgm:prSet/>
      <dgm:spPr/>
      <dgm:t>
        <a:bodyPr/>
        <a:lstStyle/>
        <a:p>
          <a:endParaRPr lang="ru-RU"/>
        </a:p>
      </dgm:t>
    </dgm:pt>
    <dgm:pt modelId="{CBC2DA93-3E01-420C-B8DF-3F04A48A55C8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3175">
          <a:solidFill>
            <a:srgbClr val="A2C9F4"/>
          </a:solidFill>
        </a:ln>
        <a:effectLst/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производимой </a:t>
          </a:r>
          <a:r>
            <a:rPr lang="ru-RU" sz="1600" dirty="0" smtClean="0">
              <a:latin typeface="+mj-lt"/>
            </a:rPr>
            <a:t>юридическим лицом, индивидуальным предпринимателем </a:t>
          </a:r>
          <a:r>
            <a:rPr lang="ru-RU" sz="1600" b="1" dirty="0" smtClean="0">
              <a:latin typeface="+mj-lt"/>
            </a:rPr>
            <a:t>продукции</a:t>
          </a:r>
          <a:r>
            <a:rPr lang="ru-RU" sz="1600" dirty="0" smtClean="0">
              <a:latin typeface="+mj-lt"/>
            </a:rPr>
            <a:t> (в соответствии с ОКВЭД-2 и ОКПД-2)                           </a:t>
          </a:r>
          <a:r>
            <a:rPr lang="ru-RU" sz="1600" b="1" dirty="0" smtClean="0">
              <a:latin typeface="+mj-lt"/>
            </a:rPr>
            <a:t>с указанием на соответствие такой продукции критериям отнесения к инновационной продукции, высокотехнологичной продукции</a:t>
          </a:r>
          <a:endParaRPr lang="ru-RU" sz="1600" b="1" dirty="0">
            <a:latin typeface="+mj-lt"/>
          </a:endParaRPr>
        </a:p>
      </dgm:t>
    </dgm:pt>
    <dgm:pt modelId="{131CE994-9F8C-4AF2-B746-23F610E1E301}" type="sibTrans" cxnId="{A32C26C9-8DA2-4CCA-B719-6EB95A8B5ACE}">
      <dgm:prSet/>
      <dgm:spPr/>
      <dgm:t>
        <a:bodyPr/>
        <a:lstStyle/>
        <a:p>
          <a:endParaRPr lang="ru-RU"/>
        </a:p>
      </dgm:t>
    </dgm:pt>
    <dgm:pt modelId="{F83D23A1-82BC-465D-B886-F7CA3C17B59F}" type="parTrans" cxnId="{A32C26C9-8DA2-4CCA-B719-6EB95A8B5ACE}">
      <dgm:prSet/>
      <dgm:spPr/>
      <dgm:t>
        <a:bodyPr/>
        <a:lstStyle/>
        <a:p>
          <a:endParaRPr lang="ru-RU"/>
        </a:p>
      </dgm:t>
    </dgm:pt>
    <dgm:pt modelId="{1AA1A9B4-F299-4DE5-B8CF-617C2DE5BA72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3175">
          <a:solidFill>
            <a:srgbClr val="A2C9F4"/>
          </a:solidFill>
        </a:ln>
        <a:effectLst/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0" dirty="0" smtClean="0">
              <a:latin typeface="+mj-lt"/>
            </a:rPr>
            <a:t>об участии в</a:t>
          </a:r>
          <a:r>
            <a:rPr lang="ru-RU" sz="1600" b="1" dirty="0" smtClean="0">
              <a:latin typeface="+mj-lt"/>
            </a:rPr>
            <a:t> программах партнерства</a:t>
          </a:r>
          <a:endParaRPr lang="ru-RU" sz="1600" b="1" dirty="0">
            <a:latin typeface="+mj-lt"/>
          </a:endParaRPr>
        </a:p>
      </dgm:t>
    </dgm:pt>
    <dgm:pt modelId="{CC36775D-1606-41BF-AA36-3680372C5CA5}" type="sibTrans" cxnId="{BE589C73-FDE1-47B7-8650-DB6D7AEC5A4F}">
      <dgm:prSet/>
      <dgm:spPr/>
      <dgm:t>
        <a:bodyPr/>
        <a:lstStyle/>
        <a:p>
          <a:endParaRPr lang="ru-RU"/>
        </a:p>
      </dgm:t>
    </dgm:pt>
    <dgm:pt modelId="{EC905403-B0E5-473C-BB99-36E65818EF88}" type="parTrans" cxnId="{BE589C73-FDE1-47B7-8650-DB6D7AEC5A4F}">
      <dgm:prSet/>
      <dgm:spPr/>
      <dgm:t>
        <a:bodyPr/>
        <a:lstStyle/>
        <a:p>
          <a:endParaRPr lang="ru-RU"/>
        </a:p>
      </dgm:t>
    </dgm:pt>
    <dgm:pt modelId="{FE9FBDFA-8F03-4A5E-8CE8-B431D57F64BE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3175">
          <a:solidFill>
            <a:srgbClr val="A2C9F4"/>
          </a:solidFill>
        </a:ln>
        <a:effectLst/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контрактах</a:t>
          </a:r>
          <a:r>
            <a:rPr lang="ru-RU" sz="1600" b="0" dirty="0" smtClean="0">
              <a:latin typeface="+mj-lt"/>
            </a:rPr>
            <a:t>, заключенных в соответствии </a:t>
          </a:r>
          <a:r>
            <a:rPr lang="ru-RU" sz="1600" b="1" dirty="0" smtClean="0">
              <a:latin typeface="+mj-lt"/>
            </a:rPr>
            <a:t>с Законом № 44-ФЗ, и (или) договорах</a:t>
          </a:r>
          <a:r>
            <a:rPr lang="ru-RU" sz="1600" b="0" dirty="0" smtClean="0">
              <a:latin typeface="+mj-lt"/>
            </a:rPr>
            <a:t>, заключенных в соответствии с </a:t>
          </a:r>
          <a:r>
            <a:rPr lang="ru-RU" sz="1600" b="1" dirty="0" smtClean="0">
              <a:latin typeface="+mj-lt"/>
            </a:rPr>
            <a:t>Законом № 223-ФЗ</a:t>
          </a:r>
          <a:endParaRPr lang="ru-RU" sz="1600" b="1" dirty="0">
            <a:latin typeface="+mj-lt"/>
          </a:endParaRPr>
        </a:p>
      </dgm:t>
    </dgm:pt>
    <dgm:pt modelId="{550B1939-8A34-4C4A-9443-A1119EA54F4B}" type="sibTrans" cxnId="{79EEF0F6-9DD1-4906-85A5-043BE399974B}">
      <dgm:prSet/>
      <dgm:spPr/>
      <dgm:t>
        <a:bodyPr/>
        <a:lstStyle/>
        <a:p>
          <a:endParaRPr lang="ru-RU"/>
        </a:p>
      </dgm:t>
    </dgm:pt>
    <dgm:pt modelId="{6E7BC25F-1C89-406E-A4FD-5821199D0F86}" type="parTrans" cxnId="{79EEF0F6-9DD1-4906-85A5-043BE399974B}">
      <dgm:prSet/>
      <dgm:spPr/>
      <dgm:t>
        <a:bodyPr/>
        <a:lstStyle/>
        <a:p>
          <a:endParaRPr lang="ru-RU"/>
        </a:p>
      </dgm:t>
    </dgm:pt>
    <dgm:pt modelId="{060EA4A1-5741-4221-82CD-005A9AD066FC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В дальнейшем планируется ПОЭТАПНОЕ РАСШИРЕНИЕ состава сведений единого реестра субъектов МСП</a:t>
          </a:r>
          <a:endParaRPr lang="ru-RU" sz="1600" b="1" dirty="0">
            <a:latin typeface="+mj-lt"/>
          </a:endParaRPr>
        </a:p>
      </dgm:t>
    </dgm:pt>
    <dgm:pt modelId="{F7CB1729-9514-4E7C-9512-9707A1A2F635}" type="parTrans" cxnId="{B3E3AC55-E15F-455D-93C7-FB8C939CE357}">
      <dgm:prSet/>
      <dgm:spPr/>
      <dgm:t>
        <a:bodyPr/>
        <a:lstStyle/>
        <a:p>
          <a:endParaRPr lang="ru-RU"/>
        </a:p>
      </dgm:t>
    </dgm:pt>
    <dgm:pt modelId="{7F62B56D-A7FF-4FD6-803C-5EECD8D8434E}" type="sibTrans" cxnId="{B3E3AC55-E15F-455D-93C7-FB8C939CE357}">
      <dgm:prSet/>
      <dgm:spPr/>
      <dgm:t>
        <a:bodyPr/>
        <a:lstStyle/>
        <a:p>
          <a:endParaRPr lang="ru-RU"/>
        </a:p>
      </dgm:t>
    </dgm:pt>
    <dgm:pt modelId="{D322FF2C-BE6E-4CE2-B797-E2AFAD708ED5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Сведения, представляемые субъектами МСП в ЗАЯВИТЕЛЬНОМ ПОРЯДКЕ</a:t>
          </a:r>
          <a:endParaRPr lang="ru-RU" sz="1600" b="1" dirty="0">
            <a:latin typeface="+mj-lt"/>
          </a:endParaRPr>
        </a:p>
      </dgm:t>
    </dgm:pt>
    <dgm:pt modelId="{AF835BEA-BCED-45B0-9D2F-DAF94AC252C6}" type="parTrans" cxnId="{75F1D895-B584-4674-94B7-AD7A59D1F38B}">
      <dgm:prSet/>
      <dgm:spPr/>
      <dgm:t>
        <a:bodyPr/>
        <a:lstStyle/>
        <a:p>
          <a:endParaRPr lang="ru-RU"/>
        </a:p>
      </dgm:t>
    </dgm:pt>
    <dgm:pt modelId="{AFBBCD1C-0469-4C8B-B9CA-66ECB877750B}" type="sibTrans" cxnId="{75F1D895-B584-4674-94B7-AD7A59D1F38B}">
      <dgm:prSet/>
      <dgm:spPr/>
      <dgm:t>
        <a:bodyPr/>
        <a:lstStyle/>
        <a:p>
          <a:endParaRPr lang="ru-RU"/>
        </a:p>
      </dgm:t>
    </dgm:pt>
    <dgm:pt modelId="{9B5DCA7D-B100-4706-8802-D2D19E5AE82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A2C9F4"/>
          </a:solidFill>
        </a:ln>
      </dgm:spPr>
      <dgm:t>
        <a:bodyPr/>
        <a:lstStyle/>
        <a:p>
          <a:pPr marL="0" indent="-36000" algn="l">
            <a:spcAft>
              <a:spcPts val="0"/>
            </a:spcAft>
          </a:pPr>
          <a:r>
            <a:rPr lang="ru-RU" sz="1600" b="1" dirty="0" smtClean="0">
              <a:latin typeface="+mj-lt"/>
            </a:rPr>
            <a:t>о категории </a:t>
          </a:r>
          <a:r>
            <a:rPr lang="ru-RU" sz="1600" b="0" dirty="0" smtClean="0">
              <a:latin typeface="+mj-lt"/>
            </a:rPr>
            <a:t>субъекта МСП </a:t>
          </a:r>
          <a:r>
            <a:rPr lang="ru-RU" sz="1600" dirty="0" smtClean="0">
              <a:latin typeface="+mj-lt"/>
            </a:rPr>
            <a:t>(микропредприятие, малое предприятие или среднее предприятие);</a:t>
          </a:r>
          <a:endParaRPr lang="ru-RU" sz="1600" dirty="0">
            <a:latin typeface="+mj-lt"/>
          </a:endParaRPr>
        </a:p>
      </dgm:t>
    </dgm:pt>
    <dgm:pt modelId="{ED01AC59-67D5-41B9-8680-A2915F517FF0}" type="sibTrans" cxnId="{0E057257-DDB8-483E-A068-B735C4EE7BD2}">
      <dgm:prSet/>
      <dgm:spPr/>
      <dgm:t>
        <a:bodyPr/>
        <a:lstStyle/>
        <a:p>
          <a:endParaRPr lang="ru-RU"/>
        </a:p>
      </dgm:t>
    </dgm:pt>
    <dgm:pt modelId="{FF1FA469-C4D8-45F6-AFC1-74DDFF91FDDA}" type="parTrans" cxnId="{0E057257-DDB8-483E-A068-B735C4EE7BD2}">
      <dgm:prSet/>
      <dgm:spPr/>
      <dgm:t>
        <a:bodyPr/>
        <a:lstStyle/>
        <a:p>
          <a:endParaRPr lang="ru-RU"/>
        </a:p>
      </dgm:t>
    </dgm:pt>
    <dgm:pt modelId="{F8A5A663-4503-4E40-99E9-0745B0BE8FEC}" type="pres">
      <dgm:prSet presAssocID="{52EB3D20-2774-48FD-8E6A-CB52B5BC39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7E3B3-284F-402E-B158-8D9B75DBBF87}" type="pres">
      <dgm:prSet presAssocID="{8B2494B0-DAB8-44BC-8767-ED5E33FE0F12}" presName="parentLin" presStyleCnt="0"/>
      <dgm:spPr/>
    </dgm:pt>
    <dgm:pt modelId="{A6E29D61-0EBC-4D0A-AF56-CAD9E70D57F7}" type="pres">
      <dgm:prSet presAssocID="{8B2494B0-DAB8-44BC-8767-ED5E33FE0F1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187E379-A010-40A0-901B-6B377B0E4506}" type="pres">
      <dgm:prSet presAssocID="{8B2494B0-DAB8-44BC-8767-ED5E33FE0F12}" presName="parentText" presStyleLbl="node1" presStyleIdx="0" presStyleCnt="3" custScaleX="101308" custScaleY="103928" custLinFactNeighborX="-33149" custLinFactNeighborY="23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411EE-E373-416C-B455-A4BA701C980B}" type="pres">
      <dgm:prSet presAssocID="{8B2494B0-DAB8-44BC-8767-ED5E33FE0F12}" presName="negativeSpace" presStyleCnt="0"/>
      <dgm:spPr/>
    </dgm:pt>
    <dgm:pt modelId="{A2AC9CDF-F6F5-4262-A9FF-07E6432DDB2F}" type="pres">
      <dgm:prSet presAssocID="{8B2494B0-DAB8-44BC-8767-ED5E33FE0F12}" presName="childText" presStyleLbl="conFgAcc1" presStyleIdx="0" presStyleCnt="3" custLinFactY="250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238-8BB2-41E1-9D89-C1CEFC72F893}" type="pres">
      <dgm:prSet presAssocID="{5E2486C3-6647-477D-A819-C9733F38FD1A}" presName="spaceBetweenRectangles" presStyleCnt="0"/>
      <dgm:spPr/>
    </dgm:pt>
    <dgm:pt modelId="{6BAEDA9E-1B38-499B-9A56-6CC72BADF4E4}" type="pres">
      <dgm:prSet presAssocID="{D322FF2C-BE6E-4CE2-B797-E2AFAD708ED5}" presName="parentLin" presStyleCnt="0"/>
      <dgm:spPr/>
    </dgm:pt>
    <dgm:pt modelId="{4814D1BD-DEE1-48F6-B27D-28E101F2FC28}" type="pres">
      <dgm:prSet presAssocID="{D322FF2C-BE6E-4CE2-B797-E2AFAD708ED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F17452-3FCE-4303-A6B1-32AB05247870}" type="pres">
      <dgm:prSet presAssocID="{D322FF2C-BE6E-4CE2-B797-E2AFAD708ED5}" presName="parentText" presStyleLbl="node1" presStyleIdx="1" presStyleCnt="3" custScaleX="101308" custScaleY="3547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7C5A3-39C6-4595-97DB-B8C6E8C419A9}" type="pres">
      <dgm:prSet presAssocID="{D322FF2C-BE6E-4CE2-B797-E2AFAD708ED5}" presName="negativeSpace" presStyleCnt="0"/>
      <dgm:spPr/>
    </dgm:pt>
    <dgm:pt modelId="{F436095A-918D-4222-8864-35D85C985A7B}" type="pres">
      <dgm:prSet presAssocID="{D322FF2C-BE6E-4CE2-B797-E2AFAD708ED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2146B-E69E-424D-8054-4AB156ACC92B}" type="pres">
      <dgm:prSet presAssocID="{AFBBCD1C-0469-4C8B-B9CA-66ECB877750B}" presName="spaceBetweenRectangles" presStyleCnt="0"/>
      <dgm:spPr/>
    </dgm:pt>
    <dgm:pt modelId="{29C76A5B-9DD6-47CD-B43F-8B547BF8D773}" type="pres">
      <dgm:prSet presAssocID="{060EA4A1-5741-4221-82CD-005A9AD066FC}" presName="parentLin" presStyleCnt="0"/>
      <dgm:spPr/>
    </dgm:pt>
    <dgm:pt modelId="{4A77BE4B-2A1B-4954-AE15-BAA4DF8A9E26}" type="pres">
      <dgm:prSet presAssocID="{060EA4A1-5741-4221-82CD-005A9AD066F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2DA2CD5-66A8-4177-823E-F8D8C85E9F55}" type="pres">
      <dgm:prSet presAssocID="{060EA4A1-5741-4221-82CD-005A9AD066FC}" presName="parentText" presStyleLbl="node1" presStyleIdx="2" presStyleCnt="3" custScaleY="271554" custLinFactNeighborX="-5452" custLinFactNeighborY="-34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1596C-4EA6-4045-B651-23E416677EC4}" type="pres">
      <dgm:prSet presAssocID="{060EA4A1-5741-4221-82CD-005A9AD066FC}" presName="negativeSpace" presStyleCnt="0"/>
      <dgm:spPr/>
    </dgm:pt>
    <dgm:pt modelId="{F77B06D8-1FF3-4E91-9218-59C6CF6E5B67}" type="pres">
      <dgm:prSet presAssocID="{060EA4A1-5741-4221-82CD-005A9AD066FC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</dgm:ptLst>
  <dgm:cxnLst>
    <dgm:cxn modelId="{3FA21242-F784-467E-8A13-4F085D6D6667}" type="presOf" srcId="{D322FF2C-BE6E-4CE2-B797-E2AFAD708ED5}" destId="{4814D1BD-DEE1-48F6-B27D-28E101F2FC28}" srcOrd="0" destOrd="0" presId="urn:microsoft.com/office/officeart/2005/8/layout/list1"/>
    <dgm:cxn modelId="{75F1D895-B584-4674-94B7-AD7A59D1F38B}" srcId="{52EB3D20-2774-48FD-8E6A-CB52B5BC39ED}" destId="{D322FF2C-BE6E-4CE2-B797-E2AFAD708ED5}" srcOrd="1" destOrd="0" parTransId="{AF835BEA-BCED-45B0-9D2F-DAF94AC252C6}" sibTransId="{AFBBCD1C-0469-4C8B-B9CA-66ECB877750B}"/>
    <dgm:cxn modelId="{7D30865A-D2D0-49AE-BC2E-F12D539077C9}" srcId="{8B2494B0-DAB8-44BC-8767-ED5E33FE0F12}" destId="{09C23685-9235-4479-9320-0B724D6A813E}" srcOrd="1" destOrd="0" parTransId="{73078073-44E6-4B98-BB71-DC98D0774779}" sibTransId="{9C4BA647-F6FD-453E-B5CC-5B25C944EAC4}"/>
    <dgm:cxn modelId="{42BFE562-9147-48E7-AD26-0F279A171C89}" type="presOf" srcId="{CBC2DA93-3E01-420C-B8DF-3F04A48A55C8}" destId="{F436095A-918D-4222-8864-35D85C985A7B}" srcOrd="0" destOrd="0" presId="urn:microsoft.com/office/officeart/2005/8/layout/list1"/>
    <dgm:cxn modelId="{42E34744-74A7-4FDD-BBD8-B313AAF4E1FC}" srcId="{52EB3D20-2774-48FD-8E6A-CB52B5BC39ED}" destId="{8B2494B0-DAB8-44BC-8767-ED5E33FE0F12}" srcOrd="0" destOrd="0" parTransId="{F0CA1075-8178-4B2D-9084-0A2194702CB1}" sibTransId="{5E2486C3-6647-477D-A819-C9733F38FD1A}"/>
    <dgm:cxn modelId="{12ABE408-8125-4BD2-8CA8-7D838ED7AD60}" type="presOf" srcId="{FE9FBDFA-8F03-4A5E-8CE8-B431D57F64BE}" destId="{F436095A-918D-4222-8864-35D85C985A7B}" srcOrd="0" destOrd="2" presId="urn:microsoft.com/office/officeart/2005/8/layout/list1"/>
    <dgm:cxn modelId="{79EEF0F6-9DD1-4906-85A5-043BE399974B}" srcId="{D322FF2C-BE6E-4CE2-B797-E2AFAD708ED5}" destId="{FE9FBDFA-8F03-4A5E-8CE8-B431D57F64BE}" srcOrd="2" destOrd="0" parTransId="{6E7BC25F-1C89-406E-A4FD-5821199D0F86}" sibTransId="{550B1939-8A34-4C4A-9443-A1119EA54F4B}"/>
    <dgm:cxn modelId="{50A79311-C9B5-483A-AF5C-D61381AFE5D3}" type="presOf" srcId="{1AA1A9B4-F299-4DE5-B8CF-617C2DE5BA72}" destId="{F436095A-918D-4222-8864-35D85C985A7B}" srcOrd="0" destOrd="1" presId="urn:microsoft.com/office/officeart/2005/8/layout/list1"/>
    <dgm:cxn modelId="{FE75C1F0-2570-4210-AAF7-35B5EA10783B}" type="presOf" srcId="{060EA4A1-5741-4221-82CD-005A9AD066FC}" destId="{12DA2CD5-66A8-4177-823E-F8D8C85E9F55}" srcOrd="1" destOrd="0" presId="urn:microsoft.com/office/officeart/2005/8/layout/list1"/>
    <dgm:cxn modelId="{EAD11E4A-0A7A-471C-B4D4-13216D2AAB57}" type="presOf" srcId="{D322FF2C-BE6E-4CE2-B797-E2AFAD708ED5}" destId="{5BF17452-3FCE-4303-A6B1-32AB05247870}" srcOrd="1" destOrd="0" presId="urn:microsoft.com/office/officeart/2005/8/layout/list1"/>
    <dgm:cxn modelId="{BD8DD589-18DE-4AE4-BD03-49A591C21767}" type="presOf" srcId="{8B2494B0-DAB8-44BC-8767-ED5E33FE0F12}" destId="{A6E29D61-0EBC-4D0A-AF56-CAD9E70D57F7}" srcOrd="0" destOrd="0" presId="urn:microsoft.com/office/officeart/2005/8/layout/list1"/>
    <dgm:cxn modelId="{BE589C73-FDE1-47B7-8650-DB6D7AEC5A4F}" srcId="{D322FF2C-BE6E-4CE2-B797-E2AFAD708ED5}" destId="{1AA1A9B4-F299-4DE5-B8CF-617C2DE5BA72}" srcOrd="1" destOrd="0" parTransId="{EC905403-B0E5-473C-BB99-36E65818EF88}" sibTransId="{CC36775D-1606-41BF-AA36-3680372C5CA5}"/>
    <dgm:cxn modelId="{87DA5E9A-3FD0-4FDC-9DA6-8007D5A28C8F}" type="presOf" srcId="{52EB3D20-2774-48FD-8E6A-CB52B5BC39ED}" destId="{F8A5A663-4503-4E40-99E9-0745B0BE8FEC}" srcOrd="0" destOrd="0" presId="urn:microsoft.com/office/officeart/2005/8/layout/list1"/>
    <dgm:cxn modelId="{666F8F77-FCA2-41B6-A5DC-0CC87B16A9F8}" type="presOf" srcId="{09C23685-9235-4479-9320-0B724D6A813E}" destId="{A2AC9CDF-F6F5-4262-A9FF-07E6432DDB2F}" srcOrd="0" destOrd="1" presId="urn:microsoft.com/office/officeart/2005/8/layout/list1"/>
    <dgm:cxn modelId="{0E057257-DDB8-483E-A068-B735C4EE7BD2}" srcId="{8B2494B0-DAB8-44BC-8767-ED5E33FE0F12}" destId="{9B5DCA7D-B100-4706-8802-D2D19E5AE82C}" srcOrd="0" destOrd="0" parTransId="{FF1FA469-C4D8-45F6-AFC1-74DDFF91FDDA}" sibTransId="{ED01AC59-67D5-41B9-8680-A2915F517FF0}"/>
    <dgm:cxn modelId="{DD4D2766-1EBC-4A22-B74F-D3E0A0331A6C}" type="presOf" srcId="{060EA4A1-5741-4221-82CD-005A9AD066FC}" destId="{4A77BE4B-2A1B-4954-AE15-BAA4DF8A9E26}" srcOrd="0" destOrd="0" presId="urn:microsoft.com/office/officeart/2005/8/layout/list1"/>
    <dgm:cxn modelId="{A32C26C9-8DA2-4CCA-B719-6EB95A8B5ACE}" srcId="{D322FF2C-BE6E-4CE2-B797-E2AFAD708ED5}" destId="{CBC2DA93-3E01-420C-B8DF-3F04A48A55C8}" srcOrd="0" destOrd="0" parTransId="{F83D23A1-82BC-465D-B886-F7CA3C17B59F}" sibTransId="{131CE994-9F8C-4AF2-B746-23F610E1E301}"/>
    <dgm:cxn modelId="{CD1C62D1-27A0-496A-A206-6B81C41BA975}" type="presOf" srcId="{8B2494B0-DAB8-44BC-8767-ED5E33FE0F12}" destId="{8187E379-A010-40A0-901B-6B377B0E4506}" srcOrd="1" destOrd="0" presId="urn:microsoft.com/office/officeart/2005/8/layout/list1"/>
    <dgm:cxn modelId="{A3F2839E-EC4D-461C-A0A3-2322E79788BA}" type="presOf" srcId="{9B5DCA7D-B100-4706-8802-D2D19E5AE82C}" destId="{A2AC9CDF-F6F5-4262-A9FF-07E6432DDB2F}" srcOrd="0" destOrd="0" presId="urn:microsoft.com/office/officeart/2005/8/layout/list1"/>
    <dgm:cxn modelId="{B3E3AC55-E15F-455D-93C7-FB8C939CE357}" srcId="{52EB3D20-2774-48FD-8E6A-CB52B5BC39ED}" destId="{060EA4A1-5741-4221-82CD-005A9AD066FC}" srcOrd="2" destOrd="0" parTransId="{F7CB1729-9514-4E7C-9512-9707A1A2F635}" sibTransId="{7F62B56D-A7FF-4FD6-803C-5EECD8D8434E}"/>
    <dgm:cxn modelId="{1E7C6B47-A1FD-456F-B5A9-C44C02C0B5A5}" type="presParOf" srcId="{F8A5A663-4503-4E40-99E9-0745B0BE8FEC}" destId="{6A07E3B3-284F-402E-B158-8D9B75DBBF87}" srcOrd="0" destOrd="0" presId="urn:microsoft.com/office/officeart/2005/8/layout/list1"/>
    <dgm:cxn modelId="{7EFBE4B4-ABD0-40D5-AF8C-3863A439DA04}" type="presParOf" srcId="{6A07E3B3-284F-402E-B158-8D9B75DBBF87}" destId="{A6E29D61-0EBC-4D0A-AF56-CAD9E70D57F7}" srcOrd="0" destOrd="0" presId="urn:microsoft.com/office/officeart/2005/8/layout/list1"/>
    <dgm:cxn modelId="{3F939D70-B79E-4A77-AAEC-EBF656051EF2}" type="presParOf" srcId="{6A07E3B3-284F-402E-B158-8D9B75DBBF87}" destId="{8187E379-A010-40A0-901B-6B377B0E4506}" srcOrd="1" destOrd="0" presId="urn:microsoft.com/office/officeart/2005/8/layout/list1"/>
    <dgm:cxn modelId="{CD00FAF6-3AF8-426F-89BC-43C651602F80}" type="presParOf" srcId="{F8A5A663-4503-4E40-99E9-0745B0BE8FEC}" destId="{2BB411EE-E373-416C-B455-A4BA701C980B}" srcOrd="1" destOrd="0" presId="urn:microsoft.com/office/officeart/2005/8/layout/list1"/>
    <dgm:cxn modelId="{49723728-9DB1-4AB2-B4D2-F6436D5CCC2F}" type="presParOf" srcId="{F8A5A663-4503-4E40-99E9-0745B0BE8FEC}" destId="{A2AC9CDF-F6F5-4262-A9FF-07E6432DDB2F}" srcOrd="2" destOrd="0" presId="urn:microsoft.com/office/officeart/2005/8/layout/list1"/>
    <dgm:cxn modelId="{16C07027-E94E-489E-934D-F00BD69C3B7F}" type="presParOf" srcId="{F8A5A663-4503-4E40-99E9-0745B0BE8FEC}" destId="{97815238-8BB2-41E1-9D89-C1CEFC72F893}" srcOrd="3" destOrd="0" presId="urn:microsoft.com/office/officeart/2005/8/layout/list1"/>
    <dgm:cxn modelId="{9AA140D3-55EC-4FCE-98B8-B746D94231ED}" type="presParOf" srcId="{F8A5A663-4503-4E40-99E9-0745B0BE8FEC}" destId="{6BAEDA9E-1B38-499B-9A56-6CC72BADF4E4}" srcOrd="4" destOrd="0" presId="urn:microsoft.com/office/officeart/2005/8/layout/list1"/>
    <dgm:cxn modelId="{E759F47E-1B9D-47C4-8A8E-9B915F8CF91C}" type="presParOf" srcId="{6BAEDA9E-1B38-499B-9A56-6CC72BADF4E4}" destId="{4814D1BD-DEE1-48F6-B27D-28E101F2FC28}" srcOrd="0" destOrd="0" presId="urn:microsoft.com/office/officeart/2005/8/layout/list1"/>
    <dgm:cxn modelId="{6C3C6E3D-CDB8-483C-AD9A-8A0FEBD88A66}" type="presParOf" srcId="{6BAEDA9E-1B38-499B-9A56-6CC72BADF4E4}" destId="{5BF17452-3FCE-4303-A6B1-32AB05247870}" srcOrd="1" destOrd="0" presId="urn:microsoft.com/office/officeart/2005/8/layout/list1"/>
    <dgm:cxn modelId="{38691C32-79AF-4FBD-B2BB-E61DA49ED7C7}" type="presParOf" srcId="{F8A5A663-4503-4E40-99E9-0745B0BE8FEC}" destId="{BAC7C5A3-39C6-4595-97DB-B8C6E8C419A9}" srcOrd="5" destOrd="0" presId="urn:microsoft.com/office/officeart/2005/8/layout/list1"/>
    <dgm:cxn modelId="{C5D8ADEE-2CB5-4494-A96D-8F5800AACC15}" type="presParOf" srcId="{F8A5A663-4503-4E40-99E9-0745B0BE8FEC}" destId="{F436095A-918D-4222-8864-35D85C985A7B}" srcOrd="6" destOrd="0" presId="urn:microsoft.com/office/officeart/2005/8/layout/list1"/>
    <dgm:cxn modelId="{8F5AD82B-72DE-430A-A872-12BC7D1AEFB0}" type="presParOf" srcId="{F8A5A663-4503-4E40-99E9-0745B0BE8FEC}" destId="{E0F2146B-E69E-424D-8054-4AB156ACC92B}" srcOrd="7" destOrd="0" presId="urn:microsoft.com/office/officeart/2005/8/layout/list1"/>
    <dgm:cxn modelId="{B0B95806-B5A4-4349-97A6-4A1E9DF7449B}" type="presParOf" srcId="{F8A5A663-4503-4E40-99E9-0745B0BE8FEC}" destId="{29C76A5B-9DD6-47CD-B43F-8B547BF8D773}" srcOrd="8" destOrd="0" presId="urn:microsoft.com/office/officeart/2005/8/layout/list1"/>
    <dgm:cxn modelId="{A4D16D3D-8604-4464-B432-C76BCCEE26B8}" type="presParOf" srcId="{29C76A5B-9DD6-47CD-B43F-8B547BF8D773}" destId="{4A77BE4B-2A1B-4954-AE15-BAA4DF8A9E26}" srcOrd="0" destOrd="0" presId="urn:microsoft.com/office/officeart/2005/8/layout/list1"/>
    <dgm:cxn modelId="{F3177703-5F25-4C3D-B8E1-56C23AF30E6E}" type="presParOf" srcId="{29C76A5B-9DD6-47CD-B43F-8B547BF8D773}" destId="{12DA2CD5-66A8-4177-823E-F8D8C85E9F55}" srcOrd="1" destOrd="0" presId="urn:microsoft.com/office/officeart/2005/8/layout/list1"/>
    <dgm:cxn modelId="{6EB3719C-E61C-4C20-8687-D0DD618685C6}" type="presParOf" srcId="{F8A5A663-4503-4E40-99E9-0745B0BE8FEC}" destId="{98C1596C-4EA6-4045-B651-23E416677EC4}" srcOrd="9" destOrd="0" presId="urn:microsoft.com/office/officeart/2005/8/layout/list1"/>
    <dgm:cxn modelId="{D6C52977-0A9C-498F-8DE5-6D6B80540EA5}" type="presParOf" srcId="{F8A5A663-4503-4E40-99E9-0745B0BE8FEC}" destId="{F77B06D8-1FF3-4E91-9218-59C6CF6E5B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00677-5FAD-45BB-AB6B-520C9C44232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6FF99-870F-410C-B145-9191E0904D96}">
      <dgm:prSet phldrT="[Текст]" custT="1"/>
      <dgm:spPr/>
      <dgm:t>
        <a:bodyPr/>
        <a:lstStyle/>
        <a:p>
          <a:r>
            <a:rPr lang="ru-RU" sz="1800" b="1" dirty="0" smtClean="0">
              <a:latin typeface="+mj-lt"/>
            </a:rPr>
            <a:t>При участии Корпорации</a:t>
          </a:r>
          <a:endParaRPr lang="ru-RU" sz="1800" b="1" dirty="0">
            <a:latin typeface="+mj-lt"/>
          </a:endParaRPr>
        </a:p>
      </dgm:t>
    </dgm:pt>
    <dgm:pt modelId="{C714B0E6-C656-4759-870C-C0738B202D93}" type="parTrans" cxnId="{8F735C3E-250C-4B0F-BB77-724C66CDFE03}">
      <dgm:prSet/>
      <dgm:spPr/>
      <dgm:t>
        <a:bodyPr/>
        <a:lstStyle/>
        <a:p>
          <a:endParaRPr lang="ru-RU"/>
        </a:p>
      </dgm:t>
    </dgm:pt>
    <dgm:pt modelId="{5AA81531-DDBC-4F9E-BB80-6D4C21831FE7}" type="sibTrans" cxnId="{8F735C3E-250C-4B0F-BB77-724C66CDFE03}">
      <dgm:prSet/>
      <dgm:spPr/>
      <dgm:t>
        <a:bodyPr/>
        <a:lstStyle/>
        <a:p>
          <a:endParaRPr lang="ru-RU"/>
        </a:p>
      </dgm:t>
    </dgm:pt>
    <dgm:pt modelId="{DB3F9E74-1989-4A89-8A7D-11E097CF6B36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pPr marL="0" indent="0" algn="ctr">
            <a:spcAft>
              <a:spcPts val="0"/>
            </a:spcAft>
          </a:pPr>
          <a:r>
            <a: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Разработан </a:t>
          </a:r>
          <a:r>
            <a:rPr lang="ru-RU" u="sng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Федеральный закон от 29.12.2015 </a:t>
          </a:r>
          <a:br>
            <a:rPr lang="ru-RU" u="sng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</a:br>
          <a:r>
            <a:rPr lang="ru-RU" u="sng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№ 408-ФЗ</a:t>
          </a:r>
          <a:r>
            <a: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, определяющий </a:t>
          </a:r>
          <a: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порядок  формирования и ведения</a:t>
          </a:r>
          <a:r>
            <a:rPr lang="ru-RU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 ФНС России </a:t>
          </a:r>
          <a: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единого реестра </a:t>
          </a:r>
          <a:b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</a:br>
          <a:r>
            <a: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субъектов МСП</a:t>
          </a:r>
          <a:endParaRPr lang="ru-RU" dirty="0">
            <a:solidFill>
              <a:schemeClr val="bg1"/>
            </a:solidFill>
            <a:latin typeface="+mj-lt"/>
          </a:endParaRPr>
        </a:p>
      </dgm:t>
    </dgm:pt>
    <dgm:pt modelId="{04DD78FA-0667-4D7B-8674-EAC233877964}" type="parTrans" cxnId="{703D9CFD-E600-4301-BCDC-4FD9EE1264E3}">
      <dgm:prSet/>
      <dgm:spPr/>
      <dgm:t>
        <a:bodyPr/>
        <a:lstStyle/>
        <a:p>
          <a:endParaRPr lang="ru-RU"/>
        </a:p>
      </dgm:t>
    </dgm:pt>
    <dgm:pt modelId="{D404AC7F-9807-4666-9C2B-1A7DE445A693}" type="sibTrans" cxnId="{703D9CFD-E600-4301-BCDC-4FD9EE1264E3}">
      <dgm:prSet/>
      <dgm:spPr/>
      <dgm:t>
        <a:bodyPr/>
        <a:lstStyle/>
        <a:p>
          <a:endParaRPr lang="ru-RU"/>
        </a:p>
      </dgm:t>
    </dgm:pt>
    <dgm:pt modelId="{F56E276A-9A03-4911-832B-7537C5B41E39}" type="pres">
      <dgm:prSet presAssocID="{C2900677-5FAD-45BB-AB6B-520C9C44232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38F224-110E-4144-913C-254682CFC629}" type="pres">
      <dgm:prSet presAssocID="{3656FF99-870F-410C-B145-9191E0904D96}" presName="posSpace" presStyleCnt="0"/>
      <dgm:spPr/>
    </dgm:pt>
    <dgm:pt modelId="{FEF6C056-C17F-4E64-98BA-FA0EC1348D24}" type="pres">
      <dgm:prSet presAssocID="{3656FF99-870F-410C-B145-9191E0904D96}" presName="vertFlow" presStyleCnt="0"/>
      <dgm:spPr/>
    </dgm:pt>
    <dgm:pt modelId="{3EBAA7DC-FE88-4DA2-876E-9A782FB0B013}" type="pres">
      <dgm:prSet presAssocID="{3656FF99-870F-410C-B145-9191E0904D96}" presName="topSpace" presStyleCnt="0"/>
      <dgm:spPr/>
    </dgm:pt>
    <dgm:pt modelId="{1B389626-11F5-49ED-AB95-73376FF493C9}" type="pres">
      <dgm:prSet presAssocID="{3656FF99-870F-410C-B145-9191E0904D96}" presName="firstComp" presStyleCnt="0"/>
      <dgm:spPr/>
    </dgm:pt>
    <dgm:pt modelId="{822DFB66-74FE-459B-887B-6412C72E7371}" type="pres">
      <dgm:prSet presAssocID="{3656FF99-870F-410C-B145-9191E0904D96}" presName="firstChild" presStyleLbl="bgAccFollowNode1" presStyleIdx="0" presStyleCnt="1" custScaleX="114534" custScaleY="136054" custLinFactNeighborX="-4740" custLinFactNeighborY="-7055"/>
      <dgm:spPr/>
      <dgm:t>
        <a:bodyPr/>
        <a:lstStyle/>
        <a:p>
          <a:endParaRPr lang="ru-RU"/>
        </a:p>
      </dgm:t>
    </dgm:pt>
    <dgm:pt modelId="{50CF0083-EEAB-4DAD-9278-01A8D36AD83B}" type="pres">
      <dgm:prSet presAssocID="{3656FF99-870F-410C-B145-9191E0904D96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E38A3-B1D9-4616-86CC-31F43B99A381}" type="pres">
      <dgm:prSet presAssocID="{3656FF99-870F-410C-B145-9191E0904D96}" presName="negSpace" presStyleCnt="0"/>
      <dgm:spPr/>
    </dgm:pt>
    <dgm:pt modelId="{18D1EC6F-B164-4371-A80B-3C9455E0C862}" type="pres">
      <dgm:prSet presAssocID="{3656FF99-870F-410C-B145-9191E0904D96}" presName="circle" presStyleLbl="node1" presStyleIdx="0" presStyleCnt="1" custScaleX="106353" custScaleY="107199" custLinFactY="613" custLinFactNeighborX="-19002" custLinFactNeighborY="100000"/>
      <dgm:spPr/>
      <dgm:t>
        <a:bodyPr/>
        <a:lstStyle/>
        <a:p>
          <a:endParaRPr lang="ru-RU"/>
        </a:p>
      </dgm:t>
    </dgm:pt>
  </dgm:ptLst>
  <dgm:cxnLst>
    <dgm:cxn modelId="{8F735C3E-250C-4B0F-BB77-724C66CDFE03}" srcId="{C2900677-5FAD-45BB-AB6B-520C9C442323}" destId="{3656FF99-870F-410C-B145-9191E0904D96}" srcOrd="0" destOrd="0" parTransId="{C714B0E6-C656-4759-870C-C0738B202D93}" sibTransId="{5AA81531-DDBC-4F9E-BB80-6D4C21831FE7}"/>
    <dgm:cxn modelId="{3FA92806-F347-4CCA-B93C-9032FDEF1E82}" type="presOf" srcId="{DB3F9E74-1989-4A89-8A7D-11E097CF6B36}" destId="{50CF0083-EEAB-4DAD-9278-01A8D36AD83B}" srcOrd="1" destOrd="0" presId="urn:microsoft.com/office/officeart/2005/8/layout/hList9"/>
    <dgm:cxn modelId="{0B3F5E17-2B04-4528-B1A1-31A27F0024E3}" type="presOf" srcId="{3656FF99-870F-410C-B145-9191E0904D96}" destId="{18D1EC6F-B164-4371-A80B-3C9455E0C862}" srcOrd="0" destOrd="0" presId="urn:microsoft.com/office/officeart/2005/8/layout/hList9"/>
    <dgm:cxn modelId="{703D9CFD-E600-4301-BCDC-4FD9EE1264E3}" srcId="{3656FF99-870F-410C-B145-9191E0904D96}" destId="{DB3F9E74-1989-4A89-8A7D-11E097CF6B36}" srcOrd="0" destOrd="0" parTransId="{04DD78FA-0667-4D7B-8674-EAC233877964}" sibTransId="{D404AC7F-9807-4666-9C2B-1A7DE445A693}"/>
    <dgm:cxn modelId="{2A302261-60D0-43B4-956B-8A242C821E03}" type="presOf" srcId="{DB3F9E74-1989-4A89-8A7D-11E097CF6B36}" destId="{822DFB66-74FE-459B-887B-6412C72E7371}" srcOrd="0" destOrd="0" presId="urn:microsoft.com/office/officeart/2005/8/layout/hList9"/>
    <dgm:cxn modelId="{AAD1C33D-1843-452B-8A1D-FC5837048376}" type="presOf" srcId="{C2900677-5FAD-45BB-AB6B-520C9C442323}" destId="{F56E276A-9A03-4911-832B-7537C5B41E39}" srcOrd="0" destOrd="0" presId="urn:microsoft.com/office/officeart/2005/8/layout/hList9"/>
    <dgm:cxn modelId="{C8C383DB-A7C4-4325-9C34-6EA554C77D6B}" type="presParOf" srcId="{F56E276A-9A03-4911-832B-7537C5B41E39}" destId="{DB38F224-110E-4144-913C-254682CFC629}" srcOrd="0" destOrd="0" presId="urn:microsoft.com/office/officeart/2005/8/layout/hList9"/>
    <dgm:cxn modelId="{07524477-8130-4DF8-8B28-1B4E390AEEE8}" type="presParOf" srcId="{F56E276A-9A03-4911-832B-7537C5B41E39}" destId="{FEF6C056-C17F-4E64-98BA-FA0EC1348D24}" srcOrd="1" destOrd="0" presId="urn:microsoft.com/office/officeart/2005/8/layout/hList9"/>
    <dgm:cxn modelId="{479BCAEF-A1B6-44D4-961B-C1D800EAFBCC}" type="presParOf" srcId="{FEF6C056-C17F-4E64-98BA-FA0EC1348D24}" destId="{3EBAA7DC-FE88-4DA2-876E-9A782FB0B013}" srcOrd="0" destOrd="0" presId="urn:microsoft.com/office/officeart/2005/8/layout/hList9"/>
    <dgm:cxn modelId="{A627DCF8-F1AA-48AD-8148-BA2935933243}" type="presParOf" srcId="{FEF6C056-C17F-4E64-98BA-FA0EC1348D24}" destId="{1B389626-11F5-49ED-AB95-73376FF493C9}" srcOrd="1" destOrd="0" presId="urn:microsoft.com/office/officeart/2005/8/layout/hList9"/>
    <dgm:cxn modelId="{6D70D9C1-A6CD-47D4-8372-EF4EA1A681C1}" type="presParOf" srcId="{1B389626-11F5-49ED-AB95-73376FF493C9}" destId="{822DFB66-74FE-459B-887B-6412C72E7371}" srcOrd="0" destOrd="0" presId="urn:microsoft.com/office/officeart/2005/8/layout/hList9"/>
    <dgm:cxn modelId="{7D19AD1D-3134-4FE1-A1EF-738DFE0E3E4B}" type="presParOf" srcId="{1B389626-11F5-49ED-AB95-73376FF493C9}" destId="{50CF0083-EEAB-4DAD-9278-01A8D36AD83B}" srcOrd="1" destOrd="0" presId="urn:microsoft.com/office/officeart/2005/8/layout/hList9"/>
    <dgm:cxn modelId="{E59C1E39-C180-473B-9D8B-986CF2BEC793}" type="presParOf" srcId="{F56E276A-9A03-4911-832B-7537C5B41E39}" destId="{350E38A3-B1D9-4616-86CC-31F43B99A381}" srcOrd="2" destOrd="0" presId="urn:microsoft.com/office/officeart/2005/8/layout/hList9"/>
    <dgm:cxn modelId="{67613BD4-EA6A-4377-A55F-4ABAC14649AB}" type="presParOf" srcId="{F56E276A-9A03-4911-832B-7537C5B41E39}" destId="{18D1EC6F-B164-4371-A80B-3C9455E0C86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17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E1577-3A23-435E-8456-B20EE4B5C2CF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B434C67-FE62-4AB2-B74E-CF3DBFFBEB76}" type="slidenum">
              <a:rPr lang="ru-RU" sz="1200"/>
              <a:pPr algn="r"/>
              <a:t>6</a:t>
            </a:fld>
            <a:endParaRPr lang="ru-RU" sz="1200" dirty="0"/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86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061E6-0AAA-49F8-B74D-B24FEDCECDE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D061E6-0AAA-49F8-B74D-B24FEDCECDE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18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94D-C25F-4CCC-8DFA-2DD3C1B362B1}" type="datetime1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4CD-F5EC-4D43-B0F2-0C5C6D9AF715}" type="datetime1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DBB9-72CE-45BA-A57E-EC2CD90B430E}" type="datetime1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FBEA-0D8C-44F4-9DC4-425DC9CB45BF}" type="datetime1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DFF-4DC0-4249-930E-0F3FD2D975B8}" type="datetime1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F970-0A99-4F05-9CC3-BCDB09507058}" type="datetime1">
              <a:rPr lang="ru-RU" smtClean="0"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B89-F843-4029-A188-A2F0F6778761}" type="datetime1">
              <a:rPr lang="ru-RU" smtClean="0"/>
              <a:t>14.10.2016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347-EA48-4E53-AA19-91E2BE95543B}" type="datetime1">
              <a:rPr lang="ru-RU" smtClean="0"/>
              <a:t>14.10.2016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DD74-0963-4817-90A9-E4C389D28BE1}" type="datetime1">
              <a:rPr lang="ru-RU" smtClean="0"/>
              <a:t>14.10.2016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07C-68E6-4153-A62A-DDC2054FE3DA}" type="datetime1">
              <a:rPr lang="ru-RU" smtClean="0"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A2F5-AE2A-496A-B8C5-EC7D7C36D010}" type="datetime1">
              <a:rPr lang="ru-RU" smtClean="0"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39BE-C3BA-4B0B-914D-7C9F5DA1E847}" type="datetime1">
              <a:rPr lang="ru-RU" smtClean="0"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jpe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25227"/>
            <a:ext cx="12599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 ходе оказания мер поддержки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субъектам малого и среднего предпринимательства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АО «Корпорация «МСП» в 2016 году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(по состоянию на 10.10.2016)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Москва, 2016 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62691" y="8209284"/>
            <a:ext cx="2834997" cy="460041"/>
          </a:xfrm>
        </p:spPr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8995" y="1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Поддержка экспортно-ориентированных субъектов МСП</a:t>
            </a:r>
            <a:endParaRPr lang="ru-RU" altLang="ru-RU" sz="2000" i="1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3538" y="6859825"/>
            <a:ext cx="11891165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5938" y="6981218"/>
            <a:ext cx="7406213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 smtClean="0"/>
              <a:t>Базовые требования рассмотрения проекта всеми Институтами в рамках Инвестиционного лифта: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Годовая выручка: до 2 млрд руб.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Кол-во сотрудников: до 250 чел.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err="1" smtClean="0"/>
              <a:t>Резидентство</a:t>
            </a:r>
            <a:r>
              <a:rPr lang="ru-RU" sz="1100" dirty="0" smtClean="0"/>
              <a:t>: Российская Федерация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Отсутствие отрицательной кредитной истории и отсутствие просроченной задолженности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Собственные средства инвестора: не менее 15%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 smtClean="0"/>
              <a:t>Срок кредитования: до 5 лет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0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15938" y="2387062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492084" y="5495471"/>
            <a:ext cx="2360923" cy="715982"/>
            <a:chOff x="370506" y="3957296"/>
            <a:chExt cx="2391745" cy="715982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70506" y="3957296"/>
              <a:ext cx="2391745" cy="715982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Параметры финансирования</a:t>
              </a:r>
              <a:endParaRPr lang="ru-RU" sz="1200" b="1" kern="0" dirty="0">
                <a:latin typeface="+mj-lt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523994" y="3995396"/>
              <a:ext cx="499365" cy="563436"/>
              <a:chOff x="504944" y="4355696"/>
              <a:chExt cx="499365" cy="563436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4944" y="4355696"/>
                <a:ext cx="360820" cy="360820"/>
              </a:xfrm>
              <a:prstGeom prst="rect">
                <a:avLst/>
              </a:prstGeom>
            </p:spPr>
          </p:pic>
          <p:grpSp>
            <p:nvGrpSpPr>
              <p:cNvPr id="60" name="Group 629"/>
              <p:cNvGrpSpPr/>
              <p:nvPr/>
            </p:nvGrpSpPr>
            <p:grpSpPr>
              <a:xfrm>
                <a:off x="657808" y="4451532"/>
                <a:ext cx="346501" cy="467600"/>
                <a:chOff x="8731241" y="4262438"/>
                <a:chExt cx="458788" cy="619125"/>
              </a:xfrm>
              <a:solidFill>
                <a:schemeClr val="tx1"/>
              </a:solidFill>
            </p:grpSpPr>
            <p:sp>
              <p:nvSpPr>
                <p:cNvPr id="61" name="Freeform 857"/>
                <p:cNvSpPr>
                  <a:spLocks noEditPoints="1"/>
                </p:cNvSpPr>
                <p:nvPr/>
              </p:nvSpPr>
              <p:spPr bwMode="auto">
                <a:xfrm>
                  <a:off x="8731241" y="4262438"/>
                  <a:ext cx="458788" cy="619125"/>
                </a:xfrm>
                <a:custGeom>
                  <a:avLst/>
                  <a:gdLst>
                    <a:gd name="T0" fmla="*/ 90 w 157"/>
                    <a:gd name="T1" fmla="*/ 212 h 212"/>
                    <a:gd name="T2" fmla="*/ 18 w 157"/>
                    <a:gd name="T3" fmla="*/ 212 h 212"/>
                    <a:gd name="T4" fmla="*/ 0 w 157"/>
                    <a:gd name="T5" fmla="*/ 194 h 212"/>
                    <a:gd name="T6" fmla="*/ 0 w 157"/>
                    <a:gd name="T7" fmla="*/ 17 h 212"/>
                    <a:gd name="T8" fmla="*/ 18 w 157"/>
                    <a:gd name="T9" fmla="*/ 0 h 212"/>
                    <a:gd name="T10" fmla="*/ 140 w 157"/>
                    <a:gd name="T11" fmla="*/ 0 h 212"/>
                    <a:gd name="T12" fmla="*/ 157 w 157"/>
                    <a:gd name="T13" fmla="*/ 17 h 212"/>
                    <a:gd name="T14" fmla="*/ 157 w 157"/>
                    <a:gd name="T15" fmla="*/ 145 h 212"/>
                    <a:gd name="T16" fmla="*/ 90 w 157"/>
                    <a:gd name="T17" fmla="*/ 212 h 212"/>
                    <a:gd name="T18" fmla="*/ 18 w 157"/>
                    <a:gd name="T19" fmla="*/ 12 h 212"/>
                    <a:gd name="T20" fmla="*/ 12 w 157"/>
                    <a:gd name="T21" fmla="*/ 17 h 212"/>
                    <a:gd name="T22" fmla="*/ 12 w 157"/>
                    <a:gd name="T23" fmla="*/ 194 h 212"/>
                    <a:gd name="T24" fmla="*/ 18 w 157"/>
                    <a:gd name="T25" fmla="*/ 200 h 212"/>
                    <a:gd name="T26" fmla="*/ 85 w 157"/>
                    <a:gd name="T27" fmla="*/ 200 h 212"/>
                    <a:gd name="T28" fmla="*/ 145 w 157"/>
                    <a:gd name="T29" fmla="*/ 140 h 212"/>
                    <a:gd name="T30" fmla="*/ 145 w 157"/>
                    <a:gd name="T31" fmla="*/ 17 h 212"/>
                    <a:gd name="T32" fmla="*/ 140 w 157"/>
                    <a:gd name="T33" fmla="*/ 12 h 212"/>
                    <a:gd name="T34" fmla="*/ 18 w 157"/>
                    <a:gd name="T35" fmla="*/ 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7" h="212">
                      <a:moveTo>
                        <a:pt x="90" y="212"/>
                      </a:moveTo>
                      <a:cubicBezTo>
                        <a:pt x="18" y="212"/>
                        <a:pt x="18" y="212"/>
                        <a:pt x="18" y="212"/>
                      </a:cubicBezTo>
                      <a:cubicBezTo>
                        <a:pt x="8" y="212"/>
                        <a:pt x="0" y="204"/>
                        <a:pt x="0" y="19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9" y="0"/>
                        <a:pt x="157" y="8"/>
                        <a:pt x="157" y="17"/>
                      </a:cubicBezTo>
                      <a:cubicBezTo>
                        <a:pt x="157" y="145"/>
                        <a:pt x="157" y="145"/>
                        <a:pt x="157" y="145"/>
                      </a:cubicBezTo>
                      <a:lnTo>
                        <a:pt x="90" y="212"/>
                      </a:lnTo>
                      <a:close/>
                      <a:moveTo>
                        <a:pt x="18" y="12"/>
                      </a:moveTo>
                      <a:cubicBezTo>
                        <a:pt x="15" y="12"/>
                        <a:pt x="12" y="14"/>
                        <a:pt x="12" y="17"/>
                      </a:cubicBezTo>
                      <a:cubicBezTo>
                        <a:pt x="12" y="194"/>
                        <a:pt x="12" y="194"/>
                        <a:pt x="12" y="194"/>
                      </a:cubicBezTo>
                      <a:cubicBezTo>
                        <a:pt x="12" y="197"/>
                        <a:pt x="15" y="200"/>
                        <a:pt x="18" y="200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ubicBezTo>
                        <a:pt x="145" y="140"/>
                        <a:pt x="145" y="140"/>
                        <a:pt x="145" y="140"/>
                      </a:cubicBezTo>
                      <a:cubicBezTo>
                        <a:pt x="145" y="17"/>
                        <a:pt x="145" y="17"/>
                        <a:pt x="145" y="17"/>
                      </a:cubicBezTo>
                      <a:cubicBezTo>
                        <a:pt x="145" y="14"/>
                        <a:pt x="143" y="12"/>
                        <a:pt x="140" y="12"/>
                      </a:cubicBezTo>
                      <a:lnTo>
                        <a:pt x="18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0000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Freeform 858"/>
                <p:cNvSpPr>
                  <a:spLocks/>
                </p:cNvSpPr>
                <p:nvPr/>
              </p:nvSpPr>
              <p:spPr bwMode="auto">
                <a:xfrm>
                  <a:off x="8970963" y="4659313"/>
                  <a:ext cx="201613" cy="204788"/>
                </a:xfrm>
                <a:custGeom>
                  <a:avLst/>
                  <a:gdLst>
                    <a:gd name="T0" fmla="*/ 12 w 69"/>
                    <a:gd name="T1" fmla="*/ 70 h 70"/>
                    <a:gd name="T2" fmla="*/ 0 w 69"/>
                    <a:gd name="T3" fmla="*/ 70 h 70"/>
                    <a:gd name="T4" fmla="*/ 0 w 69"/>
                    <a:gd name="T5" fmla="*/ 18 h 70"/>
                    <a:gd name="T6" fmla="*/ 18 w 69"/>
                    <a:gd name="T7" fmla="*/ 0 h 70"/>
                    <a:gd name="T8" fmla="*/ 69 w 69"/>
                    <a:gd name="T9" fmla="*/ 0 h 70"/>
                    <a:gd name="T10" fmla="*/ 69 w 69"/>
                    <a:gd name="T11" fmla="*/ 12 h 70"/>
                    <a:gd name="T12" fmla="*/ 18 w 69"/>
                    <a:gd name="T13" fmla="*/ 12 h 70"/>
                    <a:gd name="T14" fmla="*/ 12 w 69"/>
                    <a:gd name="T15" fmla="*/ 18 h 70"/>
                    <a:gd name="T16" fmla="*/ 12 w 69"/>
                    <a:gd name="T1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70">
                      <a:moveTo>
                        <a:pt x="12" y="70"/>
                      </a:move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4" y="12"/>
                        <a:pt x="12" y="15"/>
                        <a:pt x="12" y="18"/>
                      </a:cubicBezTo>
                      <a:lnTo>
                        <a:pt x="12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0000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01" y="1854662"/>
            <a:ext cx="1043824" cy="2901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 cstate="print"/>
          <a:srcRect l="2083" t="12026" r="15209" b="51231"/>
          <a:stretch/>
        </p:blipFill>
        <p:spPr>
          <a:xfrm>
            <a:off x="5295900" y="1658703"/>
            <a:ext cx="2296391" cy="57355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734078"/>
            <a:ext cx="2018506" cy="409727"/>
          </a:xfrm>
          <a:prstGeom prst="rect">
            <a:avLst/>
          </a:prstGeom>
        </p:spPr>
      </p:pic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69822"/>
              </p:ext>
            </p:extLst>
          </p:nvPr>
        </p:nvGraphicFramePr>
        <p:xfrm>
          <a:off x="2914651" y="2563681"/>
          <a:ext cx="9492452" cy="443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13">
                  <a:extLst>
                    <a:ext uri="{9D8B030D-6E8A-4147-A177-3AD203B41FA5}">
                      <a16:colId xmlns:a16="http://schemas.microsoft.com/office/drawing/2014/main" xmlns="" val="2756428174"/>
                    </a:ext>
                  </a:extLst>
                </a:gridCol>
                <a:gridCol w="2373113">
                  <a:extLst>
                    <a:ext uri="{9D8B030D-6E8A-4147-A177-3AD203B41FA5}">
                      <a16:colId xmlns:a16="http://schemas.microsoft.com/office/drawing/2014/main" xmlns="" val="83167896"/>
                    </a:ext>
                  </a:extLst>
                </a:gridCol>
                <a:gridCol w="2373113">
                  <a:extLst>
                    <a:ext uri="{9D8B030D-6E8A-4147-A177-3AD203B41FA5}">
                      <a16:colId xmlns:a16="http://schemas.microsoft.com/office/drawing/2014/main" xmlns="" val="852599335"/>
                    </a:ext>
                  </a:extLst>
                </a:gridCol>
                <a:gridCol w="2373113">
                  <a:extLst>
                    <a:ext uri="{9D8B030D-6E8A-4147-A177-3AD203B41FA5}">
                      <a16:colId xmlns:a16="http://schemas.microsoft.com/office/drawing/2014/main" xmlns="" val="376477097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Кредитное финансирование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субъектов МСП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Осуществление кредитно-гарантийной поддержки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субъектов МСП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Вхождение в капитал субъектов МСП/ мезонинное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финансирование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</a:rPr>
                        <a:t>Сопровождение и поддержка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</a:rPr>
                        <a:t> субъектов МСП с экспортным потенциалом</a:t>
                      </a: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0242786"/>
                  </a:ext>
                </a:extLst>
              </a:tr>
              <a:tr h="211925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Основной фокус при отборе проектов-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импортозамещение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, высокотехнологичные компании.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50% -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софинансирование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от заемщика (включая банковские кредиты)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Не менее 15% средств предоставляет акционер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Обеспечение: гарантия, залог, поручительство.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Соответствие требованиям ст.4 Федерального закона № 209-ФЗ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Регистрация бизнеса на территории Российской Федерации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Отсутствие отрицательной кредитной истории и отсутствие просроченной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задолженности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Программа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«Инвестиционный лифт»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Несырьевой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сектор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экономики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Наличие экспортной выручки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Выручка компании от 0,5 до 2 млрд. руб.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Резидент РФ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Ведение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экспортной деятельности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Поддержка только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</a:rPr>
                        <a:t>несырьевого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 сектора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Объем сделки: нет минимального порога, в работе сделки – в среднем по 20-30 млн. руб.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0540156"/>
                  </a:ext>
                </a:extLst>
              </a:tr>
              <a:tr h="161962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Финансирование на проектной основе.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Стоимость финансирования: 5% годовых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Срок кредита: 5 лет.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Объем финансирования: до 300 млн руб. на одну сделку.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109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гарантии: до 15 лет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Вознаграждение за гарантию: 1,25% годовых от суммы гарантии за весь срок действия гарантии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Сумма гарантии: до 50% от суммы кредита, с возможным участием РГО до 70%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кредитования 6,5% (10%-11%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годовых, до 3 лет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10933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Участие в акционерном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капитале до 50%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Объем инвестирования: до 1 млрд руб. в один проект.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Внутренняя норма доходности превышает 13,5% в рублях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Выход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</a:rPr>
                        <a:t> РФПИ из инвестиции через 5-7 лет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109335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страховых продуктов ЭКСАР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1" indent="-171450" algn="l" defTabSz="109335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кредитных продуктов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Росэксимбанка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в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ам.долл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– 2%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в евро – 1,5%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в рублях – 5,75%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для иностранных покупателей, 7,75%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p.a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для российских экспортеров</a:t>
                      </a: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308875"/>
                  </a:ext>
                </a:extLst>
              </a:tr>
            </a:tbl>
          </a:graphicData>
        </a:graphic>
      </p:graphicFrame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665" y="1638473"/>
            <a:ext cx="2001050" cy="618974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492084" y="3868530"/>
            <a:ext cx="2391745" cy="715982"/>
            <a:chOff x="308862" y="2881804"/>
            <a:chExt cx="2391745" cy="715982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308862" y="2881804"/>
              <a:ext cx="2391745" cy="715982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00000" rIns="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Ключевые </a:t>
              </a:r>
              <a:br>
                <a:rPr lang="ru-RU" sz="1200" b="1" kern="0" dirty="0" smtClean="0">
                  <a:latin typeface="+mj-lt"/>
                </a:rPr>
              </a:br>
              <a:r>
                <a:rPr lang="ru-RU" sz="1200" b="1" kern="0" dirty="0" smtClean="0">
                  <a:latin typeface="+mj-lt"/>
                </a:rPr>
                <a:t>требования </a:t>
              </a:r>
              <a:br>
                <a:rPr lang="ru-RU" sz="1200" b="1" kern="0" dirty="0" smtClean="0">
                  <a:latin typeface="+mj-lt"/>
                </a:rPr>
              </a:br>
              <a:r>
                <a:rPr lang="ru-RU" sz="1200" b="1" kern="0" dirty="0" smtClean="0">
                  <a:latin typeface="+mj-lt"/>
                </a:rPr>
                <a:t>к проектам</a:t>
              </a:r>
              <a:endParaRPr lang="ru-RU" sz="1200" kern="0" dirty="0">
                <a:latin typeface="+mj-lt"/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50" y="2978008"/>
              <a:ext cx="538349" cy="538349"/>
            </a:xfrm>
            <a:prstGeom prst="rect">
              <a:avLst/>
            </a:prstGeom>
          </p:spPr>
        </p:pic>
      </p:grpSp>
      <p:sp>
        <p:nvSpPr>
          <p:cNvPr id="71" name="Скругленный прямоугольник 70"/>
          <p:cNvSpPr/>
          <p:nvPr/>
        </p:nvSpPr>
        <p:spPr>
          <a:xfrm>
            <a:off x="492084" y="2581769"/>
            <a:ext cx="2360923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900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Возможная роль участников</a:t>
            </a:r>
            <a:endParaRPr lang="ru-RU" sz="1200" kern="0" dirty="0">
              <a:latin typeface="+mj-lt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596461" y="2716032"/>
            <a:ext cx="556638" cy="490081"/>
            <a:chOff x="501679" y="2578082"/>
            <a:chExt cx="1342949" cy="1182373"/>
          </a:xfrm>
        </p:grpSpPr>
        <p:sp>
          <p:nvSpPr>
            <p:cNvPr id="73" name="Овал 72"/>
            <p:cNvSpPr/>
            <p:nvPr/>
          </p:nvSpPr>
          <p:spPr>
            <a:xfrm>
              <a:off x="794586" y="2805901"/>
              <a:ext cx="470822" cy="47082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₽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319939" y="3169718"/>
              <a:ext cx="470822" cy="47082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€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1373806" y="2578082"/>
              <a:ext cx="470822" cy="47082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£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656132" y="3189478"/>
              <a:ext cx="416524" cy="725429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>
            <a:off x="515938" y="7012225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85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2113231" y="8180722"/>
            <a:ext cx="486757" cy="460041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7287" y="71909"/>
            <a:ext cx="9172701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Целевые индикаторы выполнения Программы</a:t>
            </a:r>
            <a:b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</a:b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АО «Корпорация «МСП» на 2016-2018 годы</a:t>
            </a: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50326"/>
              </p:ext>
            </p:extLst>
          </p:nvPr>
        </p:nvGraphicFramePr>
        <p:xfrm>
          <a:off x="282575" y="1776376"/>
          <a:ext cx="12005775" cy="6079802"/>
        </p:xfrm>
        <a:graphic>
          <a:graphicData uri="http://schemas.openxmlformats.org/drawingml/2006/table">
            <a:tbl>
              <a:tblPr/>
              <a:tblGrid>
                <a:gridCol w="420388">
                  <a:extLst>
                    <a:ext uri="{9D8B030D-6E8A-4147-A177-3AD203B41FA5}">
                      <a16:colId xmlns:a16="http://schemas.microsoft.com/office/drawing/2014/main" xmlns="" val="56167660"/>
                    </a:ext>
                  </a:extLst>
                </a:gridCol>
                <a:gridCol w="6742762">
                  <a:extLst>
                    <a:ext uri="{9D8B030D-6E8A-4147-A177-3AD203B41FA5}">
                      <a16:colId xmlns:a16="http://schemas.microsoft.com/office/drawing/2014/main" xmlns="" val="2788204838"/>
                    </a:ext>
                  </a:extLst>
                </a:gridCol>
                <a:gridCol w="733209">
                  <a:extLst>
                    <a:ext uri="{9D8B030D-6E8A-4147-A177-3AD203B41FA5}">
                      <a16:colId xmlns:a16="http://schemas.microsoft.com/office/drawing/2014/main" xmlns="" val="1021161106"/>
                    </a:ext>
                  </a:extLst>
                </a:gridCol>
                <a:gridCol w="1350035">
                  <a:extLst>
                    <a:ext uri="{9D8B030D-6E8A-4147-A177-3AD203B41FA5}">
                      <a16:colId xmlns:a16="http://schemas.microsoft.com/office/drawing/2014/main" xmlns="" val="2242272687"/>
                    </a:ext>
                  </a:extLst>
                </a:gridCol>
                <a:gridCol w="1326759">
                  <a:extLst>
                    <a:ext uri="{9D8B030D-6E8A-4147-A177-3AD203B41FA5}">
                      <a16:colId xmlns:a16="http://schemas.microsoft.com/office/drawing/2014/main" xmlns="" val="2474329174"/>
                    </a:ext>
                  </a:extLst>
                </a:gridCol>
                <a:gridCol w="1432622">
                  <a:extLst>
                    <a:ext uri="{9D8B030D-6E8A-4147-A177-3AD203B41FA5}">
                      <a16:colId xmlns:a16="http://schemas.microsoft.com/office/drawing/2014/main" xmlns="" val="999191254"/>
                    </a:ext>
                  </a:extLst>
                </a:gridCol>
              </a:tblGrid>
              <a:tr h="326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№</a:t>
                      </a:r>
                      <a:b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п/п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Наименование целевого индикатора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Ед. изм.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Значение целевого индикатора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42709"/>
                  </a:ext>
                </a:extLst>
              </a:tr>
              <a:tr h="448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Целевое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Повышенное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Максимальное</a:t>
                      </a:r>
                      <a:endParaRPr lang="ru-RU" sz="155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418655"/>
                  </a:ext>
                </a:extLst>
              </a:tr>
              <a:tr h="757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Среднегодовой прирост доли закупок конкретных заказчиков, определенных Правительством Российской Федерации, у субъектов малого и среднего предпринимательства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298031"/>
                  </a:ext>
                </a:extLst>
              </a:tr>
              <a:tr h="444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Объем финансирования субъектов МСП, полученный с участием гарантийной поддержки НГС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млн руб.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 470 000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 480 000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9596579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Интегральный показатель уровня востребованности сервисов маркетингового навигатора МСП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991216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3.1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Число субъектов МСП, открывших и (или) развивающих бизнес с помощью сервисов маркетингового навигатора МСП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ед.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320 000 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256885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3.2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Число граждан, намеренных открыть свой бизнес  с  использованием маркетингового навигатора </a:t>
                      </a: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МСП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ед.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1 200 000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955349"/>
                  </a:ext>
                </a:extLst>
              </a:tr>
              <a:tr h="1326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Увеличение числа объектов, включенных в перечни государственного имущества и муниципального имущества, в целях предоставления его во владение и (или) в пользование на долгосрочной основе субъектам МСП и организациям, образующим инфраструктуру поддержки субъектов МСП, а также отчуждения на возмездной основе в собственность субъектов МСП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3228016"/>
                  </a:ext>
                </a:extLst>
              </a:tr>
              <a:tr h="66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Доля субъектов МСП, использующих механизм получения услуг по принципу «одного окна», в том числе на базе МФЦ и в электронной форме через портал услуг и сайт Корпорации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149906"/>
                  </a:ext>
                </a:extLst>
              </a:tr>
              <a:tr h="66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Формирование НГС (доля РГО, присоединившихся к требованиям в целях обеспечения единых подходов в предоставлении гарантийной поддержки субъектам МСП)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3406" marR="3406" marT="34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86107"/>
                  </a:ext>
                </a:extLst>
              </a:tr>
            </a:tbl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289367" y="982151"/>
            <a:ext cx="12029633" cy="62262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Программой деятельности АО «Корпорация «МСП» на 2016-2018 годы, утвержденной Советом директоров АО «Корпорация «МСП», установлены следующие целевые индикаторы:</a:t>
            </a:r>
            <a:endParaRPr lang="ru-RU" b="1" dirty="0">
              <a:solidFill>
                <a:prstClr val="white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082" y="8081046"/>
            <a:ext cx="10272639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8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Источник: </a:t>
            </a:r>
            <a:r>
              <a:rPr lang="ru-RU" sz="1050" dirty="0" smtClean="0">
                <a:ea typeface="Calibri" panose="020F0502020204030204" pitchFamily="34" charset="0"/>
              </a:rPr>
              <a:t>Программа </a:t>
            </a:r>
            <a:r>
              <a:rPr lang="ru-RU" sz="1050" dirty="0">
                <a:ea typeface="Calibri" panose="020F0502020204030204" pitchFamily="34" charset="0"/>
              </a:rPr>
              <a:t>деятельности АО «Корпорация «МСП» на 2016-2018 годы, </a:t>
            </a:r>
            <a:r>
              <a:rPr lang="ru-RU" sz="1050" dirty="0" smtClean="0">
                <a:ea typeface="Calibri" panose="020F0502020204030204" pitchFamily="34" charset="0"/>
              </a:rPr>
              <a:t>утверждена Советом </a:t>
            </a:r>
            <a:r>
              <a:rPr lang="ru-RU" sz="1050" dirty="0">
                <a:ea typeface="Calibri" panose="020F0502020204030204" pitchFamily="34" charset="0"/>
              </a:rPr>
              <a:t>директоров АО «Корпорация «МСП</a:t>
            </a:r>
            <a:r>
              <a:rPr lang="ru-RU" sz="1050" dirty="0" smtClean="0">
                <a:ea typeface="Calibri" panose="020F0502020204030204" pitchFamily="34" charset="0"/>
              </a:rPr>
              <a:t>» 29 декабря 2015 г., протокол № 5</a:t>
            </a:r>
            <a:endParaRPr kumimoji="0" lang="ru-RU" sz="1008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62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29971"/>
            <a:ext cx="125999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СПАСИБО ЗА ВНИМАНИЕ</a:t>
            </a: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11751" y="8180722"/>
            <a:ext cx="2688237" cy="46004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3798775"/>
              </p:ext>
            </p:extLst>
          </p:nvPr>
        </p:nvGraphicFramePr>
        <p:xfrm>
          <a:off x="703733" y="851085"/>
          <a:ext cx="11159390" cy="557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5127" y="959609"/>
            <a:ext cx="4967912" cy="544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68" b="1" dirty="0" smtClean="0">
                <a:latin typeface="+mj-lt"/>
                <a:cs typeface="Times New Roman" panose="02020603050405020304" pitchFamily="18" charset="0"/>
              </a:rPr>
              <a:t>Корпоративный сегмент</a:t>
            </a:r>
            <a:endParaRPr lang="ru-RU" sz="2268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570" y="962622"/>
            <a:ext cx="4852835" cy="544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68" b="1" dirty="0" smtClean="0">
                <a:latin typeface="+mj-lt"/>
                <a:cs typeface="Times New Roman" panose="02020603050405020304" pitchFamily="18" charset="0"/>
              </a:rPr>
              <a:t>Массовый сегмент</a:t>
            </a:r>
            <a:endParaRPr lang="ru-RU" sz="2268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7287" y="25099"/>
            <a:ext cx="9083368" cy="825986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Целевые сегменты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оказания мер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поддержки субъектам МСП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 rot="10800000">
            <a:off x="1728685" y="1677070"/>
            <a:ext cx="394853" cy="1553976"/>
          </a:xfrm>
          <a:prstGeom prst="rightBrace">
            <a:avLst>
              <a:gd name="adj1" fmla="val 85527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 rot="10800000">
            <a:off x="1738572" y="3294966"/>
            <a:ext cx="394853" cy="2237411"/>
          </a:xfrm>
          <a:prstGeom prst="rightBrace">
            <a:avLst>
              <a:gd name="adj1" fmla="val 85527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 rot="10800000">
            <a:off x="6660571" y="2346186"/>
            <a:ext cx="477981" cy="2951018"/>
          </a:xfrm>
          <a:prstGeom prst="rightBrace">
            <a:avLst>
              <a:gd name="adj1" fmla="val 85527"/>
              <a:gd name="adj2" fmla="val 50000"/>
            </a:avLst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634324" y="6686531"/>
            <a:ext cx="8879082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 УВЕЛИЧЕНИЕ ЧИСЛА ЗАНЯТЫХ У СУБЪЕКТОВ МАЛОГО И СРЕДНЕГО ПРЕДПРИНИМАТЕЛЬСТВА;</a:t>
            </a:r>
            <a:b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 УВЕЛИЧЕНИЕ ЧИСЛА ВЫСОКОТЕХНОЛОГИЧНЫХ РАБОЧИХ МЕСТ;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 УВЕЛИЧЕНИЕ НАЛОГОВЫХ ПОСТУПЛЕНИЙ.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08682" y="7438481"/>
            <a:ext cx="1905262" cy="97226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64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ГЕНЕРАЛЬНАЯ ЦЕЛЬ</a:t>
            </a:r>
            <a:endParaRPr lang="ru-RU" sz="1764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4324" y="7425196"/>
            <a:ext cx="8879082" cy="9120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ДИВЕРСИФИКАЦИЯ ЭКОНОМИКИ НА ОСНОВЕ МАЛОГО И СРЕДНЕГО ПРЕДПРИНИМАТЕЛЬСТВА, ДАЛЬНЕЙШИЙ РОСТ </a:t>
            </a:r>
            <a:br>
              <a:rPr lang="ru-RU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СРЕДНЕГО КЛАССА И СОЦИАЛЬНОЙ СТАБИЛЬНОСТИ 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427287" y="5752554"/>
            <a:ext cx="648446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Система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мер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финансовой, имущественной, юридической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и информационно-маркетинговой поддержки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субъектов малого и среднего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предпринимательства,   созданная   АО   «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Корпорация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 «МСП»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08682" y="6535566"/>
            <a:ext cx="1905262" cy="962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64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ЦЕЛИ</a:t>
            </a:r>
            <a:endParaRPr lang="ru-RU" sz="1764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738" y="8378218"/>
            <a:ext cx="11934251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ctr"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Данный слайд </a:t>
            </a:r>
            <a:r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носит целеполагающий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характер. Динамика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оказания поддержки субъектам МСП отражена на слайдах 3</a:t>
            </a:r>
            <a:r>
              <a:rPr kumimoji="0" lang="ru-RU" sz="105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и далее (выделена синим цветом)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7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7254" y="1084370"/>
            <a:ext cx="12464472" cy="68627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9861180"/>
              </p:ext>
            </p:extLst>
          </p:nvPr>
        </p:nvGraphicFramePr>
        <p:xfrm>
          <a:off x="1822321" y="2087618"/>
          <a:ext cx="8954337" cy="4821104"/>
        </p:xfrm>
        <a:graphic>
          <a:graphicData uri="http://schemas.openxmlformats.org/drawingml/2006/table">
            <a:tbl>
              <a:tblPr/>
              <a:tblGrid>
                <a:gridCol w="1342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906">
                  <a:extLst>
                    <a:ext uri="{9D8B030D-6E8A-4147-A177-3AD203B41FA5}">
                      <a16:colId xmlns:a16="http://schemas.microsoft.com/office/drawing/2014/main" xmlns="" val="1954404336"/>
                    </a:ext>
                  </a:extLst>
                </a:gridCol>
                <a:gridCol w="824797">
                  <a:extLst>
                    <a:ext uri="{9D8B030D-6E8A-4147-A177-3AD203B41FA5}">
                      <a16:colId xmlns:a16="http://schemas.microsoft.com/office/drawing/2014/main" xmlns="" val="2219255786"/>
                    </a:ext>
                  </a:extLst>
                </a:gridCol>
                <a:gridCol w="3218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52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40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Заказчики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крупнейшие компании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5358" marR="45358" marT="45358" marB="453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Контроль качества закупок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358" marR="45358" marT="45358" marB="453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Субъекты МСП – поставщики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358" marR="45358" marT="45358" marB="453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699">
                <a:tc gridSpan="3"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А1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 (наименование номенклатурных  позиций)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А2 (наименование номенклатурных  позиций)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А3 (наименование номенклатурных  позиций)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А…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____________________________________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45358" marR="45358" marT="45358" marB="453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1 (наименование субъекта МСП - поставщика)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 (наименование субъекта МСП - поставщика)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3 (наименование субъекта МСП - поставщика)</a:t>
                      </a:r>
                    </a:p>
                    <a:p>
                      <a:pPr marL="0" marR="0" indent="0" algn="ctr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...N_____________________________________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45358" marR="45358" marT="45358" marB="45358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2770277"/>
                  </a:ext>
                </a:extLst>
              </a:tr>
              <a:tr h="31922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Кредитно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Calibri" panose="020F0502020204030204" pitchFamily="34" charset="0"/>
                          <a:cs typeface="+mn-cs"/>
                        </a:rPr>
                        <a:t> - гарантийная поддержка субъектов МСП - поставщиков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5409858"/>
                  </a:ext>
                </a:extLst>
              </a:tr>
              <a:tr h="110460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Сегмент</a:t>
                      </a:r>
                      <a:b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свыше 100 млн.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обеспечения кредитов по средним и крупным проектам в рамках</a:t>
                      </a: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Федерального закона №223-ФЗ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</a:t>
                      </a: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(«Программа 6,5%»)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Предоставлении гарантии, обеспечивающей гарантию на исполнение обязательств по контракту, заключенному в рамках Федерального закона №223-ФЗ</a:t>
                      </a:r>
                      <a:endParaRPr kumimoji="0" 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5241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Сегмент </a:t>
                      </a:r>
                      <a:b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 100 млн.</a:t>
                      </a:r>
                      <a:endParaRPr lang="en-US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банковских гарантий для обеспечения кредитов  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банковских гарантий для участия субъекта МСП в закупках в рамках Федерального закона №223-ФЗ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банковских гарантии для исполнения договора, заключенного в рамках Федерального закона №223-ФЗ</a:t>
                      </a: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354955"/>
                  </a:ext>
                </a:extLst>
              </a:tr>
              <a:tr h="80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81 РГО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Сегмент</a:t>
                      </a:r>
                      <a:b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1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до 25 млн.</a:t>
                      </a:r>
                      <a:endParaRPr kumimoji="0" lang="en-US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717" marR="45358" marT="45358" marB="4535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для обеспечения кредитов по средним и крупным проектам в рамках</a:t>
                      </a: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Федерального закона №223-Ф</a:t>
                      </a:r>
                    </a:p>
                    <a:p>
                      <a:pPr marL="88900" marR="0" lvl="0" indent="-88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поручительства, обеспечивающего гарантию на исполнение обязательств по контракту, заключенному в рамках Федерального закона №223-ФЗ</a:t>
                      </a:r>
                    </a:p>
                  </a:txBody>
                  <a:tcPr marL="45358" marR="45358" marT="45358" marB="45358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769630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427287" y="25099"/>
            <a:ext cx="9083368" cy="825986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Корпоративный сегмент.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Кредитно-финансовая поддержка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субъектов МСП – поставщиков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крупнейших компаний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4591169" y="2096739"/>
            <a:ext cx="3231575" cy="445831"/>
          </a:xfrm>
          <a:prstGeom prst="leftRight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032434" y="4056083"/>
            <a:ext cx="394853" cy="2731588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180369"/>
            <a:ext cx="2834997" cy="460041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 rot="4463834">
            <a:off x="5981795" y="1810364"/>
            <a:ext cx="1357632" cy="6083406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85016" y="2944412"/>
            <a:ext cx="1436965" cy="59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Клуб Лидеров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1855" y="2944413"/>
            <a:ext cx="1312665" cy="59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ОНФ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5831" y="8192131"/>
            <a:ext cx="11887316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ctr"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Данный слайд носит </a:t>
            </a:r>
            <a:r>
              <a:rPr lang="ru-RU" sz="1050" b="1" dirty="0" smtClean="0">
                <a:solidFill>
                  <a:srgbClr val="C00000"/>
                </a:solidFill>
                <a:latin typeface="Calibri" panose="020F0502020204030204"/>
              </a:rPr>
              <a:t>целеполагающий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характер. Динамика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оказания поддержки субъектам МСП отражена на слайдах 3</a:t>
            </a:r>
            <a:r>
              <a:rPr kumimoji="0" lang="ru-RU" sz="105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и далее (выделена синим цветом)</a:t>
            </a: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6121981" y="3135102"/>
            <a:ext cx="213017" cy="2961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152718" y="2763837"/>
            <a:ext cx="484632" cy="168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57199" y="2750050"/>
            <a:ext cx="484632" cy="182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/>
          </p:nvPr>
        </p:nvGraphicFramePr>
        <p:xfrm>
          <a:off x="244570" y="5370964"/>
          <a:ext cx="12360178" cy="296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180369"/>
            <a:ext cx="2834997" cy="460041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512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7287" y="47795"/>
            <a:ext cx="8891713" cy="80328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Корпоративный сегмент.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/>
          </p:nvPr>
        </p:nvGraphicFramePr>
        <p:xfrm>
          <a:off x="430305" y="976045"/>
          <a:ext cx="12052795" cy="433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4570" y="8333509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</a:t>
            </a:r>
            <a:r>
              <a:rPr kumimoji="0" lang="ru-RU" sz="100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</p:spTree>
    <p:extLst>
      <p:ext uri="{BB962C8B-B14F-4D97-AF65-F5344CB8AC3E}">
        <p14:creationId xmlns:p14="http://schemas.microsoft.com/office/powerpoint/2010/main" val="16279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/>
          </p:nvPr>
        </p:nvGraphicFramePr>
        <p:xfrm>
          <a:off x="0" y="6058193"/>
          <a:ext cx="12388690" cy="165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/>
          </p:nvPr>
        </p:nvGraphicFramePr>
        <p:xfrm>
          <a:off x="4486275" y="1392100"/>
          <a:ext cx="7800975" cy="689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/>
          <p:cNvGraphicFramePr/>
          <p:nvPr>
            <p:extLst/>
          </p:nvPr>
        </p:nvGraphicFramePr>
        <p:xfrm>
          <a:off x="341204" y="2008695"/>
          <a:ext cx="4611795" cy="379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598411" y="6029696"/>
            <a:ext cx="3887864" cy="1380050"/>
            <a:chOff x="160678" y="3497450"/>
            <a:chExt cx="12098671" cy="91157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60678" y="3497450"/>
              <a:ext cx="12098667" cy="9115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347870" y="3541949"/>
              <a:ext cx="11911479" cy="8225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/>
                <a:t>С</a:t>
              </a:r>
              <a:r>
                <a:rPr lang="ru-RU" sz="1600" b="1" u="sng" dirty="0" smtClean="0"/>
                <a:t> </a:t>
              </a:r>
              <a:r>
                <a:rPr lang="ru-RU" sz="1600" b="1" u="sng" dirty="0"/>
                <a:t>1 августа 2016 г. </a:t>
              </a:r>
              <a:r>
                <a:rPr lang="ru-RU" sz="1600" kern="1200" dirty="0" smtClean="0">
                  <a:latin typeface="+mj-lt"/>
                </a:rPr>
                <a:t>на официальном сайте                 ФНС России в сети Интернет </a:t>
              </a:r>
              <a:r>
                <a:rPr lang="ru-RU" sz="1600" b="1" u="sng" dirty="0" smtClean="0"/>
                <a:t>размещен</a:t>
              </a:r>
              <a:r>
                <a:rPr lang="ru-RU" sz="1600" b="1" u="sng" kern="1200" dirty="0" smtClean="0">
                  <a:latin typeface="+mj-lt"/>
                </a:rPr>
                <a:t>                   единый реестр субъектов малого и среднего предпринимательства</a:t>
              </a:r>
              <a:endParaRPr lang="ru-RU" sz="1600" b="1" u="sng" kern="1200" dirty="0">
                <a:latin typeface="+mj-lt"/>
              </a:endParaRPr>
            </a:p>
          </p:txBody>
        </p:sp>
      </p:grp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180369"/>
            <a:ext cx="2834997" cy="460041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27287" y="128610"/>
            <a:ext cx="8891713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Массовый сегмент. </a:t>
            </a:r>
            <a:r>
              <a:rPr lang="ru-RU" sz="2000" b="1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Формирование реестра субъектов МСП </a:t>
            </a:r>
            <a:endParaRPr lang="ru-RU" sz="20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575" y="1027266"/>
            <a:ext cx="839687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ea typeface="Calibri" panose="020F0502020204030204" pitchFamily="34" charset="0"/>
              </a:rPr>
              <a:t>Состав сведений единого реестра субъектов МСП: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44570" y="1444510"/>
            <a:ext cx="120744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935" y="1043368"/>
            <a:ext cx="5076850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7" b="1" dirty="0">
                <a:latin typeface="+mj-lt"/>
              </a:rPr>
              <a:t>Шаг 1. </a:t>
            </a:r>
            <a:r>
              <a:rPr lang="ru-RU" sz="1500" b="1" dirty="0" smtClean="0">
                <a:latin typeface="+mj-lt"/>
              </a:rPr>
              <a:t>Пользователю </a:t>
            </a:r>
            <a:r>
              <a:rPr lang="ru-RU" sz="1500" dirty="0" smtClean="0">
                <a:latin typeface="+mj-lt"/>
              </a:rPr>
              <a:t>предоставляется возможность </a:t>
            </a:r>
            <a:r>
              <a:rPr lang="ru-RU" sz="1500" dirty="0">
                <a:latin typeface="+mj-lt"/>
              </a:rPr>
              <a:t>выбора </a:t>
            </a:r>
            <a:r>
              <a:rPr lang="ru-RU" sz="1500" dirty="0" smtClean="0">
                <a:latin typeface="+mj-lt"/>
              </a:rPr>
              <a:t>сферы бизнеса, </a:t>
            </a:r>
          </a:p>
          <a:p>
            <a:r>
              <a:rPr lang="ru-RU" sz="1500" dirty="0" smtClean="0">
                <a:latin typeface="+mj-lt"/>
              </a:rPr>
              <a:t>города, района </a:t>
            </a:r>
            <a:r>
              <a:rPr lang="ru-RU" sz="1500" dirty="0">
                <a:latin typeface="+mj-lt"/>
              </a:rPr>
              <a:t>города, </a:t>
            </a:r>
            <a:r>
              <a:rPr lang="ru-RU" sz="1500" dirty="0" smtClean="0">
                <a:latin typeface="+mj-lt"/>
              </a:rPr>
              <a:t>места расположения (территории):</a:t>
            </a:r>
            <a:endParaRPr lang="ru-RU" sz="1500" dirty="0">
              <a:latin typeface="+mj-lt"/>
            </a:endParaRPr>
          </a:p>
        </p:txBody>
      </p:sp>
      <p:sp>
        <p:nvSpPr>
          <p:cNvPr id="23" name="Ellipse 31"/>
          <p:cNvSpPr/>
          <p:nvPr/>
        </p:nvSpPr>
        <p:spPr bwMode="auto">
          <a:xfrm>
            <a:off x="388057" y="1125369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957" y="1040427"/>
            <a:ext cx="3450674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7" b="1" dirty="0">
                <a:latin typeface="+mj-lt"/>
              </a:rPr>
              <a:t>Шаг 2. </a:t>
            </a:r>
            <a:r>
              <a:rPr lang="ru-RU" sz="1500" b="1" dirty="0">
                <a:latin typeface="+mj-lt"/>
              </a:rPr>
              <a:t>Геоинформационный модуль </a:t>
            </a:r>
            <a:r>
              <a:rPr lang="ru-RU" sz="1500" dirty="0">
                <a:latin typeface="+mj-lt"/>
              </a:rPr>
              <a:t>рассчитывает потенциальные показатели </a:t>
            </a:r>
            <a:r>
              <a:rPr lang="ru-RU" sz="1500" dirty="0" smtClean="0">
                <a:latin typeface="+mj-lt"/>
              </a:rPr>
              <a:t>бизнеса</a:t>
            </a:r>
            <a:r>
              <a:rPr lang="ru-RU" sz="1500" dirty="0">
                <a:latin typeface="+mj-lt"/>
              </a:rPr>
              <a:t>:</a:t>
            </a:r>
          </a:p>
        </p:txBody>
      </p:sp>
      <p:sp>
        <p:nvSpPr>
          <p:cNvPr id="21" name="Ellipse 31"/>
          <p:cNvSpPr/>
          <p:nvPr/>
        </p:nvSpPr>
        <p:spPr bwMode="auto">
          <a:xfrm>
            <a:off x="5267284" y="1125369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741" y="2297566"/>
            <a:ext cx="1391850" cy="150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Москва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Санкт-Петербург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>
                <a:solidFill>
                  <a:srgbClr val="00B0F0"/>
                </a:solidFill>
              </a:rPr>
              <a:t>Казань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66286" y="3231838"/>
            <a:ext cx="2133235" cy="79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Авиастроительный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 err="1">
                <a:solidFill>
                  <a:srgbClr val="00B0F0"/>
                </a:solidFill>
              </a:rPr>
              <a:t>Вахитовский</a:t>
            </a:r>
            <a:endParaRPr lang="ru-RU" sz="1532" b="1" dirty="0">
              <a:solidFill>
                <a:srgbClr val="00B0F0"/>
              </a:solidFill>
            </a:endParaRP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35405" y="4444458"/>
            <a:ext cx="1042730" cy="103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Аптека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b="1" dirty="0">
                <a:solidFill>
                  <a:srgbClr val="00B0F0"/>
                </a:solidFill>
              </a:rPr>
              <a:t>Кафе</a:t>
            </a:r>
          </a:p>
          <a:p>
            <a:pPr marL="211373" indent="-211373" algn="just">
              <a:buFont typeface="Arial" pitchFamily="34" charset="0"/>
              <a:buChar char="•"/>
            </a:pPr>
            <a:r>
              <a:rPr lang="ru-RU" sz="1532" dirty="0"/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1192125" y="3489862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2671355" y="3754257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" b="899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4166" r="22560" b="12827"/>
          <a:stretch/>
        </p:blipFill>
        <p:spPr bwMode="auto">
          <a:xfrm>
            <a:off x="3678779" y="5168744"/>
            <a:ext cx="227849" cy="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Соединительная линия уступом 4"/>
          <p:cNvCxnSpPr>
            <a:endCxn id="27" idx="0"/>
          </p:cNvCxnSpPr>
          <p:nvPr/>
        </p:nvCxnSpPr>
        <p:spPr bwMode="auto">
          <a:xfrm>
            <a:off x="1773856" y="2138789"/>
            <a:ext cx="905410" cy="750735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_color1"/>
          <p:cNvSpPr>
            <a:spLocks noChangeArrowheads="1"/>
          </p:cNvSpPr>
          <p:nvPr/>
        </p:nvSpPr>
        <p:spPr bwMode="gray">
          <a:xfrm>
            <a:off x="581505" y="1996981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</a:rPr>
              <a:t>Город</a:t>
            </a:r>
            <a:endParaRPr lang="en-US" sz="1767" b="1" noProof="1">
              <a:solidFill>
                <a:schemeClr val="bg1"/>
              </a:solidFill>
            </a:endParaRPr>
          </a:p>
        </p:txBody>
      </p:sp>
      <p:sp>
        <p:nvSpPr>
          <p:cNvPr id="27" name="_color1"/>
          <p:cNvSpPr>
            <a:spLocks noChangeArrowheads="1"/>
          </p:cNvSpPr>
          <p:nvPr/>
        </p:nvSpPr>
        <p:spPr bwMode="gray">
          <a:xfrm>
            <a:off x="2087853" y="2889524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</a:rPr>
              <a:t>Район</a:t>
            </a:r>
            <a:endParaRPr lang="en-US" sz="1767" b="1" noProof="1">
              <a:solidFill>
                <a:schemeClr val="bg1"/>
              </a:solidFill>
            </a:endParaRPr>
          </a:p>
        </p:txBody>
      </p:sp>
      <p:sp>
        <p:nvSpPr>
          <p:cNvPr id="28" name="_color1"/>
          <p:cNvSpPr>
            <a:spLocks noChangeArrowheads="1"/>
          </p:cNvSpPr>
          <p:nvPr/>
        </p:nvSpPr>
        <p:spPr bwMode="gray">
          <a:xfrm>
            <a:off x="3161984" y="4089739"/>
            <a:ext cx="1182826" cy="2645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2134" algn="ctr" defTabSz="1077539" eaLnBrk="0" hangingPunct="0">
              <a:lnSpc>
                <a:spcPct val="95000"/>
              </a:lnSpc>
              <a:spcAft>
                <a:spcPts val="1076"/>
              </a:spcAft>
              <a:buClr>
                <a:srgbClr val="808080"/>
              </a:buClr>
              <a:defRPr/>
            </a:pPr>
            <a:r>
              <a:rPr lang="ru-RU" sz="1767" b="1" noProof="1">
                <a:solidFill>
                  <a:schemeClr val="bg1"/>
                </a:solidFill>
              </a:rPr>
              <a:t>Бизнес</a:t>
            </a:r>
            <a:endParaRPr lang="en-US" sz="1767" b="1" noProof="1">
              <a:solidFill>
                <a:schemeClr val="bg1"/>
              </a:solidFill>
            </a:endParaRPr>
          </a:p>
        </p:txBody>
      </p:sp>
      <p:cxnSp>
        <p:nvCxnSpPr>
          <p:cNvPr id="52" name="Соединительная линия уступом 51"/>
          <p:cNvCxnSpPr/>
          <p:nvPr/>
        </p:nvCxnSpPr>
        <p:spPr bwMode="auto">
          <a:xfrm rot="16200000" flipH="1">
            <a:off x="3022659" y="3285772"/>
            <a:ext cx="1037875" cy="529987"/>
          </a:xfrm>
          <a:prstGeom prst="bentConnector3">
            <a:avLst>
              <a:gd name="adj1" fmla="val -476"/>
            </a:avLst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9253731" y="1045207"/>
            <a:ext cx="3065269" cy="160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767" b="1" dirty="0">
                <a:latin typeface="+mj-lt"/>
              </a:rPr>
              <a:t>Шаг 3. </a:t>
            </a:r>
            <a:r>
              <a:rPr lang="ru-RU" sz="1500" b="1" dirty="0" smtClean="0">
                <a:latin typeface="+mj-lt"/>
              </a:rPr>
              <a:t>Бизнес-навигатор МСП </a:t>
            </a:r>
            <a:endParaRPr lang="ru-RU" sz="15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1500" dirty="0">
                <a:latin typeface="+mj-lt"/>
              </a:rPr>
              <a:t>предоставляет пользователю </a:t>
            </a:r>
          </a:p>
          <a:p>
            <a:pPr>
              <a:lnSpc>
                <a:spcPct val="80000"/>
              </a:lnSpc>
            </a:pPr>
            <a:r>
              <a:rPr lang="ru-RU" sz="1500" b="1" dirty="0">
                <a:latin typeface="+mj-lt"/>
              </a:rPr>
              <a:t>п</a:t>
            </a:r>
            <a:r>
              <a:rPr lang="ru-RU" sz="1500" b="1" dirty="0" smtClean="0">
                <a:latin typeface="+mj-lt"/>
              </a:rPr>
              <a:t>римерный бизнес-план</a:t>
            </a:r>
            <a:r>
              <a:rPr lang="ru-RU" sz="1500" b="1" dirty="0">
                <a:latin typeface="+mj-lt"/>
              </a:rPr>
              <a:t>, привязанный к конкретному </a:t>
            </a:r>
            <a:r>
              <a:rPr lang="ru-RU" sz="1500" b="1" dirty="0" smtClean="0">
                <a:latin typeface="+mj-lt"/>
              </a:rPr>
              <a:t>месту (территории)</a:t>
            </a:r>
            <a:r>
              <a:rPr lang="ru-RU" sz="1500" b="1" dirty="0">
                <a:latin typeface="+mj-lt"/>
              </a:rPr>
              <a:t/>
            </a:r>
            <a:br>
              <a:rPr lang="ru-RU" sz="1500" b="1" dirty="0">
                <a:latin typeface="+mj-lt"/>
              </a:rPr>
            </a:br>
            <a:r>
              <a:rPr lang="ru-RU" sz="1500" dirty="0" smtClean="0">
                <a:latin typeface="+mj-lt"/>
              </a:rPr>
              <a:t>(всего около </a:t>
            </a:r>
            <a:r>
              <a:rPr lang="en-US" sz="1500" dirty="0">
                <a:latin typeface="+mj-lt"/>
              </a:rPr>
              <a:t>3</a:t>
            </a:r>
            <a:r>
              <a:rPr lang="ru-RU" sz="1500" dirty="0" smtClean="0">
                <a:latin typeface="+mj-lt"/>
              </a:rPr>
              <a:t>00 примерных бизнес-планов</a:t>
            </a:r>
            <a:r>
              <a:rPr lang="ru-RU" sz="1500" dirty="0">
                <a:latin typeface="+mj-lt"/>
              </a:rPr>
              <a:t>), а </a:t>
            </a:r>
            <a:r>
              <a:rPr lang="ru-RU" sz="1500" dirty="0" smtClean="0">
                <a:latin typeface="+mj-lt"/>
              </a:rPr>
              <a:t>также</a:t>
            </a:r>
          </a:p>
          <a:p>
            <a:pPr>
              <a:lnSpc>
                <a:spcPct val="80000"/>
              </a:lnSpc>
            </a:pP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информацию о: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08509" y="2536131"/>
            <a:ext cx="3033068" cy="308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имущественной </a:t>
            </a:r>
            <a:r>
              <a:rPr lang="ru-RU" sz="1500" dirty="0">
                <a:latin typeface="+mj-lt"/>
              </a:rPr>
              <a:t>поддержке (федеральной, региональной, муниципальной);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специализированных </a:t>
            </a:r>
            <a:r>
              <a:rPr lang="ru-RU" sz="1500" dirty="0">
                <a:latin typeface="+mj-lt"/>
              </a:rPr>
              <a:t>продуктах различных банков;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гарантийной </a:t>
            </a:r>
            <a:r>
              <a:rPr lang="ru-RU" sz="1500" dirty="0">
                <a:latin typeface="+mj-lt"/>
              </a:rPr>
              <a:t>поддержке со стороны Корпорации,</a:t>
            </a:r>
            <a:br>
              <a:rPr lang="ru-RU" sz="1500" dirty="0">
                <a:latin typeface="+mj-lt"/>
              </a:rPr>
            </a:br>
            <a:r>
              <a:rPr lang="ru-RU" sz="1500" dirty="0" smtClean="0">
                <a:latin typeface="+mj-lt"/>
              </a:rPr>
              <a:t>МСП Банка</a:t>
            </a:r>
            <a:r>
              <a:rPr lang="ru-RU" sz="1500" dirty="0">
                <a:latin typeface="+mj-lt"/>
              </a:rPr>
              <a:t>, РГО;</a:t>
            </a:r>
          </a:p>
          <a:p>
            <a:pPr marL="211373" indent="-211373">
              <a:lnSpc>
                <a:spcPct val="85000"/>
              </a:lnSpc>
              <a:spcAft>
                <a:spcPts val="353"/>
              </a:spcAft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региональной </a:t>
            </a:r>
            <a:r>
              <a:rPr lang="ru-RU" sz="1500" dirty="0">
                <a:latin typeface="+mj-lt"/>
              </a:rPr>
              <a:t>инфраструктуре </a:t>
            </a:r>
            <a:r>
              <a:rPr lang="ru-RU" sz="1500" dirty="0" smtClean="0">
                <a:latin typeface="+mj-lt"/>
              </a:rPr>
              <a:t>поддержки (</a:t>
            </a:r>
            <a:r>
              <a:rPr lang="ru-RU" sz="1500" dirty="0">
                <a:latin typeface="+mj-lt"/>
              </a:rPr>
              <a:t>лизинговые компании, обучающие центры и т.д</a:t>
            </a:r>
            <a:r>
              <a:rPr lang="ru-RU" sz="1500" dirty="0" smtClean="0">
                <a:latin typeface="+mj-lt"/>
              </a:rPr>
              <a:t>.),</a:t>
            </a:r>
          </a:p>
          <a:p>
            <a:pPr>
              <a:lnSpc>
                <a:spcPct val="85000"/>
              </a:lnSpc>
              <a:spcAft>
                <a:spcPts val="353"/>
              </a:spcAft>
            </a:pPr>
            <a:r>
              <a:rPr lang="ru-RU" sz="1500" b="1" dirty="0">
                <a:latin typeface="+mj-lt"/>
              </a:rPr>
              <a:t>а также шаблон бизнес-плана для самостоятельного заполнения</a:t>
            </a:r>
          </a:p>
        </p:txBody>
      </p:sp>
      <p:sp>
        <p:nvSpPr>
          <p:cNvPr id="31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9764991" y="8180722"/>
            <a:ext cx="2834997" cy="46004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85297" y="7502199"/>
            <a:ext cx="120160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+mj-lt"/>
              </a:rPr>
              <a:t>Работы по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развитию и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наполнению Бизнес-навигатора МСП в отношении 169 городов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Корпорация будет проводить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своими силами и за счет собственных средств.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 С 2017 года сбор информации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для расширения географии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свыше 169 городов) может осуществляться органами государственной власти субъектов РФ и местного самоуправления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согласно их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приоритетам в рамках региональных программ поддержки.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285298" y="5692837"/>
            <a:ext cx="120160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Первый этап работы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Бизнес-навигатора МСП -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76 городов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населением более  250 тыс.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человек –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завершен (открыт свободный доступ).</a:t>
            </a:r>
            <a:endParaRPr lang="ru-RU" sz="16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Второй </a:t>
            </a:r>
            <a:r>
              <a:rPr lang="ru-RU" sz="1600" b="1" u="sng" dirty="0">
                <a:solidFill>
                  <a:schemeClr val="tx1"/>
                </a:solidFill>
                <a:latin typeface="+mj-lt"/>
              </a:rPr>
              <a:t>этап работы </a:t>
            </a:r>
            <a:r>
              <a:rPr lang="ru-RU" sz="1600" b="1" dirty="0">
                <a:solidFill>
                  <a:schemeClr val="tx1"/>
                </a:solidFill>
                <a:latin typeface="+mj-lt"/>
              </a:rPr>
              <a:t>Бизнес-навигатора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МСП -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169 городов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 населением более 100 тыс. человек –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4 квартал 2016 г.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Предоставление доступа всем субъектам РФ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к Бизнес-навигатору МСП через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личные кабинеты -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не позднее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31 декабря 2016 г.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285298" y="6602944"/>
            <a:ext cx="120160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Корпорацией разрабатываются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Методические рекомендации по оказанию информационно-маркетинговой поддержки субъектам МСП 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в части наполнения Бизнес-навигатора МСП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для передачи органам государственной власти субъектов Российской Федерации и органам местного самоуправления не позднее </a:t>
            </a:r>
            <a:r>
              <a:rPr lang="ru-RU" sz="1600" b="1" u="sng" dirty="0" smtClean="0">
                <a:solidFill>
                  <a:schemeClr val="tx1"/>
                </a:solidFill>
                <a:latin typeface="+mj-lt"/>
              </a:rPr>
              <a:t>31 декабря 2016 г.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4469958" y="2504460"/>
            <a:ext cx="4720139" cy="2815039"/>
            <a:chOff x="5600201" y="2421867"/>
            <a:chExt cx="4720139" cy="2815039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5" cstate="print"/>
            <a:srcRect l="40008" t="43435" r="25144" b="19505"/>
            <a:stretch/>
          </p:blipFill>
          <p:spPr>
            <a:xfrm>
              <a:off x="5600201" y="2421867"/>
              <a:ext cx="4705981" cy="2815039"/>
            </a:xfrm>
            <a:prstGeom prst="roundRect">
              <a:avLst/>
            </a:prstGeom>
            <a:noFill/>
            <a:ln>
              <a:noFill/>
            </a:ln>
            <a:effectLst/>
          </p:spPr>
        </p:pic>
        <p:sp>
          <p:nvSpPr>
            <p:cNvPr id="36" name="Овал 35"/>
            <p:cNvSpPr/>
            <p:nvPr/>
          </p:nvSpPr>
          <p:spPr bwMode="auto">
            <a:xfrm>
              <a:off x="5646126" y="2495236"/>
              <a:ext cx="2195151" cy="2196000"/>
            </a:xfrm>
            <a:prstGeom prst="ellipse">
              <a:avLst/>
            </a:prstGeom>
            <a:solidFill>
              <a:srgbClr val="7030A0">
                <a:alpha val="30000"/>
              </a:srgbClr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Овал 36"/>
            <p:cNvSpPr/>
            <p:nvPr/>
          </p:nvSpPr>
          <p:spPr bwMode="auto">
            <a:xfrm>
              <a:off x="6693187" y="3548236"/>
              <a:ext cx="90000" cy="90000"/>
            </a:xfrm>
            <a:prstGeom prst="ellipse">
              <a:avLst/>
            </a:prstGeom>
            <a:solidFill>
              <a:srgbClr val="7030A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7751599" y="3025611"/>
              <a:ext cx="2195151" cy="2196000"/>
            </a:xfrm>
            <a:prstGeom prst="ellipse">
              <a:avLst/>
            </a:prstGeom>
            <a:solidFill>
              <a:srgbClr val="CC0000">
                <a:alpha val="30000"/>
              </a:srgbClr>
            </a:solidFill>
            <a:ln w="952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Овал 41"/>
            <p:cNvSpPr/>
            <p:nvPr/>
          </p:nvSpPr>
          <p:spPr bwMode="auto">
            <a:xfrm>
              <a:off x="8778475" y="4118525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43" name="Овал 42"/>
            <p:cNvSpPr/>
            <p:nvPr/>
          </p:nvSpPr>
          <p:spPr bwMode="auto">
            <a:xfrm>
              <a:off x="7926621" y="4979758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5753549" y="4410643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 bwMode="auto">
            <a:xfrm>
              <a:off x="5614359" y="2421867"/>
              <a:ext cx="4705981" cy="2815039"/>
            </a:xfrm>
            <a:prstGeom prst="rect">
              <a:avLst/>
            </a:prstGeom>
            <a:solidFill>
              <a:schemeClr val="bg1"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7706599" y="2498355"/>
              <a:ext cx="90000" cy="90000"/>
            </a:xfrm>
            <a:prstGeom prst="ellipse">
              <a:avLst/>
            </a:prstGeom>
            <a:solidFill>
              <a:srgbClr val="CC0000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95363"/>
              <a:endParaRPr lang="ru-RU"/>
            </a:p>
          </p:txBody>
        </p:sp>
        <p:sp>
          <p:nvSpPr>
            <p:cNvPr id="48" name="_color1"/>
            <p:cNvSpPr/>
            <p:nvPr/>
          </p:nvSpPr>
          <p:spPr bwMode="gray">
            <a:xfrm>
              <a:off x="7899604" y="4259198"/>
              <a:ext cx="2047146" cy="643412"/>
            </a:xfrm>
            <a:prstGeom prst="roundRect">
              <a:avLst/>
            </a:prstGeom>
            <a:solidFill>
              <a:srgbClr val="CC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623" tIns="28623" rIns="72677" bIns="2862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91134">
                <a:lnSpc>
                  <a:spcPts val="1400"/>
                </a:lnSpc>
              </a:pPr>
              <a:r>
                <a:rPr lang="ru-RU" sz="1100" b="1" u="sng" noProof="1" smtClean="0">
                  <a:solidFill>
                    <a:schemeClr val="bg1"/>
                  </a:solidFill>
                  <a:latin typeface="+mn-lt"/>
                  <a:cs typeface="+mn-cs"/>
                </a:rPr>
                <a:t>Конкурент «Инжир»:</a:t>
              </a:r>
              <a:endParaRPr lang="ru-RU" sz="1100" b="1" noProof="1" smtClean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Поток клиентов – 200 чел/день</a:t>
              </a: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</a:rPr>
                <a:t>Выручка – 1,2 млн руб./месяц</a:t>
              </a:r>
              <a:endParaRPr lang="en-US" sz="1100" noProof="1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_color1"/>
            <p:cNvSpPr/>
            <p:nvPr/>
          </p:nvSpPr>
          <p:spPr bwMode="gray">
            <a:xfrm>
              <a:off x="5656671" y="3722528"/>
              <a:ext cx="2071765" cy="858375"/>
            </a:xfrm>
            <a:prstGeom prst="round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28623" tIns="28623" rIns="72677" bIns="2862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791134">
                <a:lnSpc>
                  <a:spcPts val="1400"/>
                </a:lnSpc>
              </a:pPr>
              <a:r>
                <a:rPr lang="ru-RU" sz="1100" b="1" u="sng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Потенциальное место расположения бизнеса:</a:t>
              </a:r>
              <a:endParaRPr lang="ru-RU" sz="1100" b="1" noProof="1" smtClean="0">
                <a:solidFill>
                  <a:schemeClr val="bg1"/>
                </a:solidFill>
                <a:latin typeface="+mn-lt"/>
                <a:cs typeface="+mn-cs"/>
              </a:endParaRP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  <a:latin typeface="+mn-lt"/>
                  <a:cs typeface="+mn-cs"/>
                </a:rPr>
                <a:t>Поток клиентов – 150 чел/день</a:t>
              </a:r>
            </a:p>
            <a:p>
              <a:pPr defTabSz="791134">
                <a:lnSpc>
                  <a:spcPts val="1400"/>
                </a:lnSpc>
              </a:pPr>
              <a:r>
                <a:rPr lang="ru-RU" sz="1100" noProof="1" smtClean="0">
                  <a:solidFill>
                    <a:schemeClr val="bg1"/>
                  </a:solidFill>
                </a:rPr>
                <a:t>Выручка – 900 тыс. руб./месяц</a:t>
              </a:r>
              <a:endParaRPr lang="en-US" sz="1100" noProof="1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 bwMode="auto">
          <a:xfrm flipH="1">
            <a:off x="5599028" y="1230923"/>
            <a:ext cx="3492218" cy="2444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Ellipse 31"/>
          <p:cNvSpPr/>
          <p:nvPr/>
        </p:nvSpPr>
        <p:spPr bwMode="auto">
          <a:xfrm>
            <a:off x="9115384" y="1077744"/>
            <a:ext cx="201600" cy="20177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" h="31750" prst="relaxedInset"/>
          </a:sp3d>
        </p:spPr>
        <p:txBody>
          <a:bodyPr tIns="0" bIns="33935" rtlCol="0" anchor="ctr"/>
          <a:lstStyle/>
          <a:p>
            <a:pPr algn="ctr"/>
            <a:endParaRPr lang="en-US" sz="2121" dirty="0">
              <a:ln w="6350">
                <a:solidFill>
                  <a:srgbClr val="FFFFFF"/>
                </a:solidFill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7287" y="71908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Массовый сегмент. </a:t>
            </a:r>
            <a:r>
              <a:rPr lang="ru-RU" sz="2000" b="1" i="1" dirty="0" smtClean="0">
                <a:solidFill>
                  <a:srgbClr val="0070C0"/>
                </a:solidFill>
              </a:rPr>
              <a:t>Бизнес-навигатор МСП.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Информация, предоставляемая пользователю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в открытом доступе.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82575" y="936005"/>
            <a:ext cx="12026655" cy="4603150"/>
          </a:xfrm>
          <a:prstGeom prst="roundRect">
            <a:avLst>
              <a:gd name="adj" fmla="val 36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2426" y="1962281"/>
            <a:ext cx="5215345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</a:t>
            </a:r>
            <a:r>
              <a:rPr lang="ru-RU" sz="1400" b="1" dirty="0" smtClean="0">
                <a:solidFill>
                  <a:prstClr val="black"/>
                </a:solidFill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</a:t>
            </a:r>
            <a:r>
              <a:rPr lang="ru-RU" sz="1400" b="1" dirty="0" smtClean="0">
                <a:solidFill>
                  <a:prstClr val="black"/>
                </a:solidFill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2014-2016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lvl="0"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состоянию на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10</a:t>
            </a: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.10.2016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9367" y="1295606"/>
            <a:ext cx="12029633" cy="565228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Текущий 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в 2016 г.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составляет  </a:t>
            </a:r>
            <a:r>
              <a:rPr lang="ru-RU" sz="4000" b="1" dirty="0" smtClean="0">
                <a:solidFill>
                  <a:srgbClr val="00B0F0"/>
                </a:solidFill>
                <a:latin typeface="+mj-lt"/>
                <a:ea typeface="Calibri" panose="020F0502020204030204" pitchFamily="34" charset="0"/>
              </a:rPr>
              <a:t>57,9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 млрд рублей</a:t>
            </a:r>
            <a:r>
              <a:rPr lang="ru-RU" sz="2800" b="1" dirty="0" smtClean="0">
                <a:solidFill>
                  <a:srgbClr val="00B0F0"/>
                </a:solidFill>
                <a:ea typeface="Calibri" panose="020F0502020204030204" pitchFamily="34" charset="0"/>
              </a:rPr>
              <a:t>*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6916" y="1962281"/>
            <a:ext cx="5431320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«Корпоративного канала» 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 состоянию на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10.10.2016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226248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25196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1636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млрд руб.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Целевое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Повышенное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Объем выданных гарантий 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5359103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Ключевые показатели эффективности Программы на 2016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2425286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5697657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27287" y="71909"/>
            <a:ext cx="8891713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>
              <a:defRPr/>
            </a:pPr>
            <a:r>
              <a:rPr lang="ru-RU" sz="2000" b="1" i="1" dirty="0" smtClean="0">
                <a:solidFill>
                  <a:srgbClr val="5B9BD5">
                    <a:lumMod val="50000"/>
                  </a:srgbClr>
                </a:solidFill>
              </a:rPr>
              <a:t>Корпоративный </a:t>
            </a:r>
            <a:r>
              <a:rPr lang="ru-RU" sz="2000" b="1" i="1" dirty="0">
                <a:solidFill>
                  <a:srgbClr val="5B9BD5">
                    <a:lumMod val="50000"/>
                  </a:srgbClr>
                </a:solidFill>
              </a:rPr>
              <a:t>и массовый сегменты.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</a:rPr>
              <a:t>Ключевые показатели гарантийной поддержки (</a:t>
            </a:r>
            <a:r>
              <a:rPr lang="ru-RU" sz="2000" b="1" i="1" dirty="0">
                <a:solidFill>
                  <a:srgbClr val="0070C0"/>
                </a:solidFill>
              </a:rPr>
              <a:t>выдача независимых гарантий </a:t>
            </a:r>
            <a:r>
              <a:rPr lang="ru-RU" sz="2000" b="1" i="1" dirty="0" smtClean="0">
                <a:solidFill>
                  <a:srgbClr val="0070C0"/>
                </a:solidFill>
              </a:rPr>
              <a:t>и поручительств).</a:t>
            </a:r>
          </a:p>
        </p:txBody>
      </p:sp>
      <p:sp>
        <p:nvSpPr>
          <p:cNvPr id="4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2836840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руб.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Объем текущего портфеля Корпорации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5 </a:t>
                      </a:r>
                      <a:r>
                        <a:rPr lang="ru-RU" sz="24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225</a:t>
                      </a:r>
                      <a:endParaRPr lang="ru-RU" sz="2400" b="1" i="0" u="none" strike="noStrike" dirty="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48,0**</a:t>
                      </a:r>
                      <a:endParaRPr lang="ru-RU" sz="2400" b="1" i="0" u="none" strike="noStrike" dirty="0">
                        <a:solidFill>
                          <a:srgbClr val="ED7D3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5359267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рассмотрения заявок по сегментам (АО «Корпорация «МСП»)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2425286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5697657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68890" y="5844545"/>
            <a:ext cx="6143720" cy="1515884"/>
            <a:chOff x="5868890" y="6474816"/>
            <a:chExt cx="4175793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62261"/>
              <a:ext cx="954044" cy="3042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07724" y="7095339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–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50</a:t>
              </a:r>
              <a:endPara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млн руб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690111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50 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млн руб.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</a:t>
              </a:r>
              <a:r>
                <a:rPr kumimoji="0" lang="ru-RU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  <a:r>
                <a:rPr kumimoji="0" lang="ru-RU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6076235" y="7586460"/>
              <a:ext cx="9788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Микро-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сегмент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432442" y="7601848"/>
              <a:ext cx="978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Малый </a:t>
              </a:r>
              <a:endPara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823075" y="7694181"/>
              <a:ext cx="97885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Средний сегмент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08408" y="3126317"/>
            <a:ext cx="3221472" cy="2061652"/>
            <a:chOff x="7074287" y="3287635"/>
            <a:chExt cx="2420340" cy="379896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138544" y="3470981"/>
              <a:ext cx="2356083" cy="3147217"/>
              <a:chOff x="702824" y="6070015"/>
              <a:chExt cx="2469893" cy="1809537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227"/>
              <a:stretch/>
            </p:blipFill>
            <p:spPr bwMode="auto">
              <a:xfrm rot="5400000">
                <a:off x="1076087" y="6097482"/>
                <a:ext cx="1723370" cy="18407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Isosceles Triangle 5"/>
              <p:cNvSpPr/>
              <p:nvPr/>
            </p:nvSpPr>
            <p:spPr>
              <a:xfrm rot="10800000">
                <a:off x="702824" y="6070015"/>
                <a:ext cx="2469893" cy="1796043"/>
              </a:xfrm>
              <a:prstGeom prst="triangle">
                <a:avLst/>
              </a:prstGeom>
              <a:solidFill>
                <a:srgbClr val="658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43"/>
            <p:cNvGrpSpPr/>
            <p:nvPr/>
          </p:nvGrpSpPr>
          <p:grpSpPr>
            <a:xfrm>
              <a:off x="7947582" y="3287635"/>
              <a:ext cx="738006" cy="3702817"/>
              <a:chOff x="2462136" y="1112986"/>
              <a:chExt cx="773655" cy="485601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9" name="AutoShape 22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rot="16200000" flipH="1">
                <a:off x="121117" y="3454005"/>
                <a:ext cx="4856015" cy="173977"/>
              </a:xfrm>
              <a:prstGeom prst="rightArrow">
                <a:avLst>
                  <a:gd name="adj1" fmla="val 50000"/>
                  <a:gd name="adj2" fmla="val 65497"/>
                </a:avLst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AutoShape 22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rot="16200000" flipH="1">
                <a:off x="420956" y="3454005"/>
                <a:ext cx="4856015" cy="173977"/>
              </a:xfrm>
              <a:prstGeom prst="rightArrow">
                <a:avLst>
                  <a:gd name="adj1" fmla="val 50000"/>
                  <a:gd name="adj2" fmla="val 65497"/>
                </a:avLst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AutoShape 22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rot="16200000" flipH="1">
                <a:off x="720795" y="3454006"/>
                <a:ext cx="4856015" cy="173977"/>
              </a:xfrm>
              <a:prstGeom prst="rightArrow">
                <a:avLst>
                  <a:gd name="adj1" fmla="val 50000"/>
                  <a:gd name="adj2" fmla="val 65497"/>
                </a:avLst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7074287" y="3365411"/>
              <a:ext cx="2416278" cy="3721189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47"/>
          <p:cNvSpPr/>
          <p:nvPr/>
        </p:nvSpPr>
        <p:spPr>
          <a:xfrm rot="5400000">
            <a:off x="7482030" y="2023794"/>
            <a:ext cx="444811" cy="3250888"/>
          </a:xfrm>
          <a:prstGeom prst="rect">
            <a:avLst/>
          </a:prstGeom>
          <a:solidFill>
            <a:schemeClr val="bg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>
              <a:defRPr/>
            </a:pPr>
            <a:r>
              <a:rPr lang="ru-RU" sz="1200" b="1" dirty="0" smtClean="0">
                <a:solidFill>
                  <a:prstClr val="white"/>
                </a:solidFill>
              </a:rPr>
              <a:t>Переданы </a:t>
            </a:r>
            <a:r>
              <a:rPr lang="ru-RU" sz="1200" b="1" dirty="0">
                <a:solidFill>
                  <a:prstClr val="white"/>
                </a:solidFill>
              </a:rPr>
              <a:t>в работу Дирекции управления </a:t>
            </a:r>
            <a:r>
              <a:rPr lang="ru-RU" sz="1200" b="1" dirty="0" smtClean="0">
                <a:solidFill>
                  <a:prstClr val="white"/>
                </a:solidFill>
              </a:rPr>
              <a:t>рисками, включая принятые «под оферту»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2573955"/>
            <a:ext cx="466460" cy="3250888"/>
          </a:xfrm>
          <a:prstGeom prst="rect">
            <a:avLst/>
          </a:prstGeom>
          <a:solidFill>
            <a:schemeClr val="bg1">
              <a:lumMod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Направлены в банки-партнеры (не в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рамках «оферты»)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2633860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3095466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2591323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2425" y="7899844"/>
            <a:ext cx="11690181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  Текущий объем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гарантийной поддержки со стороны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Корпорации, МСП Банка и РГО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 в 2016 году 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по состоянию на 1</a:t>
            </a:r>
            <a:r>
              <a:rPr lang="ru-RU" sz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0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.10.2016</a:t>
            </a:r>
          </a:p>
          <a:p>
            <a:pPr lvl="0"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 Портфель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Корпорации нарастающим итогом с 2014 г.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(без учета закрытых гарантий и поручительств)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9432891" y="2779623"/>
          <a:ext cx="2886108" cy="2216529"/>
        </p:xfrm>
        <a:graphic>
          <a:graphicData uri="http://schemas.openxmlformats.org/drawingml/2006/table">
            <a:tbl>
              <a:tblPr/>
              <a:tblGrid>
                <a:gridCol w="688571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872359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1325178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660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Кол-во </a:t>
                      </a:r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Гарантии </a:t>
                      </a:r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млрд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Поручительства          </a:t>
                      </a:r>
                      <a:r>
                        <a:rPr lang="ru-RU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млрд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36,5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26,6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52,6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47,1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 Light" panose="020F0302020204030204" pitchFamily="34" charset="0"/>
                        </a:rPr>
                        <a:t>89,1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 r="81355" b="-1"/>
          <a:stretch/>
        </p:blipFill>
        <p:spPr>
          <a:xfrm>
            <a:off x="11247586" y="7656442"/>
            <a:ext cx="678329" cy="52954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3965" y="1916043"/>
            <a:ext cx="554448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Ключевые условия Программы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47" y="2231955"/>
            <a:ext cx="87896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Процентная ставка 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10,6 %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для субъектов малого предпринимательства и </a:t>
            </a:r>
            <a:r>
              <a:rPr lang="ru-RU" sz="1400" b="1" dirty="0" smtClean="0">
                <a:solidFill>
                  <a:prstClr val="black"/>
                </a:solidFill>
                <a:latin typeface="Calibri Light" panose="020F0302020204030204"/>
              </a:rPr>
              <a:t>9,6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%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Срок льготного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фондирования </a:t>
            </a:r>
            <a:r>
              <a:rPr lang="ru-RU" sz="1400" b="1" dirty="0">
                <a:solidFill>
                  <a:prstClr val="black"/>
                </a:solidFill>
                <a:latin typeface="Calibri Light" panose="020F0302020204030204"/>
              </a:rPr>
              <a:t>до 3 лет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 Light" panose="020F0302020204030204"/>
              </a:rPr>
              <a:t>Приоритетные отрасли: </a:t>
            </a:r>
            <a:endParaRPr lang="ru-RU" sz="14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Сельское хозяйство, включая производство сельскохозяйственной продукции, а также предоставление услуг в этой отрасли экономики, в том числе в целях обеспечения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импортозамещения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и развития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несырьевого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экспорта.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Обрабатывающее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производство,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импортозамещения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и развития </a:t>
            </a:r>
            <a:r>
              <a:rPr lang="ru-RU" sz="1400" dirty="0" err="1">
                <a:solidFill>
                  <a:prstClr val="black"/>
                </a:solidFill>
                <a:latin typeface="Calibri Light" panose="020F0302020204030204"/>
              </a:rPr>
              <a:t>несырьевого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 экспорта.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Производство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и распределение электроэнергии, газа и воды.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Строительство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, в том числе в рамках развития внутреннего туризма.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Транспорт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и связь. 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Туристская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деятельность и деятельность в области туристской индустрии в целях развития внутреннего туризма. </a:t>
            </a:r>
          </a:p>
          <a:p>
            <a:pPr marL="501650" indent="-342900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Отрасли 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экономики, в которых реализуются </a:t>
            </a:r>
            <a:r>
              <a:rPr lang="ru-RU" sz="1400" dirty="0">
                <a:latin typeface="Calibri Light" panose="020F0302020204030204"/>
              </a:rPr>
              <a:t>приоритетные </a:t>
            </a:r>
            <a:r>
              <a:rPr lang="ru-RU" sz="1400" dirty="0" smtClean="0">
                <a:latin typeface="Calibri Light" panose="020F0302020204030204"/>
              </a:rPr>
              <a:t>направления </a:t>
            </a:r>
            <a:r>
              <a:rPr lang="ru-RU" sz="1400" dirty="0">
                <a:latin typeface="Calibri Light" panose="020F0302020204030204"/>
              </a:rPr>
              <a:t>развития науки, технологий и техники в Российской Федерации, а также критические технологии Российской Федерации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, перечень которых утвержден Указом Президента Российской Федерации от 07.07.2011 № 899 </a:t>
            </a:r>
            <a:r>
              <a:rPr lang="ru-RU" sz="1400" dirty="0" smtClean="0">
                <a:solidFill>
                  <a:prstClr val="black"/>
                </a:solidFill>
                <a:latin typeface="Calibri Light" panose="020F0302020204030204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Calibri Light" panose="020F0302020204030204"/>
              </a:rPr>
              <a:t>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  <a:p>
            <a:pPr marL="177800" marR="0" lvl="0" indent="-177800" algn="l" defTabSz="4572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Размер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кредита: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от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10 млн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рублей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до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1 млрд рублей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(общий кредитный лимит на заемщика - до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4 млрд рублей)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98673" y="2025378"/>
            <a:ext cx="339802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реализации Программы </a:t>
            </a:r>
          </a:p>
          <a:p>
            <a:pPr lvl="0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по состоянию на 10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.10.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16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8890809" y="2557122"/>
          <a:ext cx="3407357" cy="4709009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357425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49932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49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млрд 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702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Лимит,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утвержденный Банком России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125,00</a:t>
                      </a:r>
                      <a:endParaRPr lang="ru-RU" sz="2400" b="1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85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уполномоченными банками под поручительства Корпорации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25,27</a:t>
                      </a:r>
                      <a:endParaRPr lang="ru-RU" sz="2400" b="0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702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Выбрано МСП Банком</a:t>
                      </a: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(по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данным на 07.10.2016)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42,26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702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выбрано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Корпорацией и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МСП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Банком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67,53</a:t>
                      </a:r>
                      <a:endParaRPr lang="ru-RU" sz="2400" b="1" i="0" u="none" strike="noStrike" dirty="0">
                        <a:solidFill>
                          <a:srgbClr val="00B0F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  <a:tr h="805353">
                <a:tc gridSpan="2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3091217"/>
                  </a:ext>
                </a:extLst>
              </a:tr>
              <a:tr h="288550">
                <a:tc gridSpan="2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72" name="Скругленный прямоугольник 71"/>
          <p:cNvSpPr/>
          <p:nvPr/>
        </p:nvSpPr>
        <p:spPr>
          <a:xfrm>
            <a:off x="289367" y="982151"/>
            <a:ext cx="12029633" cy="8775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16 сентября 2016 года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Банк России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</a:rPr>
              <a:t> принял решение об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увеличении </a:t>
            </a: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лимита «Программы 6,5»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с 75 до </a:t>
            </a:r>
            <a:r>
              <a:rPr lang="ru-RU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125 млрд руб. с последующим увеличением до 175 млрд руб. при выполнении условий существенного расширения круга </a:t>
            </a:r>
            <a:r>
              <a:rPr lang="ru-RU" b="1" dirty="0" smtClean="0">
                <a:solidFill>
                  <a:prstClr val="white"/>
                </a:solidFill>
                <a:latin typeface="+mj-lt"/>
                <a:ea typeface="Calibri" panose="020F0502020204030204" pitchFamily="34" charset="0"/>
              </a:rPr>
              <a:t>банков-участников.</a:t>
            </a:r>
            <a:endParaRPr lang="ru-RU" b="1" dirty="0">
              <a:solidFill>
                <a:prstClr val="white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7287" y="0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algn="ctr">
              <a:defRPr/>
            </a:pPr>
            <a:r>
              <a:rPr lang="ru-RU" sz="1950" b="1" i="1" dirty="0">
                <a:solidFill>
                  <a:srgbClr val="5B9BD5">
                    <a:lumMod val="50000"/>
                  </a:srgbClr>
                </a:solidFill>
              </a:rPr>
              <a:t>Корпоративный и массовый сегменты. </a:t>
            </a:r>
            <a:r>
              <a:rPr kumimoji="0" lang="ru-RU" sz="195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Программа стимулирования кредитования субъектов малого и среднего предпринимательства («Программа 6,5%»)</a:t>
            </a:r>
            <a:endParaRPr kumimoji="0" lang="ru-RU" sz="195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769751" y="8268745"/>
            <a:ext cx="2834997" cy="345635"/>
          </a:xfrm>
        </p:spPr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898674" y="6213240"/>
            <a:ext cx="3420326" cy="40254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8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Реестр </a:t>
            </a:r>
            <a:r>
              <a:rPr lang="ru-RU" sz="100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заявок, формируемый </a:t>
            </a:r>
            <a:r>
              <a:rPr lang="ru-RU" sz="100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ДСГО </a:t>
            </a:r>
            <a:r>
              <a:rPr lang="ru-RU" sz="100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на ежедневной основе, оперативные данные МСП Банка</a:t>
            </a:r>
            <a:endParaRPr kumimoji="0" lang="ru-RU" sz="1008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"/>
            <a:ext cx="2163618" cy="9842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6" y="7041773"/>
            <a:ext cx="1505317" cy="782277"/>
          </a:xfrm>
          <a:prstGeom prst="rect">
            <a:avLst/>
          </a:prstGeom>
        </p:spPr>
      </p:pic>
      <p:pic>
        <p:nvPicPr>
          <p:cNvPr id="13" name="Picture 2" descr="F:\logo-sberban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381" y="7205790"/>
            <a:ext cx="1091277" cy="281903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01" y="7234588"/>
            <a:ext cx="878286" cy="3698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6" b="24288"/>
          <a:stretch/>
        </p:blipFill>
        <p:spPr>
          <a:xfrm>
            <a:off x="360870" y="7487693"/>
            <a:ext cx="1030422" cy="376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50" y="7462130"/>
            <a:ext cx="1327896" cy="3600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37" y="7631138"/>
            <a:ext cx="1032880" cy="4991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 b="30292"/>
          <a:stretch/>
        </p:blipFill>
        <p:spPr>
          <a:xfrm>
            <a:off x="6219013" y="7546086"/>
            <a:ext cx="1707967" cy="4364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20" y="7989530"/>
            <a:ext cx="1377099" cy="3150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373" y="7381886"/>
            <a:ext cx="1272002" cy="2454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93" y="7656442"/>
            <a:ext cx="1144070" cy="2209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63" y="7359427"/>
            <a:ext cx="488200" cy="486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5" y="8021093"/>
            <a:ext cx="1064436" cy="2510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28" y="7354223"/>
            <a:ext cx="1096823" cy="2706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21" y="8014439"/>
            <a:ext cx="1256979" cy="30340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50" y="8040782"/>
            <a:ext cx="1206721" cy="279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39" y="8021094"/>
            <a:ext cx="1257877" cy="3561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308706" y="7574933"/>
            <a:ext cx="1797480" cy="381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7" y="8143425"/>
            <a:ext cx="1175865" cy="280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52" y="7949053"/>
            <a:ext cx="1062599" cy="14408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9367" y="7102856"/>
            <a:ext cx="12029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47285" y="7258290"/>
            <a:ext cx="1649100" cy="32789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3965" y="6775911"/>
            <a:ext cx="5544489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Уполномоченные банки-партнеры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367" y="7181636"/>
            <a:ext cx="12080718" cy="1222533"/>
          </a:xfrm>
          <a:prstGeom prst="roundRect">
            <a:avLst>
              <a:gd name="adj" fmla="val 0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>
                  <a:alpha val="7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00_bd\004_Russia\РФ - перечни - new2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129" y="1764112"/>
            <a:ext cx="5010922" cy="35620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291644" y="8263420"/>
            <a:ext cx="2325376" cy="377343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58995" y="1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Массовый сегмент. </a:t>
            </a:r>
            <a:r>
              <a:rPr lang="ru-RU" altLang="ru-RU" sz="2000" b="1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Организация </a:t>
            </a:r>
            <a:r>
              <a:rPr lang="ru-RU" altLang="ru-RU" sz="2000" b="1" i="1" dirty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предоставления услуг </a:t>
            </a:r>
            <a:r>
              <a:rPr lang="ru-RU" altLang="ru-RU" sz="2000" b="1" i="1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Корпорации через многофункциональные центры </a:t>
            </a:r>
            <a:endParaRPr lang="ru-RU" altLang="ru-RU" sz="2000" i="1" dirty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4855" y="1114766"/>
            <a:ext cx="1201188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В соответствии с условиями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84 соглашений с УМФЦ предоставление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услуг Корпорации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МСП будет организовано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на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1 декабря 2018 г. в 1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711 МФЦ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(61,9%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общего числа действующих МФЦ в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России)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96818" y="2022439"/>
            <a:ext cx="1473798" cy="898680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53" tIns="91653" rIns="91653" bIns="91653" numCol="1" spcCol="1270" anchor="ctr" anchorCtr="1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altLang="ru-RU" sz="1400" b="1" spc="-20" dirty="0" smtClean="0">
                <a:solidFill>
                  <a:schemeClr val="bg1"/>
                </a:solidFill>
              </a:rPr>
              <a:t>10 октября, 2016 </a:t>
            </a:r>
            <a:endParaRPr lang="ru-RU" altLang="ru-RU" sz="1400" b="1" spc="-20" dirty="0">
              <a:solidFill>
                <a:schemeClr val="bg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09947" y="3889102"/>
            <a:ext cx="1473798" cy="898680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53" tIns="91653" rIns="91653" bIns="91653" numCol="1" spcCol="1270" anchor="ctr" anchorCtr="1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altLang="ru-RU" sz="1400" b="1" dirty="0" smtClean="0">
                <a:solidFill>
                  <a:schemeClr val="bg1"/>
                </a:solidFill>
              </a:rPr>
              <a:t>Ноябрь</a:t>
            </a:r>
            <a:r>
              <a:rPr lang="ru-RU" altLang="ru-RU" sz="1400" b="1" dirty="0">
                <a:solidFill>
                  <a:schemeClr val="bg1"/>
                </a:solidFill>
              </a:rPr>
              <a:t>, 2016 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124522" y="6176791"/>
            <a:ext cx="1473798" cy="898680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75000"/>
              <a:alpha val="8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653" tIns="91653" rIns="91653" bIns="91653" numCol="1" spcCol="1270" anchor="ctr" anchorCtr="1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altLang="ru-RU" sz="1400" b="1" dirty="0">
                <a:solidFill>
                  <a:schemeClr val="bg1"/>
                </a:solidFill>
              </a:rPr>
              <a:t>Декабрь, 2016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124523" y="7285531"/>
            <a:ext cx="1461797" cy="898680"/>
          </a:xfrm>
          <a:prstGeom prst="rightArrow">
            <a:avLst>
              <a:gd name="adj1" fmla="val 55920"/>
              <a:gd name="adj2" fmla="val 64922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521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Calibri"/>
              </a:rPr>
              <a:t>2017 - 2018 гг. </a:t>
            </a:r>
          </a:p>
        </p:txBody>
      </p:sp>
      <p:sp>
        <p:nvSpPr>
          <p:cNvPr id="33" name="TextBox 66"/>
          <p:cNvSpPr txBox="1">
            <a:spLocks noChangeArrowheads="1"/>
          </p:cNvSpPr>
          <p:nvPr/>
        </p:nvSpPr>
        <p:spPr bwMode="auto">
          <a:xfrm>
            <a:off x="1538340" y="2887029"/>
            <a:ext cx="575324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defPPr>
              <a:defRPr lang="en-US"/>
            </a:defPPr>
            <a:lvl1pPr>
              <a:lnSpc>
                <a:spcPts val="2000"/>
              </a:lnSpc>
              <a:defRPr kumimoji="0" sz="15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1400" dirty="0">
                <a:latin typeface="+mj-lt"/>
              </a:rPr>
              <a:t>В </a:t>
            </a:r>
            <a:r>
              <a:rPr lang="ru-RU" altLang="ru-RU" sz="1400" dirty="0" smtClean="0">
                <a:latin typeface="+mj-lt"/>
              </a:rPr>
              <a:t>Бизнес-навигаторе </a:t>
            </a:r>
            <a:r>
              <a:rPr lang="ru-RU" altLang="ru-RU" sz="1400" dirty="0">
                <a:latin typeface="+mj-lt"/>
              </a:rPr>
              <a:t>размещен перечень </a:t>
            </a:r>
            <a:r>
              <a:rPr lang="ru-RU" altLang="ru-RU" sz="1400" dirty="0" smtClean="0">
                <a:latin typeface="+mj-lt"/>
              </a:rPr>
              <a:t>МФЦ (адрес, время работы), </a:t>
            </a:r>
            <a:r>
              <a:rPr lang="ru-RU" altLang="ru-RU" sz="1400" dirty="0">
                <a:latin typeface="+mj-lt"/>
              </a:rPr>
              <a:t>в которых </a:t>
            </a:r>
            <a:r>
              <a:rPr lang="ru-RU" altLang="ru-RU" sz="1400" dirty="0" smtClean="0">
                <a:latin typeface="+mj-lt"/>
              </a:rPr>
              <a:t>доступны </a:t>
            </a:r>
            <a:r>
              <a:rPr lang="ru-RU" altLang="ru-RU" sz="1400" dirty="0">
                <a:latin typeface="+mj-lt"/>
              </a:rPr>
              <a:t>услуги Корпорации МСП</a:t>
            </a:r>
          </a:p>
        </p:txBody>
      </p:sp>
      <p:sp>
        <p:nvSpPr>
          <p:cNvPr id="34" name="TextBox 66"/>
          <p:cNvSpPr txBox="1">
            <a:spLocks noChangeArrowheads="1"/>
          </p:cNvSpPr>
          <p:nvPr/>
        </p:nvSpPr>
        <p:spPr bwMode="auto">
          <a:xfrm>
            <a:off x="1538341" y="1729525"/>
            <a:ext cx="5753245" cy="12464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Информационные услуги Корпорации МСП </a:t>
            </a:r>
            <a:r>
              <a:rPr lang="ru-RU" altLang="ru-RU" sz="1400" dirty="0">
                <a:solidFill>
                  <a:prstClr val="black"/>
                </a:solidFill>
                <a:latin typeface="+mj-lt"/>
              </a:rPr>
              <a:t>(</a:t>
            </a:r>
            <a:r>
              <a:rPr lang="ru-RU" altLang="ru-RU" sz="1400" i="1" dirty="0">
                <a:solidFill>
                  <a:prstClr val="black"/>
                </a:solidFill>
                <a:latin typeface="+mj-lt"/>
              </a:rPr>
              <a:t>Имущество, Закупки, </a:t>
            </a:r>
            <a:r>
              <a:rPr lang="ru-RU" altLang="ru-RU" sz="1400" i="1" dirty="0" smtClean="0">
                <a:solidFill>
                  <a:prstClr val="black"/>
                </a:solidFill>
                <a:latin typeface="+mj-lt"/>
              </a:rPr>
              <a:t>Финансы</a:t>
            </a:r>
            <a:r>
              <a:rPr lang="ru-RU" altLang="ru-RU" sz="1400" dirty="0" smtClean="0">
                <a:solidFill>
                  <a:prstClr val="black"/>
                </a:solidFill>
                <a:latin typeface="+mj-lt"/>
              </a:rPr>
              <a:t>)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доступны в </a:t>
            </a:r>
            <a:r>
              <a:rPr lang="ru-RU" altLang="ru-RU" sz="1400" b="1" dirty="0" smtClean="0">
                <a:solidFill>
                  <a:prstClr val="black"/>
                </a:solidFill>
                <a:latin typeface="+mj-lt"/>
              </a:rPr>
              <a:t>55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субъектах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РФ 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базе </a:t>
            </a:r>
            <a:r>
              <a:rPr lang="ru-RU" altLang="ru-RU" sz="1400" b="1" dirty="0" smtClean="0">
                <a:latin typeface="+mj-lt"/>
              </a:rPr>
              <a:t>1 420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МФЦ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–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в каждом втором МФЦ в РФ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(51,3%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действующих МФЦ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). За 4 месяца 2016 года </a:t>
            </a:r>
            <a:b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(с 1 июня по 1 октября)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зафиксировано 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более 10,4 тысяч 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обращений субъектов МСП за услугами Корпорации в МФЦ </a:t>
            </a:r>
            <a:r>
              <a:rPr lang="ru-RU" altLang="ru-RU" sz="1400" dirty="0" smtClean="0">
                <a:latin typeface="+mj-lt"/>
              </a:rPr>
              <a:t>в </a:t>
            </a:r>
            <a:r>
              <a:rPr lang="ru-RU" altLang="ru-RU" sz="1400" b="1" dirty="0" smtClean="0">
                <a:latin typeface="+mj-lt"/>
              </a:rPr>
              <a:t>37</a:t>
            </a:r>
            <a:r>
              <a:rPr lang="ru-RU" altLang="ru-RU" sz="1400" dirty="0" smtClean="0">
                <a:latin typeface="+mj-lt"/>
              </a:rPr>
              <a:t> </a:t>
            </a:r>
            <a:r>
              <a:rPr lang="ru-RU" altLang="ru-RU" sz="1400" dirty="0">
                <a:latin typeface="+mj-lt"/>
              </a:rPr>
              <a:t>субъектах </a:t>
            </a:r>
            <a:r>
              <a:rPr lang="ru-RU" altLang="ru-RU" sz="1400" dirty="0" smtClean="0">
                <a:latin typeface="+mj-lt"/>
              </a:rPr>
              <a:t>РФ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36" name="TextBox 66"/>
          <p:cNvSpPr txBox="1">
            <a:spLocks noChangeArrowheads="1"/>
          </p:cNvSpPr>
          <p:nvPr/>
        </p:nvSpPr>
        <p:spPr bwMode="auto">
          <a:xfrm>
            <a:off x="1598320" y="6902448"/>
            <a:ext cx="590607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Услуги Корпорации МСП доступны в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73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субъектах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РФ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базе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1 </a:t>
            </a:r>
            <a:r>
              <a:rPr lang="ru-RU" altLang="ru-RU" sz="1400" b="1" noProof="0" dirty="0" smtClean="0">
                <a:solidFill>
                  <a:prstClr val="black"/>
                </a:solidFill>
                <a:latin typeface="+mj-lt"/>
              </a:rPr>
              <a:t>661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МФЦ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37" name="TextBox 74"/>
          <p:cNvSpPr txBox="1">
            <a:spLocks noChangeArrowheads="1"/>
          </p:cNvSpPr>
          <p:nvPr/>
        </p:nvSpPr>
        <p:spPr bwMode="auto">
          <a:xfrm>
            <a:off x="1648820" y="6210129"/>
            <a:ext cx="60398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142"/>
              </a:lnSpc>
              <a:spcAft>
                <a:spcPts val="600"/>
              </a:spcAft>
              <a:defRPr sz="1600">
                <a:solidFill>
                  <a:srgbClr val="074773"/>
                </a:solidFill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Информационная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система АО «Корпорация «МСП» для оказания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услуг: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подключена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к федеральной </a:t>
            </a:r>
            <a:r>
              <a:rPr lang="ru-RU" altLang="ru-RU" sz="1400" dirty="0" err="1" smtClean="0">
                <a:solidFill>
                  <a:prstClr val="black"/>
                </a:solidFill>
                <a:latin typeface="+mj-lt"/>
              </a:rPr>
              <a:t>инфр</a:t>
            </a:r>
            <a:r>
              <a:rPr lang="ru-RU" altLang="ru-RU" sz="1400" dirty="0" smtClean="0">
                <a:solidFill>
                  <a:prstClr val="black"/>
                </a:solidFill>
                <a:latin typeface="+mj-lt"/>
              </a:rPr>
              <a:t>-ре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«электронного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правительства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»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интегрирована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с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АИС МФЦ в </a:t>
            </a:r>
            <a:r>
              <a:rPr lang="ru-RU" altLang="ru-RU" sz="1400" b="1" dirty="0" smtClean="0">
                <a:solidFill>
                  <a:prstClr val="black"/>
                </a:solidFill>
                <a:latin typeface="+mj-lt"/>
              </a:rPr>
              <a:t>2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0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субъектах Российской Федерации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53496" y="7188712"/>
            <a:ext cx="10633767" cy="1042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A2C9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СПЕЦИАЛИЗИРОВАННЫЕ МФЦ и КОМПЛЕКСНЫЕ УСЛУГИ и сервисы для бизнеса: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государственные и муниципальные услуги,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государственная и муниципальная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поддержка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услуги АО «Корпорация «МСП», банков,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иных финансов-кредитных</a:t>
            </a:r>
            <a:r>
              <a:rPr kumimoji="0" lang="ru-RU" altLang="ru-RU" sz="1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учреждений,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организаций инфраструктуры поддержки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услуги </a:t>
            </a: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по подключению к сетям инженерно-технического </a:t>
            </a:r>
            <a:r>
              <a:rPr kumimoji="0" lang="ru-RU" altLang="ru-R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обеспечения (энергетика, газ, вода)</a:t>
            </a:r>
            <a:endParaRPr kumimoji="0" lang="ru-RU" altLang="ru-R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72"/>
          <p:cNvSpPr txBox="1">
            <a:spLocks noChangeArrowheads="1"/>
          </p:cNvSpPr>
          <p:nvPr/>
        </p:nvSpPr>
        <p:spPr bwMode="auto">
          <a:xfrm>
            <a:off x="1598320" y="3353146"/>
            <a:ext cx="586748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200"/>
              </a:lnSpc>
              <a:spcAft>
                <a:spcPts val="600"/>
              </a:spcAft>
              <a:defRPr sz="1400"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Новые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3 услуги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Корпорации МСП 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внедрены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в </a:t>
            </a: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МФЦ 7-ми субъектов</a:t>
            </a:r>
            <a:r>
              <a:rPr kumimoji="0" lang="ru-RU" alt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РФ</a:t>
            </a:r>
            <a:r>
              <a:rPr kumimoji="0" lang="ru-RU" alt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: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информирование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 тренингах по программам обучения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Корпорации МСП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и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электронная запись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на участие в тренингах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(апробация в трех субъектах РФ: Воронежская, Калужская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и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Тульская области);</a:t>
            </a:r>
            <a:endParaRPr lang="ru-RU" altLang="ru-RU" dirty="0">
              <a:solidFill>
                <a:prstClr val="black"/>
              </a:solidFill>
              <a:latin typeface="+mj-lt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предоставление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по заданным параметрам информации об объемах и номенклатуре закупок конкретных и отдельных заказчиков,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определен-</a:t>
            </a:r>
            <a:r>
              <a:rPr lang="ru-RU" altLang="ru-RU" dirty="0" err="1" smtClean="0">
                <a:solidFill>
                  <a:prstClr val="black"/>
                </a:solidFill>
                <a:latin typeface="+mj-lt"/>
              </a:rPr>
              <a:t>ных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в соответствии с ФЗ-223 (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Белгородская, Калужская, Липецкая обл.);</a:t>
            </a:r>
            <a:endParaRPr lang="ru-RU" altLang="ru-RU" dirty="0">
              <a:solidFill>
                <a:prstClr val="black"/>
              </a:solidFill>
              <a:latin typeface="+mj-lt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предоставление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информации об органах </a:t>
            </a:r>
            <a:r>
              <a:rPr lang="ru-RU" altLang="ru-RU" dirty="0" err="1" smtClean="0">
                <a:solidFill>
                  <a:prstClr val="black"/>
                </a:solidFill>
                <a:latin typeface="+mj-lt"/>
              </a:rPr>
              <a:t>госвласти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 РФ,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органах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МСУ,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организациях, образующих инфраструктуру поддержки субъектов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МСП,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о мерах и условиях поддержки, предоставляемой на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всех </a:t>
            </a:r>
            <a:r>
              <a:rPr lang="ru-RU" altLang="ru-RU" dirty="0">
                <a:solidFill>
                  <a:prstClr val="black"/>
                </a:solidFill>
                <a:latin typeface="+mj-lt"/>
              </a:rPr>
              <a:t>уровнях субъектам МСП </a:t>
            </a:r>
            <a:r>
              <a:rPr lang="ru-RU" altLang="ru-RU" dirty="0" smtClean="0">
                <a:solidFill>
                  <a:prstClr val="black"/>
                </a:solidFill>
                <a:latin typeface="+mj-lt"/>
              </a:rPr>
              <a:t>(апробация в пяти регионах: Воронежская, Калужская, Липецкая, Ростовская и Тульская области, Республика Татарстан)</a:t>
            </a:r>
            <a:endParaRPr lang="ru-RU" altLang="ru-RU" dirty="0" smtClean="0">
              <a:solidFill>
                <a:prstClr val="black"/>
              </a:solidFill>
              <a:latin typeface="+mj-lt"/>
              <a:cs typeface="+mn-cs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17" y="8281669"/>
            <a:ext cx="12392605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kumimoji="0" lang="ru-RU" sz="1008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Источник: с</a:t>
            </a:r>
            <a:r>
              <a:rPr lang="ru-RU" sz="1000" dirty="0" smtClean="0"/>
              <a:t>ведения </a:t>
            </a:r>
            <a:r>
              <a:rPr lang="ru-RU" sz="1000" dirty="0"/>
              <a:t>об утвержденных перечнях государственного имущества и муниципального </a:t>
            </a:r>
            <a:r>
              <a:rPr lang="ru-RU" sz="1000" dirty="0" smtClean="0"/>
              <a:t>имущества, поступившие </a:t>
            </a:r>
            <a:r>
              <a:rPr lang="ru-RU" sz="1000" dirty="0"/>
              <a:t>в АО «Корпорация «МСП» в соответствии со статьей  </a:t>
            </a:r>
            <a:r>
              <a:rPr lang="ru-RU" sz="1000" dirty="0" smtClean="0"/>
              <a:t>18 Федерального закона от 24.07.2007 № 209-ФЗ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504397" y="5206894"/>
            <a:ext cx="4882866" cy="1785104"/>
          </a:xfrm>
          <a:prstGeom prst="rect">
            <a:avLst/>
          </a:prstGeom>
          <a:ln>
            <a:solidFill>
              <a:srgbClr val="A2C9F4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</a:t>
            </a:r>
            <a:r>
              <a:rPr lang="ru-RU" sz="1400" b="1" kern="0" dirty="0" smtClean="0">
                <a:latin typeface="+mj-lt"/>
                <a:cs typeface="Arial" pitchFamily="34" charset="0"/>
              </a:rPr>
              <a:t>По состоянию на 10 октября 2016 г. </a:t>
            </a:r>
            <a:r>
              <a:rPr lang="ru-RU" sz="1400" kern="0" dirty="0" smtClean="0">
                <a:latin typeface="+mj-lt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АО «Корпорация «МСП» представлены перечни из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36 965</a:t>
            </a:r>
            <a:r>
              <a:rPr lang="ru-RU" sz="16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объектов имущества, в том числе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473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объекта из числа федерального имущества,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9 200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объектов, находящихся в собственности субъектов РФ,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27 292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объектов, находящихся в муниципальной собственности.</a:t>
            </a:r>
            <a:endParaRPr lang="ru-RU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66"/>
          <p:cNvSpPr txBox="1">
            <a:spLocks noChangeArrowheads="1"/>
          </p:cNvSpPr>
          <p:nvPr/>
        </p:nvSpPr>
        <p:spPr bwMode="auto">
          <a:xfrm>
            <a:off x="1570615" y="5955850"/>
            <a:ext cx="587252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Подведены 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итоги создания «МФЦ для бизнеса» в </a:t>
            </a:r>
            <a:r>
              <a:rPr kumimoji="0" lang="ru-RU" alt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39</a:t>
            </a:r>
            <a:r>
              <a:rPr kumimoji="0" lang="ru-RU" alt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регионах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4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12477</TotalTime>
  <Words>2573</Words>
  <Application>Microsoft Office PowerPoint</Application>
  <PresentationFormat>Произвольный</PresentationFormat>
  <Paragraphs>421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РК Союз Промышленников</cp:lastModifiedBy>
  <cp:revision>538</cp:revision>
  <cp:lastPrinted>2016-10-10T14:10:49Z</cp:lastPrinted>
  <dcterms:created xsi:type="dcterms:W3CDTF">2015-12-16T13:43:54Z</dcterms:created>
  <dcterms:modified xsi:type="dcterms:W3CDTF">2016-10-14T07:07:45Z</dcterms:modified>
</cp:coreProperties>
</file>