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</p:sldMasterIdLst>
  <p:notesMasterIdLst>
    <p:notesMasterId r:id="rId20"/>
  </p:notesMasterIdLst>
  <p:sldIdLst>
    <p:sldId id="256" r:id="rId7"/>
    <p:sldId id="257" r:id="rId8"/>
    <p:sldId id="258" r:id="rId9"/>
    <p:sldId id="281" r:id="rId10"/>
    <p:sldId id="262" r:id="rId11"/>
    <p:sldId id="267" r:id="rId12"/>
    <p:sldId id="277" r:id="rId13"/>
    <p:sldId id="276" r:id="rId14"/>
    <p:sldId id="270" r:id="rId15"/>
    <p:sldId id="274" r:id="rId16"/>
    <p:sldId id="273" r:id="rId17"/>
    <p:sldId id="279" r:id="rId18"/>
    <p:sldId id="280" r:id="rId19"/>
  </p:sldIdLst>
  <p:sldSz cx="9144000" cy="5143500" type="screen16x9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3E3B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04" autoAdjust="0"/>
    <p:restoredTop sz="94747" autoAdjust="0"/>
  </p:normalViewPr>
  <p:slideViewPr>
    <p:cSldViewPr>
      <p:cViewPr varScale="1">
        <p:scale>
          <a:sx n="136" d="100"/>
          <a:sy n="136" d="100"/>
        </p:scale>
        <p:origin x="120" y="276"/>
      </p:cViewPr>
      <p:guideLst>
        <p:guide orient="horz" pos="1620"/>
        <p:guide pos="2880"/>
      </p:guideLst>
    </p:cSldViewPr>
  </p:slideViewPr>
  <p:outlineViewPr>
    <p:cViewPr varScale="1">
      <p:scale>
        <a:sx n="170" d="200"/>
        <a:sy n="170" d="200"/>
      </p:scale>
      <p:origin x="120" y="3333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Республика Коми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Кол-во закупок</c:v>
                </c:pt>
                <c:pt idx="1">
                  <c:v>сумма заказа, млн. руб.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126</c:v>
                </c:pt>
                <c:pt idx="1">
                  <c:v>535.9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весь полигон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5.7825997475690321E-3"/>
                  <c:y val="1.50101525362430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Кол-во закупок</c:v>
                </c:pt>
                <c:pt idx="1">
                  <c:v>сумма заказа, млн. руб.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1104</c:v>
                </c:pt>
                <c:pt idx="1">
                  <c:v>3088.3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95050128"/>
        <c:axId val="295049736"/>
      </c:barChart>
      <c:catAx>
        <c:axId val="295050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95049736"/>
        <c:crosses val="autoZero"/>
        <c:auto val="1"/>
        <c:lblAlgn val="ctr"/>
        <c:lblOffset val="100"/>
        <c:noMultiLvlLbl val="0"/>
      </c:catAx>
      <c:valAx>
        <c:axId val="2950497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29505012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МСП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 млн. руб.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2.2000000000000002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Общее</c:v>
                </c:pt>
              </c:strCache>
            </c:strRef>
          </c:tx>
          <c:spPr>
            <a:solidFill>
              <a:srgbClr val="FF5050">
                <a:alpha val="99000"/>
              </a:srgb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33E3B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 млн. руб.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4.2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95048952"/>
        <c:axId val="295047776"/>
      </c:barChart>
      <c:catAx>
        <c:axId val="295048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95047776"/>
        <c:crosses val="autoZero"/>
        <c:auto val="1"/>
        <c:lblAlgn val="ctr"/>
        <c:lblOffset val="100"/>
        <c:noMultiLvlLbl val="0"/>
      </c:catAx>
      <c:valAx>
        <c:axId val="2950477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29504895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848101265822791E-2"/>
          <c:y val="4.4679965752822244E-2"/>
          <c:w val="0.8632911392405066"/>
          <c:h val="0.656139529424332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МСП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0.5</c:v>
                </c:pt>
                <c:pt idx="1">
                  <c:v>1.42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Общее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1.44</c:v>
                </c:pt>
                <c:pt idx="1">
                  <c:v>1.72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95533384"/>
        <c:axId val="295533776"/>
      </c:barChart>
      <c:catAx>
        <c:axId val="295533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95533776"/>
        <c:crosses val="autoZero"/>
        <c:auto val="1"/>
        <c:lblAlgn val="ctr"/>
        <c:lblOffset val="100"/>
        <c:noMultiLvlLbl val="0"/>
      </c:catAx>
      <c:valAx>
        <c:axId val="29553377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2955333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5928615568623536"/>
          <c:y val="0.87507807800028214"/>
          <c:w val="0.3915736070965814"/>
          <c:h val="0.10453320949594795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Экономия, млн. руб.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10.1</c:v>
                </c:pt>
                <c:pt idx="1">
                  <c:v>10.3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95534560"/>
        <c:axId val="295534952"/>
      </c:barChart>
      <c:catAx>
        <c:axId val="295534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95534952"/>
        <c:crosses val="autoZero"/>
        <c:auto val="1"/>
        <c:lblAlgn val="ctr"/>
        <c:lblOffset val="100"/>
        <c:noMultiLvlLbl val="0"/>
      </c:catAx>
      <c:valAx>
        <c:axId val="29553495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2955345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view3D>
      <c:rotX val="50"/>
      <c:rotY val="189"/>
      <c:depthPercent val="110"/>
      <c:rAngAx val="0"/>
      <c:perspective val="1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9931947967248778E-2"/>
          <c:y val="0.14279351348386524"/>
          <c:w val="0.45748976159807325"/>
          <c:h val="0.7403139226627687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Сумма, млн. руб.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atte">
              <a:bevelT w="139700" prst="cross"/>
              <a:contourClr>
                <a:srgbClr val="000000"/>
              </a:contourClr>
            </a:sp3d>
          </c:spPr>
          <c:explosion val="19"/>
          <c:dPt>
            <c:idx val="1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 prstMaterial="matte">
                <a:bevelT w="139700" prst="cross"/>
                <a:contourClr>
                  <a:srgbClr val="000000"/>
                </a:contourClr>
              </a:sp3d>
            </c:spPr>
          </c:dPt>
          <c:dPt>
            <c:idx val="3"/>
            <c:bubble3D val="0"/>
            <c:spPr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  <a:scene3d>
                <a:camera prst="orthographicFront"/>
                <a:lightRig rig="threePt" dir="t"/>
              </a:scene3d>
              <a:sp3d prstMaterial="matte">
                <a:bevelT w="139700" prst="cross"/>
                <a:contourClr>
                  <a:srgbClr val="000000"/>
                </a:contourClr>
              </a:sp3d>
            </c:spPr>
          </c:dPt>
          <c:dLbls>
            <c:dLbl>
              <c:idx val="0"/>
              <c:layout>
                <c:manualLayout>
                  <c:x val="-2.338281914634836E-2"/>
                  <c:y val="-1.258203519267527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9196945768332353E-2"/>
                  <c:y val="-7.064414226511518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8980141447012224E-3"/>
                  <c:y val="-1.354751432847331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380385945950211E-2"/>
                  <c:y val="-3.136399898332924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2.0948973320826524E-2"/>
                  <c:y val="-5.611404812463185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4.3310940134640473E-3"/>
                  <c:y val="-3.81241706896298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1.376780920263431E-3"/>
                  <c:y val="-8.7199430671225202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1.3657742521245301E-2"/>
                  <c:y val="-1.566387963715236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Лист1!$A$3:$A$10</c:f>
              <c:strCache>
                <c:ptCount val="8"/>
                <c:pt idx="0">
                  <c:v>выполнение работ по техническому обслуживанию автотранспортных средств</c:v>
                </c:pt>
                <c:pt idx="1">
                  <c:v>обслуживанию стрелочных постов</c:v>
                </c:pt>
                <c:pt idx="2">
                  <c:v>услуги по охране имущества и пропускному режима</c:v>
                </c:pt>
                <c:pt idx="3">
                  <c:v>строительно-монтажные работы</c:v>
                </c:pt>
                <c:pt idx="4">
                  <c:v>услуги по уборке грузового района от снега</c:v>
                </c:pt>
                <c:pt idx="5">
                  <c:v>оказания автотранспортных услуг по завозу/вывозу  контейнеров</c:v>
                </c:pt>
                <c:pt idx="6">
                  <c:v>поставка молока и воды бутилированной</c:v>
                </c:pt>
                <c:pt idx="7">
                  <c:v>другие отдельные закупки</c:v>
                </c:pt>
              </c:strCache>
            </c:strRef>
          </c:cat>
          <c:val>
            <c:numRef>
              <c:f>Лист1!$B$3:$B$10</c:f>
              <c:numCache>
                <c:formatCode>General</c:formatCode>
                <c:ptCount val="8"/>
                <c:pt idx="0">
                  <c:v>0.5</c:v>
                </c:pt>
                <c:pt idx="1">
                  <c:v>118.4</c:v>
                </c:pt>
                <c:pt idx="2">
                  <c:v>2.1</c:v>
                </c:pt>
                <c:pt idx="3">
                  <c:v>57.7</c:v>
                </c:pt>
                <c:pt idx="4">
                  <c:v>0.5</c:v>
                </c:pt>
                <c:pt idx="5">
                  <c:v>4.9000000000000004</c:v>
                </c:pt>
                <c:pt idx="6">
                  <c:v>0.8</c:v>
                </c:pt>
                <c:pt idx="7">
                  <c:v>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52871059333773041"/>
          <c:y val="6.6344829610127172E-4"/>
          <c:w val="0.39984875499821837"/>
          <c:h val="0.9986733328142241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ln>
                <a:solidFill>
                  <a:srgbClr val="C00000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rgbClr val="FF5050"/>
              </a:soli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c:spPr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ru-RU" dirty="0" smtClean="0"/>
                      <a:t>212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6531026856638"/>
                      <c:h val="0.1499367020785809"/>
                    </c:manualLayout>
                  </c15:layout>
                </c:ext>
              </c:extLst>
            </c:dLbl>
            <c:spPr>
              <a:noFill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всего</c:v>
                </c:pt>
                <c:pt idx="1">
                  <c:v>без заявок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211.9</c:v>
                </c:pt>
                <c:pt idx="1">
                  <c:v>28.1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295536128"/>
        <c:axId val="295536520"/>
      </c:barChart>
      <c:catAx>
        <c:axId val="295536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95536520"/>
        <c:crosses val="autoZero"/>
        <c:auto val="1"/>
        <c:lblAlgn val="ctr"/>
        <c:lblOffset val="100"/>
        <c:noMultiLvlLbl val="0"/>
      </c:catAx>
      <c:valAx>
        <c:axId val="29553652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2955361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 cap="sq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048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19937" cy="4005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717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7" cy="5318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fld id="{375F02A9-AE79-47CA-B2AA-746B0A91EB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5288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5F421593-5C21-47EA-BD7C-1C4741B876AE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50902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0E235776-AE76-4FA1-A75A-AE0B46E47844}" type="slidenum">
              <a:rPr lang="ru-RU" smtClean="0"/>
              <a:pPr/>
              <a:t>10</a:t>
            </a:fld>
            <a:endParaRPr lang="ru-RU" smtClean="0"/>
          </a:p>
        </p:txBody>
      </p:sp>
      <p:sp>
        <p:nvSpPr>
          <p:cNvPr id="307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1525" cy="40068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6788" cy="4810125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8947026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DE9E9843-8145-4B11-85C5-E4A70F8E1FCA}" type="slidenum">
              <a:rPr lang="ru-RU" smtClean="0"/>
              <a:pPr/>
              <a:t>11</a:t>
            </a:fld>
            <a:endParaRPr lang="ru-RU" smtClean="0"/>
          </a:p>
        </p:txBody>
      </p:sp>
      <p:sp>
        <p:nvSpPr>
          <p:cNvPr id="317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17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9514831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EAAEFA7E-AF6C-4ABE-8C5A-770EA570C35C}" type="slidenum">
              <a:rPr lang="ru-RU" smtClean="0"/>
              <a:pPr/>
              <a:t>12</a:t>
            </a:fld>
            <a:endParaRPr lang="ru-RU" smtClean="0"/>
          </a:p>
        </p:txBody>
      </p:sp>
      <p:sp>
        <p:nvSpPr>
          <p:cNvPr id="327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27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7624907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C3E9A618-A53F-44F7-B376-9EC7847E3675}" type="slidenum">
              <a:rPr lang="ru-RU" smtClean="0"/>
              <a:pPr/>
              <a:t>13</a:t>
            </a:fld>
            <a:endParaRPr lang="ru-RU" smtClean="0"/>
          </a:p>
        </p:txBody>
      </p:sp>
      <p:sp>
        <p:nvSpPr>
          <p:cNvPr id="337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4056513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DE537E49-E530-481C-8E21-B31E5F594AF8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225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1525" cy="40068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25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6788" cy="4810125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1034225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BDC0D67C-F528-4962-9BD8-613DA41999A4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1525" cy="40068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6788" cy="4810125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417135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C3C40540-FBA9-40B6-B5C4-7C5671A7FF2A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245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1525" cy="40068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6788" cy="4810125"/>
          </a:xfrm>
          <a:noFill/>
          <a:ln/>
        </p:spPr>
        <p:txBody>
          <a:bodyPr wrap="none" anchor="ctr"/>
          <a:lstStyle/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00976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64C374F6-2A0E-47C8-BEF9-8DFBAD1E2607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256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56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4642048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7856097-7128-4120-B6B7-51FF1F8895A5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266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66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2257070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3C25908E-CD09-4C40-83BA-0AF2F49C93DD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276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76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8484656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DA811695-FD42-43DD-8C51-9F42FD968558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286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86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9303871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627664B-612F-41F1-885A-3E0167E3412A}" type="slidenum">
              <a:rPr lang="ru-RU" smtClean="0"/>
              <a:pPr/>
              <a:t>9</a:t>
            </a:fld>
            <a:endParaRPr lang="ru-RU" smtClean="0"/>
          </a:p>
        </p:txBody>
      </p:sp>
      <p:sp>
        <p:nvSpPr>
          <p:cNvPr id="296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97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707603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160963" y="2628901"/>
            <a:ext cx="1389062" cy="227052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90601" y="2628901"/>
            <a:ext cx="4017963" cy="227052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35162-8114-4A75-98E1-291733B48A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52479-A121-4161-87D2-ACC5DDC82C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A2A0E-CE69-45BA-B97C-2169CAA3B5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3723"/>
            <a:ext cx="4037013" cy="3392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203723"/>
            <a:ext cx="4037012" cy="3392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3BB11-F8EE-4317-B541-4B1A1EABD8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26458-1FFF-47FB-95B0-7E049E919C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7C139A-5C95-4048-B490-F55ED6288C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2CDA2-8DBA-4D12-A4D5-F40D7D1BD0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A7D44-6730-43E0-8532-2948A77A1D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F649B-347E-4961-833A-F6340BDC5C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FC948-1256-4C16-84FC-45729E3297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10376" y="0"/>
            <a:ext cx="2187575" cy="45958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47650" y="0"/>
            <a:ext cx="6410325" cy="45958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6018AC-46C4-48D0-8451-AD4BCAB690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CB9D-0DF7-442B-8F67-120AF471C1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| Тема презентации | xx/xx/xx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A37D9-6B13-4472-AACE-5A1C27A61C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| Тема презентации | xx/xx/xx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1C3942-260A-47EF-AD15-045C0D85C5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| Тема презентации | xx/xx/xx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15913" y="4248150"/>
            <a:ext cx="1992312" cy="3631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460626" y="4248150"/>
            <a:ext cx="1992313" cy="3631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6518A-A4BE-4887-A0FB-9C917A2F90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| Тема презентации | xx/xx/xx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B5D5E-40A4-4B70-99D6-73BC3C1BFB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| Тема презентации | xx/xx/xx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7CF8F-82FA-4E4B-B00F-AD8CA90634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| Тема презентации | xx/xx/xx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073B1-0896-414C-AADA-9F33D0359C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| Тема презентации | xx/xx/xx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D6DF7-0653-4F8B-828A-4807441B31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| Тема презентации | xx/xx/xx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F0DC8-8B93-4D27-B2A2-1F3AD852BC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| Тема презентации | xx/xx/xx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F2A1A-B53E-407D-BB06-ACE1242795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| Тема презентации | xx/xx/xx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77026" y="294085"/>
            <a:ext cx="2119313" cy="431720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15913" y="294085"/>
            <a:ext cx="6208712" cy="431720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83A2F-5992-460A-B4D3-AB8F70353D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| Тема презентации | xx/xx/xx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348ED-A79E-4886-BCFB-BD29797707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| Тема презентации | xx/xx/xx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44135-3849-42C7-8F5E-81EEA961F9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| Тема презентации | xx/xx/xx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6C8A6-2038-4034-A6EC-8E9FD13286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| Тема презентации | xx/xx/xx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15913" y="4248150"/>
            <a:ext cx="1992312" cy="3631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460626" y="4248150"/>
            <a:ext cx="1992313" cy="3631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2C710-F476-4E53-B78D-1D40773D71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| Тема презентации | xx/xx/xx</a:t>
            </a: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234000-5C25-46C4-9E16-618664B31D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| Тема презентации | xx/xx/xx</a:t>
            </a: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73811-5A85-48DA-AF7C-019707AD36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| Тема презентации | xx/xx/xx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90600" y="4520804"/>
            <a:ext cx="1250950" cy="3786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393950" y="4520804"/>
            <a:ext cx="1250950" cy="3786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284E2-463D-4CF0-9950-DF52C356A2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| Тема презентации | xx/xx/xx</a:t>
            </a: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6C7AB-2409-47B2-9E06-ACB98E520E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| Тема презентации | xx/xx/xx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E62AD-147D-4704-B27B-480E7F273E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| Тема презентации | xx/xx/xx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D7E60-3004-4EFB-9115-882A028466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| Тема презентации | xx/xx/xx</a:t>
            </a: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77026" y="294085"/>
            <a:ext cx="2119313" cy="431720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15913" y="294085"/>
            <a:ext cx="6208712" cy="431720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5A2942-2C23-4A43-8A95-7369D862FC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| Тема презентации | xx/xx/xx</a:t>
            </a: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BCF91-E685-40AE-9210-072E83280B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| Тема презентации | xx/xx/xx</a:t>
            </a: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E2696-2D36-44F4-8A9E-248DCF00E6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| Тема презентации | xx/xx/xx</a:t>
            </a: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B6600-F106-4A76-8E48-6CB283911D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| Тема презентации | xx/xx/xx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15913" y="4248150"/>
            <a:ext cx="1992312" cy="3631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460626" y="4248150"/>
            <a:ext cx="1992313" cy="3631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8029B-FAD0-4E49-BD2E-82A88D2444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| Тема презентации | xx/xx/xx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8697D-5AC4-4343-AB25-C794EC311E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| Тема презентации | xx/xx/xx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B83F4C-D4AF-4670-AFE0-76E9C65C34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| Тема презентации | xx/xx/xx</a:t>
            </a: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D1DC6-7C61-474C-A64F-25727797E3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| Тема презентации | xx/xx/xx</a:t>
            </a: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087F4-653B-4294-9FFC-ADFFF0DBF7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| Тема презентации | xx/xx/xx</a:t>
            </a: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244B95-3F39-436E-941E-863F34BE0D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| Тема презентации | xx/xx/xx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4D892-28D6-4536-A32F-A4D96200A2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| Тема презентации | xx/xx/xx</a:t>
            </a: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77026" y="294085"/>
            <a:ext cx="2119313" cy="431720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15913" y="294085"/>
            <a:ext cx="6208712" cy="431720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81EC9-BC33-4A15-B5F2-4F75C3BACB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| Тема презентации | xx/xx/xx</a:t>
            </a: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9076" y="1809750"/>
            <a:ext cx="3808413" cy="11227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9888" y="1809750"/>
            <a:ext cx="3808412" cy="11227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67489" y="204788"/>
            <a:ext cx="2116137" cy="272772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19075" y="204788"/>
            <a:ext cx="6196013" cy="272772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Freeform 1"/>
          <p:cNvSpPr>
            <a:spLocks noChangeArrowheads="1"/>
          </p:cNvSpPr>
          <p:nvPr/>
        </p:nvSpPr>
        <p:spPr bwMode="auto">
          <a:xfrm>
            <a:off x="0" y="0"/>
            <a:ext cx="9144000" cy="3265488"/>
          </a:xfrm>
          <a:custGeom>
            <a:avLst/>
            <a:gdLst/>
            <a:ahLst/>
            <a:cxnLst/>
            <a:rect l="0" t="0" r="0" b="0"/>
            <a:pathLst/>
          </a:cu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628900"/>
            <a:ext cx="5559425" cy="627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4521200"/>
            <a:ext cx="2654300" cy="377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5000" rIns="90000" bIns="45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2pPr>
      <a:lvl3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3pPr>
      <a:lvl4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4pPr>
      <a:lvl5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-374650" y="-12700"/>
            <a:ext cx="366712" cy="274638"/>
          </a:xfrm>
          <a:prstGeom prst="rect">
            <a:avLst/>
          </a:prstGeom>
          <a:solidFill>
            <a:srgbClr val="CD202C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-374650" y="261938"/>
            <a:ext cx="366712" cy="274637"/>
          </a:xfrm>
          <a:prstGeom prst="rect">
            <a:avLst/>
          </a:prstGeom>
          <a:solidFill>
            <a:srgbClr val="455D7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-374650" y="536575"/>
            <a:ext cx="366712" cy="274638"/>
          </a:xfrm>
          <a:prstGeom prst="rect">
            <a:avLst/>
          </a:prstGeom>
          <a:solidFill>
            <a:srgbClr val="68798B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-374650" y="811213"/>
            <a:ext cx="366712" cy="274637"/>
          </a:xfrm>
          <a:prstGeom prst="rect">
            <a:avLst/>
          </a:prstGeom>
          <a:solidFill>
            <a:srgbClr val="909CAA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-374650" y="1085850"/>
            <a:ext cx="366712" cy="274638"/>
          </a:xfrm>
          <a:prstGeom prst="rect">
            <a:avLst/>
          </a:prstGeom>
          <a:solidFill>
            <a:srgbClr val="BFC5CE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1031875"/>
          </a:xfrm>
          <a:prstGeom prst="rect">
            <a:avLst/>
          </a:prstGeom>
          <a:solidFill>
            <a:srgbClr val="BFC5CE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4879975"/>
            <a:ext cx="9144000" cy="263525"/>
          </a:xfrm>
          <a:prstGeom prst="rect">
            <a:avLst/>
          </a:prstGeom>
          <a:solidFill>
            <a:srgbClr val="BFC5CE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pic>
        <p:nvPicPr>
          <p:cNvPr id="2057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80400" y="4883150"/>
            <a:ext cx="573088" cy="260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05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47650" y="0"/>
            <a:ext cx="8750300" cy="1057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2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4767263"/>
            <a:ext cx="2130425" cy="271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FontTx/>
              <a:buNone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pPr>
              <a:defRPr/>
            </a:pPr>
            <a:fld id="{6FFAFAD6-4809-453A-A2A3-6722B71943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060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3325"/>
            <a:ext cx="8226425" cy="3392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2pPr>
      <a:lvl3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3pPr>
      <a:lvl4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4pPr>
      <a:lvl5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-374650" y="-12700"/>
            <a:ext cx="366712" cy="274638"/>
          </a:xfrm>
          <a:prstGeom prst="rect">
            <a:avLst/>
          </a:prstGeom>
          <a:solidFill>
            <a:srgbClr val="CD202C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-374650" y="261938"/>
            <a:ext cx="366712" cy="274637"/>
          </a:xfrm>
          <a:prstGeom prst="rect">
            <a:avLst/>
          </a:prstGeom>
          <a:solidFill>
            <a:srgbClr val="455D7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-374650" y="536575"/>
            <a:ext cx="366712" cy="274638"/>
          </a:xfrm>
          <a:prstGeom prst="rect">
            <a:avLst/>
          </a:prstGeom>
          <a:solidFill>
            <a:srgbClr val="68798B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-374650" y="811213"/>
            <a:ext cx="366712" cy="274637"/>
          </a:xfrm>
          <a:prstGeom prst="rect">
            <a:avLst/>
          </a:prstGeom>
          <a:solidFill>
            <a:srgbClr val="909CAA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-374650" y="1085850"/>
            <a:ext cx="366712" cy="274638"/>
          </a:xfrm>
          <a:prstGeom prst="rect">
            <a:avLst/>
          </a:prstGeom>
          <a:solidFill>
            <a:srgbClr val="BFC5CE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-374650" y="1360488"/>
            <a:ext cx="366712" cy="276225"/>
          </a:xfrm>
          <a:prstGeom prst="rect">
            <a:avLst/>
          </a:prstGeom>
          <a:solidFill>
            <a:srgbClr val="A3A86B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-374650" y="1636713"/>
            <a:ext cx="366712" cy="274637"/>
          </a:xfrm>
          <a:prstGeom prst="rect">
            <a:avLst/>
          </a:prstGeom>
          <a:solidFill>
            <a:srgbClr val="D3D7BD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-374650" y="1909763"/>
            <a:ext cx="366712" cy="274637"/>
          </a:xfrm>
          <a:prstGeom prst="rect">
            <a:avLst/>
          </a:prstGeom>
          <a:solidFill>
            <a:srgbClr val="0066A1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solidFill>
            <a:srgbClr val="BFC5CE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4879975"/>
            <a:ext cx="9144000" cy="263525"/>
          </a:xfrm>
          <a:prstGeom prst="rect">
            <a:avLst/>
          </a:prstGeom>
          <a:solidFill>
            <a:srgbClr val="BFC5CE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pic>
        <p:nvPicPr>
          <p:cNvPr id="3084" name="Picture 1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80400" y="4883150"/>
            <a:ext cx="573088" cy="260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Freeform 12"/>
          <p:cNvSpPr>
            <a:spLocks noChangeArrowheads="1"/>
          </p:cNvSpPr>
          <p:nvPr/>
        </p:nvSpPr>
        <p:spPr bwMode="auto">
          <a:xfrm>
            <a:off x="315913" y="1447800"/>
            <a:ext cx="4140200" cy="2657475"/>
          </a:xfrm>
          <a:custGeom>
            <a:avLst/>
            <a:gdLst/>
            <a:ahLst/>
            <a:cxnLst/>
            <a:rect l="0" t="0" r="0" b="0"/>
            <a:pathLst/>
          </a:cu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>
                <a:solidFill>
                  <a:srgbClr val="000000"/>
                </a:solidFill>
                <a:latin typeface="Calibri" charset="0"/>
              </a:rPr>
              <a:t>Click icon to add picture</a:t>
            </a:r>
          </a:p>
        </p:txBody>
      </p:sp>
      <p:sp>
        <p:nvSpPr>
          <p:cNvPr id="3086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15913" y="4248150"/>
            <a:ext cx="413702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3087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341313" y="293688"/>
            <a:ext cx="8455025" cy="763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3" name="Freeform 15"/>
          <p:cNvSpPr>
            <a:spLocks noChangeArrowheads="1"/>
          </p:cNvSpPr>
          <p:nvPr/>
        </p:nvSpPr>
        <p:spPr bwMode="auto">
          <a:xfrm>
            <a:off x="4629150" y="1447800"/>
            <a:ext cx="4140200" cy="2657475"/>
          </a:xfrm>
          <a:custGeom>
            <a:avLst/>
            <a:gdLst/>
            <a:ahLst/>
            <a:cxnLst/>
            <a:rect l="0" t="0" r="0" b="0"/>
            <a:pathLst/>
          </a:cu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>
                <a:solidFill>
                  <a:srgbClr val="000000"/>
                </a:solidFill>
                <a:latin typeface="Calibri" charset="0"/>
              </a:rPr>
              <a:t>Click icon to add picture</a:t>
            </a:r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4767263"/>
            <a:ext cx="2130425" cy="271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FontTx/>
              <a:buNone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pPr>
              <a:defRPr/>
            </a:pPr>
            <a:fld id="{7A11BF34-2889-45BA-B21F-23710E0A1A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089" name="Rectangle 17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4767263"/>
            <a:ext cx="2892425" cy="271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pPr>
              <a:defRPr/>
            </a:pPr>
            <a:r>
              <a:rPr lang="ru-RU"/>
              <a:t>| Тема презентации | xx/xx/xx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sldNum="0" hdr="0" dt="0"/>
  <p:txStyles>
    <p:titleStyle>
      <a:lvl1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2pPr>
      <a:lvl3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3pPr>
      <a:lvl4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4pPr>
      <a:lvl5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-374650" y="-12700"/>
            <a:ext cx="366712" cy="274638"/>
          </a:xfrm>
          <a:prstGeom prst="rect">
            <a:avLst/>
          </a:prstGeom>
          <a:solidFill>
            <a:srgbClr val="CD202C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-374650" y="261938"/>
            <a:ext cx="366712" cy="274637"/>
          </a:xfrm>
          <a:prstGeom prst="rect">
            <a:avLst/>
          </a:prstGeom>
          <a:solidFill>
            <a:srgbClr val="455D7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-374650" y="536575"/>
            <a:ext cx="366712" cy="274638"/>
          </a:xfrm>
          <a:prstGeom prst="rect">
            <a:avLst/>
          </a:prstGeom>
          <a:solidFill>
            <a:srgbClr val="68798B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-374650" y="811213"/>
            <a:ext cx="366712" cy="274637"/>
          </a:xfrm>
          <a:prstGeom prst="rect">
            <a:avLst/>
          </a:prstGeom>
          <a:solidFill>
            <a:srgbClr val="909CAA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-374650" y="1085850"/>
            <a:ext cx="366712" cy="274638"/>
          </a:xfrm>
          <a:prstGeom prst="rect">
            <a:avLst/>
          </a:prstGeom>
          <a:solidFill>
            <a:srgbClr val="BFC5CE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-374650" y="1360488"/>
            <a:ext cx="366712" cy="276225"/>
          </a:xfrm>
          <a:prstGeom prst="rect">
            <a:avLst/>
          </a:prstGeom>
          <a:solidFill>
            <a:srgbClr val="A3A86B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-374650" y="1636713"/>
            <a:ext cx="366712" cy="274637"/>
          </a:xfrm>
          <a:prstGeom prst="rect">
            <a:avLst/>
          </a:prstGeom>
          <a:solidFill>
            <a:srgbClr val="D3D7BD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-374650" y="1909763"/>
            <a:ext cx="366712" cy="274637"/>
          </a:xfrm>
          <a:prstGeom prst="rect">
            <a:avLst/>
          </a:prstGeom>
          <a:solidFill>
            <a:srgbClr val="0066A1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solidFill>
            <a:srgbClr val="BFC5CE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4879975"/>
            <a:ext cx="9144000" cy="263525"/>
          </a:xfrm>
          <a:prstGeom prst="rect">
            <a:avLst/>
          </a:prstGeom>
          <a:solidFill>
            <a:srgbClr val="BFC5CE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pic>
        <p:nvPicPr>
          <p:cNvPr id="4108" name="Picture 1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80400" y="4883150"/>
            <a:ext cx="573088" cy="260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Freeform 12"/>
          <p:cNvSpPr>
            <a:spLocks noChangeArrowheads="1"/>
          </p:cNvSpPr>
          <p:nvPr/>
        </p:nvSpPr>
        <p:spPr bwMode="auto">
          <a:xfrm>
            <a:off x="315913" y="1447800"/>
            <a:ext cx="4140200" cy="2657475"/>
          </a:xfrm>
          <a:custGeom>
            <a:avLst/>
            <a:gdLst/>
            <a:ahLst/>
            <a:cxnLst/>
            <a:rect l="0" t="0" r="0" b="0"/>
            <a:pathLst/>
          </a:cu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>
                <a:solidFill>
                  <a:srgbClr val="000000"/>
                </a:solidFill>
                <a:latin typeface="Calibri" charset="0"/>
              </a:rPr>
              <a:t>Click icon to add picture</a:t>
            </a:r>
          </a:p>
        </p:txBody>
      </p:sp>
      <p:sp>
        <p:nvSpPr>
          <p:cNvPr id="4110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15913" y="4248150"/>
            <a:ext cx="413702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4111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341313" y="293688"/>
            <a:ext cx="8455025" cy="763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3" name="Freeform 15"/>
          <p:cNvSpPr>
            <a:spLocks noChangeArrowheads="1"/>
          </p:cNvSpPr>
          <p:nvPr/>
        </p:nvSpPr>
        <p:spPr bwMode="auto">
          <a:xfrm>
            <a:off x="4629150" y="1447800"/>
            <a:ext cx="4140200" cy="2657475"/>
          </a:xfrm>
          <a:custGeom>
            <a:avLst/>
            <a:gdLst/>
            <a:ahLst/>
            <a:cxnLst/>
            <a:rect l="0" t="0" r="0" b="0"/>
            <a:pathLst/>
          </a:cu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>
                <a:solidFill>
                  <a:srgbClr val="000000"/>
                </a:solidFill>
                <a:latin typeface="Calibri" charset="0"/>
              </a:rPr>
              <a:t>Click icon to add picture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4767263"/>
            <a:ext cx="2130425" cy="271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FontTx/>
              <a:buNone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pPr>
              <a:defRPr/>
            </a:pPr>
            <a:fld id="{4F9AB6A0-0135-4D1F-9C22-5577BD610D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4767263"/>
            <a:ext cx="2892425" cy="271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pPr>
              <a:defRPr/>
            </a:pPr>
            <a:r>
              <a:rPr lang="ru-RU"/>
              <a:t>| Тема презентации | xx/xx/xx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sldNum="0" hdr="0" dt="0"/>
  <p:txStyles>
    <p:titleStyle>
      <a:lvl1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2pPr>
      <a:lvl3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3pPr>
      <a:lvl4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4pPr>
      <a:lvl5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-374650" y="-12700"/>
            <a:ext cx="366712" cy="274638"/>
          </a:xfrm>
          <a:prstGeom prst="rect">
            <a:avLst/>
          </a:prstGeom>
          <a:solidFill>
            <a:srgbClr val="CD202C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-374650" y="261938"/>
            <a:ext cx="366712" cy="274637"/>
          </a:xfrm>
          <a:prstGeom prst="rect">
            <a:avLst/>
          </a:prstGeom>
          <a:solidFill>
            <a:srgbClr val="455D7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-374650" y="536575"/>
            <a:ext cx="366712" cy="274638"/>
          </a:xfrm>
          <a:prstGeom prst="rect">
            <a:avLst/>
          </a:prstGeom>
          <a:solidFill>
            <a:srgbClr val="68798B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-374650" y="811213"/>
            <a:ext cx="366712" cy="274637"/>
          </a:xfrm>
          <a:prstGeom prst="rect">
            <a:avLst/>
          </a:prstGeom>
          <a:solidFill>
            <a:srgbClr val="909CAA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-374650" y="1085850"/>
            <a:ext cx="366712" cy="274638"/>
          </a:xfrm>
          <a:prstGeom prst="rect">
            <a:avLst/>
          </a:prstGeom>
          <a:solidFill>
            <a:srgbClr val="BFC5CE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-374650" y="1360488"/>
            <a:ext cx="366712" cy="276225"/>
          </a:xfrm>
          <a:prstGeom prst="rect">
            <a:avLst/>
          </a:prstGeom>
          <a:solidFill>
            <a:srgbClr val="A3A86B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-374650" y="1636713"/>
            <a:ext cx="366712" cy="274637"/>
          </a:xfrm>
          <a:prstGeom prst="rect">
            <a:avLst/>
          </a:prstGeom>
          <a:solidFill>
            <a:srgbClr val="D3D7BD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-374650" y="1909763"/>
            <a:ext cx="366712" cy="274637"/>
          </a:xfrm>
          <a:prstGeom prst="rect">
            <a:avLst/>
          </a:prstGeom>
          <a:solidFill>
            <a:srgbClr val="0066A1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solidFill>
            <a:srgbClr val="BFC5CE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0" y="4879975"/>
            <a:ext cx="9144000" cy="263525"/>
          </a:xfrm>
          <a:prstGeom prst="rect">
            <a:avLst/>
          </a:prstGeom>
          <a:solidFill>
            <a:srgbClr val="BFC5CE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pic>
        <p:nvPicPr>
          <p:cNvPr id="5132" name="Picture 1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80400" y="4883150"/>
            <a:ext cx="573088" cy="260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Freeform 12"/>
          <p:cNvSpPr>
            <a:spLocks noChangeArrowheads="1"/>
          </p:cNvSpPr>
          <p:nvPr/>
        </p:nvSpPr>
        <p:spPr bwMode="auto">
          <a:xfrm>
            <a:off x="315913" y="1447800"/>
            <a:ext cx="4140200" cy="2657475"/>
          </a:xfrm>
          <a:custGeom>
            <a:avLst/>
            <a:gdLst/>
            <a:ahLst/>
            <a:cxnLst/>
            <a:rect l="0" t="0" r="0" b="0"/>
            <a:pathLst/>
          </a:cu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>
                <a:solidFill>
                  <a:srgbClr val="000000"/>
                </a:solidFill>
                <a:latin typeface="Calibri" charset="0"/>
              </a:rPr>
              <a:t>Click icon to add picture</a:t>
            </a:r>
          </a:p>
        </p:txBody>
      </p:sp>
      <p:sp>
        <p:nvSpPr>
          <p:cNvPr id="5134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15913" y="4248150"/>
            <a:ext cx="413702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5135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341313" y="293688"/>
            <a:ext cx="8455025" cy="763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3" name="Freeform 15"/>
          <p:cNvSpPr>
            <a:spLocks noChangeArrowheads="1"/>
          </p:cNvSpPr>
          <p:nvPr/>
        </p:nvSpPr>
        <p:spPr bwMode="auto">
          <a:xfrm>
            <a:off x="4629150" y="1447800"/>
            <a:ext cx="4140200" cy="2657475"/>
          </a:xfrm>
          <a:custGeom>
            <a:avLst/>
            <a:gdLst/>
            <a:ahLst/>
            <a:cxnLst/>
            <a:rect l="0" t="0" r="0" b="0"/>
            <a:pathLst/>
          </a:cu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>
                <a:solidFill>
                  <a:srgbClr val="000000"/>
                </a:solidFill>
                <a:latin typeface="Calibri" charset="0"/>
              </a:rPr>
              <a:t>Click icon to add picture</a:t>
            </a:r>
          </a:p>
        </p:txBody>
      </p:sp>
      <p:sp>
        <p:nvSpPr>
          <p:cNvPr id="5136" name="Rectangle 16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4767263"/>
            <a:ext cx="2130425" cy="271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FontTx/>
              <a:buNone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pPr>
              <a:defRPr/>
            </a:pPr>
            <a:fld id="{E80DD9C5-6137-438C-8B34-47EA6B34B4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137" name="Rectangle 17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4767263"/>
            <a:ext cx="2892425" cy="271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pPr>
              <a:defRPr/>
            </a:pPr>
            <a:r>
              <a:rPr lang="ru-RU"/>
              <a:t>| Тема презентации | xx/xx/xx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sldNum="0" hdr="0" dt="0"/>
  <p:txStyles>
    <p:titleStyle>
      <a:lvl1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2pPr>
      <a:lvl3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3pPr>
      <a:lvl4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4pPr>
      <a:lvl5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0"/>
            <a:ext cx="9144000" cy="4865688"/>
          </a:xfrm>
          <a:prstGeom prst="rect">
            <a:avLst/>
          </a:prstGeom>
          <a:solidFill>
            <a:srgbClr val="BFC5CE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4875213"/>
            <a:ext cx="9144000" cy="268287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pic>
        <p:nvPicPr>
          <p:cNvPr id="6148" name="Picture 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80400" y="4883150"/>
            <a:ext cx="573088" cy="260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614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075" y="1809750"/>
            <a:ext cx="7769225" cy="1122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615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4788"/>
            <a:ext cx="8226425" cy="85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2pPr>
      <a:lvl3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3pPr>
      <a:lvl4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4pPr>
      <a:lvl5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akupki.gov.ru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6" descr="http://barnaul.sibnovosti.ru/pictures/0377/1515/ves_god_rossiyskie_studenty_smogut_ezdit_v_poezdah_s_50_skidkoy.jpg"/>
          <p:cNvPicPr>
            <a:picLocks noChangeAspect="1" noChangeArrowheads="1"/>
          </p:cNvPicPr>
          <p:nvPr/>
        </p:nvPicPr>
        <p:blipFill>
          <a:blip r:embed="rId3" cstate="print"/>
          <a:srcRect b="32211"/>
          <a:stretch>
            <a:fillRect/>
          </a:stretch>
        </p:blipFill>
        <p:spPr bwMode="auto">
          <a:xfrm>
            <a:off x="0" y="0"/>
            <a:ext cx="9144000" cy="394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1"/>
          <p:cNvPicPr>
            <a:picLocks noChangeAspect="1" noChangeArrowheads="1"/>
          </p:cNvPicPr>
          <p:nvPr/>
        </p:nvPicPr>
        <p:blipFill>
          <a:blip r:embed="rId4" cstate="print"/>
          <a:srcRect t="48518"/>
          <a:stretch>
            <a:fillRect/>
          </a:stretch>
        </p:blipFill>
        <p:spPr bwMode="auto">
          <a:xfrm>
            <a:off x="0" y="3363838"/>
            <a:ext cx="9144000" cy="1779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7172" name="Rectangle 2"/>
          <p:cNvSpPr>
            <a:spLocks noChangeArrowheads="1"/>
          </p:cNvSpPr>
          <p:nvPr/>
        </p:nvSpPr>
        <p:spPr bwMode="auto">
          <a:xfrm>
            <a:off x="899592" y="3363838"/>
            <a:ext cx="5762898" cy="55254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500" b="1" dirty="0">
                <a:solidFill>
                  <a:srgbClr val="000000"/>
                </a:solidFill>
                <a:latin typeface="Verdana" charset="0"/>
              </a:rPr>
              <a:t>Организация закупочной деятельности </a:t>
            </a:r>
          </a:p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500" b="1" dirty="0">
                <a:solidFill>
                  <a:srgbClr val="000000"/>
                </a:solidFill>
                <a:latin typeface="Verdana" charset="0"/>
              </a:rPr>
              <a:t>ОАО «РЖД». Как стать поставщиком ОАО «РЖД»</a:t>
            </a:r>
          </a:p>
        </p:txBody>
      </p:sp>
      <p:sp>
        <p:nvSpPr>
          <p:cNvPr id="7173" name="Rectangle 3"/>
          <p:cNvSpPr>
            <a:spLocks noChangeArrowheads="1"/>
          </p:cNvSpPr>
          <p:nvPr/>
        </p:nvSpPr>
        <p:spPr bwMode="auto">
          <a:xfrm>
            <a:off x="395288" y="4011613"/>
            <a:ext cx="6696992" cy="107576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dirty="0">
                <a:solidFill>
                  <a:srgbClr val="000000"/>
                </a:solidFill>
                <a:latin typeface="Verdana" charset="0"/>
              </a:rPr>
              <a:t>Докладчик: </a:t>
            </a:r>
            <a:r>
              <a:rPr lang="ru-RU" sz="1600" dirty="0" smtClean="0">
                <a:solidFill>
                  <a:srgbClr val="000000"/>
                </a:solidFill>
                <a:latin typeface="Verdana" charset="0"/>
              </a:rPr>
              <a:t>Дмитриева Елена Юрьевна</a:t>
            </a:r>
            <a:endParaRPr lang="ru-RU" sz="1600" dirty="0">
              <a:solidFill>
                <a:srgbClr val="000000"/>
              </a:solidFill>
              <a:latin typeface="Verdana" charset="0"/>
            </a:endParaRPr>
          </a:p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dirty="0" smtClean="0">
                <a:solidFill>
                  <a:srgbClr val="000000"/>
                </a:solidFill>
                <a:latin typeface="Verdana" charset="0"/>
              </a:rPr>
              <a:t>Главный специалист </a:t>
            </a:r>
            <a:r>
              <a:rPr lang="ru-RU" sz="1600" dirty="0">
                <a:solidFill>
                  <a:srgbClr val="000000"/>
                </a:solidFill>
                <a:latin typeface="Verdana" charset="0"/>
              </a:rPr>
              <a:t>Ярославского регионального отделения Центра организации закупочной деятельности</a:t>
            </a:r>
          </a:p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600" dirty="0">
              <a:solidFill>
                <a:srgbClr val="000000"/>
              </a:solidFill>
              <a:latin typeface="Verdana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964613" cy="1058863"/>
          </a:xfrm>
        </p:spPr>
        <p:txBody>
          <a:bodyPr/>
          <a:lstStyle/>
          <a:p>
            <a:pPr algn="ctr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smtClean="0">
                <a:latin typeface="Verdana" charset="0"/>
              </a:rPr>
              <a:t>Упрощение порядка участия и </a:t>
            </a:r>
            <a:r>
              <a:rPr lang="ru-RU" sz="2600" smtClean="0">
                <a:latin typeface="Verdana" charset="0"/>
              </a:rPr>
              <a:t>уменьшение</a:t>
            </a:r>
            <a:r>
              <a:rPr lang="ru-RU" sz="2400" smtClean="0">
                <a:latin typeface="Verdana" charset="0"/>
              </a:rPr>
              <a:t> количества документов, подаваемых в составе заявки</a:t>
            </a:r>
          </a:p>
        </p:txBody>
      </p:sp>
      <p:graphicFrame>
        <p:nvGraphicFramePr>
          <p:cNvPr id="26626" name="Group 2"/>
          <p:cNvGraphicFramePr>
            <a:graphicFrameLocks noGrp="1"/>
          </p:cNvGraphicFramePr>
          <p:nvPr/>
        </p:nvGraphicFramePr>
        <p:xfrm>
          <a:off x="4716463" y="1203325"/>
          <a:ext cx="3989387" cy="3405418"/>
        </p:xfrm>
        <a:graphic>
          <a:graphicData uri="http://schemas.openxmlformats.org/drawingml/2006/table">
            <a:tbl>
              <a:tblPr/>
              <a:tblGrid>
                <a:gridCol w="2189162"/>
                <a:gridCol w="144463"/>
                <a:gridCol w="1655762"/>
              </a:tblGrid>
              <a:tr h="376238">
                <a:tc gridSpan="3"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icrosoft YaHei" charset="-122"/>
                        </a:rPr>
                        <a:t>Перечень документов после актуализации 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Microsoft YaHei" charset="-122"/>
                        </a:rPr>
                        <a:t> на 30.09.2016</a:t>
                      </a:r>
                    </a:p>
                  </a:txBody>
                  <a:tcPr marL="4680" marR="4680" marT="10598" marB="0" anchor="ctr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081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-122"/>
                        </a:rPr>
                        <a:t>Общие основания</a:t>
                      </a:r>
                    </a:p>
                  </a:txBody>
                  <a:tcPr marL="4680" marR="4680" marT="9653" marB="0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-122"/>
                        </a:rPr>
                        <a:t>Для субъектов МСП</a:t>
                      </a:r>
                    </a:p>
                  </a:txBody>
                  <a:tcPr marL="4680" marR="4680" marT="9653" marB="0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0813">
                <a:tc gridSpan="3"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-122"/>
                        </a:rPr>
                        <a:t>1. Заявка на участие</a:t>
                      </a:r>
                    </a:p>
                  </a:txBody>
                  <a:tcPr marL="4680" marR="4680" marT="9653" marB="0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-122"/>
                        </a:rPr>
                        <a:t>2. Сведения об участнике закупки</a:t>
                      </a:r>
                    </a:p>
                  </a:txBody>
                  <a:tcPr marL="4680" marR="4680" marT="9653" marB="0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-122"/>
                        </a:rPr>
                        <a:t>2. Сведения из единого реестра субъектов МСП</a:t>
                      </a:r>
                    </a:p>
                  </a:txBody>
                  <a:tcPr marL="4680" marR="4680" marT="3510" marB="0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3688">
                <a:tc gridSpan="3"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-122"/>
                        </a:rPr>
                        <a:t>3. Бухгалтерская и финансовая отчетность 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-122"/>
                        </a:rPr>
                        <a:t>за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-122"/>
                        </a:rPr>
                        <a:t> </a:t>
                      </a: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-122"/>
                        </a:rPr>
                        <a:t>один последний отчетный период </a:t>
                      </a:r>
                    </a:p>
                  </a:txBody>
                  <a:tcPr marL="4680" marR="4680" marT="9653" marB="0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6388">
                <a:tc gridSpan="3"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-122"/>
                        </a:rPr>
                        <a:t>4. Документы, подтверждающие полномочия лица, подписавшего заявку</a:t>
                      </a:r>
                    </a:p>
                  </a:txBody>
                  <a:tcPr marL="4680" marR="4680" marT="3510" marB="0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8788">
                <a:tc gridSpan="3"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-122"/>
                        </a:rPr>
                        <a:t>5. Предусмотрено право выбора участника обеспечения в виде банковской гарантии либо в виде перечисления денежных средств</a:t>
                      </a:r>
                    </a:p>
                  </a:txBody>
                  <a:tcPr marL="4680" marR="4680" marT="3510" marB="0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8788">
                <a:tc gridSpan="3"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-122"/>
                        </a:rPr>
                        <a:t>6. Документы, подтверждающие соответствие квалификационным требованиям и требованиям технического задания</a:t>
                      </a:r>
                    </a:p>
                  </a:txBody>
                  <a:tcPr marL="4680" marR="4680" marT="3510" marB="0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4713">
                <a:tc gridSpan="2"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-122"/>
                        </a:rPr>
                        <a:t>7. Справка из ИФНС об отсутствии задолженности может быть представлена в форме электронного документа, подписанного усиленной электронной подписью ИФНС</a:t>
                      </a:r>
                    </a:p>
                  </a:txBody>
                  <a:tcPr marL="4680" marR="4680" marT="9653" marB="0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-122"/>
                        </a:rPr>
                        <a:t>исключена</a:t>
                      </a:r>
                    </a:p>
                  </a:txBody>
                  <a:tcPr marL="4680" marR="4680" marT="9653" marB="0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7" name="AutoShape 52"/>
          <p:cNvSpPr>
            <a:spLocks noChangeArrowheads="1"/>
          </p:cNvSpPr>
          <p:nvPr/>
        </p:nvSpPr>
        <p:spPr bwMode="auto">
          <a:xfrm>
            <a:off x="0" y="1522413"/>
            <a:ext cx="4572000" cy="3281362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9360">
            <a:noFill/>
            <a:round/>
            <a:headEnd/>
            <a:tailEnd/>
          </a:ln>
        </p:spPr>
        <p:txBody>
          <a:bodyPr lIns="90000" tIns="45000" rIns="90000" bIns="45000" anchor="ctr"/>
          <a:lstStyle/>
          <a:p>
            <a:pPr marL="215900" indent="-215900" algn="ctr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200" b="1">
                <a:solidFill>
                  <a:srgbClr val="000000"/>
                </a:solidFill>
                <a:latin typeface="Verdana" charset="0"/>
              </a:rPr>
              <a:t>Перечень документов до актуализации </a:t>
            </a:r>
          </a:p>
          <a:p>
            <a:pPr marL="215900" indent="-215900" algn="ctr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200" b="1">
                <a:solidFill>
                  <a:srgbClr val="000000"/>
                </a:solidFill>
                <a:latin typeface="Verdana" charset="0"/>
              </a:rPr>
              <a:t>на 01.01.2015</a:t>
            </a:r>
          </a:p>
          <a:p>
            <a:pPr marL="215900" indent="-215900" algn="ctr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200" b="1">
              <a:solidFill>
                <a:srgbClr val="000000"/>
              </a:solidFill>
              <a:latin typeface="Verdana" charset="0"/>
            </a:endParaRPr>
          </a:p>
          <a:p>
            <a:pPr marL="215900" indent="-215900" algn="ctr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200" b="1">
              <a:solidFill>
                <a:srgbClr val="000000"/>
              </a:solidFill>
              <a:latin typeface="Verdana" charset="0"/>
            </a:endParaRPr>
          </a:p>
          <a:p>
            <a:pPr marL="215900" indent="-215900" algn="ctr" hangingPunct="1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200">
                <a:solidFill>
                  <a:srgbClr val="000000"/>
                </a:solidFill>
                <a:latin typeface="Verdana" charset="0"/>
              </a:rPr>
              <a:t>Заявка на участие</a:t>
            </a:r>
          </a:p>
          <a:p>
            <a:pPr marL="215900" indent="-215900" algn="ctr" hangingPunct="1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200">
                <a:solidFill>
                  <a:srgbClr val="000000"/>
                </a:solidFill>
                <a:latin typeface="Verdana" charset="0"/>
              </a:rPr>
              <a:t>Сведения об участнике закупки</a:t>
            </a:r>
          </a:p>
          <a:p>
            <a:pPr marL="215900" indent="-215900" algn="ctr" hangingPunct="1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200">
                <a:solidFill>
                  <a:srgbClr val="000000"/>
                </a:solidFill>
                <a:latin typeface="Verdana" charset="0"/>
              </a:rPr>
              <a:t>Бухгалтерская и финансовая отчетность </a:t>
            </a:r>
            <a:r>
              <a:rPr lang="ru-RU" sz="1200" b="1">
                <a:solidFill>
                  <a:srgbClr val="000000"/>
                </a:solidFill>
                <a:latin typeface="Verdana" charset="0"/>
              </a:rPr>
              <a:t>за последние три завершенных</a:t>
            </a:r>
            <a:r>
              <a:rPr lang="ru-RU" sz="1200">
                <a:solidFill>
                  <a:srgbClr val="000000"/>
                </a:solidFill>
                <a:latin typeface="Verdana" charset="0"/>
              </a:rPr>
              <a:t> отчетных периода</a:t>
            </a:r>
          </a:p>
          <a:p>
            <a:pPr marL="215900" indent="-215900" algn="ctr" hangingPunct="1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200">
                <a:solidFill>
                  <a:srgbClr val="000000"/>
                </a:solidFill>
                <a:latin typeface="Verdana" charset="0"/>
              </a:rPr>
              <a:t>Документы, подтверждающие полномочия лица, подписавшего заявку</a:t>
            </a:r>
          </a:p>
          <a:p>
            <a:pPr marL="215900" indent="-215900" algn="ctr" hangingPunct="1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200">
                <a:solidFill>
                  <a:srgbClr val="000000"/>
                </a:solidFill>
                <a:latin typeface="Verdana" charset="0"/>
              </a:rPr>
              <a:t>Документы, подтверждающие внесение обеспечения</a:t>
            </a:r>
          </a:p>
          <a:p>
            <a:pPr marL="215900" indent="-215900" algn="ctr" hangingPunct="1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200">
                <a:solidFill>
                  <a:srgbClr val="000000"/>
                </a:solidFill>
                <a:latin typeface="Verdana" charset="0"/>
              </a:rPr>
              <a:t>Документы, подтверждающие соответствие квалификационным требованиям и требованиям технического задания</a:t>
            </a:r>
          </a:p>
          <a:p>
            <a:pPr marL="215900" indent="-215900" algn="ctr" hangingPunct="1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200">
                <a:solidFill>
                  <a:srgbClr val="000000"/>
                </a:solidFill>
                <a:latin typeface="Verdana" charset="0"/>
              </a:rPr>
              <a:t>Справка об исполнении налогоплательщиком обязанности по уплате налогов (оригинал ИФНС либо нотариально заверенная копия)</a:t>
            </a:r>
          </a:p>
          <a:p>
            <a:pPr marL="215900" indent="-215900" algn="ctr" hangingPunct="1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200">
                <a:solidFill>
                  <a:srgbClr val="000000"/>
                </a:solidFill>
                <a:latin typeface="Verdana" charset="0"/>
              </a:rPr>
              <a:t>Выписка из ЕГРЮЛ (ЕГРИП)</a:t>
            </a:r>
          </a:p>
          <a:p>
            <a:pPr marL="215900" indent="-215900" algn="ctr" hangingPunct="1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200">
                <a:solidFill>
                  <a:srgbClr val="000000"/>
                </a:solidFill>
                <a:latin typeface="Verdana" charset="0"/>
              </a:rPr>
              <a:t>Копии учредительных документов</a:t>
            </a:r>
          </a:p>
          <a:p>
            <a:pPr marL="215900" indent="-215900" algn="ctr" hangingPunct="1"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200">
                <a:solidFill>
                  <a:srgbClr val="000000"/>
                </a:solidFill>
                <a:latin typeface="Verdana" charset="0"/>
              </a:rPr>
              <a:t> </a:t>
            </a:r>
          </a:p>
          <a:p>
            <a:pPr marL="215900" indent="-215900" algn="ctr" hangingPunct="1"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40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16418" name="Rectangle 18"/>
          <p:cNvSpPr>
            <a:spLocks noChangeArrowheads="1"/>
          </p:cNvSpPr>
          <p:nvPr/>
        </p:nvSpPr>
        <p:spPr bwMode="auto">
          <a:xfrm>
            <a:off x="0" y="4894263"/>
            <a:ext cx="7235825" cy="269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58EA57F3-B218-44A9-8A4E-7E54D51AB0FE}" type="slidenum">
              <a:rPr lang="ru-RU" sz="1200">
                <a:solidFill>
                  <a:srgbClr val="000000"/>
                </a:solidFill>
                <a:latin typeface="Verdana" charset="0"/>
              </a:rPr>
              <a:pPr hangingPunct="1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10</a:t>
            </a:fld>
            <a:r>
              <a:rPr lang="ru-RU" sz="1200">
                <a:solidFill>
                  <a:srgbClr val="000000"/>
                </a:solidFill>
                <a:latin typeface="Verdana" charset="0"/>
              </a:rPr>
              <a:t>  </a:t>
            </a:r>
            <a:r>
              <a:rPr lang="ru-RU" sz="1200">
                <a:solidFill>
                  <a:srgbClr val="000000"/>
                </a:solidFill>
                <a:latin typeface="Symbol" pitchFamily="16" charset="0"/>
              </a:rPr>
              <a:t></a:t>
            </a:r>
            <a:r>
              <a:rPr lang="ru-RU" sz="1200">
                <a:solidFill>
                  <a:srgbClr val="000000"/>
                </a:solidFill>
                <a:latin typeface="Verdana" charset="0"/>
              </a:rPr>
              <a:t>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47650" y="0"/>
            <a:ext cx="8753475" cy="1058863"/>
          </a:xfrm>
        </p:spPr>
        <p:txBody>
          <a:bodyPr lIns="0" tIns="0" rIns="0" bIns="0" anchor="ctr"/>
          <a:lstStyle/>
          <a:p>
            <a:pPr algn="ctr" eaLnBrk="1" hangingPunct="1">
              <a:lnSpc>
                <a:spcPct val="101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smtClean="0">
                <a:latin typeface="Verdana" charset="0"/>
              </a:rPr>
              <a:t>Информационный раздел «Закупки у субъектов малого и среднего предпринимательства»</a:t>
            </a:r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3" cstate="print"/>
          <a:srcRect b="2823"/>
          <a:stretch>
            <a:fillRect/>
          </a:stretch>
        </p:blipFill>
        <p:spPr bwMode="auto">
          <a:xfrm>
            <a:off x="1223963" y="1041400"/>
            <a:ext cx="6096000" cy="3833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7412" name="Oval 3"/>
          <p:cNvSpPr>
            <a:spLocks noChangeArrowheads="1"/>
          </p:cNvSpPr>
          <p:nvPr/>
        </p:nvSpPr>
        <p:spPr bwMode="auto">
          <a:xfrm>
            <a:off x="5543550" y="2322513"/>
            <a:ext cx="1728788" cy="971550"/>
          </a:xfrm>
          <a:prstGeom prst="ellipse">
            <a:avLst/>
          </a:prstGeom>
          <a:noFill/>
          <a:ln w="72000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3" name="Oval 4"/>
          <p:cNvSpPr>
            <a:spLocks noChangeArrowheads="1"/>
          </p:cNvSpPr>
          <p:nvPr/>
        </p:nvSpPr>
        <p:spPr bwMode="auto">
          <a:xfrm>
            <a:off x="5975350" y="1041400"/>
            <a:ext cx="647700" cy="309563"/>
          </a:xfrm>
          <a:prstGeom prst="ellipse">
            <a:avLst/>
          </a:prstGeom>
          <a:noFill/>
          <a:ln w="72000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4" name="Line 5"/>
          <p:cNvSpPr>
            <a:spLocks noChangeShapeType="1"/>
          </p:cNvSpPr>
          <p:nvPr/>
        </p:nvSpPr>
        <p:spPr bwMode="auto">
          <a:xfrm>
            <a:off x="6335713" y="1350963"/>
            <a:ext cx="71437" cy="971550"/>
          </a:xfrm>
          <a:prstGeom prst="line">
            <a:avLst/>
          </a:prstGeom>
          <a:noFill/>
          <a:ln w="9525">
            <a:solidFill>
              <a:srgbClr val="66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15" name="Rectangle 18"/>
          <p:cNvSpPr>
            <a:spLocks noChangeArrowheads="1"/>
          </p:cNvSpPr>
          <p:nvPr/>
        </p:nvSpPr>
        <p:spPr bwMode="auto">
          <a:xfrm>
            <a:off x="0" y="4894263"/>
            <a:ext cx="7235825" cy="269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750E6D47-5DD2-44FB-93DB-E66A0769D1A5}" type="slidenum">
              <a:rPr lang="ru-RU" sz="1200">
                <a:solidFill>
                  <a:srgbClr val="000000"/>
                </a:solidFill>
                <a:latin typeface="Verdana" charset="0"/>
              </a:rPr>
              <a:pPr hangingPunct="1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11</a:t>
            </a:fld>
            <a:r>
              <a:rPr lang="ru-RU" sz="1200">
                <a:solidFill>
                  <a:srgbClr val="000000"/>
                </a:solidFill>
                <a:latin typeface="Verdana" charset="0"/>
              </a:rPr>
              <a:t>  </a:t>
            </a:r>
            <a:r>
              <a:rPr lang="ru-RU" sz="1200">
                <a:solidFill>
                  <a:srgbClr val="000000"/>
                </a:solidFill>
                <a:latin typeface="Symbol" pitchFamily="16" charset="0"/>
              </a:rPr>
              <a:t></a:t>
            </a:r>
            <a:r>
              <a:rPr lang="ru-RU" sz="1200">
                <a:solidFill>
                  <a:srgbClr val="000000"/>
                </a:solidFill>
                <a:latin typeface="Verdana" charset="0"/>
              </a:rPr>
              <a:t>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323850" y="0"/>
            <a:ext cx="8224838" cy="842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000000"/>
                </a:solidFill>
                <a:latin typeface="Verdana" charset="0"/>
              </a:rPr>
              <a:t>Информационный материал по итогам подготовки и проведения встречи поставщиков с президентом ОАО «РЖД» О.В. Белозёровым</a:t>
            </a:r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3" cstate="print"/>
          <a:srcRect l="2562" t="1321" r="22960" b="27371"/>
          <a:stretch>
            <a:fillRect/>
          </a:stretch>
        </p:blipFill>
        <p:spPr bwMode="auto">
          <a:xfrm>
            <a:off x="179388" y="842963"/>
            <a:ext cx="7200900" cy="4032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8436" name="Rectangle 18"/>
          <p:cNvSpPr>
            <a:spLocks noChangeArrowheads="1"/>
          </p:cNvSpPr>
          <p:nvPr/>
        </p:nvSpPr>
        <p:spPr bwMode="auto">
          <a:xfrm>
            <a:off x="0" y="4894263"/>
            <a:ext cx="7235825" cy="269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A7933923-9E63-4472-B14C-F5DEF23AC111}" type="slidenum">
              <a:rPr lang="ru-RU" sz="1200">
                <a:solidFill>
                  <a:srgbClr val="000000"/>
                </a:solidFill>
                <a:latin typeface="Verdana" charset="0"/>
              </a:rPr>
              <a:pPr hangingPunct="1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12</a:t>
            </a:fld>
            <a:r>
              <a:rPr lang="ru-RU" sz="1200">
                <a:solidFill>
                  <a:srgbClr val="000000"/>
                </a:solidFill>
                <a:latin typeface="Verdana" charset="0"/>
              </a:rPr>
              <a:t>  </a:t>
            </a:r>
            <a:r>
              <a:rPr lang="ru-RU" sz="1200">
                <a:solidFill>
                  <a:srgbClr val="000000"/>
                </a:solidFill>
                <a:latin typeface="Symbol" pitchFamily="16" charset="0"/>
              </a:rPr>
              <a:t></a:t>
            </a:r>
            <a:r>
              <a:rPr lang="ru-RU" sz="1200">
                <a:solidFill>
                  <a:srgbClr val="000000"/>
                </a:solidFill>
                <a:latin typeface="Verdana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684213" y="1816100"/>
            <a:ext cx="7772400" cy="1125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marL="341313" indent="-339725" algn="ctr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>
                <a:srgbClr val="17375E"/>
              </a:buClr>
              <a:buSzPct val="4500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ru-RU" sz="4000" b="1">
                <a:solidFill>
                  <a:srgbClr val="000000"/>
                </a:solidFill>
                <a:latin typeface="Verdana" charset="0"/>
              </a:rPr>
              <a:t>Спасибо за внимание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47650" y="0"/>
            <a:ext cx="8751888" cy="1058863"/>
          </a:xfrm>
        </p:spPr>
        <p:txBody>
          <a:bodyPr/>
          <a:lstStyle/>
          <a:p>
            <a:pPr algn="ctr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Структура и доля закупок с регионом поставки товара/выполнения </a:t>
            </a:r>
            <a:r>
              <a:rPr lang="ru-RU" b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работ/оказания услуг</a:t>
            </a:r>
            <a:br>
              <a:rPr lang="ru-RU" b="1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b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– Республика Коми за 2016 г.</a:t>
            </a:r>
          </a:p>
        </p:txBody>
      </p:sp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0" y="4873625"/>
            <a:ext cx="7235825" cy="269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26CF3220-C8D5-447C-8D1A-FDF284C44E19}" type="slidenum">
              <a:rPr lang="ru-RU" sz="1200">
                <a:solidFill>
                  <a:srgbClr val="000000"/>
                </a:solidFill>
                <a:latin typeface="Verdana" charset="0"/>
              </a:rPr>
              <a:pPr hangingPunct="1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</a:t>
            </a:fld>
            <a:r>
              <a:rPr lang="ru-RU" sz="1200">
                <a:solidFill>
                  <a:srgbClr val="000000"/>
                </a:solidFill>
                <a:latin typeface="Verdana" charset="0"/>
              </a:rPr>
              <a:t>  </a:t>
            </a:r>
            <a:r>
              <a:rPr lang="ru-RU" sz="1200">
                <a:solidFill>
                  <a:srgbClr val="000000"/>
                </a:solidFill>
                <a:latin typeface="Symbol" pitchFamily="16" charset="0"/>
              </a:rPr>
              <a:t></a:t>
            </a:r>
            <a:r>
              <a:rPr lang="ru-RU" sz="1200">
                <a:solidFill>
                  <a:srgbClr val="000000"/>
                </a:solidFill>
                <a:latin typeface="Verdana" charset="0"/>
              </a:rPr>
              <a:t> </a:t>
            </a:r>
          </a:p>
        </p:txBody>
      </p:sp>
      <p:graphicFrame>
        <p:nvGraphicFramePr>
          <p:cNvPr id="9" name="Диаграмма 5"/>
          <p:cNvGraphicFramePr>
            <a:graphicFrameLocks/>
          </p:cNvGraphicFramePr>
          <p:nvPr/>
        </p:nvGraphicFramePr>
        <p:xfrm>
          <a:off x="467544" y="1491630"/>
          <a:ext cx="4392488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7056310"/>
              </p:ext>
            </p:extLst>
          </p:nvPr>
        </p:nvGraphicFramePr>
        <p:xfrm>
          <a:off x="5724128" y="1779662"/>
          <a:ext cx="2808312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71600" y="1059582"/>
            <a:ext cx="3671888" cy="6080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Доля закупок по Республике Коми в общем объеме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72113" y="1203598"/>
            <a:ext cx="3671887" cy="3492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Сумма закупки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55576" y="123478"/>
            <a:ext cx="7961312" cy="822920"/>
          </a:xfrm>
        </p:spPr>
        <p:txBody>
          <a:bodyPr/>
          <a:lstStyle/>
          <a:p>
            <a:pPr algn="ctr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Рост конкуренции как фактор увеличения экономии (9 мес. 2015/9 мес. 2016) по Республике Коми</a:t>
            </a:r>
          </a:p>
        </p:txBody>
      </p:sp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0" y="4873625"/>
            <a:ext cx="7235825" cy="269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06819B38-626B-4B3F-B40A-60EFFD12DFD1}" type="slidenum">
              <a:rPr lang="ru-RU" sz="1200">
                <a:solidFill>
                  <a:srgbClr val="000000"/>
                </a:solidFill>
                <a:latin typeface="Verdana" charset="0"/>
              </a:rPr>
              <a:pPr hangingPunct="1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</a:t>
            </a:fld>
            <a:r>
              <a:rPr lang="ru-RU" sz="1200">
                <a:solidFill>
                  <a:srgbClr val="000000"/>
                </a:solidFill>
                <a:latin typeface="Verdana" charset="0"/>
              </a:rPr>
              <a:t>  </a:t>
            </a:r>
            <a:r>
              <a:rPr lang="ru-RU" sz="1200">
                <a:solidFill>
                  <a:srgbClr val="000000"/>
                </a:solidFill>
                <a:latin typeface="Symbol" pitchFamily="16" charset="0"/>
              </a:rPr>
              <a:t></a:t>
            </a:r>
            <a:r>
              <a:rPr lang="ru-RU" sz="1200">
                <a:solidFill>
                  <a:srgbClr val="000000"/>
                </a:solidFill>
                <a:latin typeface="Verdana" charset="0"/>
              </a:rPr>
              <a:t> </a:t>
            </a:r>
          </a:p>
        </p:txBody>
      </p:sp>
      <p:graphicFrame>
        <p:nvGraphicFramePr>
          <p:cNvPr id="8" name="Диаграмма 5"/>
          <p:cNvGraphicFramePr>
            <a:graphicFrameLocks/>
          </p:cNvGraphicFramePr>
          <p:nvPr/>
        </p:nvGraphicFramePr>
        <p:xfrm>
          <a:off x="323528" y="1707654"/>
          <a:ext cx="5016500" cy="31266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221" name="TextBox 6"/>
          <p:cNvSpPr txBox="1">
            <a:spLocks noChangeArrowheads="1"/>
          </p:cNvSpPr>
          <p:nvPr/>
        </p:nvSpPr>
        <p:spPr bwMode="auto">
          <a:xfrm>
            <a:off x="755576" y="1059582"/>
            <a:ext cx="4176713" cy="607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Среднее количество поданных заявок на участие в закупке</a:t>
            </a:r>
          </a:p>
        </p:txBody>
      </p:sp>
      <p:graphicFrame>
        <p:nvGraphicFramePr>
          <p:cNvPr id="9" name="Диаграмма 7"/>
          <p:cNvGraphicFramePr>
            <a:graphicFrameLocks/>
          </p:cNvGraphicFramePr>
          <p:nvPr/>
        </p:nvGraphicFramePr>
        <p:xfrm>
          <a:off x="5796136" y="1491630"/>
          <a:ext cx="2664296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223" name="TextBox 8"/>
          <p:cNvSpPr txBox="1">
            <a:spLocks noChangeArrowheads="1"/>
          </p:cNvSpPr>
          <p:nvPr/>
        </p:nvSpPr>
        <p:spPr bwMode="auto">
          <a:xfrm>
            <a:off x="5399087" y="1203598"/>
            <a:ext cx="3744913" cy="349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Экономия, млн. руб.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827584" y="0"/>
            <a:ext cx="7961312" cy="1058862"/>
          </a:xfrm>
        </p:spPr>
        <p:txBody>
          <a:bodyPr/>
          <a:lstStyle/>
          <a:p>
            <a:pPr algn="ctr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b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Несостоявшиеся закупки, млн. руб.</a:t>
            </a:r>
          </a:p>
        </p:txBody>
      </p:sp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0" y="4873625"/>
            <a:ext cx="7235825" cy="269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D91E79B8-A985-4F79-912A-E2FBD58FB32A}" type="slidenum">
              <a:rPr lang="ru-RU" sz="1200">
                <a:solidFill>
                  <a:srgbClr val="000000"/>
                </a:solidFill>
                <a:latin typeface="Verdana" charset="0"/>
              </a:rPr>
              <a:pPr hangingPunct="1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</a:t>
            </a:fld>
            <a:r>
              <a:rPr lang="ru-RU" sz="1200">
                <a:solidFill>
                  <a:srgbClr val="000000"/>
                </a:solidFill>
                <a:latin typeface="Verdana" charset="0"/>
              </a:rPr>
              <a:t>  </a:t>
            </a:r>
            <a:r>
              <a:rPr lang="ru-RU" sz="1200">
                <a:solidFill>
                  <a:srgbClr val="000000"/>
                </a:solidFill>
                <a:latin typeface="Symbol" pitchFamily="16" charset="0"/>
              </a:rPr>
              <a:t></a:t>
            </a:r>
            <a:r>
              <a:rPr lang="ru-RU" sz="1200">
                <a:solidFill>
                  <a:srgbClr val="000000"/>
                </a:solidFill>
                <a:latin typeface="Verdana" charset="0"/>
              </a:rPr>
              <a:t> </a:t>
            </a:r>
          </a:p>
        </p:txBody>
      </p:sp>
      <p:graphicFrame>
        <p:nvGraphicFramePr>
          <p:cNvPr id="6" name="Диаграмма 9"/>
          <p:cNvGraphicFramePr>
            <a:graphicFrameLocks/>
          </p:cNvGraphicFramePr>
          <p:nvPr/>
        </p:nvGraphicFramePr>
        <p:xfrm>
          <a:off x="179512" y="1059582"/>
          <a:ext cx="5688632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1162102"/>
              </p:ext>
            </p:extLst>
          </p:nvPr>
        </p:nvGraphicFramePr>
        <p:xfrm>
          <a:off x="6264275" y="1058863"/>
          <a:ext cx="2700338" cy="3760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251520" y="123478"/>
            <a:ext cx="8753475" cy="62753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Раскрытие информации о закупке</a:t>
            </a:r>
            <a:endParaRPr lang="ru-RU" b="1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0" y="4894263"/>
            <a:ext cx="7235825" cy="269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B1F71F8-F872-4A24-9984-F31F7E9F46CF}" type="slidenum">
              <a:rPr lang="ru-RU" sz="1200">
                <a:solidFill>
                  <a:srgbClr val="000000"/>
                </a:solidFill>
                <a:latin typeface="Verdana" charset="0"/>
              </a:rPr>
              <a:pPr hangingPunct="1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</a:t>
            </a:fld>
            <a:r>
              <a:rPr lang="ru-RU" sz="1200">
                <a:solidFill>
                  <a:srgbClr val="000000"/>
                </a:solidFill>
                <a:latin typeface="Verdana" charset="0"/>
              </a:rPr>
              <a:t>  </a:t>
            </a:r>
            <a:r>
              <a:rPr lang="ru-RU" sz="1200">
                <a:solidFill>
                  <a:srgbClr val="000000"/>
                </a:solidFill>
                <a:latin typeface="Symbol" pitchFamily="16" charset="0"/>
              </a:rPr>
              <a:t></a:t>
            </a:r>
            <a:r>
              <a:rPr lang="ru-RU" sz="1200">
                <a:solidFill>
                  <a:srgbClr val="000000"/>
                </a:solidFill>
                <a:latin typeface="Verdana" charset="0"/>
              </a:rPr>
              <a:t> 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57200" y="1168400"/>
            <a:ext cx="8229600" cy="35639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342900" indent="-339725" algn="just" hangingPunct="1">
              <a:lnSpc>
                <a:spcPct val="100000"/>
              </a:lnSpc>
              <a:spcBef>
                <a:spcPts val="363"/>
              </a:spcBef>
              <a:spcAft>
                <a:spcPts val="1200"/>
              </a:spcAft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ru-RU" dirty="0">
                <a:solidFill>
                  <a:srgbClr val="000000"/>
                </a:solidFill>
                <a:latin typeface="Verdana" charset="0"/>
              </a:rPr>
              <a:t>Согласно требованиям Федерального закона </a:t>
            </a:r>
            <a:br>
              <a:rPr lang="ru-RU" dirty="0">
                <a:solidFill>
                  <a:srgbClr val="000000"/>
                </a:solidFill>
                <a:latin typeface="Verdana" charset="0"/>
              </a:rPr>
            </a:br>
            <a:r>
              <a:rPr lang="ru-RU" dirty="0">
                <a:solidFill>
                  <a:srgbClr val="000000"/>
                </a:solidFill>
                <a:latin typeface="Verdana" charset="0"/>
              </a:rPr>
              <a:t>№ 223-ФЗ на сайте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Verdana" charset="0"/>
                <a:hlinkClick r:id="rId3"/>
              </a:rPr>
              <a:t>www.zakupki.gov.ru</a:t>
            </a:r>
            <a:r>
              <a:rPr lang="ru-RU" dirty="0">
                <a:solidFill>
                  <a:srgbClr val="000000"/>
                </a:solidFill>
                <a:latin typeface="Verdana" charset="0"/>
              </a:rPr>
              <a:t> размещаются:</a:t>
            </a:r>
          </a:p>
          <a:p>
            <a:pPr marL="341313" indent="-339725" hangingPunct="1">
              <a:lnSpc>
                <a:spcPct val="100000"/>
              </a:lnSpc>
              <a:spcBef>
                <a:spcPts val="363"/>
              </a:spcBef>
              <a:buClr>
                <a:srgbClr val="17375E"/>
              </a:buClr>
              <a:buFont typeface="Arial" charset="0"/>
              <a:buChar char="•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ru-RU" dirty="0">
                <a:solidFill>
                  <a:srgbClr val="000000"/>
                </a:solidFill>
                <a:latin typeface="Verdana" charset="0"/>
              </a:rPr>
              <a:t>план закупок ОАО «РЖД»</a:t>
            </a:r>
          </a:p>
          <a:p>
            <a:pPr marL="341313" indent="-339725" hangingPunct="1">
              <a:lnSpc>
                <a:spcPct val="100000"/>
              </a:lnSpc>
              <a:spcBef>
                <a:spcPts val="363"/>
              </a:spcBef>
              <a:buClr>
                <a:srgbClr val="17375E"/>
              </a:buClr>
              <a:buFont typeface="Arial" charset="0"/>
              <a:buChar char="•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ru-RU" dirty="0">
                <a:solidFill>
                  <a:srgbClr val="000000"/>
                </a:solidFill>
                <a:latin typeface="Verdana" charset="0"/>
              </a:rPr>
              <a:t>извещение о закупке</a:t>
            </a:r>
          </a:p>
          <a:p>
            <a:pPr marL="341313" indent="-339725" hangingPunct="1">
              <a:lnSpc>
                <a:spcPct val="100000"/>
              </a:lnSpc>
              <a:spcBef>
                <a:spcPts val="363"/>
              </a:spcBef>
              <a:buClr>
                <a:srgbClr val="17375E"/>
              </a:buClr>
              <a:buFont typeface="Arial" charset="0"/>
              <a:buChar char="•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ru-RU" dirty="0">
                <a:solidFill>
                  <a:srgbClr val="000000"/>
                </a:solidFill>
                <a:latin typeface="Verdana" charset="0"/>
              </a:rPr>
              <a:t>документация о закупке</a:t>
            </a:r>
          </a:p>
          <a:p>
            <a:pPr marL="341313" indent="-339725" hangingPunct="1">
              <a:lnSpc>
                <a:spcPct val="100000"/>
              </a:lnSpc>
              <a:spcBef>
                <a:spcPts val="363"/>
              </a:spcBef>
              <a:buClr>
                <a:srgbClr val="17375E"/>
              </a:buClr>
              <a:buFont typeface="Arial" charset="0"/>
              <a:buChar char="•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ru-RU" dirty="0">
                <a:solidFill>
                  <a:srgbClr val="000000"/>
                </a:solidFill>
                <a:latin typeface="Verdana" charset="0"/>
              </a:rPr>
              <a:t>разъяснения положений документации</a:t>
            </a:r>
          </a:p>
          <a:p>
            <a:pPr marL="341313" indent="-339725" hangingPunct="1">
              <a:lnSpc>
                <a:spcPct val="100000"/>
              </a:lnSpc>
              <a:spcBef>
                <a:spcPts val="363"/>
              </a:spcBef>
              <a:buClr>
                <a:srgbClr val="17375E"/>
              </a:buClr>
              <a:buFont typeface="Arial" charset="0"/>
              <a:buChar char="•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ru-RU" dirty="0">
                <a:solidFill>
                  <a:srgbClr val="000000"/>
                </a:solidFill>
                <a:latin typeface="Verdana" charset="0"/>
              </a:rPr>
              <a:t>протоколы, оформляемые в ходе осуществления закупки</a:t>
            </a:r>
          </a:p>
          <a:p>
            <a:pPr marL="342900" indent="-339725" algn="just" hangingPunct="1">
              <a:lnSpc>
                <a:spcPct val="100000"/>
              </a:lnSpc>
              <a:spcBef>
                <a:spcPts val="363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endParaRPr lang="ru-RU" b="1" dirty="0">
              <a:solidFill>
                <a:srgbClr val="000000"/>
              </a:solidFill>
              <a:latin typeface="Verdana" charset="0"/>
            </a:endParaRPr>
          </a:p>
          <a:p>
            <a:pPr marL="342900" indent="-339725" algn="just" hangingPunct="1">
              <a:lnSpc>
                <a:spcPct val="100000"/>
              </a:lnSpc>
              <a:spcBef>
                <a:spcPts val="363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ru-RU" b="1" dirty="0">
                <a:solidFill>
                  <a:srgbClr val="000000"/>
                </a:solidFill>
                <a:latin typeface="Verdana" charset="0"/>
              </a:rPr>
              <a:t>Указанные сведения также размещаются на официальном сайте ОАО «РЖД» (раздел «Тендеры»)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247650" y="0"/>
            <a:ext cx="8753475" cy="1058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000000"/>
                </a:solidFill>
                <a:latin typeface="Verdana" charset="0"/>
              </a:rPr>
              <a:t/>
            </a:r>
            <a:br>
              <a:rPr lang="ru-RU" b="1">
                <a:solidFill>
                  <a:srgbClr val="000000"/>
                </a:solidFill>
                <a:latin typeface="Verdana" charset="0"/>
              </a:rPr>
            </a:br>
            <a:r>
              <a:rPr lang="ru-RU" b="1">
                <a:solidFill>
                  <a:srgbClr val="000000"/>
                </a:solidFill>
                <a:latin typeface="Verdana" charset="0"/>
              </a:rPr>
              <a:t>Для работы на ЭТЗП требуется:</a:t>
            </a:r>
          </a:p>
        </p:txBody>
      </p:sp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0" y="4894263"/>
            <a:ext cx="7235825" cy="269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2C542AF9-6BE5-48DD-872E-4664A84D7842}" type="slidenum">
              <a:rPr lang="ru-RU" sz="1200">
                <a:solidFill>
                  <a:srgbClr val="000000"/>
                </a:solidFill>
                <a:latin typeface="Verdana" charset="0"/>
              </a:rPr>
              <a:pPr hangingPunct="1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6</a:t>
            </a:fld>
            <a:r>
              <a:rPr lang="ru-RU" sz="1200">
                <a:solidFill>
                  <a:srgbClr val="000000"/>
                </a:solidFill>
                <a:latin typeface="Verdana" charset="0"/>
              </a:rPr>
              <a:t>  </a:t>
            </a:r>
            <a:r>
              <a:rPr lang="ru-RU" sz="1200">
                <a:solidFill>
                  <a:srgbClr val="000000"/>
                </a:solidFill>
                <a:latin typeface="Symbol" pitchFamily="16" charset="0"/>
              </a:rPr>
              <a:t></a:t>
            </a:r>
            <a:r>
              <a:rPr lang="ru-RU" sz="1200">
                <a:solidFill>
                  <a:srgbClr val="000000"/>
                </a:solidFill>
                <a:latin typeface="Verdana" charset="0"/>
              </a:rPr>
              <a:t> </a:t>
            </a:r>
          </a:p>
        </p:txBody>
      </p:sp>
      <p:pic>
        <p:nvPicPr>
          <p:cNvPr id="1229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0725" y="987425"/>
            <a:ext cx="7350125" cy="3887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247650" y="0"/>
            <a:ext cx="8753475" cy="1058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000000"/>
                </a:solidFill>
                <a:latin typeface="Verdana" charset="0"/>
              </a:rPr>
              <a:t>РЕКОМЕНДАЦИИ</a:t>
            </a:r>
          </a:p>
        </p:txBody>
      </p:sp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0" y="4894263"/>
            <a:ext cx="7235825" cy="269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70A7D5AB-13B4-4627-B9BB-E0CD9E7CFD96}" type="slidenum">
              <a:rPr lang="ru-RU" sz="1200">
                <a:solidFill>
                  <a:srgbClr val="000000"/>
                </a:solidFill>
                <a:latin typeface="Verdana" charset="0"/>
              </a:rPr>
              <a:pPr hangingPunct="1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7</a:t>
            </a:fld>
            <a:r>
              <a:rPr lang="ru-RU" sz="1200">
                <a:solidFill>
                  <a:srgbClr val="000000"/>
                </a:solidFill>
                <a:latin typeface="Verdana" charset="0"/>
              </a:rPr>
              <a:t>  </a:t>
            </a:r>
            <a:r>
              <a:rPr lang="ru-RU" sz="1200">
                <a:solidFill>
                  <a:srgbClr val="000000"/>
                </a:solidFill>
                <a:latin typeface="Symbol" pitchFamily="16" charset="0"/>
              </a:rPr>
              <a:t></a:t>
            </a:r>
            <a:r>
              <a:rPr lang="ru-RU" sz="1200">
                <a:solidFill>
                  <a:srgbClr val="000000"/>
                </a:solidFill>
                <a:latin typeface="Verdana" charset="0"/>
              </a:rPr>
              <a:t> </a:t>
            </a: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323850" y="1112838"/>
            <a:ext cx="8605838" cy="3997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b="1">
              <a:solidFill>
                <a:srgbClr val="000000"/>
              </a:solidFill>
              <a:latin typeface="Times New Roman" pitchFamily="16" charset="0"/>
            </a:endParaRPr>
          </a:p>
          <a:p>
            <a:pPr algn="just" hangingPunct="1">
              <a:lnSpc>
                <a:spcPct val="9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000000"/>
                </a:solidFill>
              </a:rPr>
              <a:t> </a:t>
            </a:r>
            <a:r>
              <a:rPr lang="ru-RU" sz="1600">
                <a:solidFill>
                  <a:srgbClr val="000000"/>
                </a:solidFill>
                <a:latin typeface="Verdana" charset="0"/>
              </a:rPr>
              <a:t>1. Ознакомиться с планом закупки ОАО «РЖД» и заблаговременно начать собирать пакет документов, представляемых в подтверждение  обязательным требованиям.</a:t>
            </a:r>
          </a:p>
          <a:p>
            <a:pPr algn="just" hangingPunct="1">
              <a:lnSpc>
                <a:spcPct val="9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600">
              <a:solidFill>
                <a:srgbClr val="000000"/>
              </a:solidFill>
              <a:latin typeface="Verdana" charset="0"/>
            </a:endParaRPr>
          </a:p>
          <a:p>
            <a:pPr algn="just" hangingPunct="1">
              <a:lnSpc>
                <a:spcPct val="9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>
                <a:solidFill>
                  <a:srgbClr val="000000"/>
                </a:solidFill>
                <a:latin typeface="Verdana" charset="0"/>
              </a:rPr>
              <a:t> 2.Внимательно изучать все условия документации о закупке и выполнять все требования, указанные в ней.</a:t>
            </a:r>
          </a:p>
          <a:p>
            <a:pPr algn="just" hangingPunct="1">
              <a:lnSpc>
                <a:spcPct val="9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600">
              <a:solidFill>
                <a:srgbClr val="000000"/>
              </a:solidFill>
              <a:latin typeface="Verdana" charset="0"/>
            </a:endParaRPr>
          </a:p>
          <a:p>
            <a:pPr algn="just" hangingPunct="1">
              <a:lnSpc>
                <a:spcPct val="9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>
                <a:solidFill>
                  <a:srgbClr val="000000"/>
                </a:solidFill>
                <a:latin typeface="Verdana" charset="0"/>
              </a:rPr>
              <a:t> 3. В случае, если условия документации  о закупке непонятны, обращаться к организатору закупки с запросом на разъяснения (правила направления запросов указаны в документации и п. 203 Положения о закупке товаров, работ, услуг для нужд ОАО «РЖД») . </a:t>
            </a:r>
          </a:p>
          <a:p>
            <a:pPr algn="just" hangingPunct="1">
              <a:lnSpc>
                <a:spcPct val="9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600">
              <a:solidFill>
                <a:srgbClr val="000000"/>
              </a:solidFill>
              <a:latin typeface="Verdana" charset="0"/>
            </a:endParaRPr>
          </a:p>
          <a:p>
            <a:pPr algn="just" hangingPunct="1">
              <a:lnSpc>
                <a:spcPct val="9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>
                <a:solidFill>
                  <a:srgbClr val="000000"/>
                </a:solidFill>
                <a:latin typeface="Verdana" charset="0"/>
              </a:rPr>
              <a:t> 4.  Для соответствия всем требованиям документации предоставлена возможность нескольким лицам принимать участие в закупке на стороне одного участника.</a:t>
            </a:r>
          </a:p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>
              <a:solidFill>
                <a:srgbClr val="000000"/>
              </a:solidFill>
              <a:latin typeface="Verdana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"/>
          <p:cNvSpPr>
            <a:spLocks noChangeArrowheads="1"/>
          </p:cNvSpPr>
          <p:nvPr/>
        </p:nvSpPr>
        <p:spPr bwMode="auto">
          <a:xfrm>
            <a:off x="179388" y="915988"/>
            <a:ext cx="8640762" cy="3857625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90000" tIns="45000" rIns="90000" bIns="45000">
            <a:spAutoFit/>
          </a:bodyPr>
          <a:lstStyle/>
          <a:p>
            <a:pPr marL="214313" indent="411163" algn="just" hangingPunct="1">
              <a:lnSpc>
                <a:spcPct val="90000"/>
              </a:lnSpc>
              <a:buClrTx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</a:pPr>
            <a:r>
              <a:rPr lang="ru-RU" sz="1600">
                <a:solidFill>
                  <a:srgbClr val="000000"/>
                </a:solidFill>
                <a:latin typeface="Verdana" charset="0"/>
              </a:rPr>
              <a:t>В составе заявки участник должен представить документы, подтверждающие соответствие требованиям документации. Заявка должна быть представлена в порядке, установленном документацией о закупке. </a:t>
            </a:r>
          </a:p>
          <a:p>
            <a:pPr marL="214313" indent="411163" algn="just" hangingPunct="1">
              <a:lnSpc>
                <a:spcPct val="90000"/>
              </a:lnSpc>
              <a:buClr>
                <a:srgbClr val="17375E"/>
              </a:buClr>
              <a:buSzPct val="45000"/>
              <a:buFont typeface="Wingdings" charset="2"/>
              <a:buChar char="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</a:pPr>
            <a:r>
              <a:rPr lang="ru-RU" sz="1600">
                <a:solidFill>
                  <a:srgbClr val="000000"/>
                </a:solidFill>
                <a:latin typeface="Verdana" charset="0"/>
              </a:rPr>
              <a:t>Отсутствие документов, предоставление документов не в соответствии с требованиями, не в полном объеме</a:t>
            </a:r>
          </a:p>
          <a:p>
            <a:pPr marL="214313" indent="411163" algn="just" hangingPunct="1">
              <a:lnSpc>
                <a:spcPct val="90000"/>
              </a:lnSpc>
              <a:buClr>
                <a:srgbClr val="17375E"/>
              </a:buClr>
              <a:buSzPct val="45000"/>
              <a:buFont typeface="Wingdings" charset="2"/>
              <a:buChar char="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</a:pPr>
            <a:r>
              <a:rPr lang="ru-RU" sz="1600">
                <a:solidFill>
                  <a:srgbClr val="000000"/>
                </a:solidFill>
                <a:latin typeface="Verdana" charset="0"/>
              </a:rPr>
              <a:t>Ошибки, в том числе арифметические при указании сумм и сроков, номеров лотов, процедур закупок</a:t>
            </a:r>
          </a:p>
          <a:p>
            <a:pPr marL="214313" indent="411163" algn="just" hangingPunct="1">
              <a:lnSpc>
                <a:spcPct val="90000"/>
              </a:lnSpc>
              <a:buClr>
                <a:srgbClr val="17375E"/>
              </a:buClr>
              <a:buSzPct val="45000"/>
              <a:buFont typeface="Wingdings" charset="2"/>
              <a:buChar char="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</a:pPr>
            <a:r>
              <a:rPr lang="ru-RU" sz="1600">
                <a:solidFill>
                  <a:srgbClr val="000000"/>
                </a:solidFill>
                <a:latin typeface="Verdana" charset="0"/>
              </a:rPr>
              <a:t>Направление/представление документов после момента вскрытия заявок (направлять документы для участия в процедуре закупки следует  заблаговременно);</a:t>
            </a:r>
          </a:p>
          <a:p>
            <a:pPr marL="214313" indent="411163" algn="just" hangingPunct="1">
              <a:lnSpc>
                <a:spcPct val="90000"/>
              </a:lnSpc>
              <a:buClr>
                <a:srgbClr val="17375E"/>
              </a:buClr>
              <a:buSzPct val="45000"/>
              <a:buFont typeface="Wingdings" charset="2"/>
              <a:buChar char="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</a:pPr>
            <a:r>
              <a:rPr lang="ru-RU" sz="1600">
                <a:solidFill>
                  <a:srgbClr val="000000"/>
                </a:solidFill>
                <a:latin typeface="Verdana" charset="0"/>
              </a:rPr>
              <a:t>Нарушение порядка представления заявки</a:t>
            </a:r>
          </a:p>
          <a:p>
            <a:pPr marL="214313" indent="411163" algn="just" hangingPunct="1">
              <a:lnSpc>
                <a:spcPct val="90000"/>
              </a:lnSpc>
              <a:buClr>
                <a:srgbClr val="17375E"/>
              </a:buClr>
              <a:buSzPct val="45000"/>
              <a:buFont typeface="Wingdings" charset="2"/>
              <a:buChar char="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</a:pPr>
            <a:r>
              <a:rPr lang="ru-RU" sz="1600">
                <a:solidFill>
                  <a:srgbClr val="000000"/>
                </a:solidFill>
                <a:latin typeface="Verdana" charset="0"/>
              </a:rPr>
              <a:t>Отсутствие документов, подтверждающих полномочия лица на подписание заявки</a:t>
            </a:r>
          </a:p>
          <a:p>
            <a:pPr marL="214313" indent="411163" algn="just" hangingPunct="1">
              <a:lnSpc>
                <a:spcPct val="90000"/>
              </a:lnSpc>
              <a:buClr>
                <a:srgbClr val="17375E"/>
              </a:buClr>
              <a:buSzPct val="45000"/>
              <a:buFont typeface="Wingdings" charset="2"/>
              <a:buChar char="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</a:pPr>
            <a:r>
              <a:rPr lang="ru-RU" sz="1600">
                <a:solidFill>
                  <a:srgbClr val="000000"/>
                </a:solidFill>
                <a:latin typeface="Verdana" charset="0"/>
              </a:rPr>
              <a:t>Отсутствие всех необходимых условий исполнения договора, характеристик товаров, работ, услуг, предлагаемых участником</a:t>
            </a:r>
          </a:p>
          <a:p>
            <a:pPr marL="214313" indent="411163" algn="just" hangingPunct="1">
              <a:lnSpc>
                <a:spcPct val="90000"/>
              </a:lnSpc>
              <a:buClr>
                <a:srgbClr val="17375E"/>
              </a:buClr>
              <a:buSzPct val="45000"/>
              <a:buFont typeface="Wingdings" charset="2"/>
              <a:buChar char="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</a:pPr>
            <a:r>
              <a:rPr lang="ru-RU" sz="1600">
                <a:solidFill>
                  <a:srgbClr val="000000"/>
                </a:solidFill>
                <a:latin typeface="Verdana" charset="0"/>
              </a:rPr>
              <a:t>Несоответствие представленных документов форме, установленной документацией</a:t>
            </a:r>
            <a:endParaRPr lang="ru-RU">
              <a:solidFill>
                <a:srgbClr val="000000"/>
              </a:solidFill>
              <a:latin typeface="Verdana" charset="0"/>
            </a:endParaRPr>
          </a:p>
        </p:txBody>
      </p:sp>
      <p:sp>
        <p:nvSpPr>
          <p:cNvPr id="14339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798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360363" algn="ctr" hangingPunct="1">
              <a:lnSpc>
                <a:spcPct val="100000"/>
              </a:lnSpc>
              <a:buClrTx/>
              <a:buFontTx/>
              <a:buNone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</a:pPr>
            <a:r>
              <a:rPr lang="ru-RU" b="1">
                <a:solidFill>
                  <a:srgbClr val="000000"/>
                </a:solidFill>
                <a:latin typeface="Verdana" charset="0"/>
              </a:rPr>
              <a:t>Основные ошибки при подготовке заявки</a:t>
            </a:r>
          </a:p>
        </p:txBody>
      </p:sp>
      <p:sp>
        <p:nvSpPr>
          <p:cNvPr id="14340" name="Rectangle 9"/>
          <p:cNvSpPr>
            <a:spLocks noChangeArrowheads="1"/>
          </p:cNvSpPr>
          <p:nvPr/>
        </p:nvSpPr>
        <p:spPr bwMode="auto">
          <a:xfrm>
            <a:off x="0" y="4894263"/>
            <a:ext cx="7235825" cy="269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1BDD725D-3F78-4B32-A8EA-16BD848B82AF}" type="slidenum">
              <a:rPr lang="ru-RU" sz="1200">
                <a:solidFill>
                  <a:srgbClr val="000000"/>
                </a:solidFill>
                <a:latin typeface="Verdana" charset="0"/>
              </a:rPr>
              <a:pPr hangingPunct="1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8</a:t>
            </a:fld>
            <a:r>
              <a:rPr lang="ru-RU" sz="1200">
                <a:solidFill>
                  <a:srgbClr val="000000"/>
                </a:solidFill>
                <a:latin typeface="Verdana" charset="0"/>
              </a:rPr>
              <a:t>  </a:t>
            </a:r>
            <a:r>
              <a:rPr lang="ru-RU" sz="1200">
                <a:solidFill>
                  <a:srgbClr val="000000"/>
                </a:solidFill>
                <a:latin typeface="Symbol" pitchFamily="16" charset="0"/>
              </a:rPr>
              <a:t></a:t>
            </a:r>
            <a:r>
              <a:rPr lang="ru-RU" sz="1200">
                <a:solidFill>
                  <a:srgbClr val="000000"/>
                </a:solidFill>
                <a:latin typeface="Verdana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798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000000"/>
                </a:solidFill>
                <a:latin typeface="Verdana" charset="0"/>
              </a:rPr>
              <a:t>Соглашения о сотрудничестве </a:t>
            </a:r>
            <a:br>
              <a:rPr lang="ru-RU" b="1">
                <a:solidFill>
                  <a:srgbClr val="000000"/>
                </a:solidFill>
                <a:latin typeface="Verdana" charset="0"/>
              </a:rPr>
            </a:br>
            <a:r>
              <a:rPr lang="ru-RU" b="1">
                <a:solidFill>
                  <a:srgbClr val="000000"/>
                </a:solidFill>
                <a:latin typeface="Verdana" charset="0"/>
              </a:rPr>
              <a:t>с крупнейшими торговыми площадками</a:t>
            </a:r>
          </a:p>
        </p:txBody>
      </p:sp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252413" y="992188"/>
            <a:ext cx="8424862" cy="2978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5364" name="Group 3"/>
          <p:cNvGrpSpPr>
            <a:grpSpLocks/>
          </p:cNvGrpSpPr>
          <p:nvPr/>
        </p:nvGrpSpPr>
        <p:grpSpPr bwMode="auto">
          <a:xfrm>
            <a:off x="6156325" y="2727325"/>
            <a:ext cx="2481263" cy="700088"/>
            <a:chOff x="3878" y="2291"/>
            <a:chExt cx="1563" cy="587"/>
          </a:xfrm>
        </p:grpSpPr>
        <p:pic>
          <p:nvPicPr>
            <p:cNvPr id="15379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78" y="2309"/>
              <a:ext cx="1550" cy="54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5380" name="AutoShape 5"/>
            <p:cNvSpPr>
              <a:spLocks noChangeArrowheads="1"/>
            </p:cNvSpPr>
            <p:nvPr/>
          </p:nvSpPr>
          <p:spPr bwMode="auto">
            <a:xfrm>
              <a:off x="3878" y="2291"/>
              <a:ext cx="1563" cy="587"/>
            </a:xfrm>
            <a:prstGeom prst="roundRect">
              <a:avLst>
                <a:gd name="adj" fmla="val 16667"/>
              </a:avLst>
            </a:prstGeom>
            <a:noFill/>
            <a:ln w="126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5365" name="Group 6"/>
          <p:cNvGrpSpPr>
            <a:grpSpLocks/>
          </p:cNvGrpSpPr>
          <p:nvPr/>
        </p:nvGrpSpPr>
        <p:grpSpPr bwMode="auto">
          <a:xfrm>
            <a:off x="3276600" y="2727325"/>
            <a:ext cx="2481263" cy="706438"/>
            <a:chOff x="2064" y="2291"/>
            <a:chExt cx="1563" cy="593"/>
          </a:xfrm>
        </p:grpSpPr>
        <p:pic>
          <p:nvPicPr>
            <p:cNvPr id="15377" name="Picture 7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100" y="2310"/>
              <a:ext cx="1491" cy="55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5378" name="AutoShape 8"/>
            <p:cNvSpPr>
              <a:spLocks noChangeArrowheads="1"/>
            </p:cNvSpPr>
            <p:nvPr/>
          </p:nvSpPr>
          <p:spPr bwMode="auto">
            <a:xfrm>
              <a:off x="2064" y="2291"/>
              <a:ext cx="1563" cy="593"/>
            </a:xfrm>
            <a:prstGeom prst="roundRect">
              <a:avLst>
                <a:gd name="adj" fmla="val 16667"/>
              </a:avLst>
            </a:prstGeom>
            <a:noFill/>
            <a:ln w="126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5366" name="Group 9"/>
          <p:cNvGrpSpPr>
            <a:grpSpLocks/>
          </p:cNvGrpSpPr>
          <p:nvPr/>
        </p:nvGrpSpPr>
        <p:grpSpPr bwMode="auto">
          <a:xfrm>
            <a:off x="323850" y="2727325"/>
            <a:ext cx="2481263" cy="706438"/>
            <a:chOff x="204" y="2291"/>
            <a:chExt cx="1563" cy="593"/>
          </a:xfrm>
        </p:grpSpPr>
        <p:pic>
          <p:nvPicPr>
            <p:cNvPr id="15375" name="Picture 10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59" y="2313"/>
              <a:ext cx="1252" cy="55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5376" name="AutoShape 11"/>
            <p:cNvSpPr>
              <a:spLocks noChangeArrowheads="1"/>
            </p:cNvSpPr>
            <p:nvPr/>
          </p:nvSpPr>
          <p:spPr bwMode="auto">
            <a:xfrm>
              <a:off x="204" y="2291"/>
              <a:ext cx="1563" cy="593"/>
            </a:xfrm>
            <a:prstGeom prst="roundRect">
              <a:avLst>
                <a:gd name="adj" fmla="val 16667"/>
              </a:avLst>
            </a:prstGeom>
            <a:noFill/>
            <a:ln w="126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5367" name="Group 12"/>
          <p:cNvGrpSpPr>
            <a:grpSpLocks/>
          </p:cNvGrpSpPr>
          <p:nvPr/>
        </p:nvGrpSpPr>
        <p:grpSpPr bwMode="auto">
          <a:xfrm>
            <a:off x="4643438" y="3752850"/>
            <a:ext cx="2481262" cy="706438"/>
            <a:chOff x="2925" y="3152"/>
            <a:chExt cx="1563" cy="593"/>
          </a:xfrm>
        </p:grpSpPr>
        <p:pic>
          <p:nvPicPr>
            <p:cNvPr id="15373" name="Picture 13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956" y="3296"/>
              <a:ext cx="1502" cy="3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5374" name="AutoShape 14"/>
            <p:cNvSpPr>
              <a:spLocks noChangeArrowheads="1"/>
            </p:cNvSpPr>
            <p:nvPr/>
          </p:nvSpPr>
          <p:spPr bwMode="auto">
            <a:xfrm>
              <a:off x="2925" y="3152"/>
              <a:ext cx="1563" cy="593"/>
            </a:xfrm>
            <a:prstGeom prst="roundRect">
              <a:avLst>
                <a:gd name="adj" fmla="val 16667"/>
              </a:avLst>
            </a:prstGeom>
            <a:noFill/>
            <a:ln w="126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5368" name="Group 15"/>
          <p:cNvGrpSpPr>
            <a:grpSpLocks/>
          </p:cNvGrpSpPr>
          <p:nvPr/>
        </p:nvGrpSpPr>
        <p:grpSpPr bwMode="auto">
          <a:xfrm>
            <a:off x="1692275" y="3752850"/>
            <a:ext cx="2481263" cy="706438"/>
            <a:chOff x="1066" y="3152"/>
            <a:chExt cx="1563" cy="593"/>
          </a:xfrm>
        </p:grpSpPr>
        <p:pic>
          <p:nvPicPr>
            <p:cNvPr id="15371" name="Picture 16"/>
            <p:cNvPicPr>
              <a:picLocks noChangeAspect="1" noChangeArrowheads="1"/>
            </p:cNvPicPr>
            <p:nvPr/>
          </p:nvPicPr>
          <p:blipFill>
            <a:blip r:embed="rId7" cstate="print"/>
            <a:srcRect b="19327"/>
            <a:stretch>
              <a:fillRect/>
            </a:stretch>
          </p:blipFill>
          <p:spPr bwMode="auto">
            <a:xfrm>
              <a:off x="1221" y="3227"/>
              <a:ext cx="1252" cy="44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5372" name="AutoShape 17"/>
            <p:cNvSpPr>
              <a:spLocks noChangeArrowheads="1"/>
            </p:cNvSpPr>
            <p:nvPr/>
          </p:nvSpPr>
          <p:spPr bwMode="auto">
            <a:xfrm>
              <a:off x="1066" y="3152"/>
              <a:ext cx="1563" cy="593"/>
            </a:xfrm>
            <a:prstGeom prst="roundRect">
              <a:avLst>
                <a:gd name="adj" fmla="val 16667"/>
              </a:avLst>
            </a:prstGeom>
            <a:noFill/>
            <a:ln w="126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5369" name="Rectangle 18"/>
          <p:cNvSpPr>
            <a:spLocks noChangeArrowheads="1"/>
          </p:cNvSpPr>
          <p:nvPr/>
        </p:nvSpPr>
        <p:spPr bwMode="auto">
          <a:xfrm>
            <a:off x="0" y="4894263"/>
            <a:ext cx="7235825" cy="269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9A075D97-B28B-4B71-AD1D-EE8769A89F2C}" type="slidenum">
              <a:rPr lang="ru-RU" sz="1200">
                <a:solidFill>
                  <a:srgbClr val="000000"/>
                </a:solidFill>
                <a:latin typeface="Verdana" charset="0"/>
              </a:rPr>
              <a:pPr hangingPunct="1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9</a:t>
            </a:fld>
            <a:r>
              <a:rPr lang="ru-RU" sz="1200">
                <a:solidFill>
                  <a:srgbClr val="000000"/>
                </a:solidFill>
                <a:latin typeface="Verdana" charset="0"/>
              </a:rPr>
              <a:t>  </a:t>
            </a:r>
            <a:r>
              <a:rPr lang="ru-RU" sz="1200">
                <a:solidFill>
                  <a:srgbClr val="000000"/>
                </a:solidFill>
                <a:latin typeface="Symbol" pitchFamily="16" charset="0"/>
              </a:rPr>
              <a:t></a:t>
            </a:r>
            <a:r>
              <a:rPr lang="ru-RU" sz="1200">
                <a:solidFill>
                  <a:srgbClr val="000000"/>
                </a:solidFill>
                <a:latin typeface="Verdana" charset="0"/>
              </a:rPr>
              <a:t> </a:t>
            </a:r>
          </a:p>
        </p:txBody>
      </p:sp>
      <p:sp>
        <p:nvSpPr>
          <p:cNvPr id="15370" name="Text Box 19"/>
          <p:cNvSpPr txBox="1">
            <a:spLocks noChangeArrowheads="1"/>
          </p:cNvSpPr>
          <p:nvPr/>
        </p:nvSpPr>
        <p:spPr bwMode="auto">
          <a:xfrm>
            <a:off x="71438" y="904875"/>
            <a:ext cx="8928100" cy="141763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just" hangingPunct="1">
              <a:lnSpc>
                <a:spcPct val="101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>
                <a:solidFill>
                  <a:srgbClr val="000000"/>
                </a:solidFill>
                <a:latin typeface="Verdana" charset="0"/>
              </a:rPr>
              <a:t>В целях развития конкуренции, обеспечения открытости и доступности электронных торгов ОАО «РЖД»  подписаны соглашения о сотрудничестве в сфере информационного взаимодействия по сопровождению закупочной деятельности с торговыми площадками </a:t>
            </a:r>
            <a:r>
              <a:rPr lang="ru-RU" sz="1600" b="1">
                <a:solidFill>
                  <a:srgbClr val="000000"/>
                </a:solidFill>
                <a:latin typeface="Verdana" charset="0"/>
              </a:rPr>
              <a:t>ЗАО «Сбербанк-АСТ», АО «ОТС», </a:t>
            </a:r>
            <a:br>
              <a:rPr lang="ru-RU" sz="1600" b="1">
                <a:solidFill>
                  <a:srgbClr val="000000"/>
                </a:solidFill>
                <a:latin typeface="Verdana" charset="0"/>
              </a:rPr>
            </a:br>
            <a:r>
              <a:rPr lang="ru-RU" sz="1600" b="1">
                <a:solidFill>
                  <a:srgbClr val="000000"/>
                </a:solidFill>
                <a:latin typeface="Verdana" charset="0"/>
              </a:rPr>
              <a:t>ООО ЭТП ГПБ, ООО «Фабрикант.ру» и АО «ЭТС»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ема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34850</TotalTime>
  <Words>590</Words>
  <Application>Microsoft Office PowerPoint</Application>
  <PresentationFormat>Экран (16:9)</PresentationFormat>
  <Paragraphs>98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6</vt:i4>
      </vt:variant>
      <vt:variant>
        <vt:lpstr>Заголовки слайдов</vt:lpstr>
      </vt:variant>
      <vt:variant>
        <vt:i4>13</vt:i4>
      </vt:variant>
    </vt:vector>
  </HeadingPairs>
  <TitlesOfParts>
    <vt:vector size="27" baseType="lpstr">
      <vt:lpstr>Arial Unicode MS</vt:lpstr>
      <vt:lpstr>Microsoft YaHei</vt:lpstr>
      <vt:lpstr>Arial</vt:lpstr>
      <vt:lpstr>Calibri</vt:lpstr>
      <vt:lpstr>Symbol</vt:lpstr>
      <vt:lpstr>Times New Roman</vt:lpstr>
      <vt:lpstr>Verdana</vt:lpstr>
      <vt:lpstr>Wingdings</vt:lpstr>
      <vt:lpstr>Тема Office</vt:lpstr>
      <vt:lpstr>1_Тема Office</vt:lpstr>
      <vt:lpstr>2_Тема Office</vt:lpstr>
      <vt:lpstr>3_Тема Office</vt:lpstr>
      <vt:lpstr>4_Тема Office</vt:lpstr>
      <vt:lpstr>5_Тема Office</vt:lpstr>
      <vt:lpstr>Презентация PowerPoint</vt:lpstr>
      <vt:lpstr>Структура и доля закупок с регионом поставки товара/выполнения работ/оказания услуг  – Республика Коми за 2016 г.</vt:lpstr>
      <vt:lpstr>Рост конкуренции как фактор увеличения экономии (9 мес. 2015/9 мес. 2016) по Республике Коми</vt:lpstr>
      <vt:lpstr>  Несостоявшиеся закупки, млн. руб.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Упрощение порядка участия и уменьшение количества документов, подаваемых в составе заявки</vt:lpstr>
      <vt:lpstr>Информационный раздел «Закупки у субъектов малого и среднего предпринимательства»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Михаил</dc:creator>
  <cp:lastModifiedBy>РК Союз Промышленников</cp:lastModifiedBy>
  <cp:revision>53</cp:revision>
  <cp:lastPrinted>1601-01-01T00:00:00Z</cp:lastPrinted>
  <dcterms:created xsi:type="dcterms:W3CDTF">1601-01-01T00:00:00Z</dcterms:created>
  <dcterms:modified xsi:type="dcterms:W3CDTF">2016-12-08T07:53:30Z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