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400" r:id="rId3"/>
    <p:sldId id="417" r:id="rId4"/>
    <p:sldId id="419" r:id="rId5"/>
    <p:sldId id="424" r:id="rId6"/>
    <p:sldId id="423" r:id="rId7"/>
    <p:sldId id="411" r:id="rId8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730">
          <p15:clr>
            <a:srgbClr val="A4A3A4"/>
          </p15:clr>
        </p15:guide>
        <p15:guide id="2" orient="horz" pos="321">
          <p15:clr>
            <a:srgbClr val="A4A3A4"/>
          </p15:clr>
        </p15:guide>
        <p15:guide id="3" orient="horz" pos="908">
          <p15:clr>
            <a:srgbClr val="A4A3A4"/>
          </p15:clr>
        </p15:guide>
        <p15:guide id="4" orient="horz" pos="2586">
          <p15:clr>
            <a:srgbClr val="A4A3A4"/>
          </p15:clr>
        </p15:guide>
        <p15:guide id="5" orient="horz" pos="971">
          <p15:clr>
            <a:srgbClr val="A4A3A4"/>
          </p15:clr>
        </p15:guide>
        <p15:guide id="6" orient="horz" pos="2906">
          <p15:clr>
            <a:srgbClr val="A4A3A4"/>
          </p15:clr>
        </p15:guide>
        <p15:guide id="7" pos="199">
          <p15:clr>
            <a:srgbClr val="A4A3A4"/>
          </p15:clr>
        </p15:guide>
        <p15:guide id="8" pos="5524">
          <p15:clr>
            <a:srgbClr val="A4A3A4"/>
          </p15:clr>
        </p15:guide>
        <p15:guide id="9" pos="2807">
          <p15:clr>
            <a:srgbClr val="A4A3A4"/>
          </p15:clr>
        </p15:guide>
        <p15:guide id="10" pos="4617">
          <p15:clr>
            <a:srgbClr val="A4A3A4"/>
          </p15:clr>
        </p15:guide>
        <p15:guide id="11" pos="4740">
          <p15:clr>
            <a:srgbClr val="A4A3A4"/>
          </p15:clr>
        </p15:guide>
        <p15:guide id="1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9AC32"/>
    <a:srgbClr val="00863D"/>
    <a:srgbClr val="0000FF"/>
    <a:srgbClr val="0033CC"/>
    <a:srgbClr val="993300"/>
    <a:srgbClr val="0066A1"/>
    <a:srgbClr val="CECCA0"/>
    <a:srgbClr val="394A58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89064" autoAdjust="0"/>
  </p:normalViewPr>
  <p:slideViewPr>
    <p:cSldViewPr snapToGrid="0">
      <p:cViewPr varScale="1">
        <p:scale>
          <a:sx n="137" d="100"/>
          <a:sy n="137" d="100"/>
        </p:scale>
        <p:origin x="300" y="114"/>
      </p:cViewPr>
      <p:guideLst>
        <p:guide orient="horz" pos="2730"/>
        <p:guide orient="horz" pos="321"/>
        <p:guide orient="horz" pos="908"/>
        <p:guide orient="horz" pos="2586"/>
        <p:guide orient="horz" pos="971"/>
        <p:guide orient="horz" pos="2906"/>
        <p:guide pos="199"/>
        <p:guide pos="5524"/>
        <p:guide pos="2807"/>
        <p:guide pos="4617"/>
        <p:guide pos="4740"/>
        <p:guide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19832804118075"/>
          <c:y val="8.2864863631128174E-2"/>
          <c:w val="0.72506087743657188"/>
          <c:h val="0.694640204122038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2.9937790685339749E-2"/>
                  <c:y val="-3.370540204705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48158904449732E-2"/>
                  <c:y val="-2.696485243138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42974794894836E-2"/>
                  <c:y val="-2.6964321637647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г.</c:v>
                </c:pt>
                <c:pt idx="1">
                  <c:v>Факт 2016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351.2</c:v>
                </c:pt>
                <c:pt idx="1">
                  <c:v>327.5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822448"/>
        <c:axId val="64506360"/>
        <c:axId val="0"/>
      </c:bar3DChart>
      <c:catAx>
        <c:axId val="6482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20" b="1"/>
            </a:pPr>
            <a:endParaRPr lang="ru-RU"/>
          </a:p>
        </c:txPr>
        <c:crossAx val="64506360"/>
        <c:crosses val="autoZero"/>
        <c:auto val="1"/>
        <c:lblAlgn val="ctr"/>
        <c:lblOffset val="100"/>
        <c:noMultiLvlLbl val="0"/>
      </c:catAx>
      <c:valAx>
        <c:axId val="64506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82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38698905830969"/>
          <c:y val="6.4309044911607521E-2"/>
          <c:w val="0.80833835879408"/>
          <c:h val="0.682998511882044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9011770534127934E-2"/>
                  <c:y val="-6.6672203092378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300138660548341E-2"/>
                  <c:y val="-3.716067113537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093821303190079E-2"/>
                  <c:y val="-4.83000221660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2015 г.</c:v>
                </c:pt>
                <c:pt idx="1">
                  <c:v>Факт 2016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1545.8</c:v>
                </c:pt>
                <c:pt idx="1">
                  <c:v>1551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189360"/>
        <c:axId val="65651520"/>
        <c:axId val="0"/>
      </c:bar3DChart>
      <c:catAx>
        <c:axId val="6518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20" b="1"/>
            </a:pPr>
            <a:endParaRPr lang="ru-RU"/>
          </a:p>
        </c:txPr>
        <c:crossAx val="65651520"/>
        <c:crosses val="autoZero"/>
        <c:auto val="1"/>
        <c:lblAlgn val="ctr"/>
        <c:lblOffset val="100"/>
        <c:noMultiLvlLbl val="0"/>
      </c:catAx>
      <c:valAx>
        <c:axId val="65651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18936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5F33BD7-F89A-4DAB-9292-E912318DF28E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CD3538F-D38F-4C8B-9BB3-3269E5DA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551DC61-825C-4C7D-AE72-29DEE189FB1A}" type="datetime1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315157D-1F52-4AE7-A75F-FAE70F32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5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7841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4239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1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07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99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56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326588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628900"/>
            <a:ext cx="5562600" cy="628650"/>
          </a:xfrm>
        </p:spPr>
        <p:txBody>
          <a:bodyPr>
            <a:normAutofit/>
          </a:bodyPr>
          <a:lstStyle>
            <a:lvl1pPr algn="l">
              <a:defRPr sz="22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00451"/>
            <a:ext cx="5562600" cy="514351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1" y="4521200"/>
            <a:ext cx="2657475" cy="381396"/>
          </a:xfrm>
        </p:spPr>
        <p:txBody>
          <a:bodyPr anchor="b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0945-7BC7-48A7-A71D-31120C8E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AA56-8D6E-44F3-9F2C-09717B7F4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0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6" y="1447801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CD8F-E27D-4C98-9ED4-E5FCEA65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0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6" y="1447801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3998-E1DD-4091-AA9B-51C8CC04F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4DBA-3C67-4A12-955A-9F4E80976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68A9-0AAB-4715-A5C5-DE285B495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91" y="362665"/>
            <a:ext cx="8427338" cy="1021556"/>
          </a:xfrm>
        </p:spPr>
        <p:txBody>
          <a:bodyPr>
            <a:normAutofit/>
          </a:bodyPr>
          <a:lstStyle>
            <a:lvl1pPr algn="l">
              <a:defRPr sz="2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2A54-DDA1-4629-9D96-52FC4922E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5916" y="1384301"/>
            <a:ext cx="8453437" cy="3241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5D4-AF64-457D-8BF7-663CB998B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5916" y="1384301"/>
            <a:ext cx="7013575" cy="3241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7516816" y="1447801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19C8-C5DB-4AEF-A6A7-5038F5220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24389" y="1384299"/>
            <a:ext cx="4144962" cy="3241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913" y="1384299"/>
            <a:ext cx="4140200" cy="3241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EDCE-35EE-4F84-9A20-7ACE4AAB6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0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6" y="1447801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6CFB-B4AE-4C07-9452-7C2B368E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0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4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3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B408-5BD8-48BD-96A8-763656DDD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0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6" y="1447801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A2EC-F468-4904-BB04-E0CAA0B27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0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6" y="1447801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7" y="294026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B797-7EED-49E7-A864-5FD81F9BA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298450"/>
            <a:ext cx="84566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404938"/>
            <a:ext cx="84566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4872038"/>
            <a:ext cx="34925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2C25BB7-3764-4379-AF1B-5C3C1318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Респ.Коми\2A8O53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905" y="0"/>
            <a:ext cx="4989095" cy="40437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199696" y="-1"/>
            <a:ext cx="1765738" cy="1166160"/>
          </a:xfrm>
          <a:prstGeom prst="rect">
            <a:avLst/>
          </a:prstGeom>
          <a:noFill/>
          <a:ln w="19050"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990600" y="3600450"/>
            <a:ext cx="5562600" cy="514350"/>
          </a:xfrm>
        </p:spPr>
        <p:txBody>
          <a:bodyPr/>
          <a:lstStyle/>
          <a:p>
            <a:endParaRPr lang="ru-RU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sp>
        <p:nvSpPr>
          <p:cNvPr id="22536" name="Текст 11"/>
          <p:cNvSpPr>
            <a:spLocks noGrp="1"/>
          </p:cNvSpPr>
          <p:nvPr>
            <p:ph type="body" sz="quarter" idx="11"/>
          </p:nvPr>
        </p:nvSpPr>
        <p:spPr>
          <a:xfrm>
            <a:off x="990600" y="4521200"/>
            <a:ext cx="2657475" cy="381000"/>
          </a:xfrm>
        </p:spPr>
        <p:txBody>
          <a:bodyPr/>
          <a:lstStyle/>
          <a:p>
            <a:endParaRPr lang="ru-RU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pic>
        <p:nvPicPr>
          <p:cNvPr id="22537" name="Picture 4" descr="cover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55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11"/>
          <p:cNvSpPr txBox="1">
            <a:spLocks/>
          </p:cNvSpPr>
          <p:nvPr/>
        </p:nvSpPr>
        <p:spPr bwMode="auto">
          <a:xfrm>
            <a:off x="1065912" y="3495849"/>
            <a:ext cx="6768662" cy="149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t>Начальник Северной региональной службы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t>развития пассажирских сообщений и предоставления 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t>доступа к инфраструктуре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t>Пастернак С.А.</a:t>
            </a:r>
          </a:p>
          <a:p>
            <a:pPr>
              <a:buFont typeface="Arial" charset="0"/>
              <a:buNone/>
              <a:defRPr/>
            </a:pPr>
            <a:endParaRPr lang="ru-RU" sz="1600" dirty="0" smtClean="0">
              <a:solidFill>
                <a:prstClr val="black"/>
              </a:solidFill>
              <a:latin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t>1 декабря 2016 г., Сыктывкар</a:t>
            </a:r>
            <a:endParaRPr lang="en-US" sz="1200" dirty="0" smtClean="0">
              <a:solidFill>
                <a:prstClr val="black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7527" y="2484809"/>
            <a:ext cx="59272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FFF7FF"/>
                </a:solidFill>
                <a:latin typeface="+mj-lt"/>
                <a:ea typeface="ＭＳ Ｐゴシック" charset="-128"/>
                <a:cs typeface="+mn-cs"/>
              </a:rPr>
              <a:t>Реализация мер, направленных на улучшение качества обслуживания пассажиров в пассажирском комплексе в Республике Коми</a:t>
            </a:r>
            <a:endParaRPr lang="ru-RU" sz="1600" dirty="0">
              <a:solidFill>
                <a:srgbClr val="FFF7FF"/>
              </a:solidFill>
              <a:latin typeface="+mj-lt"/>
              <a:ea typeface="ＭＳ Ｐゴシック" charset="-128"/>
              <a:cs typeface="+mn-cs"/>
            </a:endParaRPr>
          </a:p>
        </p:txBody>
      </p:sp>
      <p:pic>
        <p:nvPicPr>
          <p:cNvPr id="1029" name="Picture 5" descr="C:\Documents and Settings\user\Рабочий стол\Респ.Коми\IMG_8854.jpg"/>
          <p:cNvPicPr>
            <a:picLocks noChangeAspect="1" noChangeArrowheads="1"/>
          </p:cNvPicPr>
          <p:nvPr/>
        </p:nvPicPr>
        <p:blipFill>
          <a:blip r:embed="rId5"/>
          <a:srcRect l="5816" r="7432" b="21818"/>
          <a:stretch>
            <a:fillRect/>
          </a:stretch>
        </p:blipFill>
        <p:spPr bwMode="auto">
          <a:xfrm>
            <a:off x="0" y="0"/>
            <a:ext cx="4255009" cy="25553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Диаграмма 48"/>
          <p:cNvGraphicFramePr/>
          <p:nvPr/>
        </p:nvGraphicFramePr>
        <p:xfrm>
          <a:off x="4789715" y="1311977"/>
          <a:ext cx="5090556" cy="188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74625" y="4868863"/>
            <a:ext cx="34925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ＭＳ Ｐゴシック"/>
                <a:cs typeface="ＭＳ Ｐゴシック"/>
              </a:rPr>
              <a:t>2</a:t>
            </a:r>
          </a:p>
        </p:txBody>
      </p:sp>
      <p:sp>
        <p:nvSpPr>
          <p:cNvPr id="7" name="Title 19"/>
          <p:cNvSpPr>
            <a:spLocks noGrp="1"/>
          </p:cNvSpPr>
          <p:nvPr>
            <p:ph type="title"/>
          </p:nvPr>
        </p:nvSpPr>
        <p:spPr>
          <a:xfrm>
            <a:off x="368300" y="176152"/>
            <a:ext cx="8775700" cy="706438"/>
          </a:xfrm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latin typeface="Verdana" charset="0"/>
                <a:cs typeface="Verdana" charset="0"/>
              </a:rPr>
              <a:t>Динамика объёмов пассажирских и пригородных перевозок за 10 месяцев 2016 г. в границах Республики Коми</a:t>
            </a:r>
            <a:endParaRPr lang="en-US" dirty="0" smtClean="0">
              <a:latin typeface="Verdana" charset="0"/>
              <a:cs typeface="Verdana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6263" y="1174376"/>
            <a:ext cx="1341912" cy="477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50" b="1" i="1" dirty="0">
                <a:latin typeface="+mn-lt"/>
                <a:ea typeface="ＭＳ Ｐゴシック" charset="-128"/>
                <a:cs typeface="+mn-cs"/>
              </a:rPr>
              <a:t>Дальнее следование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17083" y="1154256"/>
            <a:ext cx="1425039" cy="477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50" b="1" i="1" dirty="0">
                <a:latin typeface="+mn-lt"/>
                <a:ea typeface="ＭＳ Ｐゴシック" charset="-128"/>
                <a:cs typeface="+mn-cs"/>
              </a:rPr>
              <a:t>Пригородное сообщение</a:t>
            </a:r>
          </a:p>
        </p:txBody>
      </p:sp>
      <p:grpSp>
        <p:nvGrpSpPr>
          <p:cNvPr id="1053" name="Группа 60"/>
          <p:cNvGrpSpPr>
            <a:grpSpLocks/>
          </p:cNvGrpSpPr>
          <p:nvPr/>
        </p:nvGrpSpPr>
        <p:grpSpPr bwMode="auto">
          <a:xfrm>
            <a:off x="2006930" y="1079499"/>
            <a:ext cx="4049486" cy="469900"/>
            <a:chOff x="606319" y="1563638"/>
            <a:chExt cx="3750584" cy="172924"/>
          </a:xfrm>
        </p:grpSpPr>
        <p:sp>
          <p:nvSpPr>
            <p:cNvPr id="1087" name="Прямоугольник 80"/>
            <p:cNvSpPr>
              <a:spLocks noChangeArrowheads="1"/>
            </p:cNvSpPr>
            <p:nvPr/>
          </p:nvSpPr>
          <p:spPr bwMode="auto">
            <a:xfrm>
              <a:off x="606319" y="1582889"/>
              <a:ext cx="3740629" cy="153673"/>
            </a:xfrm>
            <a:prstGeom prst="rect">
              <a:avLst/>
            </a:prstGeom>
            <a:solidFill>
              <a:srgbClr val="D4D8DE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17930" y="1563638"/>
              <a:ext cx="3738973" cy="2336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11295" y="1563638"/>
              <a:ext cx="1167807" cy="160072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i="1" dirty="0" smtClean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1878,5 </a:t>
              </a:r>
              <a:r>
                <a:rPr lang="ru-RU" sz="1200" b="1" i="1" dirty="0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тыс. чел.</a:t>
              </a:r>
            </a:p>
          </p:txBody>
        </p:sp>
      </p:grpSp>
      <p:sp>
        <p:nvSpPr>
          <p:cNvPr id="1054" name="Title 19"/>
          <p:cNvSpPr txBox="1">
            <a:spLocks/>
          </p:cNvSpPr>
          <p:nvPr/>
        </p:nvSpPr>
        <p:spPr bwMode="auto">
          <a:xfrm>
            <a:off x="3479469" y="1142939"/>
            <a:ext cx="249381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200" b="1" i="1" dirty="0">
                <a:latin typeface="Verdana" pitchFamily="34" charset="0"/>
              </a:rPr>
              <a:t>Количество отправленных </a:t>
            </a:r>
          </a:p>
          <a:p>
            <a:pPr algn="ctr"/>
            <a:r>
              <a:rPr lang="ru-RU" sz="1200" b="1" i="1" dirty="0" smtClean="0">
                <a:latin typeface="Verdana" pitchFamily="34" charset="0"/>
              </a:rPr>
              <a:t>пассажиров</a:t>
            </a:r>
            <a:endParaRPr lang="en-US" sz="1200" i="1" dirty="0">
              <a:latin typeface="Verdana" pitchFamily="34" charset="0"/>
            </a:endParaRPr>
          </a:p>
        </p:txBody>
      </p:sp>
      <p:sp>
        <p:nvSpPr>
          <p:cNvPr id="90" name="AutoShape 111"/>
          <p:cNvSpPr>
            <a:spLocks noChangeArrowheads="1"/>
          </p:cNvSpPr>
          <p:nvPr/>
        </p:nvSpPr>
        <p:spPr bwMode="gray">
          <a:xfrm flipV="1">
            <a:off x="3858216" y="1513589"/>
            <a:ext cx="1751013" cy="2698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79BC9"/>
              </a:gs>
              <a:gs pos="100000">
                <a:srgbClr val="0099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defTabSz="90982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FFFF"/>
              </a:solidFill>
              <a:latin typeface="Garamond" panose="02020404030301010803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83" name="Footer Placeholder 3"/>
          <p:cNvSpPr>
            <a:spLocks noGrp="1"/>
          </p:cNvSpPr>
          <p:nvPr/>
        </p:nvSpPr>
        <p:spPr bwMode="auto">
          <a:xfrm>
            <a:off x="327025" y="4868863"/>
            <a:ext cx="7191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1000" dirty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«День Северной железной дороги» в Сыктывкаре </a:t>
            </a:r>
            <a:r>
              <a:rPr lang="en-US" sz="1000" dirty="0" smtClean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1 декабря 2016 г.</a:t>
            </a:r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48" name="Диаграмма 47"/>
          <p:cNvGraphicFramePr/>
          <p:nvPr/>
        </p:nvGraphicFramePr>
        <p:xfrm>
          <a:off x="-308759" y="1545646"/>
          <a:ext cx="5248275" cy="163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8135" y="3425721"/>
          <a:ext cx="8858990" cy="1083945"/>
        </p:xfrm>
        <a:graphic>
          <a:graphicData uri="http://schemas.openxmlformats.org/drawingml/2006/table">
            <a:tbl>
              <a:tblPr/>
              <a:tblGrid>
                <a:gridCol w="1805048"/>
                <a:gridCol w="1128156"/>
                <a:gridCol w="914400"/>
                <a:gridCol w="961901"/>
                <a:gridCol w="1508167"/>
                <a:gridCol w="926275"/>
                <a:gridCol w="1615043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n-lt"/>
                        </a:rPr>
                        <a:t>2014 г.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n-lt"/>
                        </a:rPr>
                        <a:t>2015 г.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% </a:t>
                      </a:r>
                      <a:r>
                        <a:rPr lang="ru-RU" sz="1200" b="1" i="0" u="none" strike="noStrike" dirty="0" smtClean="0">
                          <a:latin typeface="+mn-lt"/>
                        </a:rPr>
                        <a:t>2015/2014 гг.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n-lt"/>
                        </a:rPr>
                        <a:t>2016 г.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% </a:t>
                      </a:r>
                      <a:r>
                        <a:rPr lang="ru-RU" sz="1200" b="1" i="0" u="none" strike="noStrike" dirty="0" smtClean="0">
                          <a:latin typeface="+mn-lt"/>
                        </a:rPr>
                        <a:t>2016/2015 гг.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+mn-lt"/>
                        </a:rPr>
                        <a:t>Отправленные пассажиры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94,5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390,03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92,4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+mn-lt"/>
                        </a:rPr>
                        <a:t>Пассажирооборот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млн.пас.км.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22,83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19,79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86,7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18,83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+mn-lt"/>
                        </a:rPr>
                        <a:t>Тариф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руб/ 10 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14300" y="4869656"/>
            <a:ext cx="215900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DF272A-9116-49F5-9CC0-DF32368F5706}" type="slidenum">
              <a:rPr lang="en-US" smtClean="0">
                <a:latin typeface="Verdana" pitchFamily="34" charset="0"/>
              </a:rPr>
              <a:pPr/>
              <a:t>3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7" name="Title 19"/>
          <p:cNvSpPr>
            <a:spLocks noGrp="1"/>
          </p:cNvSpPr>
          <p:nvPr>
            <p:ph type="title"/>
          </p:nvPr>
        </p:nvSpPr>
        <p:spPr>
          <a:xfrm>
            <a:off x="368136" y="213756"/>
            <a:ext cx="7980218" cy="738744"/>
          </a:xfrm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b="1" dirty="0" smtClean="0"/>
              <a:t>Транспортное обслуживание населения Республики Коми</a:t>
            </a:r>
            <a:endParaRPr lang="en-US" b="1" dirty="0" smtClean="0">
              <a:latin typeface="Verdana" charset="0"/>
              <a:cs typeface="Verdana" charset="0"/>
            </a:endParaRPr>
          </a:p>
        </p:txBody>
      </p:sp>
      <p:sp>
        <p:nvSpPr>
          <p:cNvPr id="42" name="Footer Placeholder 3"/>
          <p:cNvSpPr>
            <a:spLocks noGrp="1"/>
          </p:cNvSpPr>
          <p:nvPr/>
        </p:nvSpPr>
        <p:spPr bwMode="auto">
          <a:xfrm>
            <a:off x="327025" y="4868863"/>
            <a:ext cx="7191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1000" dirty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«День Северной железной дороги» в Сыктывкаре </a:t>
            </a:r>
            <a:r>
              <a:rPr lang="en-US" sz="1000" dirty="0" smtClean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1 декабря 2016 г.</a:t>
            </a:r>
            <a:endParaRPr lang="en-US" sz="1000" dirty="0">
              <a:latin typeface="Verdana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75608" y="3361569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8505" y="2353107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46038" y="3738583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013318" y="4218769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61113" y="1401751"/>
            <a:ext cx="8058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2096" y="2208225"/>
            <a:ext cx="781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Марков</a:t>
            </a:r>
            <a:endParaRPr lang="ru-RU" sz="14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928645" y="1921409"/>
            <a:ext cx="8058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14459" y="3179942"/>
            <a:ext cx="8058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0768" y="28076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Ошпер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64895" y="341893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Инта 1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32835" y="4081649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Печора</a:t>
            </a:r>
            <a:endParaRPr lang="ru-RU" sz="14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891832" y="1253535"/>
            <a:ext cx="0" cy="32601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323880" y="1247958"/>
            <a:ext cx="0" cy="32657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755928" y="1247958"/>
            <a:ext cx="23" cy="32657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191390" y="1240251"/>
            <a:ext cx="0" cy="32734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620024" y="1209973"/>
            <a:ext cx="0" cy="3303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052072" y="1209973"/>
            <a:ext cx="0" cy="3303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484120" y="1231551"/>
            <a:ext cx="0" cy="32821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16168" y="1225759"/>
            <a:ext cx="0" cy="32879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48216" y="1240251"/>
            <a:ext cx="0" cy="32734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780264" y="1216283"/>
            <a:ext cx="0" cy="32974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214737" y="1222593"/>
            <a:ext cx="0" cy="32911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52023" y="101327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11.00</a:t>
            </a:r>
            <a:endParaRPr lang="ru-RU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084071" y="102116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12.00</a:t>
            </a:r>
            <a:endParaRPr lang="ru-RU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3516119" y="102116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13.00</a:t>
            </a:r>
            <a:endParaRPr lang="ru-RU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3951350" y="101327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15.00</a:t>
            </a:r>
            <a:endParaRPr lang="ru-RU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4380215" y="102116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16.00</a:t>
            </a:r>
            <a:endParaRPr lang="ru-RU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12263" y="102116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17.00</a:t>
            </a:r>
            <a:endParaRPr lang="ru-RU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5244311" y="101327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18.00</a:t>
            </a:r>
            <a:endParaRPr lang="ru-RU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5676359" y="101327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19.00</a:t>
            </a:r>
            <a:endParaRPr lang="ru-RU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6108407" y="102116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20.00</a:t>
            </a:r>
            <a:endParaRPr lang="ru-RU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6540455" y="102078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21.00</a:t>
            </a:r>
            <a:endParaRPr lang="ru-RU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6992592" y="101327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22.00</a:t>
            </a:r>
            <a:endParaRPr lang="ru-RU" sz="1000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7644360" y="1234272"/>
            <a:ext cx="0" cy="32794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404551" y="101327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23.00</a:t>
            </a:r>
            <a:endParaRPr lang="ru-RU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7820550" y="102078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00.00</a:t>
            </a:r>
            <a:endParaRPr lang="ru-RU" sz="1000" dirty="0"/>
          </a:p>
        </p:txBody>
      </p:sp>
      <p:cxnSp>
        <p:nvCxnSpPr>
          <p:cNvPr id="81" name="Прямая соединительная линия 80"/>
          <p:cNvCxnSpPr>
            <a:stCxn id="82" idx="2"/>
          </p:cNvCxnSpPr>
          <p:nvPr/>
        </p:nvCxnSpPr>
        <p:spPr>
          <a:xfrm>
            <a:off x="8508456" y="1259494"/>
            <a:ext cx="0" cy="32542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268647" y="101327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01.00</a:t>
            </a:r>
            <a:endParaRPr lang="ru-RU" sz="1000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8916066" y="1234272"/>
            <a:ext cx="24438" cy="32794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676257" y="102078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02.00</a:t>
            </a:r>
            <a:endParaRPr lang="ru-RU" sz="1000" dirty="0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926328" y="3937632"/>
            <a:ext cx="8058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28025" y="1489361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Воркута</a:t>
            </a:r>
            <a:endParaRPr lang="ru-RU" sz="1400" dirty="0"/>
          </a:p>
        </p:txBody>
      </p:sp>
      <p:cxnSp>
        <p:nvCxnSpPr>
          <p:cNvPr id="87" name="Прямая соединительная линия 86"/>
          <p:cNvCxnSpPr>
            <a:stCxn id="80" idx="2"/>
          </p:cNvCxnSpPr>
          <p:nvPr/>
        </p:nvCxnSpPr>
        <p:spPr>
          <a:xfrm>
            <a:off x="8060359" y="1267007"/>
            <a:ext cx="0" cy="32466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459784" y="1220478"/>
            <a:ext cx="0" cy="32932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027736" y="1244780"/>
            <a:ext cx="2705" cy="32689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1578557" y="1239524"/>
            <a:ext cx="17131" cy="32741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163640" y="1234626"/>
            <a:ext cx="0" cy="32790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219975" y="1013273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10.00</a:t>
            </a:r>
            <a:endParaRPr lang="ru-RU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956692" y="102116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5.00</a:t>
            </a:r>
            <a:endParaRPr lang="ru-RU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1388740" y="102116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6</a:t>
            </a:r>
            <a:r>
              <a:rPr lang="ru-RU" sz="1000" dirty="0" smtClean="0"/>
              <a:t>.00</a:t>
            </a:r>
            <a:endParaRPr lang="ru-RU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1821359" y="102116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8.00</a:t>
            </a:r>
            <a:endParaRPr lang="ru-RU" sz="1000" dirty="0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447904" y="3734395"/>
            <a:ext cx="1316136" cy="49439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Скругленный прямоугольник 96"/>
          <p:cNvSpPr/>
          <p:nvPr/>
        </p:nvSpPr>
        <p:spPr>
          <a:xfrm rot="20365880">
            <a:off x="2156690" y="3742977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6842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 rot="1384097">
            <a:off x="3692643" y="3732456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6841</a:t>
            </a:r>
            <a:endParaRPr lang="ru-RU" sz="1000" b="1" dirty="0">
              <a:solidFill>
                <a:srgbClr val="FF0000"/>
              </a:solidFill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990124" y="3738583"/>
            <a:ext cx="1718132" cy="48018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742653" y="4223627"/>
            <a:ext cx="24898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 rot="18560907">
            <a:off x="7601494" y="2857527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6852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 rot="3387539">
            <a:off x="1343236" y="2485691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6851</a:t>
            </a:r>
            <a:endParaRPr lang="ru-RU" sz="1000" b="1" dirty="0">
              <a:solidFill>
                <a:srgbClr val="FF0000"/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6708256" y="3738583"/>
            <a:ext cx="69629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911253" y="4513697"/>
            <a:ext cx="8058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3085909" y="3734395"/>
            <a:ext cx="311817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913564" y="2729651"/>
            <a:ext cx="805802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3827936" y="2929521"/>
            <a:ext cx="288032" cy="43204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Скругленный прямоугольник 107"/>
          <p:cNvSpPr/>
          <p:nvPr/>
        </p:nvSpPr>
        <p:spPr>
          <a:xfrm rot="18250533">
            <a:off x="3568528" y="2988872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B050"/>
                </a:solidFill>
              </a:rPr>
              <a:t>6852</a:t>
            </a:r>
            <a:endParaRPr lang="ru-RU" sz="1000" b="1" dirty="0">
              <a:solidFill>
                <a:srgbClr val="00B05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4476008" y="2929521"/>
            <a:ext cx="504056" cy="43204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5124080" y="3361569"/>
            <a:ext cx="1944216" cy="72008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Скругленный прямоугольник 110"/>
          <p:cNvSpPr/>
          <p:nvPr/>
        </p:nvSpPr>
        <p:spPr>
          <a:xfrm rot="2263709">
            <a:off x="4478800" y="2948366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B050"/>
                </a:solidFill>
              </a:rPr>
              <a:t>6851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 rot="1112343">
            <a:off x="5214737" y="3308311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B050"/>
                </a:solidFill>
              </a:rPr>
              <a:t>6843</a:t>
            </a:r>
            <a:endParaRPr lang="ru-RU" sz="1000" b="1" dirty="0">
              <a:solidFill>
                <a:srgbClr val="00B050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5052072" y="3361569"/>
            <a:ext cx="72008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484120" y="4801729"/>
            <a:ext cx="321464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844160" y="4657713"/>
            <a:ext cx="3056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ранее действующий график движения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875608" y="4801729"/>
            <a:ext cx="45992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379664" y="4657713"/>
            <a:ext cx="3167558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ru-RU" sz="1000" dirty="0" smtClean="0"/>
              <a:t>действующий график движения 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956692" y="3572822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1370588" y="2353107"/>
            <a:ext cx="801164" cy="1219715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1744528" y="3738583"/>
            <a:ext cx="1299516" cy="47819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2171752" y="3572823"/>
            <a:ext cx="302433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7412383" y="2362113"/>
            <a:ext cx="1175913" cy="13715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947616" y="2929521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1019624" y="4369681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1019624" y="4081649"/>
            <a:ext cx="8023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5268096" y="3577594"/>
            <a:ext cx="1800200" cy="6480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 rot="20579367">
            <a:off x="4998435" y="3949564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6844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 rot="1262220">
            <a:off x="5142692" y="3607180"/>
            <a:ext cx="606186" cy="21624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6843</a:t>
            </a:r>
            <a:endParaRPr lang="ru-RU" sz="1000" b="1" dirty="0">
              <a:solidFill>
                <a:srgbClr val="FF0000"/>
              </a:solidFill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115968" y="2929521"/>
            <a:ext cx="36004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4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14300" y="4869656"/>
            <a:ext cx="215900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DF272A-9116-49F5-9CC0-DF32368F5706}" type="slidenum">
              <a:rPr lang="en-US" smtClean="0">
                <a:latin typeface="Verdana" pitchFamily="34" charset="0"/>
              </a:rPr>
              <a:pPr/>
              <a:t>4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7" name="Title 19"/>
          <p:cNvSpPr>
            <a:spLocks noGrp="1"/>
          </p:cNvSpPr>
          <p:nvPr>
            <p:ph type="title"/>
          </p:nvPr>
        </p:nvSpPr>
        <p:spPr>
          <a:xfrm>
            <a:off x="368136" y="142506"/>
            <a:ext cx="8775864" cy="738744"/>
          </a:xfrm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latin typeface="Verdana" charset="0"/>
                <a:cs typeface="Verdana" charset="0"/>
              </a:rPr>
              <a:t>Строительство вокзала </a:t>
            </a:r>
            <a:r>
              <a:rPr lang="ru-RU" b="1" dirty="0" err="1" smtClean="0">
                <a:latin typeface="Verdana" charset="0"/>
                <a:cs typeface="Verdana" charset="0"/>
              </a:rPr>
              <a:t>Княжпогост</a:t>
            </a:r>
            <a:endParaRPr lang="en-US" b="1" dirty="0" smtClean="0">
              <a:latin typeface="Verdana" charset="0"/>
              <a:cs typeface="Verdana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/>
        </p:nvSpPr>
        <p:spPr bwMode="auto">
          <a:xfrm>
            <a:off x="327025" y="4868863"/>
            <a:ext cx="7191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1000" dirty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«День Северной железной дороги» в Сыктывкаре </a:t>
            </a:r>
            <a:r>
              <a:rPr lang="en-US" sz="1000" dirty="0" smtClean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1 декабря 2016 г.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2050" name="Picture 2" descr="C:\Documents and Settings\user\Рабочий стол\Респ.Коми\IMG_88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795" y="1442276"/>
            <a:ext cx="4348883" cy="289807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Респ.Коми\IMG_88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9219" y="1442276"/>
            <a:ext cx="4348883" cy="2898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4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14300" y="4869656"/>
            <a:ext cx="215900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DF272A-9116-49F5-9CC0-DF32368F5706}" type="slidenum">
              <a:rPr lang="en-US" smtClean="0">
                <a:latin typeface="Verdana" pitchFamily="34" charset="0"/>
              </a:rPr>
              <a:pPr/>
              <a:t>5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7" name="Title 19"/>
          <p:cNvSpPr>
            <a:spLocks noGrp="1"/>
          </p:cNvSpPr>
          <p:nvPr>
            <p:ph type="title"/>
          </p:nvPr>
        </p:nvSpPr>
        <p:spPr>
          <a:xfrm>
            <a:off x="368136" y="142506"/>
            <a:ext cx="8580792" cy="738744"/>
          </a:xfrm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1800" b="1" dirty="0" smtClean="0"/>
              <a:t>Приведение пассажирской инфраструктуры</a:t>
            </a:r>
            <a:br>
              <a:rPr lang="ru-RU" sz="1800" b="1" dirty="0" smtClean="0"/>
            </a:br>
            <a:r>
              <a:rPr lang="ru-RU" sz="1800" b="1" dirty="0" smtClean="0"/>
              <a:t>Северной региональной дирекции железнодорожных вокзалов в соответствие с установленными техническими требованиями</a:t>
            </a:r>
            <a:endParaRPr lang="en-US" sz="1800" b="1" dirty="0" smtClean="0">
              <a:latin typeface="Verdana" charset="0"/>
              <a:cs typeface="Verdana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4012273" y="2457152"/>
            <a:ext cx="1137242" cy="71918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ooter Placeholder 3"/>
          <p:cNvSpPr>
            <a:spLocks noGrp="1"/>
          </p:cNvSpPr>
          <p:nvPr/>
        </p:nvSpPr>
        <p:spPr bwMode="auto">
          <a:xfrm>
            <a:off x="327025" y="4868863"/>
            <a:ext cx="7191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1000" dirty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«День Северной железной дороги» в Сыктывкаре </a:t>
            </a:r>
            <a:r>
              <a:rPr lang="en-US" sz="1000" dirty="0" smtClean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1 декабря 2016 г.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12" name="Рисунок 11" descr="C:\Documents and Settings\user\Рабочий стол\Респ.Коми\ДЖВ\Микунь межплиточное разрушение  на береговой в северн. горловине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357" y="1091849"/>
            <a:ext cx="2550608" cy="16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Респ.Коми\ДЖВ\Микунь провал ж.б. плиты береговая платф. Микунь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731" y="2849397"/>
            <a:ext cx="2574360" cy="19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Респ.Коми\ДЖВ\микунь после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0452" y="1078580"/>
            <a:ext cx="2416995" cy="18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Респ.Коми\ДЖВ\микунь после 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7495" y="3010490"/>
            <a:ext cx="2397517" cy="182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413782" y="1167465"/>
            <a:ext cx="216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Пассажирская платформа вокзала Микунь </a:t>
            </a:r>
            <a:endParaRPr lang="ru-RU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22947"/>
            <a:ext cx="882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До</a:t>
            </a:r>
            <a:endParaRPr lang="ru-RU" b="1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48864" y="1098884"/>
            <a:ext cx="119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После 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4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38824" y="4869656"/>
            <a:ext cx="349250" cy="2738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DF272A-9116-49F5-9CC0-DF32368F5706}" type="slidenum">
              <a:rPr lang="en-US" smtClean="0">
                <a:latin typeface="Verdana" pitchFamily="34" charset="0"/>
              </a:rPr>
              <a:pPr/>
              <a:t>6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44" name="Title 19"/>
          <p:cNvSpPr>
            <a:spLocks noGrp="1"/>
          </p:cNvSpPr>
          <p:nvPr>
            <p:ph type="title"/>
          </p:nvPr>
        </p:nvSpPr>
        <p:spPr>
          <a:xfrm>
            <a:off x="285009" y="147638"/>
            <a:ext cx="8663919" cy="766762"/>
          </a:xfrm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1800" b="1" dirty="0" smtClean="0"/>
              <a:t>Приведение пассажирской инфраструктуры </a:t>
            </a:r>
            <a:br>
              <a:rPr lang="ru-RU" sz="1800" b="1" dirty="0" smtClean="0"/>
            </a:br>
            <a:r>
              <a:rPr lang="ru-RU" sz="1800" b="1" dirty="0" smtClean="0"/>
              <a:t>Северной дирекции пассажирских обустройств в соответствие с установленными техническими требованиями</a:t>
            </a:r>
            <a:endParaRPr lang="en-US" sz="1800" b="1" dirty="0" smtClean="0">
              <a:latin typeface="Verdana" charset="0"/>
              <a:cs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947" y="1136884"/>
            <a:ext cx="179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Ст.Марков</a:t>
            </a: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1300" y="1146780"/>
            <a:ext cx="167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+mn-lt"/>
              </a:rPr>
              <a:t>Ст.Ираель</a:t>
            </a: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905" y="1121051"/>
            <a:ext cx="189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Ст.Сейда</a:t>
            </a:r>
            <a:endParaRPr lang="ru-RU" dirty="0">
              <a:latin typeface="+mn-lt"/>
            </a:endParaRPr>
          </a:p>
        </p:txBody>
      </p:sp>
      <p:sp>
        <p:nvSpPr>
          <p:cNvPr id="14" name="Footer Placeholder 3"/>
          <p:cNvSpPr>
            <a:spLocks noGrp="1"/>
          </p:cNvSpPr>
          <p:nvPr/>
        </p:nvSpPr>
        <p:spPr bwMode="auto">
          <a:xfrm>
            <a:off x="327025" y="4868863"/>
            <a:ext cx="7191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1000" dirty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«День Северной железной дороги» в Сыктывкаре </a:t>
            </a:r>
            <a:r>
              <a:rPr lang="en-US" sz="1000" dirty="0" smtClean="0">
                <a:latin typeface="Verdana" pitchFamily="34" charset="0"/>
              </a:rPr>
              <a:t>| </a:t>
            </a:r>
            <a:r>
              <a:rPr lang="ru-RU" sz="1000" dirty="0" smtClean="0">
                <a:latin typeface="Verdana" pitchFamily="34" charset="0"/>
              </a:rPr>
              <a:t>1 декабря 2016 г.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15" name="Рисунок 14" descr="C:\Users\dpo-KrotovRN\AppData\Local\Microsoft\Windows\Temporary Internet Files\Content.Word\20161024_125804.jpg"/>
          <p:cNvPicPr/>
          <p:nvPr/>
        </p:nvPicPr>
        <p:blipFill>
          <a:blip r:embed="rId3" cstate="print"/>
          <a:srcRect b="40963"/>
          <a:stretch>
            <a:fillRect/>
          </a:stretch>
        </p:blipFill>
        <p:spPr bwMode="auto">
          <a:xfrm>
            <a:off x="130625" y="1706500"/>
            <a:ext cx="2565074" cy="244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dpo-KrotovRN\AppData\Local\Microsoft\Windows\Temporary Internet Files\Content.Word\20160914_123605.jpg"/>
          <p:cNvPicPr/>
          <p:nvPr/>
        </p:nvPicPr>
        <p:blipFill>
          <a:blip r:embed="rId4" cstate="print"/>
          <a:srcRect b="41913"/>
          <a:stretch>
            <a:fillRect/>
          </a:stretch>
        </p:blipFill>
        <p:spPr bwMode="auto">
          <a:xfrm>
            <a:off x="2830099" y="1682172"/>
            <a:ext cx="2905680" cy="2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 t="7600"/>
          <a:stretch>
            <a:fillRect/>
          </a:stretch>
        </p:blipFill>
        <p:spPr bwMode="auto">
          <a:xfrm>
            <a:off x="5909949" y="1674421"/>
            <a:ext cx="3048000" cy="24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359662" y="1733385"/>
            <a:ext cx="4537075" cy="485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Спасибо за внимание</a:t>
            </a:r>
            <a:endParaRPr kumimoji="0" lang="en-US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96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18004</TotalTime>
  <Words>255</Words>
  <Application>Microsoft Office PowerPoint</Application>
  <PresentationFormat>Экран (16:9)</PresentationFormat>
  <Paragraphs>97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Garamond</vt:lpstr>
      <vt:lpstr>Verdana</vt:lpstr>
      <vt:lpstr>Office Theme</vt:lpstr>
      <vt:lpstr>Презентация PowerPoint</vt:lpstr>
      <vt:lpstr>Динамика объёмов пассажирских и пригородных перевозок за 10 месяцев 2016 г. в границах Республики Коми</vt:lpstr>
      <vt:lpstr>Транспортное обслуживание населения Республики Коми</vt:lpstr>
      <vt:lpstr>Строительство вокзала Княжпогост</vt:lpstr>
      <vt:lpstr>Приведение пассажирской инфраструктуры Северной региональной дирекции железнодорожных вокзалов в соответствие с установленными техническими требованиями</vt:lpstr>
      <vt:lpstr>Приведение пассажирской инфраструктуры  Северной дирекции пассажирских обустройств в соответствие с установленными техническими требованиями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РК Союз Промышленников</cp:lastModifiedBy>
  <cp:revision>1940</cp:revision>
  <cp:lastPrinted>2016-03-25T13:53:50Z</cp:lastPrinted>
  <dcterms:created xsi:type="dcterms:W3CDTF">2010-06-10T07:47:26Z</dcterms:created>
  <dcterms:modified xsi:type="dcterms:W3CDTF">2016-12-08T07:54:03Z</dcterms:modified>
</cp:coreProperties>
</file>