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78" r:id="rId2"/>
    <p:sldId id="380" r:id="rId3"/>
    <p:sldId id="381" r:id="rId4"/>
    <p:sldId id="489" r:id="rId5"/>
    <p:sldId id="412" r:id="rId6"/>
    <p:sldId id="429" r:id="rId7"/>
    <p:sldId id="487" r:id="rId8"/>
    <p:sldId id="488" r:id="rId9"/>
    <p:sldId id="491" r:id="rId10"/>
    <p:sldId id="375" r:id="rId11"/>
    <p:sldId id="315" r:id="rId12"/>
  </p:sldIdLst>
  <p:sldSz cx="12599988" cy="864076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2" userDrawn="1">
          <p15:clr>
            <a:srgbClr val="A4A3A4"/>
          </p15:clr>
        </p15:guide>
        <p15:guide id="2" pos="3969" userDrawn="1">
          <p15:clr>
            <a:srgbClr val="A4A3A4"/>
          </p15:clr>
        </p15:guide>
        <p15:guide id="3" orient="horz" pos="5218">
          <p15:clr>
            <a:srgbClr val="A4A3A4"/>
          </p15:clr>
        </p15:guide>
        <p15:guide id="4" orient="horz" pos="1040">
          <p15:clr>
            <a:srgbClr val="A4A3A4"/>
          </p15:clr>
        </p15:guide>
        <p15:guide id="5" orient="horz" pos="548">
          <p15:clr>
            <a:srgbClr val="A4A3A4"/>
          </p15:clr>
        </p15:guide>
        <p15:guide id="6" pos="7760">
          <p15:clr>
            <a:srgbClr val="A4A3A4"/>
          </p15:clr>
        </p15:guide>
        <p15:guide id="7" pos="1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88B9"/>
    <a:srgbClr val="F8E9FB"/>
    <a:srgbClr val="E7F5FE"/>
    <a:srgbClr val="A2C9F4"/>
    <a:srgbClr val="AE4828"/>
    <a:srgbClr val="CE087E"/>
    <a:srgbClr val="253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7292" autoAdjust="0"/>
  </p:normalViewPr>
  <p:slideViewPr>
    <p:cSldViewPr snapToGrid="0">
      <p:cViewPr varScale="1">
        <p:scale>
          <a:sx n="93" d="100"/>
          <a:sy n="93" d="100"/>
        </p:scale>
        <p:origin x="414" y="84"/>
      </p:cViewPr>
      <p:guideLst>
        <p:guide orient="horz" pos="2722"/>
        <p:guide pos="3969"/>
        <p:guide orient="horz" pos="5218"/>
        <p:guide orient="horz" pos="1040"/>
        <p:guide orient="horz" pos="548"/>
        <p:guide pos="7760"/>
        <p:guide pos="1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517A3D-C0E8-4411-BDC9-D45B1CFFC78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9568E52-F5F4-4069-B6A6-D86A47F0A500}">
      <dgm:prSet phldrT="[Текст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1" u="sng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1. Несложная продукция (товары, работы, услуги):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1.1.поставка бумаги;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1.2.услуги </a:t>
          </a:r>
          <a:r>
            <a:rPr lang="ru-RU" sz="1400" b="0" dirty="0" err="1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клининга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1.3.работы по ремонту копировального оборудования;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1...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n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_____________________</a:t>
          </a: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700" b="1" dirty="0" smtClean="0">
            <a:solidFill>
              <a:schemeClr val="accent1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1" u="sng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2. Высокотехнологичная продукция</a:t>
          </a:r>
          <a:br>
            <a:rPr lang="ru-RU" sz="1400" b="1" u="sng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</a:br>
          <a:r>
            <a:rPr lang="ru-RU" sz="1400" b="1" u="sng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(товары, работы, услуги):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2.1.</a:t>
          </a:r>
          <a:r>
            <a:rPr lang="ru-RU" sz="1400" b="0" i="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 работы в области биотехнологии</a:t>
          </a:r>
          <a:br>
            <a:rPr lang="ru-RU" sz="1400" b="0" i="0" dirty="0" smtClean="0">
              <a:solidFill>
                <a:schemeClr val="accent1">
                  <a:lumMod val="50000"/>
                </a:schemeClr>
              </a:solidFill>
              <a:latin typeface="+mj-lt"/>
            </a:rPr>
          </a:br>
          <a:r>
            <a:rPr lang="ru-RU" sz="1400" b="0" i="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(включая создание лекарственных препаратов)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2.2.разработка информационных систем и </a:t>
          </a:r>
          <a:r>
            <a:rPr lang="ru-RU" sz="1400" b="0" i="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создание автоматизированных производственных комплексов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2.3. </a:t>
          </a:r>
          <a:r>
            <a:rPr lang="ru-RU" sz="1400" b="0" i="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производство электронных компонентов, в том числе интегральных схем;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2...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n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_____________________</a:t>
          </a:r>
          <a:endParaRPr lang="ru-RU" sz="1400" b="0" dirty="0">
            <a:solidFill>
              <a:schemeClr val="accent1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0B2F6563-5EA6-4591-B7C5-80B88579D79D}" type="parTrans" cxnId="{E9A644E3-FD6D-4CB7-8762-4450DFE495DB}">
      <dgm:prSet/>
      <dgm:spPr/>
      <dgm:t>
        <a:bodyPr/>
        <a:lstStyle/>
        <a:p>
          <a:endParaRPr lang="ru-RU"/>
        </a:p>
      </dgm:t>
    </dgm:pt>
    <dgm:pt modelId="{EC0E123B-0AEE-4AA1-B2B1-172615D89ABF}" type="sibTrans" cxnId="{E9A644E3-FD6D-4CB7-8762-4450DFE495DB}">
      <dgm:prSet/>
      <dgm:spPr/>
      <dgm:t>
        <a:bodyPr/>
        <a:lstStyle/>
        <a:p>
          <a:endParaRPr lang="ru-RU"/>
        </a:p>
      </dgm:t>
    </dgm:pt>
    <dgm:pt modelId="{8DC93DFD-C336-490D-81AA-2DC8F22BBF01}">
      <dgm:prSet phldrT="[Текст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dgm:spPr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endParaRPr lang="ru-RU" sz="1800" u="sng" dirty="0" smtClean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600" b="1" u="sng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Несложная продукция (товары, работы, услуги):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6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1. услуги общественного питания и бытового обслуживания(кафе, рестораны, химчистки, прачечные, фотостудии);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6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 2. работы по техническому обслуживанию автомобилей и бытовой техники;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6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3. оказание образовательных  услуг;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6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3...</a:t>
          </a:r>
          <a:r>
            <a:rPr lang="en-US" sz="16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n</a:t>
          </a:r>
          <a:r>
            <a:rPr lang="ru-RU" sz="16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____________________</a:t>
          </a:r>
        </a:p>
      </dgm:t>
    </dgm:pt>
    <dgm:pt modelId="{443D4D64-C5E0-4E3C-A0C1-ABC13D2CDAFC}" type="parTrans" cxnId="{87142733-F8ED-43E3-8919-DF3E1B07F2B5}">
      <dgm:prSet/>
      <dgm:spPr/>
      <dgm:t>
        <a:bodyPr/>
        <a:lstStyle/>
        <a:p>
          <a:endParaRPr lang="ru-RU"/>
        </a:p>
      </dgm:t>
    </dgm:pt>
    <dgm:pt modelId="{2AECF293-6D10-40C0-841D-01E6D47F8087}" type="sibTrans" cxnId="{87142733-F8ED-43E3-8919-DF3E1B07F2B5}">
      <dgm:prSet/>
      <dgm:spPr/>
      <dgm:t>
        <a:bodyPr/>
        <a:lstStyle/>
        <a:p>
          <a:endParaRPr lang="ru-RU"/>
        </a:p>
      </dgm:t>
    </dgm:pt>
    <dgm:pt modelId="{BDA78FF6-E9D8-4427-BEA7-9BD87CC44BC7}" type="pres">
      <dgm:prSet presAssocID="{E5517A3D-C0E8-4411-BDC9-D45B1CFFC78E}" presName="compositeShape" presStyleCnt="0">
        <dgm:presLayoutVars>
          <dgm:chMax val="7"/>
          <dgm:dir/>
          <dgm:resizeHandles val="exact"/>
        </dgm:presLayoutVars>
      </dgm:prSet>
      <dgm:spPr/>
    </dgm:pt>
    <dgm:pt modelId="{985AF2E8-9F93-4CC3-A0A0-0FEB3DEA17FC}" type="pres">
      <dgm:prSet presAssocID="{79568E52-F5F4-4069-B6A6-D86A47F0A500}" presName="circ1" presStyleLbl="vennNode1" presStyleIdx="0" presStyleCnt="2" custScaleX="110325" custLinFactNeighborY="-461"/>
      <dgm:spPr/>
      <dgm:t>
        <a:bodyPr/>
        <a:lstStyle/>
        <a:p>
          <a:endParaRPr lang="ru-RU"/>
        </a:p>
      </dgm:t>
    </dgm:pt>
    <dgm:pt modelId="{99C15F17-6056-4005-8E4E-38C32178FB8E}" type="pres">
      <dgm:prSet presAssocID="{79568E52-F5F4-4069-B6A6-D86A47F0A50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03B3E-AB3B-476D-9216-CED47ABA6F28}" type="pres">
      <dgm:prSet presAssocID="{8DC93DFD-C336-490D-81AA-2DC8F22BBF01}" presName="circ2" presStyleLbl="vennNode1" presStyleIdx="1" presStyleCnt="2" custScaleX="109250" custLinFactNeighborX="2704" custLinFactNeighborY="0"/>
      <dgm:spPr/>
      <dgm:t>
        <a:bodyPr/>
        <a:lstStyle/>
        <a:p>
          <a:endParaRPr lang="ru-RU"/>
        </a:p>
      </dgm:t>
    </dgm:pt>
    <dgm:pt modelId="{BC3B0CD0-69AD-4E26-B08D-5CB5BEEC2F80}" type="pres">
      <dgm:prSet presAssocID="{8DC93DFD-C336-490D-81AA-2DC8F22BBF0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A644E3-FD6D-4CB7-8762-4450DFE495DB}" srcId="{E5517A3D-C0E8-4411-BDC9-D45B1CFFC78E}" destId="{79568E52-F5F4-4069-B6A6-D86A47F0A500}" srcOrd="0" destOrd="0" parTransId="{0B2F6563-5EA6-4591-B7C5-80B88579D79D}" sibTransId="{EC0E123B-0AEE-4AA1-B2B1-172615D89ABF}"/>
    <dgm:cxn modelId="{48CE9575-983B-43DC-BC1C-C71017A7997D}" type="presOf" srcId="{8DC93DFD-C336-490D-81AA-2DC8F22BBF01}" destId="{BC3B0CD0-69AD-4E26-B08D-5CB5BEEC2F80}" srcOrd="1" destOrd="0" presId="urn:microsoft.com/office/officeart/2005/8/layout/venn1"/>
    <dgm:cxn modelId="{87B40631-D9BC-40F8-AE47-739D7875A000}" type="presOf" srcId="{79568E52-F5F4-4069-B6A6-D86A47F0A500}" destId="{985AF2E8-9F93-4CC3-A0A0-0FEB3DEA17FC}" srcOrd="0" destOrd="0" presId="urn:microsoft.com/office/officeart/2005/8/layout/venn1"/>
    <dgm:cxn modelId="{487EC430-E2E8-465F-84E5-94A4ED3564D4}" type="presOf" srcId="{E5517A3D-C0E8-4411-BDC9-D45B1CFFC78E}" destId="{BDA78FF6-E9D8-4427-BEA7-9BD87CC44BC7}" srcOrd="0" destOrd="0" presId="urn:microsoft.com/office/officeart/2005/8/layout/venn1"/>
    <dgm:cxn modelId="{6CB532D0-8CB6-4FA6-9E77-35B743F394C1}" type="presOf" srcId="{79568E52-F5F4-4069-B6A6-D86A47F0A500}" destId="{99C15F17-6056-4005-8E4E-38C32178FB8E}" srcOrd="1" destOrd="0" presId="urn:microsoft.com/office/officeart/2005/8/layout/venn1"/>
    <dgm:cxn modelId="{87142733-F8ED-43E3-8919-DF3E1B07F2B5}" srcId="{E5517A3D-C0E8-4411-BDC9-D45B1CFFC78E}" destId="{8DC93DFD-C336-490D-81AA-2DC8F22BBF01}" srcOrd="1" destOrd="0" parTransId="{443D4D64-C5E0-4E3C-A0C1-ABC13D2CDAFC}" sibTransId="{2AECF293-6D10-40C0-841D-01E6D47F8087}"/>
    <dgm:cxn modelId="{CD57D155-59D5-4301-AE4A-D139CEDA62AE}" type="presOf" srcId="{8DC93DFD-C336-490D-81AA-2DC8F22BBF01}" destId="{2F103B3E-AB3B-476D-9216-CED47ABA6F28}" srcOrd="0" destOrd="0" presId="urn:microsoft.com/office/officeart/2005/8/layout/venn1"/>
    <dgm:cxn modelId="{5123EBD8-D37C-487F-833D-501BA480DB68}" type="presParOf" srcId="{BDA78FF6-E9D8-4427-BEA7-9BD87CC44BC7}" destId="{985AF2E8-9F93-4CC3-A0A0-0FEB3DEA17FC}" srcOrd="0" destOrd="0" presId="urn:microsoft.com/office/officeart/2005/8/layout/venn1"/>
    <dgm:cxn modelId="{98ED947D-017B-4645-89E9-32A5A671E904}" type="presParOf" srcId="{BDA78FF6-E9D8-4427-BEA7-9BD87CC44BC7}" destId="{99C15F17-6056-4005-8E4E-38C32178FB8E}" srcOrd="1" destOrd="0" presId="urn:microsoft.com/office/officeart/2005/8/layout/venn1"/>
    <dgm:cxn modelId="{015B5251-8F2B-43F6-8385-74981BB08834}" type="presParOf" srcId="{BDA78FF6-E9D8-4427-BEA7-9BD87CC44BC7}" destId="{2F103B3E-AB3B-476D-9216-CED47ABA6F28}" srcOrd="2" destOrd="0" presId="urn:microsoft.com/office/officeart/2005/8/layout/venn1"/>
    <dgm:cxn modelId="{1E1B0F73-60A5-4597-98B9-94A923EDE4EA}" type="presParOf" srcId="{BDA78FF6-E9D8-4427-BEA7-9BD87CC44BC7}" destId="{BC3B0CD0-69AD-4E26-B08D-5CB5BEEC2F80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E99FC9-6E22-466D-A516-6B1B52D5EAF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4326F0-E878-4C36-8651-13957283556F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b="1" dirty="0" smtClean="0">
              <a:latin typeface="+mj-lt"/>
            </a:rPr>
            <a:t>Взаимодействие с заказчиками </a:t>
          </a:r>
          <a:endParaRPr lang="ru-RU" b="1" dirty="0">
            <a:latin typeface="+mj-lt"/>
          </a:endParaRPr>
        </a:p>
      </dgm:t>
    </dgm:pt>
    <dgm:pt modelId="{31A7F1F8-7CF2-434D-8BE0-0F4E57EBC542}" type="parTrans" cxnId="{255B0D03-422F-4055-BBF4-A29691288237}">
      <dgm:prSet/>
      <dgm:spPr/>
      <dgm:t>
        <a:bodyPr/>
        <a:lstStyle/>
        <a:p>
          <a:endParaRPr lang="ru-RU"/>
        </a:p>
      </dgm:t>
    </dgm:pt>
    <dgm:pt modelId="{8BCA0405-A844-47B4-AAA1-9C0E607A1C0D}" type="sibTrans" cxnId="{255B0D03-422F-4055-BBF4-A29691288237}">
      <dgm:prSet/>
      <dgm:spPr/>
      <dgm:t>
        <a:bodyPr/>
        <a:lstStyle/>
        <a:p>
          <a:endParaRPr lang="ru-RU"/>
        </a:p>
      </dgm:t>
    </dgm:pt>
    <dgm:pt modelId="{ED03641B-805F-41D7-9DB6-D68EC7756CB8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ru-RU" sz="1800" b="1" dirty="0" smtClean="0">
              <a:solidFill>
                <a:srgbClr val="00B0F0"/>
              </a:solidFill>
              <a:latin typeface="+mj-lt"/>
            </a:rPr>
            <a:t> </a:t>
          </a:r>
          <a:r>
            <a:rPr lang="ru-RU" sz="2000" b="1" dirty="0" smtClean="0">
              <a:solidFill>
                <a:srgbClr val="00B0F0"/>
              </a:solidFill>
              <a:latin typeface="+mj-lt"/>
            </a:rPr>
            <a:t>15</a:t>
          </a:r>
          <a:r>
            <a:rPr lang="ru-RU" sz="1600" b="1" dirty="0" smtClean="0">
              <a:solidFill>
                <a:srgbClr val="00B0F0"/>
              </a:solidFill>
              <a:latin typeface="+mj-lt"/>
            </a:rPr>
            <a:t> </a:t>
          </a:r>
          <a:r>
            <a:rPr lang="ru-RU" sz="1500" b="1" dirty="0" smtClean="0">
              <a:solidFill>
                <a:srgbClr val="00B0F0"/>
              </a:solidFill>
              <a:latin typeface="+mj-lt"/>
            </a:rPr>
            <a:t>из </a:t>
          </a:r>
          <a:r>
            <a:rPr lang="ru-RU" sz="2000" b="1" dirty="0" smtClean="0">
              <a:solidFill>
                <a:srgbClr val="00B0F0"/>
              </a:solidFill>
              <a:latin typeface="+mj-lt"/>
            </a:rPr>
            <a:t>35</a:t>
          </a:r>
          <a:r>
            <a:rPr lang="ru-RU" sz="1400" b="1" dirty="0" smtClean="0">
              <a:solidFill>
                <a:srgbClr val="00B0F0"/>
              </a:solidFill>
              <a:latin typeface="+mj-lt"/>
            </a:rPr>
            <a:t> </a:t>
          </a:r>
          <a:r>
            <a:rPr lang="ru-RU" sz="1500" b="1" dirty="0" smtClean="0">
              <a:solidFill>
                <a:srgbClr val="00B0F0"/>
              </a:solidFill>
              <a:latin typeface="+mj-lt"/>
            </a:rPr>
            <a:t>конкретных заказчиков  </a:t>
          </a:r>
          <a:r>
            <a:rPr lang="ru-RU" sz="1500" b="0" dirty="0" smtClean="0">
              <a:latin typeface="+mj-lt"/>
            </a:rPr>
            <a:t>утвердили </a:t>
          </a:r>
          <a:r>
            <a:rPr lang="ru-RU" sz="1500" b="1" dirty="0" smtClean="0">
              <a:latin typeface="+mj-lt"/>
            </a:rPr>
            <a:t>программы партнерства</a:t>
          </a:r>
          <a:r>
            <a:rPr lang="ru-RU" sz="1500" b="0" dirty="0" smtClean="0">
              <a:latin typeface="+mj-lt"/>
            </a:rPr>
            <a:t>;</a:t>
          </a:r>
          <a:endParaRPr lang="ru-RU" sz="1500" b="0" dirty="0">
            <a:latin typeface="+mj-lt"/>
          </a:endParaRPr>
        </a:p>
      </dgm:t>
    </dgm:pt>
    <dgm:pt modelId="{28544D4D-BBDB-46D2-9236-B7B7B88ABA97}" type="parTrans" cxnId="{76090474-9BB7-4341-B8E4-DCD38B0D6F55}">
      <dgm:prSet/>
      <dgm:spPr/>
      <dgm:t>
        <a:bodyPr/>
        <a:lstStyle/>
        <a:p>
          <a:endParaRPr lang="ru-RU"/>
        </a:p>
      </dgm:t>
    </dgm:pt>
    <dgm:pt modelId="{BA5C44DD-D2D2-4E17-B8D1-7C9D86A5F60A}" type="sibTrans" cxnId="{76090474-9BB7-4341-B8E4-DCD38B0D6F55}">
      <dgm:prSet/>
      <dgm:spPr/>
      <dgm:t>
        <a:bodyPr/>
        <a:lstStyle/>
        <a:p>
          <a:endParaRPr lang="ru-RU"/>
        </a:p>
      </dgm:t>
    </dgm:pt>
    <dgm:pt modelId="{AB4E5838-16E2-458C-AD93-E8C05F6E6C06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b="1" dirty="0" smtClean="0">
              <a:latin typeface="+mj-lt"/>
            </a:rPr>
            <a:t>Взаимодействие с регионами </a:t>
          </a:r>
          <a:endParaRPr lang="ru-RU" b="1" dirty="0">
            <a:latin typeface="+mj-lt"/>
          </a:endParaRPr>
        </a:p>
      </dgm:t>
    </dgm:pt>
    <dgm:pt modelId="{28F1D7C8-7B7F-48C7-9340-190A5579D5A8}" type="parTrans" cxnId="{C31BB166-13FB-4972-8B3C-0C99FF47A6D9}">
      <dgm:prSet/>
      <dgm:spPr/>
      <dgm:t>
        <a:bodyPr/>
        <a:lstStyle/>
        <a:p>
          <a:endParaRPr lang="ru-RU"/>
        </a:p>
      </dgm:t>
    </dgm:pt>
    <dgm:pt modelId="{60631593-5B7B-4B8A-932A-D6468A613DC1}" type="sibTrans" cxnId="{C31BB166-13FB-4972-8B3C-0C99FF47A6D9}">
      <dgm:prSet/>
      <dgm:spPr/>
      <dgm:t>
        <a:bodyPr/>
        <a:lstStyle/>
        <a:p>
          <a:endParaRPr lang="ru-RU"/>
        </a:p>
      </dgm:t>
    </dgm:pt>
    <dgm:pt modelId="{450F510A-E097-4DBE-96E8-A80237E06B0D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ru-RU" sz="1500" b="0" spc="0" baseline="0" dirty="0" smtClean="0">
              <a:latin typeface="+mj-lt"/>
            </a:rPr>
            <a:t>при участии Корпорации сформирован перечень из </a:t>
          </a:r>
          <a:r>
            <a:rPr lang="ru-RU" sz="2000" b="1" spc="0" baseline="0" dirty="0" smtClean="0">
              <a:solidFill>
                <a:srgbClr val="00B0F0"/>
              </a:solidFill>
              <a:latin typeface="+mj-lt"/>
            </a:rPr>
            <a:t>135</a:t>
          </a:r>
          <a:r>
            <a:rPr lang="ru-RU" sz="1400" b="1" spc="0" baseline="0" dirty="0" smtClean="0">
              <a:solidFill>
                <a:srgbClr val="00B0F0"/>
              </a:solidFill>
              <a:latin typeface="+mj-lt"/>
            </a:rPr>
            <a:t> </a:t>
          </a:r>
          <a:r>
            <a:rPr lang="ru-RU" sz="1500" b="1" spc="0" baseline="0" dirty="0" smtClean="0">
              <a:solidFill>
                <a:srgbClr val="00B0F0"/>
              </a:solidFill>
              <a:latin typeface="+mj-lt"/>
            </a:rPr>
            <a:t>заказчиков </a:t>
          </a:r>
          <a:r>
            <a:rPr lang="ru-RU" sz="1500" b="0" spc="0" baseline="0" dirty="0" smtClean="0">
              <a:latin typeface="+mj-lt"/>
            </a:rPr>
            <a:t>регионального уровня в </a:t>
          </a:r>
          <a:r>
            <a:rPr lang="ru-RU" sz="2000" b="1" spc="0" baseline="0" dirty="0" smtClean="0">
              <a:solidFill>
                <a:srgbClr val="00B0F0"/>
              </a:solidFill>
              <a:latin typeface="+mj-lt"/>
            </a:rPr>
            <a:t>44</a:t>
          </a:r>
          <a:r>
            <a:rPr lang="ru-RU" sz="1400" b="1" spc="0" baseline="0" dirty="0" smtClean="0">
              <a:solidFill>
                <a:srgbClr val="00B0F0"/>
              </a:solidFill>
              <a:latin typeface="+mj-lt"/>
            </a:rPr>
            <a:t> </a:t>
          </a:r>
          <a:r>
            <a:rPr lang="ru-RU" sz="1500" b="1" spc="0" baseline="0" dirty="0" smtClean="0">
              <a:solidFill>
                <a:srgbClr val="00B0F0"/>
              </a:solidFill>
              <a:latin typeface="+mj-lt"/>
            </a:rPr>
            <a:t>регионах;</a:t>
          </a:r>
          <a:endParaRPr lang="ru-RU" sz="1500" b="1" spc="0" baseline="0" dirty="0">
            <a:solidFill>
              <a:srgbClr val="00B0F0"/>
            </a:solidFill>
            <a:latin typeface="+mj-lt"/>
          </a:endParaRPr>
        </a:p>
      </dgm:t>
    </dgm:pt>
    <dgm:pt modelId="{798A8E25-AF33-41B9-8FD4-CD899D0E0522}" type="parTrans" cxnId="{359B89AF-88AB-4A33-8B92-C0E763823C70}">
      <dgm:prSet/>
      <dgm:spPr/>
      <dgm:t>
        <a:bodyPr/>
        <a:lstStyle/>
        <a:p>
          <a:endParaRPr lang="ru-RU"/>
        </a:p>
      </dgm:t>
    </dgm:pt>
    <dgm:pt modelId="{3977A260-839B-42D4-9BF4-24D7BE95F651}" type="sibTrans" cxnId="{359B89AF-88AB-4A33-8B92-C0E763823C70}">
      <dgm:prSet/>
      <dgm:spPr/>
      <dgm:t>
        <a:bodyPr/>
        <a:lstStyle/>
        <a:p>
          <a:endParaRPr lang="ru-RU"/>
        </a:p>
      </dgm:t>
    </dgm:pt>
    <dgm:pt modelId="{B8C87854-EB14-4E70-B615-60C8DC7B290C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ru-RU" sz="1500" b="0" dirty="0" smtClean="0">
              <a:latin typeface="+mj-lt"/>
            </a:rPr>
            <a:t>присоединилось к программам партнерства </a:t>
          </a:r>
          <a:r>
            <a:rPr lang="ru-RU" sz="2000" b="1" dirty="0" smtClean="0">
              <a:solidFill>
                <a:srgbClr val="00B0F0"/>
              </a:solidFill>
              <a:latin typeface="+mj-lt"/>
            </a:rPr>
            <a:t>427 </a:t>
          </a:r>
          <a:r>
            <a:rPr lang="ru-RU" sz="1600" b="1" dirty="0" smtClean="0">
              <a:solidFill>
                <a:srgbClr val="00B0F0"/>
              </a:solidFill>
              <a:latin typeface="+mj-lt"/>
            </a:rPr>
            <a:t>субъектов МСП </a:t>
          </a:r>
          <a:r>
            <a:rPr lang="ru-RU" sz="1600" b="0" dirty="0" smtClean="0">
              <a:latin typeface="+mj-lt"/>
            </a:rPr>
            <a:t>(ранее – </a:t>
          </a:r>
          <a:r>
            <a:rPr lang="ru-RU" sz="2000" b="1" dirty="0" smtClean="0">
              <a:latin typeface="+mj-lt"/>
            </a:rPr>
            <a:t>200</a:t>
          </a:r>
          <a:r>
            <a:rPr lang="ru-RU" sz="1600" b="0" dirty="0" smtClean="0">
              <a:latin typeface="+mj-lt"/>
            </a:rPr>
            <a:t>);</a:t>
          </a:r>
          <a:endParaRPr lang="ru-RU" sz="1600" b="0" dirty="0">
            <a:latin typeface="+mj-lt"/>
          </a:endParaRPr>
        </a:p>
      </dgm:t>
    </dgm:pt>
    <dgm:pt modelId="{58A531C9-E5E2-425A-992F-5248CE702F51}" type="parTrans" cxnId="{102287CE-261F-4D01-9476-70FF28E892D4}">
      <dgm:prSet/>
      <dgm:spPr/>
      <dgm:t>
        <a:bodyPr/>
        <a:lstStyle/>
        <a:p>
          <a:endParaRPr lang="ru-RU"/>
        </a:p>
      </dgm:t>
    </dgm:pt>
    <dgm:pt modelId="{71049D41-5638-426C-BEDE-D2A22B1AAE7A}" type="sibTrans" cxnId="{102287CE-261F-4D01-9476-70FF28E892D4}">
      <dgm:prSet/>
      <dgm:spPr/>
      <dgm:t>
        <a:bodyPr/>
        <a:lstStyle/>
        <a:p>
          <a:endParaRPr lang="ru-RU"/>
        </a:p>
      </dgm:t>
    </dgm:pt>
    <dgm:pt modelId="{0800D6EF-9310-4FF9-A3A3-60193A5FF695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just">
            <a:spcAft>
              <a:spcPts val="0"/>
            </a:spcAft>
          </a:pPr>
          <a:r>
            <a:rPr lang="ru-RU" sz="1500" b="0" spc="-80" baseline="0" dirty="0" smtClean="0">
              <a:latin typeface="+mj-lt"/>
            </a:rPr>
            <a:t>подписаны соглашения о взаимодействии с </a:t>
          </a:r>
          <a:r>
            <a:rPr lang="ru-RU" sz="2000" b="1" dirty="0" smtClean="0">
              <a:solidFill>
                <a:srgbClr val="00B0F0"/>
              </a:solidFill>
              <a:latin typeface="+mj-lt"/>
            </a:rPr>
            <a:t>31 </a:t>
          </a:r>
          <a:r>
            <a:rPr lang="ru-RU" sz="1600" b="1" dirty="0" smtClean="0">
              <a:solidFill>
                <a:srgbClr val="00B0F0"/>
              </a:solidFill>
              <a:latin typeface="+mj-lt"/>
            </a:rPr>
            <a:t>крупнейшим заказчиком </a:t>
          </a:r>
          <a:r>
            <a:rPr lang="ru-RU" sz="1100" b="1" i="1" dirty="0" smtClean="0">
              <a:solidFill>
                <a:schemeClr val="tx1"/>
              </a:solidFill>
              <a:latin typeface="+mj-lt"/>
            </a:rPr>
            <a:t>(ПАО «НК «Роснефть», ГК «</a:t>
          </a:r>
          <a:r>
            <a:rPr lang="ru-RU" sz="1100" b="1" i="1" dirty="0" err="1" smtClean="0">
              <a:solidFill>
                <a:schemeClr val="tx1"/>
              </a:solidFill>
              <a:latin typeface="+mj-lt"/>
            </a:rPr>
            <a:t>Ростех</a:t>
          </a:r>
          <a:r>
            <a:rPr lang="ru-RU" sz="1100" b="1" i="1" dirty="0" smtClean="0">
              <a:solidFill>
                <a:schemeClr val="tx1"/>
              </a:solidFill>
              <a:latin typeface="+mj-lt"/>
            </a:rPr>
            <a:t>»,  ОАО «РЖД», </a:t>
          </a:r>
          <a:br>
            <a:rPr lang="ru-RU" sz="1100" b="1" i="1" dirty="0" smtClean="0">
              <a:solidFill>
                <a:schemeClr val="tx1"/>
              </a:solidFill>
              <a:latin typeface="+mj-lt"/>
            </a:rPr>
          </a:br>
          <a:r>
            <a:rPr lang="ru-RU" sz="1100" b="1" i="1" dirty="0" smtClean="0">
              <a:solidFill>
                <a:schemeClr val="tx1"/>
              </a:solidFill>
              <a:latin typeface="+mj-lt"/>
            </a:rPr>
            <a:t>ГК «Росатом», ФГУП «Почта России», ПАО «Ростелеком», ПАО «</a:t>
          </a:r>
          <a:r>
            <a:rPr lang="ru-RU" sz="1100" b="1" i="1" dirty="0" err="1" smtClean="0">
              <a:solidFill>
                <a:schemeClr val="tx1"/>
              </a:solidFill>
              <a:latin typeface="+mj-lt"/>
            </a:rPr>
            <a:t>Россети</a:t>
          </a:r>
          <a:r>
            <a:rPr lang="ru-RU" sz="1100" b="1" i="1" dirty="0" smtClean="0">
              <a:solidFill>
                <a:schemeClr val="tx1"/>
              </a:solidFill>
              <a:latin typeface="+mj-lt"/>
            </a:rPr>
            <a:t>», АО «ТД РЖД», АО «УБТ-Уралвагонзавод», ПАО «МРСК Северо-Запада», </a:t>
          </a:r>
          <a:br>
            <a:rPr lang="ru-RU" sz="1100" b="1" i="1" dirty="0" smtClean="0">
              <a:solidFill>
                <a:schemeClr val="tx1"/>
              </a:solidFill>
              <a:latin typeface="+mj-lt"/>
            </a:rPr>
          </a:br>
          <a:r>
            <a:rPr lang="ru-RU" sz="1100" b="1" i="1" dirty="0" smtClean="0">
              <a:solidFill>
                <a:schemeClr val="tx1"/>
              </a:solidFill>
              <a:latin typeface="+mj-lt"/>
            </a:rPr>
            <a:t>АО «ГУОВ», АО «РН-Транс», АО «Концерн «Росэнергоатом», АО АСЭ, АО «</a:t>
          </a:r>
          <a:r>
            <a:rPr lang="ru-RU" sz="1100" b="1" i="1" dirty="0" err="1" smtClean="0">
              <a:solidFill>
                <a:schemeClr val="tx1"/>
              </a:solidFill>
              <a:latin typeface="+mj-lt"/>
            </a:rPr>
            <a:t>Транснефть</a:t>
          </a:r>
          <a:r>
            <a:rPr lang="ru-RU" sz="1100" b="1" i="1" dirty="0" smtClean="0">
              <a:solidFill>
                <a:schemeClr val="tx1"/>
              </a:solidFill>
              <a:latin typeface="+mj-lt"/>
            </a:rPr>
            <a:t>-Сибирь», ГК «</a:t>
          </a:r>
          <a:r>
            <a:rPr lang="ru-RU" sz="1100" b="1" i="1" dirty="0" err="1" smtClean="0">
              <a:solidFill>
                <a:schemeClr val="tx1"/>
              </a:solidFill>
              <a:latin typeface="+mj-lt"/>
            </a:rPr>
            <a:t>Автодор</a:t>
          </a:r>
          <a:r>
            <a:rPr lang="ru-RU" sz="1100" b="1" i="1" dirty="0" smtClean="0">
              <a:solidFill>
                <a:schemeClr val="tx1"/>
              </a:solidFill>
              <a:latin typeface="+mj-lt"/>
            </a:rPr>
            <a:t>», АО «Научно-производственная корпорация «Уралвагонзавод», ООО «РН-</a:t>
          </a:r>
          <a:r>
            <a:rPr lang="ru-RU" sz="1100" b="1" i="1" dirty="0" err="1" smtClean="0">
              <a:solidFill>
                <a:schemeClr val="tx1"/>
              </a:solidFill>
              <a:latin typeface="+mj-lt"/>
            </a:rPr>
            <a:t>Юганскнефтегаз</a:t>
          </a:r>
          <a:r>
            <a:rPr lang="ru-RU" sz="1100" b="1" i="1" dirty="0" smtClean="0">
              <a:solidFill>
                <a:schemeClr val="tx1"/>
              </a:solidFill>
              <a:latin typeface="+mj-lt"/>
            </a:rPr>
            <a:t>», ООО «</a:t>
          </a:r>
          <a:r>
            <a:rPr lang="ru-RU" sz="1100" b="1" i="1" dirty="0" err="1" smtClean="0">
              <a:solidFill>
                <a:schemeClr val="tx1"/>
              </a:solidFill>
              <a:latin typeface="+mj-lt"/>
            </a:rPr>
            <a:t>Транснефть</a:t>
          </a:r>
          <a:r>
            <a:rPr lang="ru-RU" sz="1100" b="1" i="1" dirty="0" smtClean="0">
              <a:solidFill>
                <a:schemeClr val="tx1"/>
              </a:solidFill>
              <a:latin typeface="+mj-lt"/>
            </a:rPr>
            <a:t>-Восток», АК «АЛРОСА» (ПАО), ФГУП «</a:t>
          </a:r>
          <a:r>
            <a:rPr lang="ru-RU" sz="1100" b="1" i="1" dirty="0" err="1" smtClean="0">
              <a:solidFill>
                <a:schemeClr val="tx1"/>
              </a:solidFill>
              <a:latin typeface="+mj-lt"/>
            </a:rPr>
            <a:t>Спецстройинжиниринг</a:t>
          </a:r>
          <a:r>
            <a:rPr lang="ru-RU" sz="1100" b="1" i="1" dirty="0" smtClean="0">
              <a:solidFill>
                <a:schemeClr val="tx1"/>
              </a:solidFill>
              <a:latin typeface="+mj-lt"/>
            </a:rPr>
            <a:t> при </a:t>
          </a:r>
          <a:r>
            <a:rPr lang="ru-RU" sz="1100" b="1" i="1" dirty="0" err="1" smtClean="0">
              <a:solidFill>
                <a:schemeClr val="tx1"/>
              </a:solidFill>
              <a:latin typeface="+mj-lt"/>
            </a:rPr>
            <a:t>Спецстрое</a:t>
          </a:r>
          <a:r>
            <a:rPr lang="ru-RU" sz="1100" b="1" i="1" dirty="0" smtClean="0">
              <a:solidFill>
                <a:schemeClr val="tx1"/>
              </a:solidFill>
              <a:latin typeface="+mj-lt"/>
            </a:rPr>
            <a:t> России», ПАО «Аэрофлот», ПАО «ФСК ЕЭС», АО «ПО Севмаш», АО «ФГК», ООО «</a:t>
          </a:r>
          <a:r>
            <a:rPr lang="ru-RU" sz="1100" b="1" i="1" dirty="0" err="1" smtClean="0">
              <a:solidFill>
                <a:schemeClr val="tx1"/>
              </a:solidFill>
              <a:latin typeface="+mj-lt"/>
            </a:rPr>
            <a:t>Интер</a:t>
          </a:r>
          <a:r>
            <a:rPr lang="ru-RU" sz="1100" b="1" i="1" dirty="0" smtClean="0">
              <a:solidFill>
                <a:schemeClr val="tx1"/>
              </a:solidFill>
              <a:latin typeface="+mj-lt"/>
            </a:rPr>
            <a:t> РАО-Центр управления закупками», ФГУП «РТРС», ФГУП «КБ «Арсенал», </a:t>
          </a:r>
          <a:br>
            <a:rPr lang="ru-RU" sz="1100" b="1" i="1" dirty="0" smtClean="0">
              <a:solidFill>
                <a:schemeClr val="tx1"/>
              </a:solidFill>
              <a:latin typeface="+mj-lt"/>
            </a:rPr>
          </a:br>
          <a:r>
            <a:rPr lang="ru-RU" sz="1100" b="1" i="1" dirty="0" smtClean="0">
              <a:solidFill>
                <a:schemeClr val="tx1"/>
              </a:solidFill>
              <a:latin typeface="+mj-lt"/>
            </a:rPr>
            <a:t>ОАО «ОАК-ТС», ООО «НК «ИТЕРА»,  ПАО «МОЭСК»)</a:t>
          </a:r>
          <a:endParaRPr lang="ru-RU" sz="1100" b="1" i="1" dirty="0">
            <a:solidFill>
              <a:schemeClr val="tx1"/>
            </a:solidFill>
            <a:latin typeface="+mj-lt"/>
          </a:endParaRPr>
        </a:p>
      </dgm:t>
    </dgm:pt>
    <dgm:pt modelId="{A8304A7B-F760-4517-87DE-5D6959DA8FA3}" type="parTrans" cxnId="{FD5096D3-58A0-4C97-BB10-DBE7FF0373B3}">
      <dgm:prSet/>
      <dgm:spPr/>
      <dgm:t>
        <a:bodyPr/>
        <a:lstStyle/>
        <a:p>
          <a:endParaRPr lang="ru-RU"/>
        </a:p>
      </dgm:t>
    </dgm:pt>
    <dgm:pt modelId="{037B85BB-BD68-4B9E-9018-19E39BF86311}" type="sibTrans" cxnId="{FD5096D3-58A0-4C97-BB10-DBE7FF0373B3}">
      <dgm:prSet/>
      <dgm:spPr/>
      <dgm:t>
        <a:bodyPr/>
        <a:lstStyle/>
        <a:p>
          <a:endParaRPr lang="ru-RU"/>
        </a:p>
      </dgm:t>
    </dgm:pt>
    <dgm:pt modelId="{3F5144EE-AB69-4634-8D61-084BF59986BF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just">
            <a:spcAft>
              <a:spcPts val="0"/>
            </a:spcAft>
          </a:pPr>
          <a:r>
            <a:rPr lang="ru-RU" sz="1500" b="1" spc="0" baseline="0" dirty="0" smtClean="0">
              <a:solidFill>
                <a:srgbClr val="00B0F0"/>
              </a:solidFill>
              <a:latin typeface="+mj-lt"/>
            </a:rPr>
            <a:t>В </a:t>
          </a:r>
          <a:r>
            <a:rPr lang="ru-RU" sz="2000" b="1" spc="0" baseline="0" dirty="0" smtClean="0">
              <a:solidFill>
                <a:srgbClr val="00B0F0"/>
              </a:solidFill>
              <a:latin typeface="+mj-lt"/>
            </a:rPr>
            <a:t>85</a:t>
          </a:r>
          <a:r>
            <a:rPr lang="ru-RU" sz="1400" b="1" spc="0" baseline="0" dirty="0" smtClean="0">
              <a:solidFill>
                <a:srgbClr val="00B0F0"/>
              </a:solidFill>
              <a:latin typeface="+mj-lt"/>
            </a:rPr>
            <a:t> </a:t>
          </a:r>
          <a:r>
            <a:rPr lang="ru-RU" sz="1500" b="1" spc="0" baseline="0" dirty="0" smtClean="0">
              <a:solidFill>
                <a:srgbClr val="00B0F0"/>
              </a:solidFill>
              <a:latin typeface="+mj-lt"/>
            </a:rPr>
            <a:t>регионах </a:t>
          </a:r>
          <a:r>
            <a:rPr lang="ru-RU" sz="1500" b="0" spc="0" baseline="0" dirty="0" smtClean="0">
              <a:latin typeface="+mj-lt"/>
            </a:rPr>
            <a:t>приняты нормативные правовые акты на основании </a:t>
          </a:r>
          <a:r>
            <a:rPr lang="ru-RU" sz="1500" b="1" spc="0" baseline="0" dirty="0" smtClean="0">
              <a:latin typeface="+mj-lt"/>
            </a:rPr>
            <a:t>модельного нормативного правого акта</a:t>
          </a:r>
          <a:r>
            <a:rPr lang="ru-RU" sz="1500" b="0" spc="0" baseline="0" dirty="0" smtClean="0">
              <a:latin typeface="+mj-lt"/>
            </a:rPr>
            <a:t>, подготовленного Корпорацией, об определении </a:t>
          </a:r>
          <a:r>
            <a:rPr lang="ru-RU" sz="1500" b="1" spc="0" baseline="0" dirty="0" smtClean="0">
              <a:latin typeface="+mj-lt"/>
            </a:rPr>
            <a:t>уполномоченного органа </a:t>
          </a:r>
          <a:r>
            <a:rPr lang="ru-RU" sz="1500" b="0" spc="0" baseline="0" dirty="0" smtClean="0">
              <a:latin typeface="+mj-lt"/>
            </a:rPr>
            <a:t>на проведение оценки и мониторинга соответствия и порядке </a:t>
          </a:r>
          <a:r>
            <a:rPr lang="ru-RU" sz="1500" b="1" spc="0" baseline="0" dirty="0" smtClean="0">
              <a:latin typeface="+mj-lt"/>
            </a:rPr>
            <a:t>подписания заключений (уведомлений</a:t>
          </a:r>
          <a:r>
            <a:rPr lang="ru-RU" sz="1500" b="0" spc="0" baseline="0" dirty="0" smtClean="0">
              <a:latin typeface="+mj-lt"/>
            </a:rPr>
            <a:t>) </a:t>
          </a:r>
          <a:endParaRPr lang="ru-RU" sz="1500" b="1" spc="0" baseline="0" dirty="0">
            <a:latin typeface="+mj-lt"/>
          </a:endParaRPr>
        </a:p>
      </dgm:t>
    </dgm:pt>
    <dgm:pt modelId="{12961200-6A89-4C56-BC0C-7E665D322488}" type="parTrans" cxnId="{16961EF6-22B6-4F2D-BA8A-C6767979A74C}">
      <dgm:prSet/>
      <dgm:spPr/>
      <dgm:t>
        <a:bodyPr/>
        <a:lstStyle/>
        <a:p>
          <a:endParaRPr lang="ru-RU"/>
        </a:p>
      </dgm:t>
    </dgm:pt>
    <dgm:pt modelId="{C53B96FD-2FBF-4A2E-B676-06C943962AE3}" type="sibTrans" cxnId="{16961EF6-22B6-4F2D-BA8A-C6767979A74C}">
      <dgm:prSet/>
      <dgm:spPr/>
      <dgm:t>
        <a:bodyPr/>
        <a:lstStyle/>
        <a:p>
          <a:endParaRPr lang="ru-RU"/>
        </a:p>
      </dgm:t>
    </dgm:pt>
    <dgm:pt modelId="{A68229BB-E908-4768-8730-B0F78B8E8FC3}" type="pres">
      <dgm:prSet presAssocID="{7EE99FC9-6E22-466D-A516-6B1B52D5EAF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44331F-2C44-4ACC-98E7-2C9EA21DC5EB}" type="pres">
      <dgm:prSet presAssocID="{4A4326F0-E878-4C36-8651-13957283556F}" presName="linNode" presStyleCnt="0"/>
      <dgm:spPr/>
      <dgm:t>
        <a:bodyPr/>
        <a:lstStyle/>
        <a:p>
          <a:endParaRPr lang="ru-RU"/>
        </a:p>
      </dgm:t>
    </dgm:pt>
    <dgm:pt modelId="{33C17403-5B9F-4640-B456-1C87D1F48A20}" type="pres">
      <dgm:prSet presAssocID="{4A4326F0-E878-4C36-8651-13957283556F}" presName="parentText" presStyleLbl="node1" presStyleIdx="0" presStyleCnt="2" custScaleX="42688" custScaleY="71338" custLinFactNeighborX="-19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D6832-F098-4922-A3C3-AA6FF300C10D}" type="pres">
      <dgm:prSet presAssocID="{4A4326F0-E878-4C36-8651-13957283556F}" presName="descendantText" presStyleLbl="alignAccFollowNode1" presStyleIdx="0" presStyleCnt="2" custScaleX="123822" custScaleY="160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C2B0C0-D570-4963-814D-7215962757CB}" type="pres">
      <dgm:prSet presAssocID="{8BCA0405-A844-47B4-AAA1-9C0E607A1C0D}" presName="sp" presStyleCnt="0"/>
      <dgm:spPr/>
      <dgm:t>
        <a:bodyPr/>
        <a:lstStyle/>
        <a:p>
          <a:endParaRPr lang="ru-RU"/>
        </a:p>
      </dgm:t>
    </dgm:pt>
    <dgm:pt modelId="{0982580B-995C-488C-97A9-4B87DCE1C45F}" type="pres">
      <dgm:prSet presAssocID="{AB4E5838-16E2-458C-AD93-E8C05F6E6C06}" presName="linNode" presStyleCnt="0"/>
      <dgm:spPr/>
      <dgm:t>
        <a:bodyPr/>
        <a:lstStyle/>
        <a:p>
          <a:endParaRPr lang="ru-RU"/>
        </a:p>
      </dgm:t>
    </dgm:pt>
    <dgm:pt modelId="{FE464BA7-C336-49B6-9DF5-ADD15C29AD3B}" type="pres">
      <dgm:prSet presAssocID="{AB4E5838-16E2-458C-AD93-E8C05F6E6C06}" presName="parentText" presStyleLbl="node1" presStyleIdx="1" presStyleCnt="2" custScaleX="42688" custScaleY="71338" custLinFactNeighborX="-19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F833A8-3BC9-4117-9617-8F75EFECA491}" type="pres">
      <dgm:prSet presAssocID="{AB4E5838-16E2-458C-AD93-E8C05F6E6C06}" presName="descendantText" presStyleLbl="alignAccFollowNode1" presStyleIdx="1" presStyleCnt="2" custScaleX="123822" custScaleY="80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A6746E-7B57-418E-ACB7-6A9541FD9CF8}" type="presOf" srcId="{3F5144EE-AB69-4634-8D61-084BF59986BF}" destId="{8BF833A8-3BC9-4117-9617-8F75EFECA491}" srcOrd="0" destOrd="1" presId="urn:microsoft.com/office/officeart/2005/8/layout/vList5"/>
    <dgm:cxn modelId="{FD0B9845-A8B1-4DE9-8FF7-B515E7707998}" type="presOf" srcId="{AB4E5838-16E2-458C-AD93-E8C05F6E6C06}" destId="{FE464BA7-C336-49B6-9DF5-ADD15C29AD3B}" srcOrd="0" destOrd="0" presId="urn:microsoft.com/office/officeart/2005/8/layout/vList5"/>
    <dgm:cxn modelId="{102287CE-261F-4D01-9476-70FF28E892D4}" srcId="{4A4326F0-E878-4C36-8651-13957283556F}" destId="{B8C87854-EB14-4E70-B615-60C8DC7B290C}" srcOrd="1" destOrd="0" parTransId="{58A531C9-E5E2-425A-992F-5248CE702F51}" sibTransId="{71049D41-5638-426C-BEDE-D2A22B1AAE7A}"/>
    <dgm:cxn modelId="{0ABF53CF-91B2-4633-8B7B-F73B7835A79D}" type="presOf" srcId="{ED03641B-805F-41D7-9DB6-D68EC7756CB8}" destId="{107D6832-F098-4922-A3C3-AA6FF300C10D}" srcOrd="0" destOrd="0" presId="urn:microsoft.com/office/officeart/2005/8/layout/vList5"/>
    <dgm:cxn modelId="{76090474-9BB7-4341-B8E4-DCD38B0D6F55}" srcId="{4A4326F0-E878-4C36-8651-13957283556F}" destId="{ED03641B-805F-41D7-9DB6-D68EC7756CB8}" srcOrd="0" destOrd="0" parTransId="{28544D4D-BBDB-46D2-9236-B7B7B88ABA97}" sibTransId="{BA5C44DD-D2D2-4E17-B8D1-7C9D86A5F60A}"/>
    <dgm:cxn modelId="{359B89AF-88AB-4A33-8B92-C0E763823C70}" srcId="{AB4E5838-16E2-458C-AD93-E8C05F6E6C06}" destId="{450F510A-E097-4DBE-96E8-A80237E06B0D}" srcOrd="0" destOrd="0" parTransId="{798A8E25-AF33-41B9-8FD4-CD899D0E0522}" sibTransId="{3977A260-839B-42D4-9BF4-24D7BE95F651}"/>
    <dgm:cxn modelId="{EB6FEA79-6F3A-482A-9293-1985AD89988B}" type="presOf" srcId="{0800D6EF-9310-4FF9-A3A3-60193A5FF695}" destId="{107D6832-F098-4922-A3C3-AA6FF300C10D}" srcOrd="0" destOrd="2" presId="urn:microsoft.com/office/officeart/2005/8/layout/vList5"/>
    <dgm:cxn modelId="{997CA279-BA41-4AA7-9B8D-8F3339418C73}" type="presOf" srcId="{4A4326F0-E878-4C36-8651-13957283556F}" destId="{33C17403-5B9F-4640-B456-1C87D1F48A20}" srcOrd="0" destOrd="0" presId="urn:microsoft.com/office/officeart/2005/8/layout/vList5"/>
    <dgm:cxn modelId="{ED1CD194-04CB-47AB-86B1-723C2F3A1072}" type="presOf" srcId="{B8C87854-EB14-4E70-B615-60C8DC7B290C}" destId="{107D6832-F098-4922-A3C3-AA6FF300C10D}" srcOrd="0" destOrd="1" presId="urn:microsoft.com/office/officeart/2005/8/layout/vList5"/>
    <dgm:cxn modelId="{C2F2E241-ACE1-4BB7-8170-ABDC0DF72D90}" type="presOf" srcId="{7EE99FC9-6E22-466D-A516-6B1B52D5EAFD}" destId="{A68229BB-E908-4768-8730-B0F78B8E8FC3}" srcOrd="0" destOrd="0" presId="urn:microsoft.com/office/officeart/2005/8/layout/vList5"/>
    <dgm:cxn modelId="{A33F817B-09CA-4492-9F75-26BCF6623CE4}" type="presOf" srcId="{450F510A-E097-4DBE-96E8-A80237E06B0D}" destId="{8BF833A8-3BC9-4117-9617-8F75EFECA491}" srcOrd="0" destOrd="0" presId="urn:microsoft.com/office/officeart/2005/8/layout/vList5"/>
    <dgm:cxn modelId="{C31BB166-13FB-4972-8B3C-0C99FF47A6D9}" srcId="{7EE99FC9-6E22-466D-A516-6B1B52D5EAFD}" destId="{AB4E5838-16E2-458C-AD93-E8C05F6E6C06}" srcOrd="1" destOrd="0" parTransId="{28F1D7C8-7B7F-48C7-9340-190A5579D5A8}" sibTransId="{60631593-5B7B-4B8A-932A-D6468A613DC1}"/>
    <dgm:cxn modelId="{16961EF6-22B6-4F2D-BA8A-C6767979A74C}" srcId="{AB4E5838-16E2-458C-AD93-E8C05F6E6C06}" destId="{3F5144EE-AB69-4634-8D61-084BF59986BF}" srcOrd="1" destOrd="0" parTransId="{12961200-6A89-4C56-BC0C-7E665D322488}" sibTransId="{C53B96FD-2FBF-4A2E-B676-06C943962AE3}"/>
    <dgm:cxn modelId="{255B0D03-422F-4055-BBF4-A29691288237}" srcId="{7EE99FC9-6E22-466D-A516-6B1B52D5EAFD}" destId="{4A4326F0-E878-4C36-8651-13957283556F}" srcOrd="0" destOrd="0" parTransId="{31A7F1F8-7CF2-434D-8BE0-0F4E57EBC542}" sibTransId="{8BCA0405-A844-47B4-AAA1-9C0E607A1C0D}"/>
    <dgm:cxn modelId="{FD5096D3-58A0-4C97-BB10-DBE7FF0373B3}" srcId="{4A4326F0-E878-4C36-8651-13957283556F}" destId="{0800D6EF-9310-4FF9-A3A3-60193A5FF695}" srcOrd="2" destOrd="0" parTransId="{A8304A7B-F760-4517-87DE-5D6959DA8FA3}" sibTransId="{037B85BB-BD68-4B9E-9018-19E39BF86311}"/>
    <dgm:cxn modelId="{702DF1C4-B68E-4E79-A3E8-EE1CBCE51B36}" type="presParOf" srcId="{A68229BB-E908-4768-8730-B0F78B8E8FC3}" destId="{7644331F-2C44-4ACC-98E7-2C9EA21DC5EB}" srcOrd="0" destOrd="0" presId="urn:microsoft.com/office/officeart/2005/8/layout/vList5"/>
    <dgm:cxn modelId="{5B9D36A0-0CD6-4B82-B7EE-5957F667AAC5}" type="presParOf" srcId="{7644331F-2C44-4ACC-98E7-2C9EA21DC5EB}" destId="{33C17403-5B9F-4640-B456-1C87D1F48A20}" srcOrd="0" destOrd="0" presId="urn:microsoft.com/office/officeart/2005/8/layout/vList5"/>
    <dgm:cxn modelId="{DA3601C5-D90A-4892-ABCA-E5D0CA6E17DD}" type="presParOf" srcId="{7644331F-2C44-4ACC-98E7-2C9EA21DC5EB}" destId="{107D6832-F098-4922-A3C3-AA6FF300C10D}" srcOrd="1" destOrd="0" presId="urn:microsoft.com/office/officeart/2005/8/layout/vList5"/>
    <dgm:cxn modelId="{2839D576-912F-406A-8A02-1420BF687A47}" type="presParOf" srcId="{A68229BB-E908-4768-8730-B0F78B8E8FC3}" destId="{7CC2B0C0-D570-4963-814D-7215962757CB}" srcOrd="1" destOrd="0" presId="urn:microsoft.com/office/officeart/2005/8/layout/vList5"/>
    <dgm:cxn modelId="{C9216ADB-2A35-45D5-A4FA-D54EF4F13198}" type="presParOf" srcId="{A68229BB-E908-4768-8730-B0F78B8E8FC3}" destId="{0982580B-995C-488C-97A9-4B87DCE1C45F}" srcOrd="2" destOrd="0" presId="urn:microsoft.com/office/officeart/2005/8/layout/vList5"/>
    <dgm:cxn modelId="{A00AFDC2-9E3E-4A3C-9C83-FEFE2F5D517E}" type="presParOf" srcId="{0982580B-995C-488C-97A9-4B87DCE1C45F}" destId="{FE464BA7-C336-49B6-9DF5-ADD15C29AD3B}" srcOrd="0" destOrd="0" presId="urn:microsoft.com/office/officeart/2005/8/layout/vList5"/>
    <dgm:cxn modelId="{41B3EB38-7A25-4C3F-853E-0422D3473E62}" type="presParOf" srcId="{0982580B-995C-488C-97A9-4B87DCE1C45F}" destId="{8BF833A8-3BC9-4117-9617-8F75EFECA49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AA0281-2B20-4953-8A21-A3CA9F6309B4}" type="doc">
      <dgm:prSet loTypeId="urn:microsoft.com/office/officeart/2005/8/layout/hierarchy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4A2024B-0284-4358-9659-50F2DA614C49}">
      <dgm:prSet phldrT="[Текст]" custT="1"/>
      <dgm:spPr>
        <a:solidFill>
          <a:schemeClr val="accent1">
            <a:lumMod val="50000"/>
          </a:schemeClr>
        </a:solidFill>
        <a:ln>
          <a:solidFill>
            <a:srgbClr val="A2C9F4"/>
          </a:solidFill>
        </a:ln>
      </dgm:spPr>
      <dgm:t>
        <a:bodyPr anchor="t" anchorCtr="0"/>
        <a:lstStyle/>
        <a:p>
          <a:pPr algn="ctr">
            <a:lnSpc>
              <a:spcPct val="90000"/>
            </a:lnSpc>
            <a:spcAft>
              <a:spcPts val="0"/>
            </a:spcAft>
          </a:pPr>
          <a:r>
            <a:rPr lang="ru-RU" sz="2000" b="1" baseline="0" dirty="0" smtClean="0">
              <a:solidFill>
                <a:schemeClr val="bg1"/>
              </a:solidFill>
              <a:latin typeface="+mj-lt"/>
            </a:rPr>
            <a:t>ОБЩИЙ ОБЪЕМ </a:t>
          </a:r>
        </a:p>
        <a:p>
          <a:pPr algn="ctr">
            <a:lnSpc>
              <a:spcPct val="90000"/>
            </a:lnSpc>
            <a:spcAft>
              <a:spcPts val="0"/>
            </a:spcAft>
          </a:pPr>
          <a:r>
            <a:rPr lang="ru-RU" sz="1500" b="1" baseline="0" dirty="0" smtClean="0">
              <a:solidFill>
                <a:schemeClr val="bg1"/>
              </a:solidFill>
              <a:latin typeface="+mj-lt"/>
            </a:rPr>
            <a:t>планируемых прямых закупок </a:t>
          </a:r>
          <a:r>
            <a:rPr lang="ru-RU" sz="1500" b="1" i="1" baseline="0" dirty="0" smtClean="0">
              <a:solidFill>
                <a:schemeClr val="bg1"/>
              </a:solidFill>
              <a:latin typeface="+mj-lt"/>
            </a:rPr>
            <a:t>(«спецторги», квота 10 %)</a:t>
          </a:r>
          <a:r>
            <a:rPr lang="ru-RU" sz="1500" baseline="0" dirty="0" smtClean="0">
              <a:solidFill>
                <a:schemeClr val="bg1"/>
              </a:solidFill>
              <a:latin typeface="+mj-lt"/>
            </a:rPr>
            <a:t> </a:t>
          </a:r>
        </a:p>
        <a:p>
          <a:pPr algn="ctr">
            <a:lnSpc>
              <a:spcPct val="90000"/>
            </a:lnSpc>
            <a:spcAft>
              <a:spcPts val="0"/>
            </a:spcAft>
          </a:pPr>
          <a:endParaRPr lang="ru-RU" sz="2000" baseline="0" dirty="0" smtClean="0">
            <a:solidFill>
              <a:schemeClr val="bg1"/>
            </a:solidFill>
            <a:latin typeface="+mj-lt"/>
          </a:endParaRPr>
        </a:p>
        <a:p>
          <a:pPr algn="ctr">
            <a:lnSpc>
              <a:spcPct val="80000"/>
            </a:lnSpc>
            <a:spcAft>
              <a:spcPts val="0"/>
            </a:spcAft>
          </a:pPr>
          <a:r>
            <a:rPr lang="ru-RU" sz="1500" baseline="0" dirty="0" smtClean="0">
              <a:solidFill>
                <a:schemeClr val="bg1"/>
              </a:solidFill>
              <a:latin typeface="+mj-lt"/>
            </a:rPr>
            <a:t> </a:t>
          </a:r>
        </a:p>
        <a:p>
          <a:pPr algn="ctr">
            <a:lnSpc>
              <a:spcPct val="80000"/>
            </a:lnSpc>
            <a:spcAft>
              <a:spcPts val="0"/>
            </a:spcAft>
          </a:pPr>
          <a:endParaRPr lang="ru-RU" sz="1500" b="1" baseline="0" dirty="0" smtClean="0">
            <a:solidFill>
              <a:schemeClr val="bg1"/>
            </a:solidFill>
            <a:latin typeface="+mj-lt"/>
          </a:endParaRPr>
        </a:p>
        <a:p>
          <a:pPr algn="ctr">
            <a:lnSpc>
              <a:spcPct val="80000"/>
            </a:lnSpc>
            <a:spcAft>
              <a:spcPts val="0"/>
            </a:spcAft>
          </a:pPr>
          <a:endParaRPr lang="ru-RU" sz="1500" b="1" baseline="0" dirty="0" smtClean="0">
            <a:solidFill>
              <a:schemeClr val="bg1"/>
            </a:solidFill>
            <a:latin typeface="+mj-lt"/>
          </a:endParaRPr>
        </a:p>
        <a:p>
          <a:pPr algn="ctr">
            <a:lnSpc>
              <a:spcPct val="80000"/>
            </a:lnSpc>
            <a:spcAft>
              <a:spcPts val="0"/>
            </a:spcAft>
          </a:pPr>
          <a:r>
            <a:rPr lang="ru-RU" sz="3600" b="1" dirty="0" smtClean="0">
              <a:solidFill>
                <a:srgbClr val="00B0F0"/>
              </a:solidFill>
              <a:latin typeface="+mj-lt"/>
            </a:rPr>
            <a:t>969,8 </a:t>
          </a:r>
        </a:p>
        <a:p>
          <a:pPr algn="ctr">
            <a:lnSpc>
              <a:spcPct val="80000"/>
            </a:lnSpc>
            <a:spcAft>
              <a:spcPts val="0"/>
            </a:spcAft>
          </a:pPr>
          <a:r>
            <a:rPr lang="ru-RU" sz="2400" b="1" dirty="0" smtClean="0">
              <a:solidFill>
                <a:srgbClr val="00B0F0"/>
              </a:solidFill>
              <a:latin typeface="+mj-lt"/>
            </a:rPr>
            <a:t>млрд руб.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0" baseline="0" dirty="0" smtClean="0">
              <a:solidFill>
                <a:schemeClr val="bg1"/>
              </a:solidFill>
              <a:latin typeface="+mj-lt"/>
            </a:rPr>
            <a:t>(в </a:t>
          </a:r>
          <a:r>
            <a:rPr lang="ru-RU" sz="1600" b="0" baseline="0" dirty="0" err="1" smtClean="0">
              <a:solidFill>
                <a:schemeClr val="bg1"/>
              </a:solidFill>
              <a:latin typeface="+mj-lt"/>
            </a:rPr>
            <a:t>т.ч</a:t>
          </a:r>
          <a:r>
            <a:rPr lang="ru-RU" sz="1600" b="0" baseline="0" dirty="0" smtClean="0">
              <a:solidFill>
                <a:schemeClr val="bg1"/>
              </a:solidFill>
              <a:latin typeface="+mj-lt"/>
            </a:rPr>
            <a:t>. </a:t>
          </a:r>
          <a:r>
            <a:rPr lang="ru-RU" sz="1800" b="1" dirty="0" smtClean="0">
              <a:solidFill>
                <a:schemeClr val="bg1"/>
              </a:solidFill>
              <a:latin typeface="+mj-lt"/>
            </a:rPr>
            <a:t>506,3 млрд руб.</a:t>
          </a:r>
          <a:r>
            <a:rPr lang="ru-RU" sz="1600" b="1" dirty="0" smtClean="0">
              <a:solidFill>
                <a:schemeClr val="bg1"/>
              </a:solidFill>
              <a:latin typeface="+mj-lt"/>
            </a:rPr>
            <a:t>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="1" baseline="0" dirty="0" smtClean="0">
              <a:solidFill>
                <a:schemeClr val="bg1"/>
              </a:solidFill>
              <a:latin typeface="+mj-lt"/>
            </a:rPr>
            <a:t>35</a:t>
          </a:r>
          <a:r>
            <a:rPr lang="ru-RU" sz="1400" dirty="0" smtClean="0">
              <a:solidFill>
                <a:schemeClr val="bg1"/>
              </a:solidFill>
              <a:latin typeface="+mj-lt"/>
            </a:rPr>
            <a:t> конкретных заказчиков</a:t>
          </a:r>
          <a:r>
            <a:rPr lang="ru-RU" sz="1600" dirty="0" smtClean="0">
              <a:solidFill>
                <a:schemeClr val="bg1"/>
              </a:solidFill>
              <a:latin typeface="+mj-lt"/>
            </a:rPr>
            <a:t>,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chemeClr val="bg1"/>
              </a:solidFill>
              <a:latin typeface="+mj-lt"/>
            </a:rPr>
            <a:t>225,9 млрд руб.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bg1"/>
              </a:solidFill>
              <a:latin typeface="+mj-lt"/>
            </a:rPr>
            <a:t>55</a:t>
          </a:r>
          <a:r>
            <a:rPr lang="ru-RU" sz="1400" dirty="0" smtClean="0">
              <a:solidFill>
                <a:schemeClr val="bg1"/>
              </a:solidFill>
              <a:latin typeface="+mj-lt"/>
            </a:rPr>
            <a:t> отдельных заказчиков</a:t>
          </a:r>
          <a:r>
            <a:rPr lang="ru-RU" sz="1600" dirty="0" smtClean="0">
              <a:solidFill>
                <a:schemeClr val="bg1"/>
              </a:solidFill>
              <a:latin typeface="+mj-lt"/>
            </a:rPr>
            <a:t>,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b="1" baseline="0" dirty="0" smtClean="0">
              <a:solidFill>
                <a:schemeClr val="bg1"/>
              </a:solidFill>
              <a:latin typeface="+mj-lt"/>
            </a:rPr>
            <a:t>237,6 </a:t>
          </a:r>
          <a:r>
            <a:rPr lang="ru-RU" sz="1800" b="1" dirty="0" smtClean="0">
              <a:solidFill>
                <a:schemeClr val="bg1"/>
              </a:solidFill>
              <a:latin typeface="+mj-lt"/>
            </a:rPr>
            <a:t>млрд руб.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="1" baseline="0" dirty="0" smtClean="0">
              <a:solidFill>
                <a:schemeClr val="bg1"/>
              </a:solidFill>
              <a:latin typeface="+mj-lt"/>
            </a:rPr>
            <a:t>135</a:t>
          </a:r>
          <a:r>
            <a:rPr lang="ru-RU" sz="1400" dirty="0" smtClean="0">
              <a:solidFill>
                <a:schemeClr val="bg1"/>
              </a:solidFill>
              <a:latin typeface="+mj-lt"/>
            </a:rPr>
            <a:t> заказчиков регионального уровня)</a:t>
          </a:r>
          <a:endParaRPr lang="ru-RU" sz="1400" b="1" baseline="0" dirty="0" smtClean="0">
            <a:solidFill>
              <a:schemeClr val="bg1"/>
            </a:solidFill>
            <a:latin typeface="+mj-lt"/>
          </a:endParaRPr>
        </a:p>
      </dgm:t>
    </dgm:pt>
    <dgm:pt modelId="{8CCE6C72-E2B6-4393-BB95-E6E8612A974A}" type="parTrans" cxnId="{977D8053-1F3E-4687-8F95-FCA52D77817F}">
      <dgm:prSet/>
      <dgm:spPr/>
      <dgm:t>
        <a:bodyPr/>
        <a:lstStyle/>
        <a:p>
          <a:endParaRPr lang="ru-RU" sz="1500"/>
        </a:p>
      </dgm:t>
    </dgm:pt>
    <dgm:pt modelId="{F78C5F84-A13C-4E5B-8CFF-97FE19152EDD}" type="sibTrans" cxnId="{977D8053-1F3E-4687-8F95-FCA52D77817F}">
      <dgm:prSet/>
      <dgm:spPr/>
      <dgm:t>
        <a:bodyPr/>
        <a:lstStyle/>
        <a:p>
          <a:endParaRPr lang="ru-RU" sz="1500"/>
        </a:p>
      </dgm:t>
    </dgm:pt>
    <dgm:pt modelId="{314147D6-1C18-4DC7-8F67-F18341BEC74C}">
      <dgm:prSet phldrT="[Текст]" custT="1"/>
      <dgm:spPr>
        <a:solidFill>
          <a:schemeClr val="accent1">
            <a:lumMod val="50000"/>
          </a:schemeClr>
        </a:solidFill>
        <a:ln>
          <a:solidFill>
            <a:srgbClr val="A2C9F4"/>
          </a:solidFill>
        </a:ln>
      </dgm:spPr>
      <dgm:t>
        <a:bodyPr anchor="t" anchorCtr="0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b="1" baseline="0" dirty="0" smtClean="0">
              <a:solidFill>
                <a:schemeClr val="bg1"/>
              </a:solidFill>
              <a:latin typeface="+mj-lt"/>
            </a:rPr>
            <a:t>СРЕДНЯЯ ДОЛЯ</a:t>
          </a:r>
        </a:p>
        <a:p>
          <a:pPr algn="ctr">
            <a:lnSpc>
              <a:spcPct val="90000"/>
            </a:lnSpc>
            <a:spcAft>
              <a:spcPts val="0"/>
            </a:spcAft>
          </a:pPr>
          <a:r>
            <a:rPr lang="ru-RU" sz="1500" b="1" baseline="0" dirty="0" smtClean="0">
              <a:solidFill>
                <a:schemeClr val="bg1"/>
              </a:solidFill>
              <a:latin typeface="+mj-lt"/>
            </a:rPr>
            <a:t>планируемых прямых закупок </a:t>
          </a:r>
          <a:r>
            <a:rPr lang="ru-RU" sz="1500" b="1" i="1" baseline="0" dirty="0" smtClean="0">
              <a:solidFill>
                <a:schemeClr val="bg1"/>
              </a:solidFill>
              <a:latin typeface="+mj-lt"/>
            </a:rPr>
            <a:t>(«спецторги», квота 10 %)</a:t>
          </a:r>
        </a:p>
        <a:p>
          <a:pPr algn="ctr">
            <a:lnSpc>
              <a:spcPct val="90000"/>
            </a:lnSpc>
            <a:spcAft>
              <a:spcPts val="0"/>
            </a:spcAft>
          </a:pPr>
          <a:endParaRPr lang="ru-RU" sz="800" b="1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90000"/>
            </a:lnSpc>
            <a:spcAft>
              <a:spcPts val="0"/>
            </a:spcAft>
          </a:pPr>
          <a:endParaRPr lang="ru-RU" sz="800" b="1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90000"/>
            </a:lnSpc>
            <a:spcAft>
              <a:spcPts val="0"/>
            </a:spcAft>
          </a:pPr>
          <a:endParaRPr lang="ru-RU" sz="800" b="1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90000"/>
            </a:lnSpc>
            <a:spcAft>
              <a:spcPts val="0"/>
            </a:spcAft>
          </a:pPr>
          <a:endParaRPr lang="ru-RU" sz="800" b="1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90000"/>
            </a:lnSpc>
            <a:spcAft>
              <a:spcPts val="0"/>
            </a:spcAft>
          </a:pPr>
          <a:endParaRPr lang="ru-RU" sz="800" b="1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90000"/>
            </a:lnSpc>
            <a:spcAft>
              <a:spcPts val="0"/>
            </a:spcAft>
          </a:pPr>
          <a:endParaRPr lang="ru-RU" sz="800" b="1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90000"/>
            </a:lnSpc>
            <a:spcAft>
              <a:spcPts val="0"/>
            </a:spcAft>
          </a:pPr>
          <a:endParaRPr lang="ru-RU" sz="800" b="1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90000"/>
            </a:lnSpc>
            <a:spcAft>
              <a:spcPts val="0"/>
            </a:spcAft>
          </a:pPr>
          <a:r>
            <a:rPr lang="ru-RU" sz="3600" b="1" smtClean="0">
              <a:solidFill>
                <a:srgbClr val="00B0F0"/>
              </a:solidFill>
              <a:latin typeface="+mj-lt"/>
            </a:rPr>
            <a:t>27,9 </a:t>
          </a:r>
          <a:r>
            <a:rPr lang="ru-RU" sz="3600" b="1" dirty="0" smtClean="0">
              <a:solidFill>
                <a:srgbClr val="00B0F0"/>
              </a:solidFill>
              <a:latin typeface="+mj-lt"/>
            </a:rPr>
            <a:t>%</a:t>
          </a:r>
          <a:r>
            <a:rPr lang="ru-RU" sz="3200" b="1" dirty="0" smtClean="0">
              <a:solidFill>
                <a:srgbClr val="00B0F0"/>
              </a:solidFill>
              <a:latin typeface="+mj-lt"/>
            </a:rPr>
            <a:t> </a:t>
          </a:r>
          <a:r>
            <a:rPr lang="ru-RU" sz="3200" b="1" dirty="0" smtClean="0">
              <a:solidFill>
                <a:schemeClr val="tx1"/>
              </a:solidFill>
              <a:latin typeface="+mj-lt"/>
            </a:rPr>
            <a:t/>
          </a:r>
          <a:br>
            <a:rPr lang="ru-RU" sz="3200" b="1" dirty="0" smtClean="0">
              <a:solidFill>
                <a:schemeClr val="tx1"/>
              </a:solidFill>
              <a:latin typeface="+mj-lt"/>
            </a:rPr>
          </a:br>
          <a:endParaRPr lang="ru-RU" sz="3200" b="1" dirty="0" smtClean="0">
            <a:solidFill>
              <a:schemeClr val="tx1"/>
            </a:solidFill>
            <a:latin typeface="+mj-lt"/>
          </a:endParaRPr>
        </a:p>
        <a:p>
          <a:pPr algn="ctr">
            <a:lnSpc>
              <a:spcPts val="2400"/>
            </a:lnSpc>
            <a:spcAft>
              <a:spcPts val="0"/>
            </a:spcAft>
          </a:pPr>
          <a:r>
            <a:rPr lang="ru-RU" sz="1600" b="0" baseline="0" dirty="0" smtClean="0">
              <a:solidFill>
                <a:schemeClr val="bg1"/>
              </a:solidFill>
              <a:latin typeface="+mj-lt"/>
            </a:rPr>
            <a:t>(</a:t>
          </a:r>
          <a:r>
            <a:rPr lang="ru-RU" sz="1800" b="1" dirty="0" smtClean="0">
              <a:solidFill>
                <a:schemeClr val="bg1"/>
              </a:solidFill>
              <a:latin typeface="+mj-lt"/>
            </a:rPr>
            <a:t>от 10 до 91 %), </a:t>
          </a:r>
          <a:r>
            <a:rPr lang="ru-RU" sz="1600" b="0" baseline="0" dirty="0" smtClean="0">
              <a:solidFill>
                <a:schemeClr val="bg1"/>
              </a:solidFill>
              <a:latin typeface="+mj-lt"/>
            </a:rPr>
            <a:t>что </a:t>
          </a:r>
        </a:p>
        <a:p>
          <a:pPr algn="ctr">
            <a:lnSpc>
              <a:spcPts val="2400"/>
            </a:lnSpc>
            <a:spcAft>
              <a:spcPts val="0"/>
            </a:spcAft>
          </a:pPr>
          <a:r>
            <a:rPr lang="ru-RU" sz="1600" b="0" baseline="0" dirty="0" smtClean="0">
              <a:solidFill>
                <a:schemeClr val="bg1"/>
              </a:solidFill>
              <a:latin typeface="+mj-lt"/>
            </a:rPr>
            <a:t>в </a:t>
          </a:r>
          <a:r>
            <a:rPr lang="ru-RU" sz="1800" b="1" dirty="0" smtClean="0">
              <a:solidFill>
                <a:schemeClr val="bg1"/>
              </a:solidFill>
              <a:latin typeface="+mj-lt"/>
            </a:rPr>
            <a:t>2,8</a:t>
          </a:r>
          <a:r>
            <a:rPr lang="ru-RU" sz="1600" b="0" baseline="0" dirty="0" smtClean="0">
              <a:solidFill>
                <a:schemeClr val="bg1"/>
              </a:solidFill>
              <a:latin typeface="+mj-lt"/>
            </a:rPr>
            <a:t> раза превышает установленную квоту </a:t>
          </a:r>
          <a:r>
            <a:rPr lang="ru-RU" sz="1800" b="1" dirty="0" smtClean="0">
              <a:solidFill>
                <a:schemeClr val="bg1"/>
              </a:solidFill>
              <a:latin typeface="+mj-lt"/>
            </a:rPr>
            <a:t>(10 %)</a:t>
          </a:r>
          <a:endParaRPr lang="ru-RU" sz="1800" b="1" dirty="0">
            <a:solidFill>
              <a:schemeClr val="bg1"/>
            </a:solidFill>
            <a:latin typeface="+mj-lt"/>
          </a:endParaRPr>
        </a:p>
      </dgm:t>
    </dgm:pt>
    <dgm:pt modelId="{B9E9E8C6-5368-4A49-8A18-A78BDC33E53E}" type="parTrans" cxnId="{C7C266AC-2A88-44BB-BD08-6C5BEE11E891}">
      <dgm:prSet/>
      <dgm:spPr/>
      <dgm:t>
        <a:bodyPr/>
        <a:lstStyle/>
        <a:p>
          <a:endParaRPr lang="ru-RU" sz="1500"/>
        </a:p>
      </dgm:t>
    </dgm:pt>
    <dgm:pt modelId="{E025C025-D3C0-4635-BA8A-099B868D6225}" type="sibTrans" cxnId="{C7C266AC-2A88-44BB-BD08-6C5BEE11E891}">
      <dgm:prSet/>
      <dgm:spPr/>
      <dgm:t>
        <a:bodyPr/>
        <a:lstStyle/>
        <a:p>
          <a:endParaRPr lang="ru-RU" sz="1500"/>
        </a:p>
      </dgm:t>
    </dgm:pt>
    <dgm:pt modelId="{D6788FDD-A754-447E-9FC2-003915F417F2}">
      <dgm:prSet phldrT="[Текст]" custT="1"/>
      <dgm:spPr>
        <a:solidFill>
          <a:schemeClr val="accent1">
            <a:lumMod val="50000"/>
          </a:schemeClr>
        </a:solidFill>
        <a:ln>
          <a:solidFill>
            <a:srgbClr val="A2C9F4"/>
          </a:solidFill>
        </a:ln>
      </dgm:spPr>
      <dgm:t>
        <a:bodyPr anchor="t" anchorCtr="0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bg1"/>
              </a:solidFill>
              <a:latin typeface="+mj-lt"/>
            </a:rPr>
            <a:t>НОМЕНКЛАТУРА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500" b="1" dirty="0" smtClean="0">
              <a:solidFill>
                <a:schemeClr val="bg1"/>
              </a:solidFill>
              <a:latin typeface="+mj-lt"/>
            </a:rPr>
            <a:t>закупок у субъектов МСП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ru-RU" sz="1400" b="1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endParaRPr lang="ru-RU" sz="800" b="1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80000"/>
            </a:lnSpc>
            <a:spcAft>
              <a:spcPts val="0"/>
            </a:spcAft>
          </a:pPr>
          <a:endParaRPr lang="ru-RU" sz="800" b="1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80000"/>
            </a:lnSpc>
            <a:spcAft>
              <a:spcPts val="0"/>
            </a:spcAft>
          </a:pPr>
          <a:endParaRPr lang="ru-RU" sz="800" b="1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80000"/>
            </a:lnSpc>
            <a:spcAft>
              <a:spcPts val="0"/>
            </a:spcAft>
          </a:pPr>
          <a:endParaRPr lang="ru-RU" sz="800" b="1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80000"/>
            </a:lnSpc>
            <a:spcAft>
              <a:spcPts val="0"/>
            </a:spcAft>
          </a:pPr>
          <a:endParaRPr lang="ru-RU" sz="800" b="1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80000"/>
            </a:lnSpc>
            <a:spcAft>
              <a:spcPts val="0"/>
            </a:spcAft>
          </a:pPr>
          <a:endParaRPr lang="ru-RU" sz="800" b="1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80000"/>
            </a:lnSpc>
            <a:spcAft>
              <a:spcPts val="0"/>
            </a:spcAft>
          </a:pPr>
          <a:endParaRPr lang="ru-RU" sz="800" b="1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80000"/>
            </a:lnSpc>
            <a:spcAft>
              <a:spcPts val="0"/>
            </a:spcAft>
          </a:pPr>
          <a:endParaRPr lang="ru-RU" sz="800" b="1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80000"/>
            </a:lnSpc>
            <a:spcAft>
              <a:spcPts val="0"/>
            </a:spcAft>
          </a:pPr>
          <a:r>
            <a:rPr lang="ru-RU" sz="3600" b="1" dirty="0" smtClean="0">
              <a:solidFill>
                <a:srgbClr val="00B0F0"/>
              </a:solidFill>
              <a:latin typeface="+mj-lt"/>
            </a:rPr>
            <a:t>99 572 </a:t>
          </a:r>
          <a:r>
            <a:rPr lang="ru-RU" sz="2400" b="1" dirty="0" smtClean="0">
              <a:solidFill>
                <a:srgbClr val="00B0F0"/>
              </a:solidFill>
              <a:latin typeface="+mj-lt"/>
            </a:rPr>
            <a:t>позиции </a:t>
          </a:r>
        </a:p>
        <a:p>
          <a:pPr algn="ctr">
            <a:lnSpc>
              <a:spcPct val="80000"/>
            </a:lnSpc>
            <a:spcAft>
              <a:spcPts val="0"/>
            </a:spcAft>
          </a:pPr>
          <a:r>
            <a:rPr lang="ru-RU" sz="1600" b="1" dirty="0" smtClean="0">
              <a:solidFill>
                <a:srgbClr val="00B0F0"/>
              </a:solidFill>
              <a:latin typeface="+mj-lt"/>
            </a:rPr>
            <a:t/>
          </a:r>
          <a:br>
            <a:rPr lang="ru-RU" sz="1600" b="1" dirty="0" smtClean="0">
              <a:solidFill>
                <a:srgbClr val="00B0F0"/>
              </a:solidFill>
              <a:latin typeface="+mj-lt"/>
            </a:rPr>
          </a:br>
          <a:r>
            <a:rPr lang="ru-RU" sz="1600" b="0" baseline="0" dirty="0" smtClean="0">
              <a:solidFill>
                <a:schemeClr val="bg1"/>
              </a:solidFill>
              <a:latin typeface="+mj-lt"/>
            </a:rPr>
            <a:t>(</a:t>
          </a:r>
          <a:r>
            <a:rPr lang="ru-RU" sz="1800" b="1" dirty="0" smtClean="0">
              <a:solidFill>
                <a:schemeClr val="bg1"/>
              </a:solidFill>
              <a:latin typeface="+mj-lt"/>
            </a:rPr>
            <a:t>26 493 </a:t>
          </a:r>
          <a:r>
            <a:rPr lang="ru-RU" sz="1400" b="0" baseline="0" dirty="0" smtClean="0">
              <a:solidFill>
                <a:schemeClr val="bg1"/>
              </a:solidFill>
              <a:latin typeface="+mj-lt"/>
            </a:rPr>
            <a:t>у конкретных заказчиков, </a:t>
          </a:r>
        </a:p>
        <a:p>
          <a:pPr algn="ctr">
            <a:lnSpc>
              <a:spcPct val="90000"/>
            </a:lnSpc>
            <a:spcAft>
              <a:spcPts val="0"/>
            </a:spcAft>
          </a:pPr>
          <a:r>
            <a:rPr lang="ru-RU" sz="1800" b="1" dirty="0" smtClean="0">
              <a:solidFill>
                <a:schemeClr val="bg1"/>
              </a:solidFill>
              <a:latin typeface="+mj-lt"/>
            </a:rPr>
            <a:t>62 898 </a:t>
          </a:r>
          <a:r>
            <a:rPr lang="ru-RU" sz="1400" b="0" baseline="0" dirty="0" smtClean="0">
              <a:solidFill>
                <a:schemeClr val="bg1"/>
              </a:solidFill>
              <a:latin typeface="+mj-lt"/>
            </a:rPr>
            <a:t>у отдельных заказчиков,  </a:t>
          </a:r>
        </a:p>
        <a:p>
          <a:pPr algn="ctr">
            <a:lnSpc>
              <a:spcPct val="90000"/>
            </a:lnSpc>
            <a:spcAft>
              <a:spcPts val="0"/>
            </a:spcAft>
          </a:pPr>
          <a:r>
            <a:rPr lang="ru-RU" sz="1800" b="1" dirty="0" smtClean="0">
              <a:solidFill>
                <a:schemeClr val="bg1"/>
              </a:solidFill>
              <a:latin typeface="+mj-lt"/>
            </a:rPr>
            <a:t>10 181 </a:t>
          </a:r>
          <a:r>
            <a:rPr lang="ru-RU" sz="1400" b="0" baseline="0" dirty="0" smtClean="0">
              <a:solidFill>
                <a:schemeClr val="bg1"/>
              </a:solidFill>
              <a:latin typeface="+mj-lt"/>
            </a:rPr>
            <a:t>у заказчиков регионального уровня</a:t>
          </a:r>
          <a:r>
            <a:rPr lang="ru-RU" sz="1600" b="0" baseline="0" dirty="0" smtClean="0">
              <a:solidFill>
                <a:schemeClr val="bg1"/>
              </a:solidFill>
              <a:latin typeface="+mj-lt"/>
            </a:rPr>
            <a:t>)</a:t>
          </a:r>
          <a:endParaRPr lang="ru-RU" sz="1600" b="0" baseline="0" dirty="0">
            <a:solidFill>
              <a:schemeClr val="bg1"/>
            </a:solidFill>
            <a:latin typeface="+mj-lt"/>
          </a:endParaRPr>
        </a:p>
      </dgm:t>
    </dgm:pt>
    <dgm:pt modelId="{8D62BB8C-ED72-45BE-9B50-4AF43F7913D1}" type="parTrans" cxnId="{B6EF309A-60F5-47BD-BF34-02BDEE2AB98D}">
      <dgm:prSet/>
      <dgm:spPr/>
      <dgm:t>
        <a:bodyPr/>
        <a:lstStyle/>
        <a:p>
          <a:endParaRPr lang="ru-RU" sz="1500"/>
        </a:p>
      </dgm:t>
    </dgm:pt>
    <dgm:pt modelId="{9F685655-EE33-4533-B656-236028CC3728}" type="sibTrans" cxnId="{B6EF309A-60F5-47BD-BF34-02BDEE2AB98D}">
      <dgm:prSet/>
      <dgm:spPr/>
      <dgm:t>
        <a:bodyPr/>
        <a:lstStyle/>
        <a:p>
          <a:endParaRPr lang="ru-RU" sz="1500"/>
        </a:p>
      </dgm:t>
    </dgm:pt>
    <dgm:pt modelId="{FF78BA9B-8064-46EA-9C8E-7B51B8BE5B76}">
      <dgm:prSet phldrT="[Текст]" custT="1"/>
      <dgm:spPr>
        <a:solidFill>
          <a:schemeClr val="accent1">
            <a:lumMod val="50000"/>
          </a:schemeClr>
        </a:solidFill>
        <a:ln>
          <a:solidFill>
            <a:srgbClr val="A2C9F4"/>
          </a:solidFill>
        </a:ln>
      </dgm:spPr>
      <dgm:t>
        <a:bodyPr anchor="t" anchorCtr="0"/>
        <a:lstStyle/>
        <a:p>
          <a:pPr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dirty="0" smtClean="0">
              <a:solidFill>
                <a:schemeClr val="bg1"/>
              </a:solidFill>
              <a:latin typeface="+mj-lt"/>
            </a:rPr>
            <a:t>ОБЩИЙ ОБЪЕМ ДОГОВОРОВ</a:t>
          </a:r>
        </a:p>
        <a:p>
          <a:pPr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baseline="0" dirty="0" smtClean="0">
              <a:solidFill>
                <a:schemeClr val="bg1"/>
              </a:solidFill>
              <a:latin typeface="+mj-lt"/>
            </a:rPr>
            <a:t>(всеми способами, квота 18 %, </a:t>
          </a:r>
        </a:p>
        <a:p>
          <a:pPr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baseline="0" dirty="0" smtClean="0">
              <a:solidFill>
                <a:schemeClr val="bg1"/>
              </a:solidFill>
              <a:latin typeface="+mj-lt"/>
            </a:rPr>
            <a:t>по состоянию на 05.12.2016., на основании данных реестра договоров и Единого реестра субъектов МСП)</a:t>
          </a:r>
        </a:p>
        <a:p>
          <a:pPr algn="ctr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endParaRPr lang="ru-RU" sz="800" b="1" baseline="0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endParaRPr lang="ru-RU" sz="800" b="1" baseline="0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endParaRPr lang="ru-RU" sz="800" b="1" baseline="0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3600" b="1" baseline="0" dirty="0" smtClean="0">
              <a:solidFill>
                <a:srgbClr val="00B0F0"/>
              </a:solidFill>
              <a:latin typeface="+mj-lt"/>
            </a:rPr>
            <a:t>1,4</a:t>
          </a:r>
        </a:p>
        <a:p>
          <a:pPr algn="ctr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r>
            <a:rPr lang="ru-RU" sz="2400" b="1" baseline="0" dirty="0" smtClean="0">
              <a:solidFill>
                <a:srgbClr val="00B0F0"/>
              </a:solidFill>
              <a:latin typeface="+mj-lt"/>
            </a:rPr>
            <a:t>трлн руб.  </a:t>
          </a:r>
        </a:p>
        <a:p>
          <a:pPr algn="ctr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 sz="2400" b="1" baseline="0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r>
            <a:rPr lang="ru-RU" sz="2000" b="1" baseline="0" dirty="0" smtClean="0">
              <a:solidFill>
                <a:srgbClr val="00B0F0"/>
              </a:solidFill>
              <a:latin typeface="+mj-lt"/>
            </a:rPr>
            <a:t/>
          </a:r>
          <a:br>
            <a:rPr lang="ru-RU" sz="2000" b="1" baseline="0" dirty="0" smtClean="0">
              <a:solidFill>
                <a:srgbClr val="00B0F0"/>
              </a:solidFill>
              <a:latin typeface="+mj-lt"/>
            </a:rPr>
          </a:br>
          <a:endParaRPr lang="ru-RU" sz="2400" b="1" i="1" baseline="0" dirty="0">
            <a:solidFill>
              <a:schemeClr val="bg1"/>
            </a:solidFill>
            <a:latin typeface="+mj-lt"/>
          </a:endParaRPr>
        </a:p>
      </dgm:t>
    </dgm:pt>
    <dgm:pt modelId="{CD28C9F5-C784-4383-9800-DE7201E54B10}" type="parTrans" cxnId="{CA8F0FA4-4B70-4FD1-B58D-B8DC8D1ACD04}">
      <dgm:prSet/>
      <dgm:spPr/>
      <dgm:t>
        <a:bodyPr/>
        <a:lstStyle/>
        <a:p>
          <a:endParaRPr lang="ru-RU"/>
        </a:p>
      </dgm:t>
    </dgm:pt>
    <dgm:pt modelId="{AC16D660-37EF-4DF6-B28A-99AB0BC55790}" type="sibTrans" cxnId="{CA8F0FA4-4B70-4FD1-B58D-B8DC8D1ACD04}">
      <dgm:prSet/>
      <dgm:spPr/>
      <dgm:t>
        <a:bodyPr/>
        <a:lstStyle/>
        <a:p>
          <a:endParaRPr lang="ru-RU"/>
        </a:p>
      </dgm:t>
    </dgm:pt>
    <dgm:pt modelId="{148AC73A-69DB-429B-8F21-ADE0797B8776}" type="pres">
      <dgm:prSet presAssocID="{CDAA0281-2B20-4953-8A21-A3CA9F6309B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CFDB973-F2A4-4865-8B9A-076F13920C16}" type="pres">
      <dgm:prSet presAssocID="{C4A2024B-0284-4358-9659-50F2DA614C49}" presName="vertOne" presStyleCnt="0"/>
      <dgm:spPr/>
    </dgm:pt>
    <dgm:pt modelId="{142EEF09-E1F4-45D3-AE2E-0A22606C9E5F}" type="pres">
      <dgm:prSet presAssocID="{C4A2024B-0284-4358-9659-50F2DA614C49}" presName="txOne" presStyleLbl="node0" presStyleIdx="0" presStyleCnt="4" custScaleX="285962" custLinFactNeighborX="1883" custLinFactNeighborY="10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2586F-A753-4E5E-81DD-2226AA2A0A73}" type="pres">
      <dgm:prSet presAssocID="{C4A2024B-0284-4358-9659-50F2DA614C49}" presName="horzOne" presStyleCnt="0"/>
      <dgm:spPr/>
    </dgm:pt>
    <dgm:pt modelId="{077AC877-1A8D-4482-8905-62F680E27552}" type="pres">
      <dgm:prSet presAssocID="{F78C5F84-A13C-4E5B-8CFF-97FE19152EDD}" presName="sibSpaceOne" presStyleCnt="0"/>
      <dgm:spPr/>
    </dgm:pt>
    <dgm:pt modelId="{E04E2F2F-0442-4656-BF0B-0F0342A4BFB4}" type="pres">
      <dgm:prSet presAssocID="{314147D6-1C18-4DC7-8F67-F18341BEC74C}" presName="vertOne" presStyleCnt="0"/>
      <dgm:spPr/>
    </dgm:pt>
    <dgm:pt modelId="{D9F62E2C-885B-43B6-927D-66579C75D9A4}" type="pres">
      <dgm:prSet presAssocID="{314147D6-1C18-4DC7-8F67-F18341BEC74C}" presName="txOne" presStyleLbl="node0" presStyleIdx="1" presStyleCnt="4" custScaleX="279191" custLinFactNeighborX="-18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6CD92B-CF35-4E87-9C71-2D941C926498}" type="pres">
      <dgm:prSet presAssocID="{314147D6-1C18-4DC7-8F67-F18341BEC74C}" presName="horzOne" presStyleCnt="0"/>
      <dgm:spPr/>
    </dgm:pt>
    <dgm:pt modelId="{9BBED2C2-DD67-436E-B6E3-FA6B97E11510}" type="pres">
      <dgm:prSet presAssocID="{E025C025-D3C0-4635-BA8A-099B868D6225}" presName="sibSpaceOne" presStyleCnt="0"/>
      <dgm:spPr/>
    </dgm:pt>
    <dgm:pt modelId="{67F48240-AEFB-42CE-B80F-6D47DD13511F}" type="pres">
      <dgm:prSet presAssocID="{D6788FDD-A754-447E-9FC2-003915F417F2}" presName="vertOne" presStyleCnt="0"/>
      <dgm:spPr/>
    </dgm:pt>
    <dgm:pt modelId="{740949ED-53F1-4AFC-BBC3-74EFBF131E52}" type="pres">
      <dgm:prSet presAssocID="{D6788FDD-A754-447E-9FC2-003915F417F2}" presName="txOne" presStyleLbl="node0" presStyleIdx="2" presStyleCnt="4" custScaleX="249909" custLinFactNeighborX="-2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FB1072-987C-485D-AEF6-322E82FF70CE}" type="pres">
      <dgm:prSet presAssocID="{D6788FDD-A754-447E-9FC2-003915F417F2}" presName="horzOne" presStyleCnt="0"/>
      <dgm:spPr/>
    </dgm:pt>
    <dgm:pt modelId="{A8049654-B6E1-4220-91CC-2B349AC66087}" type="pres">
      <dgm:prSet presAssocID="{9F685655-EE33-4533-B656-236028CC3728}" presName="sibSpaceOne" presStyleCnt="0"/>
      <dgm:spPr/>
    </dgm:pt>
    <dgm:pt modelId="{AD4933D4-2BA3-472E-BC97-31AB56E0D680}" type="pres">
      <dgm:prSet presAssocID="{FF78BA9B-8064-46EA-9C8E-7B51B8BE5B76}" presName="vertOne" presStyleCnt="0"/>
      <dgm:spPr/>
    </dgm:pt>
    <dgm:pt modelId="{829D61CB-6B59-40B2-A965-7D4F5539E018}" type="pres">
      <dgm:prSet presAssocID="{FF78BA9B-8064-46EA-9C8E-7B51B8BE5B76}" presName="txOne" presStyleLbl="node0" presStyleIdx="3" presStyleCnt="4" custScaleX="350621" custLinFactNeighborX="-28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B84A58-8CDB-4ED8-8E7B-467F11EB1A6E}" type="pres">
      <dgm:prSet presAssocID="{FF78BA9B-8064-46EA-9C8E-7B51B8BE5B76}" presName="horzOne" presStyleCnt="0"/>
      <dgm:spPr/>
    </dgm:pt>
  </dgm:ptLst>
  <dgm:cxnLst>
    <dgm:cxn modelId="{C799B50E-5FCA-45D7-BC38-53B7F144EFC7}" type="presOf" srcId="{D6788FDD-A754-447E-9FC2-003915F417F2}" destId="{740949ED-53F1-4AFC-BBC3-74EFBF131E52}" srcOrd="0" destOrd="0" presId="urn:microsoft.com/office/officeart/2005/8/layout/hierarchy4"/>
    <dgm:cxn modelId="{E4502D8B-CFE1-40A2-A695-3FBD15D733F5}" type="presOf" srcId="{C4A2024B-0284-4358-9659-50F2DA614C49}" destId="{142EEF09-E1F4-45D3-AE2E-0A22606C9E5F}" srcOrd="0" destOrd="0" presId="urn:microsoft.com/office/officeart/2005/8/layout/hierarchy4"/>
    <dgm:cxn modelId="{3CAC5FCC-E31F-4B7A-B5E1-7BBAB942F54C}" type="presOf" srcId="{FF78BA9B-8064-46EA-9C8E-7B51B8BE5B76}" destId="{829D61CB-6B59-40B2-A965-7D4F5539E018}" srcOrd="0" destOrd="0" presId="urn:microsoft.com/office/officeart/2005/8/layout/hierarchy4"/>
    <dgm:cxn modelId="{C7C266AC-2A88-44BB-BD08-6C5BEE11E891}" srcId="{CDAA0281-2B20-4953-8A21-A3CA9F6309B4}" destId="{314147D6-1C18-4DC7-8F67-F18341BEC74C}" srcOrd="1" destOrd="0" parTransId="{B9E9E8C6-5368-4A49-8A18-A78BDC33E53E}" sibTransId="{E025C025-D3C0-4635-BA8A-099B868D6225}"/>
    <dgm:cxn modelId="{977D8053-1F3E-4687-8F95-FCA52D77817F}" srcId="{CDAA0281-2B20-4953-8A21-A3CA9F6309B4}" destId="{C4A2024B-0284-4358-9659-50F2DA614C49}" srcOrd="0" destOrd="0" parTransId="{8CCE6C72-E2B6-4393-BB95-E6E8612A974A}" sibTransId="{F78C5F84-A13C-4E5B-8CFF-97FE19152EDD}"/>
    <dgm:cxn modelId="{B6EF309A-60F5-47BD-BF34-02BDEE2AB98D}" srcId="{CDAA0281-2B20-4953-8A21-A3CA9F6309B4}" destId="{D6788FDD-A754-447E-9FC2-003915F417F2}" srcOrd="2" destOrd="0" parTransId="{8D62BB8C-ED72-45BE-9B50-4AF43F7913D1}" sibTransId="{9F685655-EE33-4533-B656-236028CC3728}"/>
    <dgm:cxn modelId="{9C7ACF59-7745-4A11-BD16-286225C35E73}" type="presOf" srcId="{CDAA0281-2B20-4953-8A21-A3CA9F6309B4}" destId="{148AC73A-69DB-429B-8F21-ADE0797B8776}" srcOrd="0" destOrd="0" presId="urn:microsoft.com/office/officeart/2005/8/layout/hierarchy4"/>
    <dgm:cxn modelId="{CA8F0FA4-4B70-4FD1-B58D-B8DC8D1ACD04}" srcId="{CDAA0281-2B20-4953-8A21-A3CA9F6309B4}" destId="{FF78BA9B-8064-46EA-9C8E-7B51B8BE5B76}" srcOrd="3" destOrd="0" parTransId="{CD28C9F5-C784-4383-9800-DE7201E54B10}" sibTransId="{AC16D660-37EF-4DF6-B28A-99AB0BC55790}"/>
    <dgm:cxn modelId="{49BD5D0A-B32A-4C42-A309-F2F56EBF5E1E}" type="presOf" srcId="{314147D6-1C18-4DC7-8F67-F18341BEC74C}" destId="{D9F62E2C-885B-43B6-927D-66579C75D9A4}" srcOrd="0" destOrd="0" presId="urn:microsoft.com/office/officeart/2005/8/layout/hierarchy4"/>
    <dgm:cxn modelId="{9E53AAE0-7D52-45C8-9E87-6763D0166B6F}" type="presParOf" srcId="{148AC73A-69DB-429B-8F21-ADE0797B8776}" destId="{CCFDB973-F2A4-4865-8B9A-076F13920C16}" srcOrd="0" destOrd="0" presId="urn:microsoft.com/office/officeart/2005/8/layout/hierarchy4"/>
    <dgm:cxn modelId="{E6C047D3-8A47-42C1-A9A1-E97BD53ADD59}" type="presParOf" srcId="{CCFDB973-F2A4-4865-8B9A-076F13920C16}" destId="{142EEF09-E1F4-45D3-AE2E-0A22606C9E5F}" srcOrd="0" destOrd="0" presId="urn:microsoft.com/office/officeart/2005/8/layout/hierarchy4"/>
    <dgm:cxn modelId="{284D488A-3463-4A1B-91EB-FDCF1B82C31A}" type="presParOf" srcId="{CCFDB973-F2A4-4865-8B9A-076F13920C16}" destId="{1E32586F-A753-4E5E-81DD-2226AA2A0A73}" srcOrd="1" destOrd="0" presId="urn:microsoft.com/office/officeart/2005/8/layout/hierarchy4"/>
    <dgm:cxn modelId="{2AB83D54-CC8E-49F6-B451-90465044B45D}" type="presParOf" srcId="{148AC73A-69DB-429B-8F21-ADE0797B8776}" destId="{077AC877-1A8D-4482-8905-62F680E27552}" srcOrd="1" destOrd="0" presId="urn:microsoft.com/office/officeart/2005/8/layout/hierarchy4"/>
    <dgm:cxn modelId="{1DC92D4D-34C1-4370-A236-7E75B3BBF4AB}" type="presParOf" srcId="{148AC73A-69DB-429B-8F21-ADE0797B8776}" destId="{E04E2F2F-0442-4656-BF0B-0F0342A4BFB4}" srcOrd="2" destOrd="0" presId="urn:microsoft.com/office/officeart/2005/8/layout/hierarchy4"/>
    <dgm:cxn modelId="{BCEF8CBA-47D6-4478-8CCF-441D3D378B9A}" type="presParOf" srcId="{E04E2F2F-0442-4656-BF0B-0F0342A4BFB4}" destId="{D9F62E2C-885B-43B6-927D-66579C75D9A4}" srcOrd="0" destOrd="0" presId="urn:microsoft.com/office/officeart/2005/8/layout/hierarchy4"/>
    <dgm:cxn modelId="{BC69B7AA-0689-47DC-B15A-DDE263DD63DE}" type="presParOf" srcId="{E04E2F2F-0442-4656-BF0B-0F0342A4BFB4}" destId="{846CD92B-CF35-4E87-9C71-2D941C926498}" srcOrd="1" destOrd="0" presId="urn:microsoft.com/office/officeart/2005/8/layout/hierarchy4"/>
    <dgm:cxn modelId="{C5D9434D-D3D3-47E9-9CA1-35A4129B535D}" type="presParOf" srcId="{148AC73A-69DB-429B-8F21-ADE0797B8776}" destId="{9BBED2C2-DD67-436E-B6E3-FA6B97E11510}" srcOrd="3" destOrd="0" presId="urn:microsoft.com/office/officeart/2005/8/layout/hierarchy4"/>
    <dgm:cxn modelId="{AB7DB25B-817E-47D4-BA52-BF7EB07D6659}" type="presParOf" srcId="{148AC73A-69DB-429B-8F21-ADE0797B8776}" destId="{67F48240-AEFB-42CE-B80F-6D47DD13511F}" srcOrd="4" destOrd="0" presId="urn:microsoft.com/office/officeart/2005/8/layout/hierarchy4"/>
    <dgm:cxn modelId="{BD97CD5B-153F-4045-95D6-529287AC55B6}" type="presParOf" srcId="{67F48240-AEFB-42CE-B80F-6D47DD13511F}" destId="{740949ED-53F1-4AFC-BBC3-74EFBF131E52}" srcOrd="0" destOrd="0" presId="urn:microsoft.com/office/officeart/2005/8/layout/hierarchy4"/>
    <dgm:cxn modelId="{7FFBDFC1-E8D2-4A54-A4DA-4BD38B6230DB}" type="presParOf" srcId="{67F48240-AEFB-42CE-B80F-6D47DD13511F}" destId="{78FB1072-987C-485D-AEF6-322E82FF70CE}" srcOrd="1" destOrd="0" presId="urn:microsoft.com/office/officeart/2005/8/layout/hierarchy4"/>
    <dgm:cxn modelId="{8EECDFCB-0BD7-491F-AD7C-1CDEC6D512AE}" type="presParOf" srcId="{148AC73A-69DB-429B-8F21-ADE0797B8776}" destId="{A8049654-B6E1-4220-91CC-2B349AC66087}" srcOrd="5" destOrd="0" presId="urn:microsoft.com/office/officeart/2005/8/layout/hierarchy4"/>
    <dgm:cxn modelId="{B8CF3A98-59E8-46AE-9174-696927AD711E}" type="presParOf" srcId="{148AC73A-69DB-429B-8F21-ADE0797B8776}" destId="{AD4933D4-2BA3-472E-BC97-31AB56E0D680}" srcOrd="6" destOrd="0" presId="urn:microsoft.com/office/officeart/2005/8/layout/hierarchy4"/>
    <dgm:cxn modelId="{8C6089ED-E4A4-494E-A8EA-993690B112F4}" type="presParOf" srcId="{AD4933D4-2BA3-472E-BC97-31AB56E0D680}" destId="{829D61CB-6B59-40B2-A965-7D4F5539E018}" srcOrd="0" destOrd="0" presId="urn:microsoft.com/office/officeart/2005/8/layout/hierarchy4"/>
    <dgm:cxn modelId="{8534510E-2704-4E30-AAC2-EC10A8834878}" type="presParOf" srcId="{AD4933D4-2BA3-472E-BC97-31AB56E0D680}" destId="{9BB84A58-8CDB-4ED8-8E7B-467F11EB1A6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5002BC-1B83-48AC-870E-E6B542BFE94C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196B506-2862-4EC9-813E-4458CCB21CE5}" type="pres">
      <dgm:prSet presAssocID="{285002BC-1B83-48AC-870E-E6B542BFE9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163DC18-3B9A-4D26-8CE0-D39DA4F06EF6}" type="presOf" srcId="{285002BC-1B83-48AC-870E-E6B542BFE94C}" destId="{D196B506-2862-4EC9-813E-4458CCB21CE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EB3D20-2774-48FD-8E6A-CB52B5BC39E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2494B0-DAB8-44BC-8767-ED5E33FE0F12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lt1"/>
              </a:solidFill>
              <a:latin typeface="+mj-lt"/>
              <a:ea typeface="+mn-ea"/>
              <a:cs typeface="Times New Roman" panose="02020603050405020304" pitchFamily="18" charset="0"/>
            </a:rPr>
            <a:t>ОБЩИЕ СВЕДЕНИЯ, получаемые из ЕГРЮЛ, ЕГРИП :</a:t>
          </a:r>
          <a:endParaRPr lang="ru-RU" sz="1600" dirty="0">
            <a:latin typeface="+mj-lt"/>
          </a:endParaRPr>
        </a:p>
      </dgm:t>
    </dgm:pt>
    <dgm:pt modelId="{F0CA1075-8178-4B2D-9084-0A2194702CB1}" type="parTrans" cxnId="{42E34744-74A7-4FDD-BBD8-B313AAF4E1FC}">
      <dgm:prSet/>
      <dgm:spPr/>
      <dgm:t>
        <a:bodyPr/>
        <a:lstStyle/>
        <a:p>
          <a:endParaRPr lang="ru-RU"/>
        </a:p>
      </dgm:t>
    </dgm:pt>
    <dgm:pt modelId="{5E2486C3-6647-477D-A819-C9733F38FD1A}" type="sibTrans" cxnId="{42E34744-74A7-4FDD-BBD8-B313AAF4E1FC}">
      <dgm:prSet/>
      <dgm:spPr/>
      <dgm:t>
        <a:bodyPr/>
        <a:lstStyle/>
        <a:p>
          <a:endParaRPr lang="ru-RU"/>
        </a:p>
      </dgm:t>
    </dgm:pt>
    <dgm:pt modelId="{09C23685-9235-4479-9320-0B724D6A813E}">
      <dgm:prSet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rgbClr val="A2C9F4"/>
          </a:solidFill>
        </a:ln>
      </dgm:spPr>
      <dgm:t>
        <a:bodyPr/>
        <a:lstStyle/>
        <a:p>
          <a:pPr marL="0" indent="-36000" algn="l">
            <a:spcAft>
              <a:spcPts val="0"/>
            </a:spcAft>
          </a:pPr>
          <a:r>
            <a:rPr lang="ru-RU" sz="1600" b="1" dirty="0" smtClean="0">
              <a:latin typeface="+mj-lt"/>
            </a:rPr>
            <a:t>о лицензиях</a:t>
          </a:r>
          <a:r>
            <a:rPr lang="ru-RU" sz="1600" dirty="0" smtClean="0">
              <a:latin typeface="+mj-lt"/>
            </a:rPr>
            <a:t>, полученных юридическим лицом, индивидуальным предпринимателем;</a:t>
          </a:r>
          <a:endParaRPr lang="ru-RU" sz="1600" b="1" dirty="0">
            <a:latin typeface="+mj-lt"/>
          </a:endParaRPr>
        </a:p>
      </dgm:t>
    </dgm:pt>
    <dgm:pt modelId="{9C4BA647-F6FD-453E-B5CC-5B25C944EAC4}" type="sibTrans" cxnId="{7D30865A-D2D0-49AE-BC2E-F12D539077C9}">
      <dgm:prSet/>
      <dgm:spPr/>
      <dgm:t>
        <a:bodyPr/>
        <a:lstStyle/>
        <a:p>
          <a:endParaRPr lang="ru-RU"/>
        </a:p>
      </dgm:t>
    </dgm:pt>
    <dgm:pt modelId="{73078073-44E6-4B98-BB71-DC98D0774779}" type="parTrans" cxnId="{7D30865A-D2D0-49AE-BC2E-F12D539077C9}">
      <dgm:prSet/>
      <dgm:spPr/>
      <dgm:t>
        <a:bodyPr/>
        <a:lstStyle/>
        <a:p>
          <a:endParaRPr lang="ru-RU"/>
        </a:p>
      </dgm:t>
    </dgm:pt>
    <dgm:pt modelId="{CBC2DA93-3E01-420C-B8DF-3F04A48A55C8}">
      <dgm:prSet custT="1"/>
      <dgm:spPr>
        <a:solidFill>
          <a:schemeClr val="accent1">
            <a:lumMod val="20000"/>
            <a:lumOff val="80000"/>
            <a:alpha val="90000"/>
          </a:schemeClr>
        </a:solidFill>
        <a:ln w="3175">
          <a:solidFill>
            <a:srgbClr val="A2C9F4"/>
          </a:solidFill>
        </a:ln>
        <a:effectLst/>
      </dgm:spPr>
      <dgm:t>
        <a:bodyPr/>
        <a:lstStyle/>
        <a:p>
          <a:pPr marL="0" indent="-36000" algn="l">
            <a:spcAft>
              <a:spcPts val="0"/>
            </a:spcAft>
          </a:pPr>
          <a:r>
            <a:rPr lang="ru-RU" sz="1600" b="1" dirty="0" smtClean="0">
              <a:latin typeface="+mj-lt"/>
            </a:rPr>
            <a:t>о производимой </a:t>
          </a:r>
          <a:r>
            <a:rPr lang="ru-RU" sz="1600" dirty="0" smtClean="0">
              <a:latin typeface="+mj-lt"/>
            </a:rPr>
            <a:t>юридическим лицом, индивидуальным предпринимателем </a:t>
          </a:r>
          <a:r>
            <a:rPr lang="ru-RU" sz="1600" b="1" dirty="0" smtClean="0">
              <a:latin typeface="+mj-lt"/>
            </a:rPr>
            <a:t>продукции</a:t>
          </a:r>
          <a:r>
            <a:rPr lang="ru-RU" sz="1600" dirty="0" smtClean="0">
              <a:latin typeface="+mj-lt"/>
            </a:rPr>
            <a:t> (в соответствии с ОКВЭД-2 и ОКПД-2)                           </a:t>
          </a:r>
          <a:r>
            <a:rPr lang="ru-RU" sz="1600" b="1" dirty="0" smtClean="0">
              <a:latin typeface="+mj-lt"/>
            </a:rPr>
            <a:t>с указанием на соответствие такой продукции критериям отнесения к инновационной продукции, высокотехнологичной продукции</a:t>
          </a:r>
          <a:endParaRPr lang="ru-RU" sz="1600" b="1" dirty="0">
            <a:latin typeface="+mj-lt"/>
          </a:endParaRPr>
        </a:p>
      </dgm:t>
    </dgm:pt>
    <dgm:pt modelId="{131CE994-9F8C-4AF2-B746-23F610E1E301}" type="sibTrans" cxnId="{A32C26C9-8DA2-4CCA-B719-6EB95A8B5ACE}">
      <dgm:prSet/>
      <dgm:spPr/>
      <dgm:t>
        <a:bodyPr/>
        <a:lstStyle/>
        <a:p>
          <a:endParaRPr lang="ru-RU"/>
        </a:p>
      </dgm:t>
    </dgm:pt>
    <dgm:pt modelId="{F83D23A1-82BC-465D-B886-F7CA3C17B59F}" type="parTrans" cxnId="{A32C26C9-8DA2-4CCA-B719-6EB95A8B5ACE}">
      <dgm:prSet/>
      <dgm:spPr/>
      <dgm:t>
        <a:bodyPr/>
        <a:lstStyle/>
        <a:p>
          <a:endParaRPr lang="ru-RU"/>
        </a:p>
      </dgm:t>
    </dgm:pt>
    <dgm:pt modelId="{1AA1A9B4-F299-4DE5-B8CF-617C2DE5BA72}">
      <dgm:prSet custT="1"/>
      <dgm:spPr>
        <a:solidFill>
          <a:schemeClr val="accent1">
            <a:lumMod val="20000"/>
            <a:lumOff val="80000"/>
            <a:alpha val="90000"/>
          </a:schemeClr>
        </a:solidFill>
        <a:ln w="3175">
          <a:solidFill>
            <a:srgbClr val="A2C9F4"/>
          </a:solidFill>
        </a:ln>
        <a:effectLst/>
      </dgm:spPr>
      <dgm:t>
        <a:bodyPr/>
        <a:lstStyle/>
        <a:p>
          <a:pPr marL="0" indent="-36000" algn="l">
            <a:spcAft>
              <a:spcPts val="0"/>
            </a:spcAft>
          </a:pPr>
          <a:r>
            <a:rPr lang="ru-RU" sz="1600" b="0" dirty="0" smtClean="0">
              <a:latin typeface="+mj-lt"/>
            </a:rPr>
            <a:t>об участии в</a:t>
          </a:r>
          <a:r>
            <a:rPr lang="ru-RU" sz="1600" b="1" dirty="0" smtClean="0">
              <a:latin typeface="+mj-lt"/>
            </a:rPr>
            <a:t> программах партнерства</a:t>
          </a:r>
          <a:endParaRPr lang="ru-RU" sz="1600" b="1" dirty="0">
            <a:latin typeface="+mj-lt"/>
          </a:endParaRPr>
        </a:p>
      </dgm:t>
    </dgm:pt>
    <dgm:pt modelId="{CC36775D-1606-41BF-AA36-3680372C5CA5}" type="sibTrans" cxnId="{BE589C73-FDE1-47B7-8650-DB6D7AEC5A4F}">
      <dgm:prSet/>
      <dgm:spPr/>
      <dgm:t>
        <a:bodyPr/>
        <a:lstStyle/>
        <a:p>
          <a:endParaRPr lang="ru-RU"/>
        </a:p>
      </dgm:t>
    </dgm:pt>
    <dgm:pt modelId="{EC905403-B0E5-473C-BB99-36E65818EF88}" type="parTrans" cxnId="{BE589C73-FDE1-47B7-8650-DB6D7AEC5A4F}">
      <dgm:prSet/>
      <dgm:spPr/>
      <dgm:t>
        <a:bodyPr/>
        <a:lstStyle/>
        <a:p>
          <a:endParaRPr lang="ru-RU"/>
        </a:p>
      </dgm:t>
    </dgm:pt>
    <dgm:pt modelId="{FE9FBDFA-8F03-4A5E-8CE8-B431D57F64BE}">
      <dgm:prSet custT="1"/>
      <dgm:spPr>
        <a:solidFill>
          <a:schemeClr val="accent1">
            <a:lumMod val="20000"/>
            <a:lumOff val="80000"/>
            <a:alpha val="90000"/>
          </a:schemeClr>
        </a:solidFill>
        <a:ln w="3175">
          <a:solidFill>
            <a:srgbClr val="A2C9F4"/>
          </a:solidFill>
        </a:ln>
        <a:effectLst/>
      </dgm:spPr>
      <dgm:t>
        <a:bodyPr/>
        <a:lstStyle/>
        <a:p>
          <a:pPr marL="0" indent="-36000" algn="l">
            <a:spcAft>
              <a:spcPts val="0"/>
            </a:spcAft>
          </a:pPr>
          <a:r>
            <a:rPr lang="ru-RU" sz="1600" b="1" dirty="0" smtClean="0">
              <a:latin typeface="+mj-lt"/>
            </a:rPr>
            <a:t>о контрактах</a:t>
          </a:r>
          <a:r>
            <a:rPr lang="ru-RU" sz="1600" b="0" dirty="0" smtClean="0">
              <a:latin typeface="+mj-lt"/>
            </a:rPr>
            <a:t>, заключенных в соответствии </a:t>
          </a:r>
          <a:r>
            <a:rPr lang="ru-RU" sz="1600" b="1" dirty="0" smtClean="0">
              <a:latin typeface="+mj-lt"/>
            </a:rPr>
            <a:t>с Законом № 44-ФЗ, и (или) договорах</a:t>
          </a:r>
          <a:r>
            <a:rPr lang="ru-RU" sz="1600" b="0" dirty="0" smtClean="0">
              <a:latin typeface="+mj-lt"/>
            </a:rPr>
            <a:t>, заключенных в соответствии с </a:t>
          </a:r>
          <a:r>
            <a:rPr lang="ru-RU" sz="1600" b="1" dirty="0" smtClean="0">
              <a:latin typeface="+mj-lt"/>
            </a:rPr>
            <a:t>Законом № 223-ФЗ</a:t>
          </a:r>
          <a:endParaRPr lang="ru-RU" sz="1600" b="1" dirty="0">
            <a:latin typeface="+mj-lt"/>
          </a:endParaRPr>
        </a:p>
      </dgm:t>
    </dgm:pt>
    <dgm:pt modelId="{550B1939-8A34-4C4A-9443-A1119EA54F4B}" type="sibTrans" cxnId="{79EEF0F6-9DD1-4906-85A5-043BE399974B}">
      <dgm:prSet/>
      <dgm:spPr/>
      <dgm:t>
        <a:bodyPr/>
        <a:lstStyle/>
        <a:p>
          <a:endParaRPr lang="ru-RU"/>
        </a:p>
      </dgm:t>
    </dgm:pt>
    <dgm:pt modelId="{6E7BC25F-1C89-406E-A4FD-5821199D0F86}" type="parTrans" cxnId="{79EEF0F6-9DD1-4906-85A5-043BE399974B}">
      <dgm:prSet/>
      <dgm:spPr/>
      <dgm:t>
        <a:bodyPr/>
        <a:lstStyle/>
        <a:p>
          <a:endParaRPr lang="ru-RU"/>
        </a:p>
      </dgm:t>
    </dgm:pt>
    <dgm:pt modelId="{060EA4A1-5741-4221-82CD-005A9AD066FC}">
      <dgm:prSet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pPr marL="0" indent="-36000" algn="l">
            <a:spcAft>
              <a:spcPts val="0"/>
            </a:spcAft>
          </a:pPr>
          <a:r>
            <a:rPr lang="ru-RU" sz="1600" b="1" dirty="0" smtClean="0">
              <a:latin typeface="+mj-lt"/>
            </a:rPr>
            <a:t>В дальнейшем планируется ПОЭТАПНОЕ РАСШИРЕНИЕ состава сведений единого реестра субъектов МСП</a:t>
          </a:r>
          <a:endParaRPr lang="ru-RU" sz="1600" b="1" dirty="0">
            <a:latin typeface="+mj-lt"/>
          </a:endParaRPr>
        </a:p>
      </dgm:t>
    </dgm:pt>
    <dgm:pt modelId="{F7CB1729-9514-4E7C-9512-9707A1A2F635}" type="parTrans" cxnId="{B3E3AC55-E15F-455D-93C7-FB8C939CE357}">
      <dgm:prSet/>
      <dgm:spPr/>
      <dgm:t>
        <a:bodyPr/>
        <a:lstStyle/>
        <a:p>
          <a:endParaRPr lang="ru-RU"/>
        </a:p>
      </dgm:t>
    </dgm:pt>
    <dgm:pt modelId="{7F62B56D-A7FF-4FD6-803C-5EECD8D8434E}" type="sibTrans" cxnId="{B3E3AC55-E15F-455D-93C7-FB8C939CE357}">
      <dgm:prSet/>
      <dgm:spPr/>
      <dgm:t>
        <a:bodyPr/>
        <a:lstStyle/>
        <a:p>
          <a:endParaRPr lang="ru-RU"/>
        </a:p>
      </dgm:t>
    </dgm:pt>
    <dgm:pt modelId="{D322FF2C-BE6E-4CE2-B797-E2AFAD708ED5}">
      <dgm:prSet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pPr marL="0" indent="-36000" algn="l">
            <a:spcAft>
              <a:spcPts val="0"/>
            </a:spcAft>
          </a:pPr>
          <a:r>
            <a:rPr lang="ru-RU" sz="1600" b="1" dirty="0" smtClean="0">
              <a:latin typeface="+mj-lt"/>
            </a:rPr>
            <a:t>Сведения, представляемые субъектами МСП в ЗАЯВИТЕЛЬНОМ ПОРЯДКЕ</a:t>
          </a:r>
          <a:endParaRPr lang="ru-RU" sz="1600" b="1" dirty="0">
            <a:latin typeface="+mj-lt"/>
          </a:endParaRPr>
        </a:p>
      </dgm:t>
    </dgm:pt>
    <dgm:pt modelId="{AF835BEA-BCED-45B0-9D2F-DAF94AC252C6}" type="parTrans" cxnId="{75F1D895-B584-4674-94B7-AD7A59D1F38B}">
      <dgm:prSet/>
      <dgm:spPr/>
      <dgm:t>
        <a:bodyPr/>
        <a:lstStyle/>
        <a:p>
          <a:endParaRPr lang="ru-RU"/>
        </a:p>
      </dgm:t>
    </dgm:pt>
    <dgm:pt modelId="{AFBBCD1C-0469-4C8B-B9CA-66ECB877750B}" type="sibTrans" cxnId="{75F1D895-B584-4674-94B7-AD7A59D1F38B}">
      <dgm:prSet/>
      <dgm:spPr/>
      <dgm:t>
        <a:bodyPr/>
        <a:lstStyle/>
        <a:p>
          <a:endParaRPr lang="ru-RU"/>
        </a:p>
      </dgm:t>
    </dgm:pt>
    <dgm:pt modelId="{9B5DCA7D-B100-4706-8802-D2D19E5AE82C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rgbClr val="A2C9F4"/>
          </a:solidFill>
        </a:ln>
      </dgm:spPr>
      <dgm:t>
        <a:bodyPr/>
        <a:lstStyle/>
        <a:p>
          <a:pPr marL="0" indent="-36000" algn="l">
            <a:spcAft>
              <a:spcPts val="0"/>
            </a:spcAft>
          </a:pPr>
          <a:r>
            <a:rPr lang="ru-RU" sz="1600" b="1" dirty="0" smtClean="0">
              <a:latin typeface="+mj-lt"/>
            </a:rPr>
            <a:t>о категории </a:t>
          </a:r>
          <a:r>
            <a:rPr lang="ru-RU" sz="1600" b="0" dirty="0" smtClean="0">
              <a:latin typeface="+mj-lt"/>
            </a:rPr>
            <a:t>субъекта МСП </a:t>
          </a:r>
          <a:r>
            <a:rPr lang="ru-RU" sz="1600" dirty="0" smtClean="0">
              <a:latin typeface="+mj-lt"/>
            </a:rPr>
            <a:t>(микропредприятие, малое предприятие или среднее предприятие);</a:t>
          </a:r>
          <a:endParaRPr lang="ru-RU" sz="1600" dirty="0">
            <a:latin typeface="+mj-lt"/>
          </a:endParaRPr>
        </a:p>
      </dgm:t>
    </dgm:pt>
    <dgm:pt modelId="{ED01AC59-67D5-41B9-8680-A2915F517FF0}" type="sibTrans" cxnId="{0E057257-DDB8-483E-A068-B735C4EE7BD2}">
      <dgm:prSet/>
      <dgm:spPr/>
      <dgm:t>
        <a:bodyPr/>
        <a:lstStyle/>
        <a:p>
          <a:endParaRPr lang="ru-RU"/>
        </a:p>
      </dgm:t>
    </dgm:pt>
    <dgm:pt modelId="{FF1FA469-C4D8-45F6-AFC1-74DDFF91FDDA}" type="parTrans" cxnId="{0E057257-DDB8-483E-A068-B735C4EE7BD2}">
      <dgm:prSet/>
      <dgm:spPr/>
      <dgm:t>
        <a:bodyPr/>
        <a:lstStyle/>
        <a:p>
          <a:endParaRPr lang="ru-RU"/>
        </a:p>
      </dgm:t>
    </dgm:pt>
    <dgm:pt modelId="{F8A5A663-4503-4E40-99E9-0745B0BE8FEC}" type="pres">
      <dgm:prSet presAssocID="{52EB3D20-2774-48FD-8E6A-CB52B5BC39E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07E3B3-284F-402E-B158-8D9B75DBBF87}" type="pres">
      <dgm:prSet presAssocID="{8B2494B0-DAB8-44BC-8767-ED5E33FE0F12}" presName="parentLin" presStyleCnt="0"/>
      <dgm:spPr/>
    </dgm:pt>
    <dgm:pt modelId="{A6E29D61-0EBC-4D0A-AF56-CAD9E70D57F7}" type="pres">
      <dgm:prSet presAssocID="{8B2494B0-DAB8-44BC-8767-ED5E33FE0F1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187E379-A010-40A0-901B-6B377B0E4506}" type="pres">
      <dgm:prSet presAssocID="{8B2494B0-DAB8-44BC-8767-ED5E33FE0F12}" presName="parentText" presStyleLbl="node1" presStyleIdx="0" presStyleCnt="3" custScaleX="101308" custScaleY="103928" custLinFactNeighborX="-33149" custLinFactNeighborY="239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411EE-E373-416C-B455-A4BA701C980B}" type="pres">
      <dgm:prSet presAssocID="{8B2494B0-DAB8-44BC-8767-ED5E33FE0F12}" presName="negativeSpace" presStyleCnt="0"/>
      <dgm:spPr/>
    </dgm:pt>
    <dgm:pt modelId="{A2AC9CDF-F6F5-4262-A9FF-07E6432DDB2F}" type="pres">
      <dgm:prSet presAssocID="{8B2494B0-DAB8-44BC-8767-ED5E33FE0F12}" presName="childText" presStyleLbl="conFgAcc1" presStyleIdx="0" presStyleCnt="3" custLinFactY="2509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15238-8BB2-41E1-9D89-C1CEFC72F893}" type="pres">
      <dgm:prSet presAssocID="{5E2486C3-6647-477D-A819-C9733F38FD1A}" presName="spaceBetweenRectangles" presStyleCnt="0"/>
      <dgm:spPr/>
    </dgm:pt>
    <dgm:pt modelId="{6BAEDA9E-1B38-499B-9A56-6CC72BADF4E4}" type="pres">
      <dgm:prSet presAssocID="{D322FF2C-BE6E-4CE2-B797-E2AFAD708ED5}" presName="parentLin" presStyleCnt="0"/>
      <dgm:spPr/>
    </dgm:pt>
    <dgm:pt modelId="{4814D1BD-DEE1-48F6-B27D-28E101F2FC28}" type="pres">
      <dgm:prSet presAssocID="{D322FF2C-BE6E-4CE2-B797-E2AFAD708ED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BF17452-3FCE-4303-A6B1-32AB05247870}" type="pres">
      <dgm:prSet presAssocID="{D322FF2C-BE6E-4CE2-B797-E2AFAD708ED5}" presName="parentText" presStyleLbl="node1" presStyleIdx="1" presStyleCnt="3" custScaleX="101308" custScaleY="3547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C7C5A3-39C6-4595-97DB-B8C6E8C419A9}" type="pres">
      <dgm:prSet presAssocID="{D322FF2C-BE6E-4CE2-B797-E2AFAD708ED5}" presName="negativeSpace" presStyleCnt="0"/>
      <dgm:spPr/>
    </dgm:pt>
    <dgm:pt modelId="{F436095A-918D-4222-8864-35D85C985A7B}" type="pres">
      <dgm:prSet presAssocID="{D322FF2C-BE6E-4CE2-B797-E2AFAD708ED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2146B-E69E-424D-8054-4AB156ACC92B}" type="pres">
      <dgm:prSet presAssocID="{AFBBCD1C-0469-4C8B-B9CA-66ECB877750B}" presName="spaceBetweenRectangles" presStyleCnt="0"/>
      <dgm:spPr/>
    </dgm:pt>
    <dgm:pt modelId="{29C76A5B-9DD6-47CD-B43F-8B547BF8D773}" type="pres">
      <dgm:prSet presAssocID="{060EA4A1-5741-4221-82CD-005A9AD066FC}" presName="parentLin" presStyleCnt="0"/>
      <dgm:spPr/>
    </dgm:pt>
    <dgm:pt modelId="{4A77BE4B-2A1B-4954-AE15-BAA4DF8A9E26}" type="pres">
      <dgm:prSet presAssocID="{060EA4A1-5741-4221-82CD-005A9AD066F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2DA2CD5-66A8-4177-823E-F8D8C85E9F55}" type="pres">
      <dgm:prSet presAssocID="{060EA4A1-5741-4221-82CD-005A9AD066FC}" presName="parentText" presStyleLbl="node1" presStyleIdx="2" presStyleCnt="3" custScaleY="271554" custLinFactNeighborX="-5452" custLinFactNeighborY="-342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C1596C-4EA6-4045-B651-23E416677EC4}" type="pres">
      <dgm:prSet presAssocID="{060EA4A1-5741-4221-82CD-005A9AD066FC}" presName="negativeSpace" presStyleCnt="0"/>
      <dgm:spPr/>
    </dgm:pt>
    <dgm:pt modelId="{F77B06D8-1FF3-4E91-9218-59C6CF6E5B67}" type="pres">
      <dgm:prSet presAssocID="{060EA4A1-5741-4221-82CD-005A9AD066FC}" presName="childText" presStyleLbl="conFgAcc1" presStyleIdx="2" presStyleCnt="3">
        <dgm:presLayoutVars>
          <dgm:bulletEnabled val="1"/>
        </dgm:presLayoutVars>
      </dgm:prSet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</dgm:ptLst>
  <dgm:cxnLst>
    <dgm:cxn modelId="{3FA21242-F784-467E-8A13-4F085D6D6667}" type="presOf" srcId="{D322FF2C-BE6E-4CE2-B797-E2AFAD708ED5}" destId="{4814D1BD-DEE1-48F6-B27D-28E101F2FC28}" srcOrd="0" destOrd="0" presId="urn:microsoft.com/office/officeart/2005/8/layout/list1"/>
    <dgm:cxn modelId="{75F1D895-B584-4674-94B7-AD7A59D1F38B}" srcId="{52EB3D20-2774-48FD-8E6A-CB52B5BC39ED}" destId="{D322FF2C-BE6E-4CE2-B797-E2AFAD708ED5}" srcOrd="1" destOrd="0" parTransId="{AF835BEA-BCED-45B0-9D2F-DAF94AC252C6}" sibTransId="{AFBBCD1C-0469-4C8B-B9CA-66ECB877750B}"/>
    <dgm:cxn modelId="{7D30865A-D2D0-49AE-BC2E-F12D539077C9}" srcId="{8B2494B0-DAB8-44BC-8767-ED5E33FE0F12}" destId="{09C23685-9235-4479-9320-0B724D6A813E}" srcOrd="1" destOrd="0" parTransId="{73078073-44E6-4B98-BB71-DC98D0774779}" sibTransId="{9C4BA647-F6FD-453E-B5CC-5B25C944EAC4}"/>
    <dgm:cxn modelId="{42BFE562-9147-48E7-AD26-0F279A171C89}" type="presOf" srcId="{CBC2DA93-3E01-420C-B8DF-3F04A48A55C8}" destId="{F436095A-918D-4222-8864-35D85C985A7B}" srcOrd="0" destOrd="0" presId="urn:microsoft.com/office/officeart/2005/8/layout/list1"/>
    <dgm:cxn modelId="{42E34744-74A7-4FDD-BBD8-B313AAF4E1FC}" srcId="{52EB3D20-2774-48FD-8E6A-CB52B5BC39ED}" destId="{8B2494B0-DAB8-44BC-8767-ED5E33FE0F12}" srcOrd="0" destOrd="0" parTransId="{F0CA1075-8178-4B2D-9084-0A2194702CB1}" sibTransId="{5E2486C3-6647-477D-A819-C9733F38FD1A}"/>
    <dgm:cxn modelId="{12ABE408-8125-4BD2-8CA8-7D838ED7AD60}" type="presOf" srcId="{FE9FBDFA-8F03-4A5E-8CE8-B431D57F64BE}" destId="{F436095A-918D-4222-8864-35D85C985A7B}" srcOrd="0" destOrd="2" presId="urn:microsoft.com/office/officeart/2005/8/layout/list1"/>
    <dgm:cxn modelId="{79EEF0F6-9DD1-4906-85A5-043BE399974B}" srcId="{D322FF2C-BE6E-4CE2-B797-E2AFAD708ED5}" destId="{FE9FBDFA-8F03-4A5E-8CE8-B431D57F64BE}" srcOrd="2" destOrd="0" parTransId="{6E7BC25F-1C89-406E-A4FD-5821199D0F86}" sibTransId="{550B1939-8A34-4C4A-9443-A1119EA54F4B}"/>
    <dgm:cxn modelId="{50A79311-C9B5-483A-AF5C-D61381AFE5D3}" type="presOf" srcId="{1AA1A9B4-F299-4DE5-B8CF-617C2DE5BA72}" destId="{F436095A-918D-4222-8864-35D85C985A7B}" srcOrd="0" destOrd="1" presId="urn:microsoft.com/office/officeart/2005/8/layout/list1"/>
    <dgm:cxn modelId="{FE75C1F0-2570-4210-AAF7-35B5EA10783B}" type="presOf" srcId="{060EA4A1-5741-4221-82CD-005A9AD066FC}" destId="{12DA2CD5-66A8-4177-823E-F8D8C85E9F55}" srcOrd="1" destOrd="0" presId="urn:microsoft.com/office/officeart/2005/8/layout/list1"/>
    <dgm:cxn modelId="{EAD11E4A-0A7A-471C-B4D4-13216D2AAB57}" type="presOf" srcId="{D322FF2C-BE6E-4CE2-B797-E2AFAD708ED5}" destId="{5BF17452-3FCE-4303-A6B1-32AB05247870}" srcOrd="1" destOrd="0" presId="urn:microsoft.com/office/officeart/2005/8/layout/list1"/>
    <dgm:cxn modelId="{BD8DD589-18DE-4AE4-BD03-49A591C21767}" type="presOf" srcId="{8B2494B0-DAB8-44BC-8767-ED5E33FE0F12}" destId="{A6E29D61-0EBC-4D0A-AF56-CAD9E70D57F7}" srcOrd="0" destOrd="0" presId="urn:microsoft.com/office/officeart/2005/8/layout/list1"/>
    <dgm:cxn modelId="{BE589C73-FDE1-47B7-8650-DB6D7AEC5A4F}" srcId="{D322FF2C-BE6E-4CE2-B797-E2AFAD708ED5}" destId="{1AA1A9B4-F299-4DE5-B8CF-617C2DE5BA72}" srcOrd="1" destOrd="0" parTransId="{EC905403-B0E5-473C-BB99-36E65818EF88}" sibTransId="{CC36775D-1606-41BF-AA36-3680372C5CA5}"/>
    <dgm:cxn modelId="{87DA5E9A-3FD0-4FDC-9DA6-8007D5A28C8F}" type="presOf" srcId="{52EB3D20-2774-48FD-8E6A-CB52B5BC39ED}" destId="{F8A5A663-4503-4E40-99E9-0745B0BE8FEC}" srcOrd="0" destOrd="0" presId="urn:microsoft.com/office/officeart/2005/8/layout/list1"/>
    <dgm:cxn modelId="{666F8F77-FCA2-41B6-A5DC-0CC87B16A9F8}" type="presOf" srcId="{09C23685-9235-4479-9320-0B724D6A813E}" destId="{A2AC9CDF-F6F5-4262-A9FF-07E6432DDB2F}" srcOrd="0" destOrd="1" presId="urn:microsoft.com/office/officeart/2005/8/layout/list1"/>
    <dgm:cxn modelId="{0E057257-DDB8-483E-A068-B735C4EE7BD2}" srcId="{8B2494B0-DAB8-44BC-8767-ED5E33FE0F12}" destId="{9B5DCA7D-B100-4706-8802-D2D19E5AE82C}" srcOrd="0" destOrd="0" parTransId="{FF1FA469-C4D8-45F6-AFC1-74DDFF91FDDA}" sibTransId="{ED01AC59-67D5-41B9-8680-A2915F517FF0}"/>
    <dgm:cxn modelId="{DD4D2766-1EBC-4A22-B74F-D3E0A0331A6C}" type="presOf" srcId="{060EA4A1-5741-4221-82CD-005A9AD066FC}" destId="{4A77BE4B-2A1B-4954-AE15-BAA4DF8A9E26}" srcOrd="0" destOrd="0" presId="urn:microsoft.com/office/officeart/2005/8/layout/list1"/>
    <dgm:cxn modelId="{A32C26C9-8DA2-4CCA-B719-6EB95A8B5ACE}" srcId="{D322FF2C-BE6E-4CE2-B797-E2AFAD708ED5}" destId="{CBC2DA93-3E01-420C-B8DF-3F04A48A55C8}" srcOrd="0" destOrd="0" parTransId="{F83D23A1-82BC-465D-B886-F7CA3C17B59F}" sibTransId="{131CE994-9F8C-4AF2-B746-23F610E1E301}"/>
    <dgm:cxn modelId="{CD1C62D1-27A0-496A-A206-6B81C41BA975}" type="presOf" srcId="{8B2494B0-DAB8-44BC-8767-ED5E33FE0F12}" destId="{8187E379-A010-40A0-901B-6B377B0E4506}" srcOrd="1" destOrd="0" presId="urn:microsoft.com/office/officeart/2005/8/layout/list1"/>
    <dgm:cxn modelId="{A3F2839E-EC4D-461C-A0A3-2322E79788BA}" type="presOf" srcId="{9B5DCA7D-B100-4706-8802-D2D19E5AE82C}" destId="{A2AC9CDF-F6F5-4262-A9FF-07E6432DDB2F}" srcOrd="0" destOrd="0" presId="urn:microsoft.com/office/officeart/2005/8/layout/list1"/>
    <dgm:cxn modelId="{B3E3AC55-E15F-455D-93C7-FB8C939CE357}" srcId="{52EB3D20-2774-48FD-8E6A-CB52B5BC39ED}" destId="{060EA4A1-5741-4221-82CD-005A9AD066FC}" srcOrd="2" destOrd="0" parTransId="{F7CB1729-9514-4E7C-9512-9707A1A2F635}" sibTransId="{7F62B56D-A7FF-4FD6-803C-5EECD8D8434E}"/>
    <dgm:cxn modelId="{1E7C6B47-A1FD-456F-B5A9-C44C02C0B5A5}" type="presParOf" srcId="{F8A5A663-4503-4E40-99E9-0745B0BE8FEC}" destId="{6A07E3B3-284F-402E-B158-8D9B75DBBF87}" srcOrd="0" destOrd="0" presId="urn:microsoft.com/office/officeart/2005/8/layout/list1"/>
    <dgm:cxn modelId="{7EFBE4B4-ABD0-40D5-AF8C-3863A439DA04}" type="presParOf" srcId="{6A07E3B3-284F-402E-B158-8D9B75DBBF87}" destId="{A6E29D61-0EBC-4D0A-AF56-CAD9E70D57F7}" srcOrd="0" destOrd="0" presId="urn:microsoft.com/office/officeart/2005/8/layout/list1"/>
    <dgm:cxn modelId="{3F939D70-B79E-4A77-AAEC-EBF656051EF2}" type="presParOf" srcId="{6A07E3B3-284F-402E-B158-8D9B75DBBF87}" destId="{8187E379-A010-40A0-901B-6B377B0E4506}" srcOrd="1" destOrd="0" presId="urn:microsoft.com/office/officeart/2005/8/layout/list1"/>
    <dgm:cxn modelId="{CD00FAF6-3AF8-426F-89BC-43C651602F80}" type="presParOf" srcId="{F8A5A663-4503-4E40-99E9-0745B0BE8FEC}" destId="{2BB411EE-E373-416C-B455-A4BA701C980B}" srcOrd="1" destOrd="0" presId="urn:microsoft.com/office/officeart/2005/8/layout/list1"/>
    <dgm:cxn modelId="{49723728-9DB1-4AB2-B4D2-F6436D5CCC2F}" type="presParOf" srcId="{F8A5A663-4503-4E40-99E9-0745B0BE8FEC}" destId="{A2AC9CDF-F6F5-4262-A9FF-07E6432DDB2F}" srcOrd="2" destOrd="0" presId="urn:microsoft.com/office/officeart/2005/8/layout/list1"/>
    <dgm:cxn modelId="{16C07027-E94E-489E-934D-F00BD69C3B7F}" type="presParOf" srcId="{F8A5A663-4503-4E40-99E9-0745B0BE8FEC}" destId="{97815238-8BB2-41E1-9D89-C1CEFC72F893}" srcOrd="3" destOrd="0" presId="urn:microsoft.com/office/officeart/2005/8/layout/list1"/>
    <dgm:cxn modelId="{9AA140D3-55EC-4FCE-98B8-B746D94231ED}" type="presParOf" srcId="{F8A5A663-4503-4E40-99E9-0745B0BE8FEC}" destId="{6BAEDA9E-1B38-499B-9A56-6CC72BADF4E4}" srcOrd="4" destOrd="0" presId="urn:microsoft.com/office/officeart/2005/8/layout/list1"/>
    <dgm:cxn modelId="{E759F47E-1B9D-47C4-8A8E-9B915F8CF91C}" type="presParOf" srcId="{6BAEDA9E-1B38-499B-9A56-6CC72BADF4E4}" destId="{4814D1BD-DEE1-48F6-B27D-28E101F2FC28}" srcOrd="0" destOrd="0" presId="urn:microsoft.com/office/officeart/2005/8/layout/list1"/>
    <dgm:cxn modelId="{6C3C6E3D-CDB8-483C-AD9A-8A0FEBD88A66}" type="presParOf" srcId="{6BAEDA9E-1B38-499B-9A56-6CC72BADF4E4}" destId="{5BF17452-3FCE-4303-A6B1-32AB05247870}" srcOrd="1" destOrd="0" presId="urn:microsoft.com/office/officeart/2005/8/layout/list1"/>
    <dgm:cxn modelId="{38691C32-79AF-4FBD-B2BB-E61DA49ED7C7}" type="presParOf" srcId="{F8A5A663-4503-4E40-99E9-0745B0BE8FEC}" destId="{BAC7C5A3-39C6-4595-97DB-B8C6E8C419A9}" srcOrd="5" destOrd="0" presId="urn:microsoft.com/office/officeart/2005/8/layout/list1"/>
    <dgm:cxn modelId="{C5D8ADEE-2CB5-4494-A96D-8F5800AACC15}" type="presParOf" srcId="{F8A5A663-4503-4E40-99E9-0745B0BE8FEC}" destId="{F436095A-918D-4222-8864-35D85C985A7B}" srcOrd="6" destOrd="0" presId="urn:microsoft.com/office/officeart/2005/8/layout/list1"/>
    <dgm:cxn modelId="{8F5AD82B-72DE-430A-A872-12BC7D1AEFB0}" type="presParOf" srcId="{F8A5A663-4503-4E40-99E9-0745B0BE8FEC}" destId="{E0F2146B-E69E-424D-8054-4AB156ACC92B}" srcOrd="7" destOrd="0" presId="urn:microsoft.com/office/officeart/2005/8/layout/list1"/>
    <dgm:cxn modelId="{B0B95806-B5A4-4349-97A6-4A1E9DF7449B}" type="presParOf" srcId="{F8A5A663-4503-4E40-99E9-0745B0BE8FEC}" destId="{29C76A5B-9DD6-47CD-B43F-8B547BF8D773}" srcOrd="8" destOrd="0" presId="urn:microsoft.com/office/officeart/2005/8/layout/list1"/>
    <dgm:cxn modelId="{A4D16D3D-8604-4464-B432-C76BCCEE26B8}" type="presParOf" srcId="{29C76A5B-9DD6-47CD-B43F-8B547BF8D773}" destId="{4A77BE4B-2A1B-4954-AE15-BAA4DF8A9E26}" srcOrd="0" destOrd="0" presId="urn:microsoft.com/office/officeart/2005/8/layout/list1"/>
    <dgm:cxn modelId="{F3177703-5F25-4C3D-B8E1-56C23AF30E6E}" type="presParOf" srcId="{29C76A5B-9DD6-47CD-B43F-8B547BF8D773}" destId="{12DA2CD5-66A8-4177-823E-F8D8C85E9F55}" srcOrd="1" destOrd="0" presId="urn:microsoft.com/office/officeart/2005/8/layout/list1"/>
    <dgm:cxn modelId="{6EB3719C-E61C-4C20-8687-D0DD618685C6}" type="presParOf" srcId="{F8A5A663-4503-4E40-99E9-0745B0BE8FEC}" destId="{98C1596C-4EA6-4045-B651-23E416677EC4}" srcOrd="9" destOrd="0" presId="urn:microsoft.com/office/officeart/2005/8/layout/list1"/>
    <dgm:cxn modelId="{D6C52977-0A9C-498F-8DE5-6D6B80540EA5}" type="presParOf" srcId="{F8A5A663-4503-4E40-99E9-0745B0BE8FEC}" destId="{F77B06D8-1FF3-4E91-9218-59C6CF6E5B6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900677-5FAD-45BB-AB6B-520C9C442323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56FF99-870F-410C-B145-9191E0904D96}">
      <dgm:prSet phldrT="[Текст]" custT="1"/>
      <dgm:spPr/>
      <dgm:t>
        <a:bodyPr/>
        <a:lstStyle/>
        <a:p>
          <a:r>
            <a:rPr lang="ru-RU" sz="1800" b="1" dirty="0" smtClean="0">
              <a:latin typeface="+mj-lt"/>
            </a:rPr>
            <a:t>При участии Корпорации</a:t>
          </a:r>
          <a:endParaRPr lang="ru-RU" sz="1800" b="1" dirty="0">
            <a:latin typeface="+mj-lt"/>
          </a:endParaRPr>
        </a:p>
      </dgm:t>
    </dgm:pt>
    <dgm:pt modelId="{C714B0E6-C656-4759-870C-C0738B202D93}" type="parTrans" cxnId="{8F735C3E-250C-4B0F-BB77-724C66CDFE03}">
      <dgm:prSet/>
      <dgm:spPr/>
      <dgm:t>
        <a:bodyPr/>
        <a:lstStyle/>
        <a:p>
          <a:endParaRPr lang="ru-RU"/>
        </a:p>
      </dgm:t>
    </dgm:pt>
    <dgm:pt modelId="{5AA81531-DDBC-4F9E-BB80-6D4C21831FE7}" type="sibTrans" cxnId="{8F735C3E-250C-4B0F-BB77-724C66CDFE03}">
      <dgm:prSet/>
      <dgm:spPr/>
      <dgm:t>
        <a:bodyPr/>
        <a:lstStyle/>
        <a:p>
          <a:endParaRPr lang="ru-RU"/>
        </a:p>
      </dgm:t>
    </dgm:pt>
    <dgm:pt modelId="{DB3F9E74-1989-4A89-8A7D-11E097CF6B36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pPr marL="0" indent="0" algn="ctr">
            <a:spcAft>
              <a:spcPts val="0"/>
            </a:spcAft>
          </a:pPr>
          <a:r>
            <a:rPr lang="ru-RU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Разработан </a:t>
          </a:r>
          <a:r>
            <a:rPr lang="ru-RU" u="sng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Федеральный закон от 29.12.2015 </a:t>
          </a:r>
          <a:br>
            <a:rPr lang="ru-RU" u="sng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</a:br>
          <a:r>
            <a:rPr lang="ru-RU" u="sng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№ 408-ФЗ</a:t>
          </a:r>
          <a:r>
            <a:rPr lang="ru-RU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, определяющий </a:t>
          </a:r>
          <a:r>
            <a:rPr lang="ru-RU" b="1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порядок  формирования и ведения</a:t>
          </a:r>
          <a:r>
            <a:rPr lang="ru-RU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 ФНС России </a:t>
          </a:r>
          <a:r>
            <a:rPr lang="ru-RU" b="1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единого реестра </a:t>
          </a:r>
          <a:br>
            <a:rPr lang="ru-RU" b="1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</a:br>
          <a:r>
            <a:rPr lang="ru-RU" b="1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субъектов МСП</a:t>
          </a:r>
          <a:endParaRPr lang="ru-RU" dirty="0">
            <a:solidFill>
              <a:schemeClr val="bg1"/>
            </a:solidFill>
            <a:latin typeface="+mj-lt"/>
          </a:endParaRPr>
        </a:p>
      </dgm:t>
    </dgm:pt>
    <dgm:pt modelId="{04DD78FA-0667-4D7B-8674-EAC233877964}" type="parTrans" cxnId="{703D9CFD-E600-4301-BCDC-4FD9EE1264E3}">
      <dgm:prSet/>
      <dgm:spPr/>
      <dgm:t>
        <a:bodyPr/>
        <a:lstStyle/>
        <a:p>
          <a:endParaRPr lang="ru-RU"/>
        </a:p>
      </dgm:t>
    </dgm:pt>
    <dgm:pt modelId="{D404AC7F-9807-4666-9C2B-1A7DE445A693}" type="sibTrans" cxnId="{703D9CFD-E600-4301-BCDC-4FD9EE1264E3}">
      <dgm:prSet/>
      <dgm:spPr/>
      <dgm:t>
        <a:bodyPr/>
        <a:lstStyle/>
        <a:p>
          <a:endParaRPr lang="ru-RU"/>
        </a:p>
      </dgm:t>
    </dgm:pt>
    <dgm:pt modelId="{F56E276A-9A03-4911-832B-7537C5B41E39}" type="pres">
      <dgm:prSet presAssocID="{C2900677-5FAD-45BB-AB6B-520C9C44232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B38F224-110E-4144-913C-254682CFC629}" type="pres">
      <dgm:prSet presAssocID="{3656FF99-870F-410C-B145-9191E0904D96}" presName="posSpace" presStyleCnt="0"/>
      <dgm:spPr/>
    </dgm:pt>
    <dgm:pt modelId="{FEF6C056-C17F-4E64-98BA-FA0EC1348D24}" type="pres">
      <dgm:prSet presAssocID="{3656FF99-870F-410C-B145-9191E0904D96}" presName="vertFlow" presStyleCnt="0"/>
      <dgm:spPr/>
    </dgm:pt>
    <dgm:pt modelId="{3EBAA7DC-FE88-4DA2-876E-9A782FB0B013}" type="pres">
      <dgm:prSet presAssocID="{3656FF99-870F-410C-B145-9191E0904D96}" presName="topSpace" presStyleCnt="0"/>
      <dgm:spPr/>
    </dgm:pt>
    <dgm:pt modelId="{1B389626-11F5-49ED-AB95-73376FF493C9}" type="pres">
      <dgm:prSet presAssocID="{3656FF99-870F-410C-B145-9191E0904D96}" presName="firstComp" presStyleCnt="0"/>
      <dgm:spPr/>
    </dgm:pt>
    <dgm:pt modelId="{822DFB66-74FE-459B-887B-6412C72E7371}" type="pres">
      <dgm:prSet presAssocID="{3656FF99-870F-410C-B145-9191E0904D96}" presName="firstChild" presStyleLbl="bgAccFollowNode1" presStyleIdx="0" presStyleCnt="1" custScaleX="114534" custScaleY="136054" custLinFactNeighborX="-4740" custLinFactNeighborY="-7055"/>
      <dgm:spPr/>
      <dgm:t>
        <a:bodyPr/>
        <a:lstStyle/>
        <a:p>
          <a:endParaRPr lang="ru-RU"/>
        </a:p>
      </dgm:t>
    </dgm:pt>
    <dgm:pt modelId="{50CF0083-EEAB-4DAD-9278-01A8D36AD83B}" type="pres">
      <dgm:prSet presAssocID="{3656FF99-870F-410C-B145-9191E0904D96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0E38A3-B1D9-4616-86CC-31F43B99A381}" type="pres">
      <dgm:prSet presAssocID="{3656FF99-870F-410C-B145-9191E0904D96}" presName="negSpace" presStyleCnt="0"/>
      <dgm:spPr/>
    </dgm:pt>
    <dgm:pt modelId="{18D1EC6F-B164-4371-A80B-3C9455E0C862}" type="pres">
      <dgm:prSet presAssocID="{3656FF99-870F-410C-B145-9191E0904D96}" presName="circle" presStyleLbl="node1" presStyleIdx="0" presStyleCnt="1" custScaleX="106353" custScaleY="107199" custLinFactY="613" custLinFactNeighborX="-19002" custLinFactNeighborY="100000"/>
      <dgm:spPr/>
      <dgm:t>
        <a:bodyPr/>
        <a:lstStyle/>
        <a:p>
          <a:endParaRPr lang="ru-RU"/>
        </a:p>
      </dgm:t>
    </dgm:pt>
  </dgm:ptLst>
  <dgm:cxnLst>
    <dgm:cxn modelId="{8F735C3E-250C-4B0F-BB77-724C66CDFE03}" srcId="{C2900677-5FAD-45BB-AB6B-520C9C442323}" destId="{3656FF99-870F-410C-B145-9191E0904D96}" srcOrd="0" destOrd="0" parTransId="{C714B0E6-C656-4759-870C-C0738B202D93}" sibTransId="{5AA81531-DDBC-4F9E-BB80-6D4C21831FE7}"/>
    <dgm:cxn modelId="{3FA92806-F347-4CCA-B93C-9032FDEF1E82}" type="presOf" srcId="{DB3F9E74-1989-4A89-8A7D-11E097CF6B36}" destId="{50CF0083-EEAB-4DAD-9278-01A8D36AD83B}" srcOrd="1" destOrd="0" presId="urn:microsoft.com/office/officeart/2005/8/layout/hList9"/>
    <dgm:cxn modelId="{0B3F5E17-2B04-4528-B1A1-31A27F0024E3}" type="presOf" srcId="{3656FF99-870F-410C-B145-9191E0904D96}" destId="{18D1EC6F-B164-4371-A80B-3C9455E0C862}" srcOrd="0" destOrd="0" presId="urn:microsoft.com/office/officeart/2005/8/layout/hList9"/>
    <dgm:cxn modelId="{703D9CFD-E600-4301-BCDC-4FD9EE1264E3}" srcId="{3656FF99-870F-410C-B145-9191E0904D96}" destId="{DB3F9E74-1989-4A89-8A7D-11E097CF6B36}" srcOrd="0" destOrd="0" parTransId="{04DD78FA-0667-4D7B-8674-EAC233877964}" sibTransId="{D404AC7F-9807-4666-9C2B-1A7DE445A693}"/>
    <dgm:cxn modelId="{2A302261-60D0-43B4-956B-8A242C821E03}" type="presOf" srcId="{DB3F9E74-1989-4A89-8A7D-11E097CF6B36}" destId="{822DFB66-74FE-459B-887B-6412C72E7371}" srcOrd="0" destOrd="0" presId="urn:microsoft.com/office/officeart/2005/8/layout/hList9"/>
    <dgm:cxn modelId="{AAD1C33D-1843-452B-8A1D-FC5837048376}" type="presOf" srcId="{C2900677-5FAD-45BB-AB6B-520C9C442323}" destId="{F56E276A-9A03-4911-832B-7537C5B41E39}" srcOrd="0" destOrd="0" presId="urn:microsoft.com/office/officeart/2005/8/layout/hList9"/>
    <dgm:cxn modelId="{C8C383DB-A7C4-4325-9C34-6EA554C77D6B}" type="presParOf" srcId="{F56E276A-9A03-4911-832B-7537C5B41E39}" destId="{DB38F224-110E-4144-913C-254682CFC629}" srcOrd="0" destOrd="0" presId="urn:microsoft.com/office/officeart/2005/8/layout/hList9"/>
    <dgm:cxn modelId="{07524477-8130-4DF8-8B28-1B4E390AEEE8}" type="presParOf" srcId="{F56E276A-9A03-4911-832B-7537C5B41E39}" destId="{FEF6C056-C17F-4E64-98BA-FA0EC1348D24}" srcOrd="1" destOrd="0" presId="urn:microsoft.com/office/officeart/2005/8/layout/hList9"/>
    <dgm:cxn modelId="{479BCAEF-A1B6-44D4-961B-C1D800EAFBCC}" type="presParOf" srcId="{FEF6C056-C17F-4E64-98BA-FA0EC1348D24}" destId="{3EBAA7DC-FE88-4DA2-876E-9A782FB0B013}" srcOrd="0" destOrd="0" presId="urn:microsoft.com/office/officeart/2005/8/layout/hList9"/>
    <dgm:cxn modelId="{A627DCF8-F1AA-48AD-8148-BA2935933243}" type="presParOf" srcId="{FEF6C056-C17F-4E64-98BA-FA0EC1348D24}" destId="{1B389626-11F5-49ED-AB95-73376FF493C9}" srcOrd="1" destOrd="0" presId="urn:microsoft.com/office/officeart/2005/8/layout/hList9"/>
    <dgm:cxn modelId="{6D70D9C1-A6CD-47D4-8372-EF4EA1A681C1}" type="presParOf" srcId="{1B389626-11F5-49ED-AB95-73376FF493C9}" destId="{822DFB66-74FE-459B-887B-6412C72E7371}" srcOrd="0" destOrd="0" presId="urn:microsoft.com/office/officeart/2005/8/layout/hList9"/>
    <dgm:cxn modelId="{7D19AD1D-3134-4FE1-A1EF-738DFE0E3E4B}" type="presParOf" srcId="{1B389626-11F5-49ED-AB95-73376FF493C9}" destId="{50CF0083-EEAB-4DAD-9278-01A8D36AD83B}" srcOrd="1" destOrd="0" presId="urn:microsoft.com/office/officeart/2005/8/layout/hList9"/>
    <dgm:cxn modelId="{E59C1E39-C180-473B-9D8B-986CF2BEC793}" type="presParOf" srcId="{F56E276A-9A03-4911-832B-7537C5B41E39}" destId="{350E38A3-B1D9-4616-86CC-31F43B99A381}" srcOrd="2" destOrd="0" presId="urn:microsoft.com/office/officeart/2005/8/layout/hList9"/>
    <dgm:cxn modelId="{67613BD4-EA6A-4377-A55F-4ABAC14649AB}" type="presParOf" srcId="{F56E276A-9A03-4911-832B-7537C5B41E39}" destId="{18D1EC6F-B164-4371-A80B-3C9455E0C862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D71B2-C074-4B13-AB67-B32509399B4C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A3FB5-6A54-469C-AF8A-E30B739F1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374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A145-E748-45E6-9541-8C569DD64A20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7263" y="1241425"/>
            <a:ext cx="48831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FF0B7-6C7A-444D-BC86-99C02D5842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136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1pPr>
    <a:lvl2pPr marL="4739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2pPr>
    <a:lvl3pPr marL="947867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3pPr>
    <a:lvl4pPr marL="14218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4pPr>
    <a:lvl5pPr marL="18957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5pPr>
    <a:lvl6pPr marL="23696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6pPr>
    <a:lvl7pPr marL="28436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7pPr>
    <a:lvl8pPr marL="3317535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8pPr>
    <a:lvl9pPr marL="37914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27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354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FF0B7-6C7A-444D-BC86-99C02D58423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53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AE1577-3A23-435E-8456-B20EE4B5C2CF}" type="slidenum">
              <a:rPr lang="ru-RU"/>
              <a:pPr/>
              <a:t>6</a:t>
            </a:fld>
            <a:endParaRPr lang="ru-RU" dirty="0"/>
          </a:p>
        </p:txBody>
      </p:sp>
      <p:sp>
        <p:nvSpPr>
          <p:cNvPr id="1815554" name="Rectangle 7"/>
          <p:cNvSpPr txBox="1">
            <a:spLocks noGrp="1" noChangeArrowheads="1"/>
          </p:cNvSpPr>
          <p:nvPr/>
        </p:nvSpPr>
        <p:spPr bwMode="auto">
          <a:xfrm>
            <a:off x="3849690" y="9428712"/>
            <a:ext cx="294640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9" tIns="45704" rIns="91409" bIns="45704"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6B434C67-FE62-4AB2-B74E-CF3DBFFBEB76}" type="slidenum">
              <a:rPr lang="ru-RU" sz="1200"/>
              <a:pPr algn="r"/>
              <a:t>6</a:t>
            </a:fld>
            <a:endParaRPr lang="ru-RU" sz="1200" dirty="0"/>
          </a:p>
        </p:txBody>
      </p:sp>
      <p:sp>
        <p:nvSpPr>
          <p:cNvPr id="1815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746125"/>
            <a:ext cx="5427662" cy="3721100"/>
          </a:xfrm>
          <a:ln/>
        </p:spPr>
      </p:sp>
      <p:sp>
        <p:nvSpPr>
          <p:cNvPr id="1815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2" y="4715953"/>
            <a:ext cx="5438775" cy="446698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865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D061E6-0AAA-49F8-B74D-B24FEDCECDE1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7271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D061E6-0AAA-49F8-B74D-B24FEDCECDE1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5183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999" y="1414125"/>
            <a:ext cx="10709990" cy="3008266"/>
          </a:xfrm>
        </p:spPr>
        <p:txBody>
          <a:bodyPr anchor="b"/>
          <a:lstStyle>
            <a:lvl1pPr algn="ctr"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4538401"/>
            <a:ext cx="9449991" cy="2086184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72" indent="0" algn="ctr">
              <a:buNone/>
              <a:defRPr sz="2520"/>
            </a:lvl2pPr>
            <a:lvl3pPr marL="1152144" indent="0" algn="ctr">
              <a:buNone/>
              <a:defRPr sz="2268"/>
            </a:lvl3pPr>
            <a:lvl4pPr marL="1728216" indent="0" algn="ctr">
              <a:buNone/>
              <a:defRPr sz="2016"/>
            </a:lvl4pPr>
            <a:lvl5pPr marL="2304288" indent="0" algn="ctr">
              <a:buNone/>
              <a:defRPr sz="2016"/>
            </a:lvl5pPr>
            <a:lvl6pPr marL="2880360" indent="0" algn="ctr">
              <a:buNone/>
              <a:defRPr sz="2016"/>
            </a:lvl6pPr>
            <a:lvl7pPr marL="3456432" indent="0" algn="ctr">
              <a:buNone/>
              <a:defRPr sz="2016"/>
            </a:lvl7pPr>
            <a:lvl8pPr marL="4032504" indent="0" algn="ctr">
              <a:buNone/>
              <a:defRPr sz="2016"/>
            </a:lvl8pPr>
            <a:lvl9pPr marL="4608576" indent="0" algn="ctr">
              <a:buNone/>
              <a:defRPr sz="2016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A94D-C25F-4CCC-8DFA-2DD3C1B362B1}" type="datetime1">
              <a:rPr lang="ru-RU" smtClean="0"/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76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F4CD-F5EC-4D43-B0F2-0C5C6D9AF715}" type="datetime1">
              <a:rPr lang="ru-RU" smtClean="0"/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81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460041"/>
            <a:ext cx="2716872" cy="73226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0" y="460041"/>
            <a:ext cx="7993117" cy="73226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DBB9-72CE-45BA-A57E-EC2CD90B430E}" type="datetime1">
              <a:rPr lang="ru-RU" smtClean="0"/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219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иугольник 10"/>
          <p:cNvSpPr/>
          <p:nvPr userDrawn="1"/>
        </p:nvSpPr>
        <p:spPr bwMode="auto">
          <a:xfrm>
            <a:off x="-987642" y="307270"/>
            <a:ext cx="987648" cy="230860"/>
          </a:xfrm>
          <a:prstGeom prst="homePlate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Space before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AutoShape 12"/>
          <p:cNvSpPr>
            <a:spLocks noChangeArrowheads="1"/>
          </p:cNvSpPr>
          <p:nvPr userDrawn="1"/>
        </p:nvSpPr>
        <p:spPr bwMode="auto">
          <a:xfrm>
            <a:off x="-15918" y="8659113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Left indent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Пятиугольник 20"/>
          <p:cNvSpPr/>
          <p:nvPr userDrawn="1"/>
        </p:nvSpPr>
        <p:spPr bwMode="auto">
          <a:xfrm>
            <a:off x="-1003572" y="2030490"/>
            <a:ext cx="987648" cy="230860"/>
          </a:xfrm>
          <a:prstGeom prst="homePlat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7" y="1164689"/>
            <a:ext cx="11135345" cy="57689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426034" indent="0">
              <a:buNone/>
              <a:defRPr sz="2357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Enter your subheadline here</a:t>
            </a:r>
            <a:endParaRPr lang="ru-RU" dirty="0" smtClean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7" y="422706"/>
            <a:ext cx="11135345" cy="731100"/>
          </a:xfrm>
          <a:prstGeom prst="rect">
            <a:avLst/>
          </a:prstGeom>
        </p:spPr>
        <p:txBody>
          <a:bodyPr lIns="89904" tIns="0" rIns="91344" bIns="0" anchor="b" anchorCtr="0">
            <a:normAutofit/>
          </a:bodyPr>
          <a:lstStyle>
            <a:lvl1pPr>
              <a:defRPr sz="2592" b="1">
                <a:solidFill>
                  <a:srgbClr val="232323"/>
                </a:solidFill>
              </a:defRPr>
            </a:lvl1pPr>
          </a:lstStyle>
          <a:p>
            <a:r>
              <a:rPr lang="en-US" dirty="0" smtClean="0"/>
              <a:t>Enter your headline here</a:t>
            </a:r>
            <a:endParaRPr lang="ru-RU" dirty="0"/>
          </a:p>
        </p:txBody>
      </p:sp>
      <p:sp>
        <p:nvSpPr>
          <p:cNvPr id="33" name="Пятиугольник 32"/>
          <p:cNvSpPr/>
          <p:nvPr userDrawn="1"/>
        </p:nvSpPr>
        <p:spPr bwMode="auto">
          <a:xfrm>
            <a:off x="-987641" y="8120992"/>
            <a:ext cx="971728" cy="230860"/>
          </a:xfrm>
          <a:prstGeom prst="homePlate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Space after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AutoShape 12"/>
          <p:cNvSpPr>
            <a:spLocks noChangeArrowheads="1"/>
          </p:cNvSpPr>
          <p:nvPr userDrawn="1"/>
        </p:nvSpPr>
        <p:spPr bwMode="auto">
          <a:xfrm>
            <a:off x="11719050" y="8661766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Right indent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AutoShape 12"/>
          <p:cNvSpPr>
            <a:spLocks noChangeArrowheads="1"/>
          </p:cNvSpPr>
          <p:nvPr userDrawn="1"/>
        </p:nvSpPr>
        <p:spPr bwMode="auto">
          <a:xfrm>
            <a:off x="1006442" y="8658342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AutoShape 12"/>
          <p:cNvSpPr>
            <a:spLocks noChangeArrowheads="1"/>
          </p:cNvSpPr>
          <p:nvPr userDrawn="1"/>
        </p:nvSpPr>
        <p:spPr bwMode="auto">
          <a:xfrm>
            <a:off x="10710825" y="8658342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Пятиугольник 18"/>
          <p:cNvSpPr/>
          <p:nvPr userDrawn="1"/>
        </p:nvSpPr>
        <p:spPr bwMode="auto">
          <a:xfrm>
            <a:off x="-1003571" y="7199196"/>
            <a:ext cx="987648" cy="230860"/>
          </a:xfrm>
          <a:prstGeom prst="homePlat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152188" y="7963674"/>
            <a:ext cx="1008225" cy="27274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lang="ru-RU" sz="1296" smtClean="0">
                <a:solidFill>
                  <a:schemeClr val="accent1"/>
                </a:solidFill>
              </a:defRPr>
            </a:lvl1pPr>
          </a:lstStyle>
          <a:p>
            <a:fld id="{BDBB2107-50E8-4020-A265-E2E05D6FF44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52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EFBEA-0D8C-44F4-9DC4-425DC9CB45BF}" type="datetime1">
              <a:rPr lang="ru-RU" smtClean="0"/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76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2154193"/>
            <a:ext cx="1086749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782513"/>
            <a:ext cx="1086749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7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DDFF-4DC0-4249-930E-0F3FD2D975B8}" type="datetime1">
              <a:rPr lang="ru-RU" smtClean="0"/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51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F970-0A99-4F05-9CC3-BCDB09507058}" type="datetime1">
              <a:rPr lang="ru-RU" smtClean="0"/>
              <a:t>22.12.2016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7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460043"/>
            <a:ext cx="10867490" cy="16701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2" y="2118188"/>
            <a:ext cx="5330385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2" y="3156278"/>
            <a:ext cx="5330385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5" y="2118188"/>
            <a:ext cx="5356636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5" y="3156278"/>
            <a:ext cx="5356636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7B89-F843-4029-A188-A2F0F6778761}" type="datetime1">
              <a:rPr lang="ru-RU" smtClean="0"/>
              <a:t>22.12.2016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18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B347-EA48-4E53-AA19-91E2BE95543B}" type="datetime1">
              <a:rPr lang="ru-RU" smtClean="0"/>
              <a:t>22.12.2016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9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DD74-0963-4817-90A9-E4C389D28BE1}" type="datetime1">
              <a:rPr lang="ru-RU" smtClean="0"/>
              <a:t>22.12.2016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1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244112"/>
            <a:ext cx="6378744" cy="6140542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507C-68E6-4153-A62A-DDC2054FE3DA}" type="datetime1">
              <a:rPr lang="ru-RU" smtClean="0"/>
              <a:t>22.12.2016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901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244112"/>
            <a:ext cx="6378744" cy="6140542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072" indent="0">
              <a:buNone/>
              <a:defRPr sz="3528"/>
            </a:lvl2pPr>
            <a:lvl3pPr marL="1152144" indent="0">
              <a:buNone/>
              <a:defRPr sz="3024"/>
            </a:lvl3pPr>
            <a:lvl4pPr marL="1728216" indent="0">
              <a:buNone/>
              <a:defRPr sz="2520"/>
            </a:lvl4pPr>
            <a:lvl5pPr marL="2304288" indent="0">
              <a:buNone/>
              <a:defRPr sz="2520"/>
            </a:lvl5pPr>
            <a:lvl6pPr marL="2880360" indent="0">
              <a:buNone/>
              <a:defRPr sz="2520"/>
            </a:lvl6pPr>
            <a:lvl7pPr marL="3456432" indent="0">
              <a:buNone/>
              <a:defRPr sz="2520"/>
            </a:lvl7pPr>
            <a:lvl8pPr marL="4032504" indent="0">
              <a:buNone/>
              <a:defRPr sz="2520"/>
            </a:lvl8pPr>
            <a:lvl9pPr marL="4608576" indent="0">
              <a:buNone/>
              <a:defRPr sz="252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A2F5-AE2A-496A-B8C5-EC7D7C36D010}" type="datetime1">
              <a:rPr lang="ru-RU" smtClean="0"/>
              <a:t>22.12.2016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5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460043"/>
            <a:ext cx="10867490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2300203"/>
            <a:ext cx="10867490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539BE-C3BA-4B0B-914D-7C9F5DA1E847}" type="datetime1">
              <a:rPr lang="ru-RU" smtClean="0"/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8008709"/>
            <a:ext cx="4252496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46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hf hdr="0" ftr="0" dt="0"/>
  <p:txStyles>
    <p:titleStyle>
      <a:lvl1pPr algn="l" defTabSz="1152144" rtl="0" eaLnBrk="1" latinLnBrk="0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115214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10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2.jpeg"/><Relationship Id="rId21" Type="http://schemas.openxmlformats.org/officeDocument/2006/relationships/image" Target="../media/image24.pn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6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jpeg"/><Relationship Id="rId19" Type="http://schemas.openxmlformats.org/officeDocument/2006/relationships/image" Target="../media/image22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725227"/>
            <a:ext cx="1259998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 ходе оказания мер поддержки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субъектам малого и среднего предпринимательства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АО «Корпорация «МСП» в 2016 году</a:t>
            </a:r>
            <a:endParaRPr lang="en-US" sz="32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(по состоянию на 19.12.2016)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7462" y="7558267"/>
            <a:ext cx="190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Москва, 2016 г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56" y="229506"/>
            <a:ext cx="7091076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7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62691" y="8209284"/>
            <a:ext cx="2834997" cy="460041"/>
          </a:xfrm>
        </p:spPr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58995" y="1"/>
            <a:ext cx="8847748" cy="915716"/>
          </a:xfrm>
          <a:prstGeom prst="rect">
            <a:avLst/>
          </a:prstGeom>
          <a:noFill/>
        </p:spPr>
        <p:txBody>
          <a:bodyPr wrap="square" lIns="59057" tIns="29528" rIns="0" bIns="29528" rtlCol="0" anchor="ctr">
            <a:noAutofit/>
          </a:bodyPr>
          <a:lstStyle/>
          <a:p>
            <a:pPr algn="ctr"/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Поддержка экспортно-ориентированных субъектов МСП</a:t>
            </a:r>
            <a:endParaRPr lang="ru-RU" altLang="ru-RU" sz="2000" i="1" dirty="0">
              <a:solidFill>
                <a:schemeClr val="accent1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363538" y="6859825"/>
            <a:ext cx="11891165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15938" y="6981218"/>
            <a:ext cx="7406213" cy="171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200" b="1" dirty="0" smtClean="0"/>
              <a:t>Базовые требования рассмотрения проекта всеми Институтами в рамках Инвестиционного лифта: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100" dirty="0" smtClean="0"/>
              <a:t>Годовая выручка: до 2 млрд руб.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100" dirty="0" smtClean="0"/>
              <a:t>Кол-во сотрудников: до 250 чел.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100" dirty="0" err="1" smtClean="0"/>
              <a:t>Резидентство</a:t>
            </a:r>
            <a:r>
              <a:rPr lang="ru-RU" sz="1100" dirty="0" smtClean="0"/>
              <a:t>: Российская Федерация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100" dirty="0" smtClean="0"/>
              <a:t>Отсутствие отрицательной кредитной истории и отсутствие просроченной задолженности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100" dirty="0" smtClean="0"/>
              <a:t>Собственные средства инвестора: не менее 15%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100" dirty="0" smtClean="0"/>
              <a:t>Срок кредитования: до 5 лет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ru-RU" sz="1000" dirty="0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515938" y="2387062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Группа 55"/>
          <p:cNvGrpSpPr/>
          <p:nvPr/>
        </p:nvGrpSpPr>
        <p:grpSpPr>
          <a:xfrm>
            <a:off x="492084" y="5495471"/>
            <a:ext cx="2360923" cy="715982"/>
            <a:chOff x="370506" y="3957296"/>
            <a:chExt cx="2391745" cy="715982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370506" y="3957296"/>
              <a:ext cx="2391745" cy="715982"/>
            </a:xfrm>
            <a:prstGeom prst="roundRect">
              <a:avLst>
                <a:gd name="adj" fmla="val 4144"/>
              </a:avLst>
            </a:prstGeom>
            <a:solidFill>
              <a:srgbClr val="E7F5FE"/>
            </a:solidFill>
            <a:ln w="25400" cap="flat" cmpd="sng" algn="ctr">
              <a:noFill/>
              <a:prstDash val="solid"/>
            </a:ln>
            <a:effectLst/>
          </p:spPr>
          <p:txBody>
            <a:bodyPr lIns="900000" rIns="72000"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b="1" kern="0" dirty="0" smtClean="0">
                  <a:latin typeface="+mj-lt"/>
                </a:rPr>
                <a:t>Параметры финансирования</a:t>
              </a:r>
              <a:endParaRPr lang="ru-RU" sz="1200" b="1" kern="0" dirty="0">
                <a:latin typeface="+mj-lt"/>
              </a:endParaRPr>
            </a:p>
          </p:txBody>
        </p:sp>
        <p:grpSp>
          <p:nvGrpSpPr>
            <p:cNvPr id="58" name="Группа 57"/>
            <p:cNvGrpSpPr/>
            <p:nvPr/>
          </p:nvGrpSpPr>
          <p:grpSpPr>
            <a:xfrm>
              <a:off x="523994" y="3995396"/>
              <a:ext cx="499365" cy="563436"/>
              <a:chOff x="504944" y="4355696"/>
              <a:chExt cx="499365" cy="563436"/>
            </a:xfrm>
          </p:grpSpPr>
          <p:pic>
            <p:nvPicPr>
              <p:cNvPr id="59" name="Рисунок 5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04944" y="4355696"/>
                <a:ext cx="360820" cy="360820"/>
              </a:xfrm>
              <a:prstGeom prst="rect">
                <a:avLst/>
              </a:prstGeom>
            </p:spPr>
          </p:pic>
          <p:grpSp>
            <p:nvGrpSpPr>
              <p:cNvPr id="60" name="Group 629"/>
              <p:cNvGrpSpPr/>
              <p:nvPr/>
            </p:nvGrpSpPr>
            <p:grpSpPr>
              <a:xfrm>
                <a:off x="657808" y="4451532"/>
                <a:ext cx="346501" cy="467600"/>
                <a:chOff x="8731241" y="4262438"/>
                <a:chExt cx="458788" cy="619125"/>
              </a:xfrm>
              <a:solidFill>
                <a:schemeClr val="tx1"/>
              </a:solidFill>
            </p:grpSpPr>
            <p:sp>
              <p:nvSpPr>
                <p:cNvPr id="61" name="Freeform 857"/>
                <p:cNvSpPr>
                  <a:spLocks noEditPoints="1"/>
                </p:cNvSpPr>
                <p:nvPr/>
              </p:nvSpPr>
              <p:spPr bwMode="auto">
                <a:xfrm>
                  <a:off x="8731241" y="4262438"/>
                  <a:ext cx="458788" cy="619125"/>
                </a:xfrm>
                <a:custGeom>
                  <a:avLst/>
                  <a:gdLst>
                    <a:gd name="T0" fmla="*/ 90 w 157"/>
                    <a:gd name="T1" fmla="*/ 212 h 212"/>
                    <a:gd name="T2" fmla="*/ 18 w 157"/>
                    <a:gd name="T3" fmla="*/ 212 h 212"/>
                    <a:gd name="T4" fmla="*/ 0 w 157"/>
                    <a:gd name="T5" fmla="*/ 194 h 212"/>
                    <a:gd name="T6" fmla="*/ 0 w 157"/>
                    <a:gd name="T7" fmla="*/ 17 h 212"/>
                    <a:gd name="T8" fmla="*/ 18 w 157"/>
                    <a:gd name="T9" fmla="*/ 0 h 212"/>
                    <a:gd name="T10" fmla="*/ 140 w 157"/>
                    <a:gd name="T11" fmla="*/ 0 h 212"/>
                    <a:gd name="T12" fmla="*/ 157 w 157"/>
                    <a:gd name="T13" fmla="*/ 17 h 212"/>
                    <a:gd name="T14" fmla="*/ 157 w 157"/>
                    <a:gd name="T15" fmla="*/ 145 h 212"/>
                    <a:gd name="T16" fmla="*/ 90 w 157"/>
                    <a:gd name="T17" fmla="*/ 212 h 212"/>
                    <a:gd name="T18" fmla="*/ 18 w 157"/>
                    <a:gd name="T19" fmla="*/ 12 h 212"/>
                    <a:gd name="T20" fmla="*/ 12 w 157"/>
                    <a:gd name="T21" fmla="*/ 17 h 212"/>
                    <a:gd name="T22" fmla="*/ 12 w 157"/>
                    <a:gd name="T23" fmla="*/ 194 h 212"/>
                    <a:gd name="T24" fmla="*/ 18 w 157"/>
                    <a:gd name="T25" fmla="*/ 200 h 212"/>
                    <a:gd name="T26" fmla="*/ 85 w 157"/>
                    <a:gd name="T27" fmla="*/ 200 h 212"/>
                    <a:gd name="T28" fmla="*/ 145 w 157"/>
                    <a:gd name="T29" fmla="*/ 140 h 212"/>
                    <a:gd name="T30" fmla="*/ 145 w 157"/>
                    <a:gd name="T31" fmla="*/ 17 h 212"/>
                    <a:gd name="T32" fmla="*/ 140 w 157"/>
                    <a:gd name="T33" fmla="*/ 12 h 212"/>
                    <a:gd name="T34" fmla="*/ 18 w 157"/>
                    <a:gd name="T35" fmla="*/ 12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7" h="212">
                      <a:moveTo>
                        <a:pt x="90" y="212"/>
                      </a:moveTo>
                      <a:cubicBezTo>
                        <a:pt x="18" y="212"/>
                        <a:pt x="18" y="212"/>
                        <a:pt x="18" y="212"/>
                      </a:cubicBezTo>
                      <a:cubicBezTo>
                        <a:pt x="8" y="212"/>
                        <a:pt x="0" y="204"/>
                        <a:pt x="0" y="194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8"/>
                        <a:pt x="8" y="0"/>
                        <a:pt x="18" y="0"/>
                      </a:cubicBezTo>
                      <a:cubicBezTo>
                        <a:pt x="140" y="0"/>
                        <a:pt x="140" y="0"/>
                        <a:pt x="140" y="0"/>
                      </a:cubicBezTo>
                      <a:cubicBezTo>
                        <a:pt x="149" y="0"/>
                        <a:pt x="157" y="8"/>
                        <a:pt x="157" y="17"/>
                      </a:cubicBezTo>
                      <a:cubicBezTo>
                        <a:pt x="157" y="145"/>
                        <a:pt x="157" y="145"/>
                        <a:pt x="157" y="145"/>
                      </a:cubicBezTo>
                      <a:lnTo>
                        <a:pt x="90" y="212"/>
                      </a:lnTo>
                      <a:close/>
                      <a:moveTo>
                        <a:pt x="18" y="12"/>
                      </a:moveTo>
                      <a:cubicBezTo>
                        <a:pt x="15" y="12"/>
                        <a:pt x="12" y="14"/>
                        <a:pt x="12" y="17"/>
                      </a:cubicBezTo>
                      <a:cubicBezTo>
                        <a:pt x="12" y="194"/>
                        <a:pt x="12" y="194"/>
                        <a:pt x="12" y="194"/>
                      </a:cubicBezTo>
                      <a:cubicBezTo>
                        <a:pt x="12" y="197"/>
                        <a:pt x="15" y="200"/>
                        <a:pt x="18" y="200"/>
                      </a:cubicBezTo>
                      <a:cubicBezTo>
                        <a:pt x="85" y="200"/>
                        <a:pt x="85" y="200"/>
                        <a:pt x="85" y="200"/>
                      </a:cubicBezTo>
                      <a:cubicBezTo>
                        <a:pt x="145" y="140"/>
                        <a:pt x="145" y="140"/>
                        <a:pt x="145" y="140"/>
                      </a:cubicBezTo>
                      <a:cubicBezTo>
                        <a:pt x="145" y="17"/>
                        <a:pt x="145" y="17"/>
                        <a:pt x="145" y="17"/>
                      </a:cubicBezTo>
                      <a:cubicBezTo>
                        <a:pt x="145" y="14"/>
                        <a:pt x="143" y="12"/>
                        <a:pt x="140" y="12"/>
                      </a:cubicBezTo>
                      <a:lnTo>
                        <a:pt x="18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0000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2" name="Freeform 858"/>
                <p:cNvSpPr>
                  <a:spLocks/>
                </p:cNvSpPr>
                <p:nvPr/>
              </p:nvSpPr>
              <p:spPr bwMode="auto">
                <a:xfrm>
                  <a:off x="8970963" y="4659313"/>
                  <a:ext cx="201613" cy="204788"/>
                </a:xfrm>
                <a:custGeom>
                  <a:avLst/>
                  <a:gdLst>
                    <a:gd name="T0" fmla="*/ 12 w 69"/>
                    <a:gd name="T1" fmla="*/ 70 h 70"/>
                    <a:gd name="T2" fmla="*/ 0 w 69"/>
                    <a:gd name="T3" fmla="*/ 70 h 70"/>
                    <a:gd name="T4" fmla="*/ 0 w 69"/>
                    <a:gd name="T5" fmla="*/ 18 h 70"/>
                    <a:gd name="T6" fmla="*/ 18 w 69"/>
                    <a:gd name="T7" fmla="*/ 0 h 70"/>
                    <a:gd name="T8" fmla="*/ 69 w 69"/>
                    <a:gd name="T9" fmla="*/ 0 h 70"/>
                    <a:gd name="T10" fmla="*/ 69 w 69"/>
                    <a:gd name="T11" fmla="*/ 12 h 70"/>
                    <a:gd name="T12" fmla="*/ 18 w 69"/>
                    <a:gd name="T13" fmla="*/ 12 h 70"/>
                    <a:gd name="T14" fmla="*/ 12 w 69"/>
                    <a:gd name="T15" fmla="*/ 18 h 70"/>
                    <a:gd name="T16" fmla="*/ 12 w 69"/>
                    <a:gd name="T17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9" h="70">
                      <a:moveTo>
                        <a:pt x="12" y="70"/>
                      </a:move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8"/>
                        <a:pt x="8" y="0"/>
                        <a:pt x="18" y="0"/>
                      </a:cubicBezTo>
                      <a:cubicBezTo>
                        <a:pt x="69" y="0"/>
                        <a:pt x="69" y="0"/>
                        <a:pt x="69" y="0"/>
                      </a:cubicBezTo>
                      <a:cubicBezTo>
                        <a:pt x="69" y="12"/>
                        <a:pt x="69" y="12"/>
                        <a:pt x="69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4" y="12"/>
                        <a:pt x="12" y="15"/>
                        <a:pt x="12" y="18"/>
                      </a:cubicBezTo>
                      <a:lnTo>
                        <a:pt x="12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0000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</p:grpSp>
      </p:grpSp>
      <p:pic>
        <p:nvPicPr>
          <p:cNvPr id="63" name="Изображение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01" y="1854662"/>
            <a:ext cx="1043824" cy="2901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4" cstate="print"/>
          <a:srcRect l="2083" t="12026" r="15209" b="51231"/>
          <a:stretch/>
        </p:blipFill>
        <p:spPr>
          <a:xfrm>
            <a:off x="5295900" y="1658703"/>
            <a:ext cx="2296391" cy="573554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898" y="1734078"/>
            <a:ext cx="2018506" cy="409727"/>
          </a:xfrm>
          <a:prstGeom prst="rect">
            <a:avLst/>
          </a:prstGeom>
        </p:spPr>
      </p:pic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669822"/>
              </p:ext>
            </p:extLst>
          </p:nvPr>
        </p:nvGraphicFramePr>
        <p:xfrm>
          <a:off x="2914651" y="2563681"/>
          <a:ext cx="9492452" cy="4431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3113">
                  <a:extLst>
                    <a:ext uri="{9D8B030D-6E8A-4147-A177-3AD203B41FA5}">
                      <a16:colId xmlns="" xmlns:a16="http://schemas.microsoft.com/office/drawing/2014/main" val="2756428174"/>
                    </a:ext>
                  </a:extLst>
                </a:gridCol>
                <a:gridCol w="2373113">
                  <a:extLst>
                    <a:ext uri="{9D8B030D-6E8A-4147-A177-3AD203B41FA5}">
                      <a16:colId xmlns="" xmlns:a16="http://schemas.microsoft.com/office/drawing/2014/main" val="83167896"/>
                    </a:ext>
                  </a:extLst>
                </a:gridCol>
                <a:gridCol w="2373113">
                  <a:extLst>
                    <a:ext uri="{9D8B030D-6E8A-4147-A177-3AD203B41FA5}">
                      <a16:colId xmlns="" xmlns:a16="http://schemas.microsoft.com/office/drawing/2014/main" val="852599335"/>
                    </a:ext>
                  </a:extLst>
                </a:gridCol>
                <a:gridCol w="2373113">
                  <a:extLst>
                    <a:ext uri="{9D8B030D-6E8A-4147-A177-3AD203B41FA5}">
                      <a16:colId xmlns="" xmlns:a16="http://schemas.microsoft.com/office/drawing/2014/main" val="3764770974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Кредитное финансирование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субъектов МСП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Осуществление кредитно-гарантийной поддержки 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субъектов МСП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Вхождение в капитал субъектов МСП/ мезонинное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финансирование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Сопровождение и поддержка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</a:rPr>
                        <a:t> субъектов МСП с экспортным потенциалом</a:t>
                      </a:r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60242786"/>
                  </a:ext>
                </a:extLst>
              </a:tr>
              <a:tr h="2119256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Основной фокус при отборе проектов- </a:t>
                      </a:r>
                      <a:r>
                        <a:rPr lang="ru-RU" sz="1050" b="0" dirty="0" err="1" smtClean="0">
                          <a:solidFill>
                            <a:schemeClr val="tx1"/>
                          </a:solidFill>
                        </a:rPr>
                        <a:t>импортозамещение</a:t>
                      </a: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, высокотехнологичные компании.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50% - </a:t>
                      </a:r>
                      <a:r>
                        <a:rPr lang="ru-RU" sz="1050" b="0" dirty="0" err="1" smtClean="0">
                          <a:solidFill>
                            <a:schemeClr val="tx1"/>
                          </a:solidFill>
                        </a:rPr>
                        <a:t>софинансирование</a:t>
                      </a: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 от заемщика (включая банковские кредиты)</a:t>
                      </a:r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Не менее 15% средств предоставляет акционер</a:t>
                      </a:r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Обеспечение: гарантия, залог, поручительство.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Соответствие требованиям ст.4 Федерального закона № 209-ФЗ</a:t>
                      </a:r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Регистрация бизнеса на территории Российской Федерации</a:t>
                      </a:r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Отсутствие отрицательной кредитной истории и отсутствие просроченной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</a:rPr>
                        <a:t> задолженности</a:t>
                      </a: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Программа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</a:rPr>
                        <a:t> «Инвестиционный лифт»</a:t>
                      </a: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dirty="0" err="1" smtClean="0">
                          <a:solidFill>
                            <a:schemeClr val="tx1"/>
                          </a:solidFill>
                        </a:rPr>
                        <a:t>Несырьевой</a:t>
                      </a: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 сектор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</a:rPr>
                        <a:t> экономики</a:t>
                      </a: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05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</a:rPr>
                        <a:t>Наличие экспортной выручки</a:t>
                      </a: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05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</a:rPr>
                        <a:t>Выручка компании от 0,5 до 2 млрд. руб.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</a:rPr>
                        <a:t>Резидент РФ</a:t>
                      </a: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05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Ведение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</a:rPr>
                        <a:t> экспортной деятельности</a:t>
                      </a: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05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Поддержка только </a:t>
                      </a:r>
                      <a:r>
                        <a:rPr lang="ru-RU" sz="1050" b="0" dirty="0" err="1" smtClean="0">
                          <a:solidFill>
                            <a:schemeClr val="tx1"/>
                          </a:solidFill>
                        </a:rPr>
                        <a:t>несырьевого</a:t>
                      </a: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 сектора</a:t>
                      </a:r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Объем сделки: нет минимального порога, в работе сделки – в среднем по 20-30 млн. руб.</a:t>
                      </a: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20540156"/>
                  </a:ext>
                </a:extLst>
              </a:tr>
              <a:tr h="1619626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Финансирование на проектной основе.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Стоимость финансирования: 5% годовых</a:t>
                      </a:r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Срок кредита: 5 лет.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Объем финансирования: до 300 млн руб. на одну сделку.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1" indent="-171450" algn="l" defTabSz="10933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Срок гарантии: до 15 лет</a:t>
                      </a:r>
                      <a:r>
                        <a:rPr lang="en-US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05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1" indent="-171450" algn="l" defTabSz="1093357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Вознаграждение за гарантию: 1,25% годовых от суммы гарантии за весь срок действия гарантии</a:t>
                      </a:r>
                      <a:r>
                        <a:rPr lang="en-US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05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1" indent="-171450" algn="l" defTabSz="1093357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Сумма гарантии: до 50% от суммы кредита, с возможным участием РГО до 70%</a:t>
                      </a:r>
                      <a:r>
                        <a:rPr lang="en-US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05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1" indent="-171450" algn="l" defTabSz="1093357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Программа кредитования 6,5% (10%-11%</a:t>
                      </a: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годовых, до 3 лет</a:t>
                      </a: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05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10933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Участие в акционерном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</a:rPr>
                        <a:t> капитале до 50%</a:t>
                      </a: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Объем инвестирования: до 1 млрд руб. в один проект.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Внутренняя норма доходности превышает 13,5% в рублях</a:t>
                      </a:r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Выход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</a:rPr>
                        <a:t> РФПИ из инвестиции через 5-7 лет</a:t>
                      </a: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171450" lvl="1" indent="-171450" algn="l" defTabSz="109335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страховых продуктов ЭКСАР</a:t>
                      </a:r>
                      <a:r>
                        <a:rPr lang="en-US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05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1" indent="-171450" algn="l" defTabSz="109335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 кредитных продуктов </a:t>
                      </a:r>
                      <a:r>
                        <a:rPr lang="ru-RU" sz="105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Росэксимбанка</a:t>
                      </a: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в </a:t>
                      </a:r>
                      <a:r>
                        <a:rPr lang="ru-RU" sz="105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ам.долл</a:t>
                      </a: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– 2% </a:t>
                      </a:r>
                      <a:r>
                        <a:rPr lang="ru-RU" sz="105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p.a</a:t>
                      </a: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., в евро – 1,5% </a:t>
                      </a:r>
                      <a:r>
                        <a:rPr lang="ru-RU" sz="105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p.a</a:t>
                      </a: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., в рублях – 5,75% </a:t>
                      </a:r>
                      <a:r>
                        <a:rPr lang="ru-RU" sz="105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p.a</a:t>
                      </a: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для иностранных покупателей, 7,75% </a:t>
                      </a:r>
                      <a:r>
                        <a:rPr lang="ru-RU" sz="105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p.a</a:t>
                      </a: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для российских экспортеров</a:t>
                      </a:r>
                      <a:r>
                        <a:rPr lang="en-US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05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7308875"/>
                  </a:ext>
                </a:extLst>
              </a:tr>
            </a:tbl>
          </a:graphicData>
        </a:graphic>
      </p:graphicFrame>
      <p:pic>
        <p:nvPicPr>
          <p:cNvPr id="67" name="Рисунок 6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665" y="1638473"/>
            <a:ext cx="2001050" cy="618974"/>
          </a:xfrm>
          <a:prstGeom prst="rect">
            <a:avLst/>
          </a:prstGeom>
        </p:spPr>
      </p:pic>
      <p:grpSp>
        <p:nvGrpSpPr>
          <p:cNvPr id="68" name="Группа 67"/>
          <p:cNvGrpSpPr/>
          <p:nvPr/>
        </p:nvGrpSpPr>
        <p:grpSpPr>
          <a:xfrm>
            <a:off x="492084" y="3868530"/>
            <a:ext cx="2391745" cy="715982"/>
            <a:chOff x="308862" y="2881804"/>
            <a:chExt cx="2391745" cy="715982"/>
          </a:xfrm>
        </p:grpSpPr>
        <p:sp>
          <p:nvSpPr>
            <p:cNvPr id="69" name="Скругленный прямоугольник 68"/>
            <p:cNvSpPr/>
            <p:nvPr/>
          </p:nvSpPr>
          <p:spPr>
            <a:xfrm>
              <a:off x="308862" y="2881804"/>
              <a:ext cx="2391745" cy="715982"/>
            </a:xfrm>
            <a:prstGeom prst="roundRect">
              <a:avLst>
                <a:gd name="adj" fmla="val 4144"/>
              </a:avLst>
            </a:prstGeom>
            <a:solidFill>
              <a:srgbClr val="E7F5FE"/>
            </a:solidFill>
            <a:ln w="25400" cap="flat" cmpd="sng" algn="ctr">
              <a:noFill/>
              <a:prstDash val="solid"/>
            </a:ln>
            <a:effectLst/>
          </p:spPr>
          <p:txBody>
            <a:bodyPr lIns="900000" rIns="72000"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b="1" kern="0" dirty="0" smtClean="0">
                  <a:latin typeface="+mj-lt"/>
                </a:rPr>
                <a:t>Ключевые </a:t>
              </a:r>
              <a:br>
                <a:rPr lang="ru-RU" sz="1200" b="1" kern="0" dirty="0" smtClean="0">
                  <a:latin typeface="+mj-lt"/>
                </a:rPr>
              </a:br>
              <a:r>
                <a:rPr lang="ru-RU" sz="1200" b="1" kern="0" dirty="0" smtClean="0">
                  <a:latin typeface="+mj-lt"/>
                </a:rPr>
                <a:t>требования </a:t>
              </a:r>
              <a:br>
                <a:rPr lang="ru-RU" sz="1200" b="1" kern="0" dirty="0" smtClean="0">
                  <a:latin typeface="+mj-lt"/>
                </a:rPr>
              </a:br>
              <a:r>
                <a:rPr lang="ru-RU" sz="1200" b="1" kern="0" dirty="0" smtClean="0">
                  <a:latin typeface="+mj-lt"/>
                </a:rPr>
                <a:t>к проектам</a:t>
              </a:r>
              <a:endParaRPr lang="ru-RU" sz="1200" kern="0" dirty="0">
                <a:latin typeface="+mj-lt"/>
              </a:endParaRPr>
            </a:p>
          </p:txBody>
        </p:sp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350" y="2978008"/>
              <a:ext cx="538349" cy="538349"/>
            </a:xfrm>
            <a:prstGeom prst="rect">
              <a:avLst/>
            </a:prstGeom>
          </p:spPr>
        </p:pic>
      </p:grpSp>
      <p:sp>
        <p:nvSpPr>
          <p:cNvPr id="71" name="Скругленный прямоугольник 70"/>
          <p:cNvSpPr/>
          <p:nvPr/>
        </p:nvSpPr>
        <p:spPr>
          <a:xfrm>
            <a:off x="492084" y="2581769"/>
            <a:ext cx="2360923" cy="715982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900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 smtClean="0">
                <a:latin typeface="+mj-lt"/>
              </a:rPr>
              <a:t>Возможная роль участников</a:t>
            </a:r>
            <a:endParaRPr lang="ru-RU" sz="1200" kern="0" dirty="0">
              <a:latin typeface="+mj-lt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596461" y="2716032"/>
            <a:ext cx="556638" cy="490081"/>
            <a:chOff x="501679" y="2578082"/>
            <a:chExt cx="1342949" cy="1182373"/>
          </a:xfrm>
        </p:grpSpPr>
        <p:sp>
          <p:nvSpPr>
            <p:cNvPr id="73" name="Овал 72"/>
            <p:cNvSpPr/>
            <p:nvPr/>
          </p:nvSpPr>
          <p:spPr>
            <a:xfrm>
              <a:off x="794586" y="2805901"/>
              <a:ext cx="470822" cy="47082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</a:rPr>
                <a:t>₽</a:t>
              </a:r>
              <a:endParaRPr lang="ru-RU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1319939" y="3169718"/>
              <a:ext cx="470822" cy="47082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</a:rPr>
                <a:t>€</a:t>
              </a:r>
              <a:endParaRPr lang="ru-RU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75" name="Овал 74"/>
            <p:cNvSpPr/>
            <p:nvPr/>
          </p:nvSpPr>
          <p:spPr>
            <a:xfrm>
              <a:off x="1373806" y="2578082"/>
              <a:ext cx="470822" cy="47082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</a:rPr>
                <a:t>£</a:t>
              </a:r>
              <a:endParaRPr lang="ru-RU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76" name="Стрелка вниз 75"/>
            <p:cNvSpPr/>
            <p:nvPr/>
          </p:nvSpPr>
          <p:spPr>
            <a:xfrm rot="16200000">
              <a:off x="656132" y="3189478"/>
              <a:ext cx="416524" cy="725429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</p:grpSp>
      <p:cxnSp>
        <p:nvCxnSpPr>
          <p:cNvPr id="77" name="Прямая соединительная линия 76"/>
          <p:cNvCxnSpPr/>
          <p:nvPr/>
        </p:nvCxnSpPr>
        <p:spPr>
          <a:xfrm>
            <a:off x="515938" y="7012225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485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2113231" y="8180722"/>
            <a:ext cx="486757" cy="460041"/>
          </a:xfrm>
        </p:spPr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27287" y="71909"/>
            <a:ext cx="9172701" cy="666162"/>
          </a:xfrm>
          <a:prstGeom prst="rect">
            <a:avLst/>
          </a:prstGeom>
          <a:noFill/>
        </p:spPr>
        <p:txBody>
          <a:bodyPr wrap="square" lIns="72000" tIns="36000" rIns="0" bIns="36000" rtlCol="0">
            <a:noAutofit/>
          </a:bodyPr>
          <a:lstStyle/>
          <a:p>
            <a:pPr algn="ctr"/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Целевые индикаторы выполнения Программы</a:t>
            </a:r>
            <a:b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</a:br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АО «Корпорация «МСП» на 2016-2018 годы</a:t>
            </a:r>
            <a:endParaRPr lang="ru-RU" altLang="ru-RU" sz="2000" b="1" i="1" dirty="0">
              <a:solidFill>
                <a:schemeClr val="accent1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450326"/>
              </p:ext>
            </p:extLst>
          </p:nvPr>
        </p:nvGraphicFramePr>
        <p:xfrm>
          <a:off x="282575" y="1776376"/>
          <a:ext cx="12005775" cy="6079802"/>
        </p:xfrm>
        <a:graphic>
          <a:graphicData uri="http://schemas.openxmlformats.org/drawingml/2006/table">
            <a:tbl>
              <a:tblPr/>
              <a:tblGrid>
                <a:gridCol w="420388">
                  <a:extLst>
                    <a:ext uri="{9D8B030D-6E8A-4147-A177-3AD203B41FA5}">
                      <a16:colId xmlns="" xmlns:a16="http://schemas.microsoft.com/office/drawing/2014/main" val="56167660"/>
                    </a:ext>
                  </a:extLst>
                </a:gridCol>
                <a:gridCol w="6742762">
                  <a:extLst>
                    <a:ext uri="{9D8B030D-6E8A-4147-A177-3AD203B41FA5}">
                      <a16:colId xmlns="" xmlns:a16="http://schemas.microsoft.com/office/drawing/2014/main" val="2788204838"/>
                    </a:ext>
                  </a:extLst>
                </a:gridCol>
                <a:gridCol w="733209">
                  <a:extLst>
                    <a:ext uri="{9D8B030D-6E8A-4147-A177-3AD203B41FA5}">
                      <a16:colId xmlns="" xmlns:a16="http://schemas.microsoft.com/office/drawing/2014/main" val="1021161106"/>
                    </a:ext>
                  </a:extLst>
                </a:gridCol>
                <a:gridCol w="1350035">
                  <a:extLst>
                    <a:ext uri="{9D8B030D-6E8A-4147-A177-3AD203B41FA5}">
                      <a16:colId xmlns="" xmlns:a16="http://schemas.microsoft.com/office/drawing/2014/main" val="2242272687"/>
                    </a:ext>
                  </a:extLst>
                </a:gridCol>
                <a:gridCol w="1326759">
                  <a:extLst>
                    <a:ext uri="{9D8B030D-6E8A-4147-A177-3AD203B41FA5}">
                      <a16:colId xmlns="" xmlns:a16="http://schemas.microsoft.com/office/drawing/2014/main" val="2474329174"/>
                    </a:ext>
                  </a:extLst>
                </a:gridCol>
                <a:gridCol w="1432622">
                  <a:extLst>
                    <a:ext uri="{9D8B030D-6E8A-4147-A177-3AD203B41FA5}">
                      <a16:colId xmlns="" xmlns:a16="http://schemas.microsoft.com/office/drawing/2014/main" val="999191254"/>
                    </a:ext>
                  </a:extLst>
                </a:gridCol>
              </a:tblGrid>
              <a:tr h="3264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№</a:t>
                      </a:r>
                      <a:br>
                        <a:rPr lang="ru-RU" sz="155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</a:br>
                      <a:r>
                        <a:rPr lang="ru-RU" sz="155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п/п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Наименование целевого индикатора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Ед. изм.</a:t>
                      </a:r>
                      <a:endParaRPr lang="ru-RU" sz="155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Значение целевого индикатора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0842709"/>
                  </a:ext>
                </a:extLst>
              </a:tr>
              <a:tr h="4482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Целевое</a:t>
                      </a:r>
                      <a:endParaRPr lang="ru-RU" sz="155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Повышенное</a:t>
                      </a:r>
                      <a:endParaRPr lang="ru-RU" sz="155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Максимальное</a:t>
                      </a:r>
                      <a:endParaRPr lang="ru-RU" sz="155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0418655"/>
                  </a:ext>
                </a:extLst>
              </a:tr>
              <a:tr h="7577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Среднегодовой прирост доли закупок конкретных заказчиков, определенных Правительством Российской Федерации, у субъектов малого и среднего предпринимательства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2,3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2,4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2,5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6298031"/>
                  </a:ext>
                </a:extLst>
              </a:tr>
              <a:tr h="444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Объем финансирования субъектов МСП, полученный с участием гарантийной поддержки НГС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млн руб.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460 000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 470 000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 480 000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79596579"/>
                  </a:ext>
                </a:extLst>
              </a:tr>
              <a:tr h="4490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Интегральный показатель уровня востребованности сервисов маркетингового навигатора МСП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65991216"/>
                  </a:ext>
                </a:extLst>
              </a:tr>
              <a:tr h="4490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3.1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Число субъектов МСП, открывших и (или) развивающих бизнес с помощью сервисов маркетингового навигатора МСП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ед.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280 000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320 000 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400 000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38256885"/>
                  </a:ext>
                </a:extLst>
              </a:tr>
              <a:tr h="4490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3.2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Число граждан, намеренных открыть свой бизнес  с  использованием маркетингового навигатора </a:t>
                      </a:r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МСП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ед.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600 000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900 000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1 200 000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54955349"/>
                  </a:ext>
                </a:extLst>
              </a:tr>
              <a:tr h="1326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Увеличение числа объектов, включенных в перечни государственного имущества и муниципального имущества, в целях предоставления его во владение и (или) в пользование на долгосрочной основе субъектам МСП и организациям, образующим инфраструктуру поддержки субъектов МСП, а также отчуждения на возмездной основе в собственность субъектов МСП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23228016"/>
                  </a:ext>
                </a:extLst>
              </a:tr>
              <a:tr h="664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Доля субъектов МСП, использующих механизм получения услуг по принципу «одного окна», в том числе на базе МФЦ и в электронной форме через портал услуг и сайт Корпорации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8,5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33149906"/>
                  </a:ext>
                </a:extLst>
              </a:tr>
              <a:tr h="664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Формирование НГС (доля РГО, присоединившихся к требованиям в целях обеспечения единых подходов в предоставлении гарантийной поддержки субъектам МСП)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90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95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86107"/>
                  </a:ext>
                </a:extLst>
              </a:tr>
            </a:tbl>
          </a:graphicData>
        </a:graphic>
      </p:graphicFrame>
      <p:sp>
        <p:nvSpPr>
          <p:cNvPr id="31" name="Скругленный прямоугольник 30"/>
          <p:cNvSpPr/>
          <p:nvPr/>
        </p:nvSpPr>
        <p:spPr>
          <a:xfrm>
            <a:off x="289367" y="982151"/>
            <a:ext cx="12029633" cy="62262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b="1" dirty="0" smtClean="0">
                <a:solidFill>
                  <a:prstClr val="white"/>
                </a:solidFill>
                <a:latin typeface="+mj-lt"/>
                <a:ea typeface="Calibri" panose="020F0502020204030204" pitchFamily="34" charset="0"/>
              </a:rPr>
              <a:t>Программой деятельности АО «Корпорация «МСП» на 2016-2018 годы, утвержденной Советом директоров АО «Корпорация «МСП», установлены следующие целевые индикаторы:</a:t>
            </a:r>
            <a:endParaRPr lang="ru-RU" b="1" dirty="0">
              <a:solidFill>
                <a:prstClr val="white"/>
              </a:solidFill>
              <a:latin typeface="+mj-lt"/>
              <a:ea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082" y="8081046"/>
            <a:ext cx="10272639" cy="25391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>
              <a:defRPr/>
            </a:pPr>
            <a:r>
              <a:rPr kumimoji="0" lang="ru-RU" sz="1008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Источник: </a:t>
            </a:r>
            <a:r>
              <a:rPr lang="ru-RU" sz="1050" dirty="0" smtClean="0">
                <a:ea typeface="Calibri" panose="020F0502020204030204" pitchFamily="34" charset="0"/>
              </a:rPr>
              <a:t>Программа </a:t>
            </a:r>
            <a:r>
              <a:rPr lang="ru-RU" sz="1050" dirty="0">
                <a:ea typeface="Calibri" panose="020F0502020204030204" pitchFamily="34" charset="0"/>
              </a:rPr>
              <a:t>деятельности АО «Корпорация «МСП» на 2016-2018 годы, </a:t>
            </a:r>
            <a:r>
              <a:rPr lang="ru-RU" sz="1050" dirty="0" smtClean="0">
                <a:ea typeface="Calibri" panose="020F0502020204030204" pitchFamily="34" charset="0"/>
              </a:rPr>
              <a:t>утверждена Советом </a:t>
            </a:r>
            <a:r>
              <a:rPr lang="ru-RU" sz="1050" dirty="0">
                <a:ea typeface="Calibri" panose="020F0502020204030204" pitchFamily="34" charset="0"/>
              </a:rPr>
              <a:t>директоров АО «Корпорация «МСП</a:t>
            </a:r>
            <a:r>
              <a:rPr lang="ru-RU" sz="1050" dirty="0" smtClean="0">
                <a:ea typeface="Calibri" panose="020F0502020204030204" pitchFamily="34" charset="0"/>
              </a:rPr>
              <a:t>» 29 декабря 2015 г., протокол № 5</a:t>
            </a:r>
            <a:endParaRPr kumimoji="0" lang="ru-RU" sz="1008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3626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911751" y="8180722"/>
            <a:ext cx="2688237" cy="460041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1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23798775"/>
              </p:ext>
            </p:extLst>
          </p:nvPr>
        </p:nvGraphicFramePr>
        <p:xfrm>
          <a:off x="703733" y="851085"/>
          <a:ext cx="11159390" cy="5575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45127" y="959609"/>
            <a:ext cx="4967912" cy="544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A2C9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68" b="1" dirty="0" smtClean="0">
                <a:latin typeface="+mj-lt"/>
                <a:cs typeface="Times New Roman" panose="02020603050405020304" pitchFamily="18" charset="0"/>
              </a:rPr>
              <a:t>Корпоративный сегмент</a:t>
            </a:r>
            <a:endParaRPr lang="ru-RU" sz="2268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60570" y="962622"/>
            <a:ext cx="4852835" cy="544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A2C9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68" b="1" dirty="0" smtClean="0">
                <a:latin typeface="+mj-lt"/>
                <a:cs typeface="Times New Roman" panose="02020603050405020304" pitchFamily="18" charset="0"/>
              </a:rPr>
              <a:t>Массовый сегмент</a:t>
            </a:r>
            <a:endParaRPr lang="ru-RU" sz="2268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7287" y="25099"/>
            <a:ext cx="9083368" cy="825986"/>
          </a:xfrm>
          <a:prstGeom prst="rect">
            <a:avLst/>
          </a:prstGeom>
          <a:noFill/>
        </p:spPr>
        <p:txBody>
          <a:bodyPr wrap="none" lIns="72000" tIns="36000" rIns="0" bIns="3600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Целевые сегменты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 оказания мер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 поддержки субъектам МСП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2" name="Правая фигурная скобка 21"/>
          <p:cNvSpPr/>
          <p:nvPr/>
        </p:nvSpPr>
        <p:spPr>
          <a:xfrm rot="10800000">
            <a:off x="1728685" y="1677070"/>
            <a:ext cx="394853" cy="1553976"/>
          </a:xfrm>
          <a:prstGeom prst="rightBrace">
            <a:avLst>
              <a:gd name="adj1" fmla="val 85527"/>
              <a:gd name="adj2" fmla="val 50000"/>
            </a:avLst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авая фигурная скобка 23"/>
          <p:cNvSpPr/>
          <p:nvPr/>
        </p:nvSpPr>
        <p:spPr>
          <a:xfrm rot="10800000">
            <a:off x="1738572" y="3294966"/>
            <a:ext cx="394853" cy="2237411"/>
          </a:xfrm>
          <a:prstGeom prst="rightBrace">
            <a:avLst>
              <a:gd name="adj1" fmla="val 85527"/>
              <a:gd name="adj2" fmla="val 50000"/>
            </a:avLst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авая фигурная скобка 24"/>
          <p:cNvSpPr/>
          <p:nvPr/>
        </p:nvSpPr>
        <p:spPr>
          <a:xfrm rot="10800000">
            <a:off x="6660571" y="2346186"/>
            <a:ext cx="477981" cy="2951018"/>
          </a:xfrm>
          <a:prstGeom prst="rightBrace">
            <a:avLst>
              <a:gd name="adj1" fmla="val 85527"/>
              <a:gd name="adj2" fmla="val 50000"/>
            </a:avLst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2634324" y="6686531"/>
            <a:ext cx="8879082" cy="7386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1. УВЕЛИЧЕНИЕ ЧИСЛА ЗАНЯТЫХ У СУБЪЕКТОВ МАЛОГО И СРЕДНЕГО ПРЕДПРИНИМАТЕЛЬСТВА;</a:t>
            </a:r>
            <a:br>
              <a:rPr lang="ru-RU" sz="1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2. УВЕЛИЧЕНИЕ ЧИСЛА ВЫСОКОТЕХНОЛОГИЧНЫХ РАБОЧИХ МЕСТ;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3. УВЕЛИЧЕНИЕ НАЛОГОВЫХ ПОСТУПЛЕНИЙ.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508682" y="7438481"/>
            <a:ext cx="1905262" cy="97226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A2C9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64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ГЕНЕРАЛЬНАЯ ЦЕЛЬ</a:t>
            </a:r>
            <a:endParaRPr lang="ru-RU" sz="1764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34324" y="7425196"/>
            <a:ext cx="8879082" cy="9120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ДИВЕРСИФИКАЦИЯ ЭКОНОМИКИ НА ОСНОВЕ МАЛОГО И СРЕДНЕГО ПРЕДПРИНИМАТЕЛЬСТВА, ДАЛЬНЕЙШИЙ РОСТ </a:t>
            </a:r>
            <a:br>
              <a:rPr lang="ru-RU" b="1" dirty="0" smtClean="0">
                <a:latin typeface="+mj-lt"/>
                <a:cs typeface="Times New Roman" panose="02020603050405020304" pitchFamily="18" charset="0"/>
              </a:rPr>
            </a:br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СРЕДНЕГО КЛАССА И СОЦИАЛЬНОЙ СТАБИЛЬНОСТИ </a:t>
            </a:r>
            <a:endParaRPr lang="ru-RU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3427287" y="5752554"/>
            <a:ext cx="6484464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A2C9F4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Система </a:t>
            </a:r>
            <a:r>
              <a:rPr lang="ru-RU" sz="1600" b="1" dirty="0">
                <a:solidFill>
                  <a:schemeClr val="bg1"/>
                </a:solidFill>
                <a:latin typeface="+mj-lt"/>
              </a:rPr>
              <a:t>мер 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финансовой, имущественной, юридической</a:t>
            </a:r>
            <a:r>
              <a:rPr lang="ru-RU" sz="1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и информационно-маркетинговой поддержки </a:t>
            </a:r>
            <a:r>
              <a:rPr lang="ru-RU" sz="1600" b="1" dirty="0">
                <a:solidFill>
                  <a:schemeClr val="bg1"/>
                </a:solidFill>
                <a:latin typeface="+mj-lt"/>
              </a:rPr>
              <a:t>субъектов малого и среднего 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предпринимательства,   созданная   АО   «</a:t>
            </a:r>
            <a:r>
              <a:rPr lang="ru-RU" sz="1600" b="1" dirty="0">
                <a:solidFill>
                  <a:schemeClr val="bg1"/>
                </a:solidFill>
                <a:latin typeface="+mj-lt"/>
              </a:rPr>
              <a:t>Корпорация 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  «МСП»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508682" y="6535566"/>
            <a:ext cx="1905262" cy="9624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A2C9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64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ЦЕЛИ</a:t>
            </a:r>
            <a:endParaRPr lang="ru-RU" sz="1764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4738" y="8378218"/>
            <a:ext cx="11934251" cy="25391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 algn="ctr">
              <a:defRPr/>
            </a:pP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Данный слайд </a:t>
            </a:r>
            <a:r>
              <a:rPr kumimoji="0" lang="ru-RU" sz="105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носит целеполагающий </a:t>
            </a: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характер. Динамика</a:t>
            </a: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оказания поддержки субъектам МСП отражена на слайдах 3</a:t>
            </a:r>
            <a:r>
              <a:rPr kumimoji="0" lang="ru-RU" sz="105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и далее (выделена синим цветом)</a:t>
            </a: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 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676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67254" y="1084370"/>
            <a:ext cx="12464472" cy="68627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8" name="Group 3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49861180"/>
              </p:ext>
            </p:extLst>
          </p:nvPr>
        </p:nvGraphicFramePr>
        <p:xfrm>
          <a:off x="1822321" y="2087618"/>
          <a:ext cx="8954337" cy="4821104"/>
        </p:xfrm>
        <a:graphic>
          <a:graphicData uri="http://schemas.openxmlformats.org/drawingml/2006/table">
            <a:tbl>
              <a:tblPr/>
              <a:tblGrid>
                <a:gridCol w="13423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5906">
                  <a:extLst>
                    <a:ext uri="{9D8B030D-6E8A-4147-A177-3AD203B41FA5}">
                      <a16:colId xmlns="" xmlns:a16="http://schemas.microsoft.com/office/drawing/2014/main" val="1954404336"/>
                    </a:ext>
                  </a:extLst>
                </a:gridCol>
                <a:gridCol w="824797">
                  <a:extLst>
                    <a:ext uri="{9D8B030D-6E8A-4147-A177-3AD203B41FA5}">
                      <a16:colId xmlns="" xmlns:a16="http://schemas.microsoft.com/office/drawing/2014/main" val="2219255786"/>
                    </a:ext>
                  </a:extLst>
                </a:gridCol>
                <a:gridCol w="32184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528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404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Заказчики 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крупнейшие компании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5358" marR="45358" marT="45358" marB="4535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152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Контроль качества закупок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45358" marR="45358" marT="45358" marB="4535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Субъекты МСП – поставщики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45358" marR="45358" marT="45358" marB="4535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0699">
                <a:tc gridSpan="3">
                  <a:txBody>
                    <a:bodyPr/>
                    <a:lstStyle/>
                    <a:p>
                      <a:pPr marL="0" marR="0" indent="0" algn="ctr" defTabSz="1152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А1</a:t>
                      </a:r>
                      <a:r>
                        <a:rPr lang="ru-RU" sz="1050" dirty="0" smtClean="0">
                          <a:solidFill>
                            <a:schemeClr val="bg1"/>
                          </a:solidFill>
                        </a:rPr>
                        <a:t> (наименование номенклатурных  позиций)</a:t>
                      </a:r>
                    </a:p>
                    <a:p>
                      <a:pPr marL="0" marR="0" indent="0" algn="ctr" defTabSz="1152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bg1"/>
                          </a:solidFill>
                        </a:rPr>
                        <a:t>А2 (наименование номенклатурных  позиций)</a:t>
                      </a:r>
                    </a:p>
                    <a:p>
                      <a:pPr marL="0" marR="0" indent="0" algn="ctr" defTabSz="1152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bg1"/>
                          </a:solidFill>
                        </a:rPr>
                        <a:t>А3 (наименование номенклатурных  позиций)</a:t>
                      </a:r>
                    </a:p>
                    <a:p>
                      <a:pPr marL="0" marR="0" indent="0" algn="ctr" defTabSz="1152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bg1"/>
                          </a:solidFill>
                        </a:rPr>
                        <a:t>А…</a:t>
                      </a:r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ru-RU" sz="1050" dirty="0" smtClean="0">
                          <a:solidFill>
                            <a:schemeClr val="bg1"/>
                          </a:solidFill>
                        </a:rPr>
                        <a:t>____________________________________</a:t>
                      </a:r>
                      <a:endParaRPr lang="ru-RU" sz="1200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45358" marR="45358" marT="45358" marB="4535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152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1 (наименование субъекта МСП - поставщика)</a:t>
                      </a:r>
                    </a:p>
                    <a:p>
                      <a:pPr marL="0" marR="0" indent="0" algn="ctr" defTabSz="1152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2 (наименование субъекта МСП - поставщика)</a:t>
                      </a:r>
                    </a:p>
                    <a:p>
                      <a:pPr marL="0" marR="0" indent="0" algn="ctr" defTabSz="1152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3 (наименование субъекта МСП - поставщика)</a:t>
                      </a:r>
                    </a:p>
                    <a:p>
                      <a:pPr marL="0" marR="0" indent="0" algn="ctr" defTabSz="1152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...N_____________________________________</a:t>
                      </a:r>
                      <a:endParaRPr lang="ru-RU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45358" marR="45358" marT="45358" marB="45358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12770277"/>
                  </a:ext>
                </a:extLst>
              </a:tr>
              <a:tr h="31922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Calibri" panose="020F0502020204030204" pitchFamily="34" charset="0"/>
                          <a:cs typeface="+mn-cs"/>
                        </a:rPr>
                        <a:t>Кредитно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Calibri" panose="020F0502020204030204" pitchFamily="34" charset="0"/>
                          <a:cs typeface="+mn-cs"/>
                        </a:rPr>
                        <a:t> - гарантийная поддержка субъектов МСП - поставщиков</a:t>
                      </a:r>
                      <a:endParaRPr kumimoji="0" lang="en-US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0717" marR="45358" marT="45358" marB="4535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2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358" marR="45358" marT="45358" marB="45358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2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358" marR="45358" marT="45358" marB="45358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95409858"/>
                  </a:ext>
                </a:extLst>
              </a:tr>
              <a:tr h="1104601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Корпорация</a:t>
                      </a:r>
                      <a:endParaRPr lang="en-US" sz="11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Сегмент</a:t>
                      </a:r>
                      <a:br>
                        <a:rPr lang="ru-RU" sz="1100" b="1" i="1" dirty="0" smtClean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 свыше 100 млн.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0717" marR="45358" marT="45358" marB="453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lang="ru-RU" sz="11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0717" marR="45358" marT="45358" marB="4535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88900" marR="0" lvl="0" indent="-88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гарантий для обеспечения кредитов по средним и крупным проектам в рамках</a:t>
                      </a:r>
                      <a:r>
                        <a:rPr kumimoji="0" lang="en-US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ru-RU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Федерального закона №223-ФЗ</a:t>
                      </a:r>
                    </a:p>
                    <a:p>
                      <a:pPr marL="88900" marR="0" lvl="0" indent="-88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поручительств в рамках Программы стимулирования кредитования субъектов МСП</a:t>
                      </a:r>
                      <a:r>
                        <a:rPr kumimoji="0" lang="en-US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ru-RU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(«Программа 6,5%»)</a:t>
                      </a:r>
                    </a:p>
                    <a:p>
                      <a:pPr marL="88900" marR="0" lvl="0" indent="-88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Предоставлении гарантии, обеспечивающей гарантию на исполнение обязательств по контракту, заключенному в рамках Федерального закона №223-ФЗ</a:t>
                      </a:r>
                      <a:endParaRPr kumimoji="0" lang="en-US" sz="11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358" marR="45358" marT="45358" marB="45358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6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358" marR="45358" marT="45358" marB="45358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358" marR="45358" marT="45358" marB="45358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65241">
                <a:tc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МСП Банк</a:t>
                      </a:r>
                      <a:endParaRPr lang="en-US" sz="11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>
                        <a:spcBef>
                          <a:spcPts val="1800"/>
                        </a:spcBef>
                      </a:pPr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Сегмент </a:t>
                      </a:r>
                      <a:br>
                        <a:rPr lang="ru-RU" sz="1100" b="1" i="1" dirty="0" smtClean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до 100 млн.</a:t>
                      </a:r>
                      <a:endParaRPr lang="en-US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0717" marR="45358" marT="45358" marB="453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88900" marR="0" lvl="0" indent="-88900" algn="just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банковских гарантий для обеспечения кредитов  </a:t>
                      </a:r>
                    </a:p>
                    <a:p>
                      <a:pPr marL="88900" marR="0" lvl="0" indent="-88900" algn="just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банковских гарантий для участия субъекта МСП в закупках в рамках Федерального закона №223-ФЗ</a:t>
                      </a:r>
                    </a:p>
                    <a:p>
                      <a:pPr marL="88900" marR="0" lvl="0" indent="-88900" algn="just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банковских гарантии для исполнения договора, заключенного в рамках Федерального закона №223-ФЗ</a:t>
                      </a:r>
                    </a:p>
                  </a:txBody>
                  <a:tcPr marL="45358" marR="45358" marT="45358" marB="45358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45354955"/>
                  </a:ext>
                </a:extLst>
              </a:tr>
              <a:tr h="807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81 РГО</a:t>
                      </a:r>
                      <a:endParaRPr lang="en-US" sz="11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1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Сегмент</a:t>
                      </a:r>
                      <a:br>
                        <a:rPr kumimoji="0" lang="ru-RU" sz="11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ru-RU" sz="11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до 25 млн.</a:t>
                      </a:r>
                      <a:endParaRPr kumimoji="0" lang="en-US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717" marR="45358" marT="45358" marB="453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88900" marR="0" lvl="0" indent="-88900" algn="just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поручительств для обеспечения кредитов по средним и крупным проектам в рамках</a:t>
                      </a:r>
                      <a:r>
                        <a:rPr kumimoji="0" lang="en-US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ru-RU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Федерального закона №223-Ф</a:t>
                      </a:r>
                    </a:p>
                    <a:p>
                      <a:pPr marL="88900" marR="0" lvl="0" indent="-88900" algn="just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поручительства, обеспечивающего гарантию на исполнение обязательств по контракту, заключенному в рамках Федерального закона №223-ФЗ</a:t>
                      </a:r>
                    </a:p>
                  </a:txBody>
                  <a:tcPr marL="45358" marR="45358" marT="45358" marB="45358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4769630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427287" y="25099"/>
            <a:ext cx="9083368" cy="825986"/>
          </a:xfrm>
          <a:prstGeom prst="rect">
            <a:avLst/>
          </a:prstGeom>
          <a:noFill/>
        </p:spPr>
        <p:txBody>
          <a:bodyPr wrap="none" lIns="72000" tIns="36000" rIns="0" bIns="3600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Корпоративный сегмент.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Кредитно-финансовая поддержка</a:t>
            </a:r>
            <a:b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</a:b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субъектов МСП – поставщиков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крупнейших компаний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34" name="Двойная стрелка влево/вправо 33"/>
          <p:cNvSpPr/>
          <p:nvPr/>
        </p:nvSpPr>
        <p:spPr>
          <a:xfrm>
            <a:off x="4591169" y="2096739"/>
            <a:ext cx="3231575" cy="445831"/>
          </a:xfrm>
          <a:prstGeom prst="leftRightArrow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3032434" y="4056083"/>
            <a:ext cx="394853" cy="2731588"/>
          </a:xfrm>
          <a:prstGeom prst="rightBrac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769751" y="8180369"/>
            <a:ext cx="2834997" cy="460041"/>
          </a:xfrm>
        </p:spPr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5" name="Стрелка вверх 4"/>
          <p:cNvSpPr/>
          <p:nvPr/>
        </p:nvSpPr>
        <p:spPr>
          <a:xfrm rot="4463834">
            <a:off x="5981795" y="1810364"/>
            <a:ext cx="1357632" cy="6083406"/>
          </a:xfrm>
          <a:prstGeom prst="upArrow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85016" y="2944412"/>
            <a:ext cx="1436965" cy="597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Клуб Лидеров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51855" y="2944413"/>
            <a:ext cx="1312665" cy="597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ОНФ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55831" y="8192131"/>
            <a:ext cx="11887316" cy="25391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 algn="ctr">
              <a:defRPr/>
            </a:pP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Данный слайд носит </a:t>
            </a:r>
            <a:r>
              <a:rPr lang="ru-RU" sz="1050" b="1" dirty="0" smtClean="0">
                <a:solidFill>
                  <a:srgbClr val="C00000"/>
                </a:solidFill>
                <a:latin typeface="Calibri" panose="020F0502020204030204"/>
              </a:rPr>
              <a:t>целеполагающий</a:t>
            </a: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характер. Динамика</a:t>
            </a: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оказания поддержки субъектам МСП отражена на слайдах 3</a:t>
            </a:r>
            <a:r>
              <a:rPr kumimoji="0" lang="ru-RU" sz="105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и далее (выделена синим цветом)</a:t>
            </a: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 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6" name="Плюс 15"/>
          <p:cNvSpPr/>
          <p:nvPr/>
        </p:nvSpPr>
        <p:spPr>
          <a:xfrm>
            <a:off x="6121981" y="3135102"/>
            <a:ext cx="213017" cy="29614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152718" y="2763837"/>
            <a:ext cx="484632" cy="1685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757199" y="2750050"/>
            <a:ext cx="484632" cy="1823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66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/>
          </p:nvPr>
        </p:nvGraphicFramePr>
        <p:xfrm>
          <a:off x="244570" y="5370964"/>
          <a:ext cx="12360178" cy="2962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769751" y="8180369"/>
            <a:ext cx="2834997" cy="460041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12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ru-RU" sz="1512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7287" y="47795"/>
            <a:ext cx="8891713" cy="803289"/>
          </a:xfrm>
          <a:prstGeom prst="rect">
            <a:avLst/>
          </a:prstGeom>
          <a:noFill/>
        </p:spPr>
        <p:txBody>
          <a:bodyPr wrap="none" lIns="72000" tIns="36000" rIns="0" bIns="3600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Корпоративный сегмент.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Закупки у субъектов МСП 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44570" y="3879743"/>
            <a:ext cx="1207443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Схема 7"/>
          <p:cNvGraphicFramePr/>
          <p:nvPr>
            <p:extLst/>
          </p:nvPr>
        </p:nvGraphicFramePr>
        <p:xfrm>
          <a:off x="430305" y="976045"/>
          <a:ext cx="12052795" cy="4335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4570" y="8333509"/>
            <a:ext cx="12074430" cy="24744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8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Источник: </a:t>
            </a:r>
            <a:r>
              <a:rPr kumimoji="0" lang="ru-RU" sz="1008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результаты оценки и мониторинга соответствия, данные реестра договоров, заключенных по результатам закупок, сведения, размещенные в ЕИС, сведения, полученные от крупнейших заказчиков </a:t>
            </a:r>
          </a:p>
        </p:txBody>
      </p:sp>
    </p:spTree>
    <p:extLst>
      <p:ext uri="{BB962C8B-B14F-4D97-AF65-F5344CB8AC3E}">
        <p14:creationId xmlns:p14="http://schemas.microsoft.com/office/powerpoint/2010/main" val="65245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/>
          </p:nvPr>
        </p:nvGraphicFramePr>
        <p:xfrm>
          <a:off x="0" y="6058193"/>
          <a:ext cx="12388690" cy="1659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Схема 2"/>
          <p:cNvGraphicFramePr/>
          <p:nvPr>
            <p:extLst/>
          </p:nvPr>
        </p:nvGraphicFramePr>
        <p:xfrm>
          <a:off x="4486275" y="1392100"/>
          <a:ext cx="7800975" cy="6891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" name="Схема 4"/>
          <p:cNvGraphicFramePr/>
          <p:nvPr>
            <p:extLst/>
          </p:nvPr>
        </p:nvGraphicFramePr>
        <p:xfrm>
          <a:off x="341204" y="2008695"/>
          <a:ext cx="4611795" cy="3792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28" name="Группа 27"/>
          <p:cNvGrpSpPr/>
          <p:nvPr/>
        </p:nvGrpSpPr>
        <p:grpSpPr>
          <a:xfrm>
            <a:off x="598411" y="6029696"/>
            <a:ext cx="3887864" cy="1380050"/>
            <a:chOff x="160678" y="3497450"/>
            <a:chExt cx="12098671" cy="911570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60678" y="3497450"/>
              <a:ext cx="12098667" cy="91157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кругленный прямоугольник 4"/>
            <p:cNvSpPr txBox="1"/>
            <p:nvPr/>
          </p:nvSpPr>
          <p:spPr>
            <a:xfrm>
              <a:off x="347870" y="3541949"/>
              <a:ext cx="11911479" cy="8225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u="sng" dirty="0"/>
                <a:t>С</a:t>
              </a:r>
              <a:r>
                <a:rPr lang="ru-RU" sz="1600" b="1" u="sng" dirty="0" smtClean="0"/>
                <a:t> </a:t>
              </a:r>
              <a:r>
                <a:rPr lang="ru-RU" sz="1600" b="1" u="sng" dirty="0"/>
                <a:t>1 августа 2016 г. </a:t>
              </a:r>
              <a:r>
                <a:rPr lang="ru-RU" sz="1600" kern="1200" dirty="0" smtClean="0">
                  <a:latin typeface="+mj-lt"/>
                </a:rPr>
                <a:t>на официальном сайте                 ФНС России в сети Интернет </a:t>
              </a:r>
              <a:r>
                <a:rPr lang="ru-RU" sz="1600" b="1" u="sng" dirty="0" smtClean="0"/>
                <a:t>размещен</a:t>
              </a:r>
              <a:r>
                <a:rPr lang="ru-RU" sz="1600" b="1" u="sng" kern="1200" dirty="0" smtClean="0">
                  <a:latin typeface="+mj-lt"/>
                </a:rPr>
                <a:t>                   единый реестр субъектов малого и среднего предпринимательства</a:t>
              </a:r>
              <a:endParaRPr lang="ru-RU" sz="1600" b="1" u="sng" kern="1200" dirty="0">
                <a:latin typeface="+mj-lt"/>
              </a:endParaRPr>
            </a:p>
          </p:txBody>
        </p:sp>
      </p:grpSp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769751" y="8180369"/>
            <a:ext cx="2834997" cy="460041"/>
          </a:xfrm>
        </p:spPr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427287" y="128610"/>
            <a:ext cx="8891713" cy="666162"/>
          </a:xfrm>
          <a:prstGeom prst="rect">
            <a:avLst/>
          </a:prstGeom>
          <a:noFill/>
        </p:spPr>
        <p:txBody>
          <a:bodyPr wrap="none" lIns="72000" tIns="36000" rIns="0" bIns="36000" rtlCol="0" anchor="ctr">
            <a:noAutofit/>
          </a:bodyPr>
          <a:lstStyle/>
          <a:p>
            <a:pPr algn="ctr"/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Массовый сегмент. </a:t>
            </a:r>
            <a:r>
              <a:rPr lang="ru-RU" sz="2000" b="1" i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Формирование реестра субъектов МСП </a:t>
            </a:r>
            <a:endParaRPr lang="ru-RU" sz="2000" b="1" i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2575" y="1027266"/>
            <a:ext cx="8396872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600" b="1" dirty="0" smtClean="0">
                <a:ea typeface="Calibri" panose="020F0502020204030204" pitchFamily="34" charset="0"/>
              </a:rPr>
              <a:t>Состав сведений единого реестра субъектов МСП: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44570" y="1444510"/>
            <a:ext cx="120744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84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39935" y="1043368"/>
            <a:ext cx="5076850" cy="825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67" b="1" dirty="0">
                <a:latin typeface="+mj-lt"/>
              </a:rPr>
              <a:t>Шаг 1. </a:t>
            </a:r>
            <a:r>
              <a:rPr lang="ru-RU" sz="1500" b="1" dirty="0" smtClean="0">
                <a:latin typeface="+mj-lt"/>
              </a:rPr>
              <a:t>Пользователю </a:t>
            </a:r>
            <a:r>
              <a:rPr lang="ru-RU" sz="1500" dirty="0" smtClean="0">
                <a:latin typeface="+mj-lt"/>
              </a:rPr>
              <a:t>предоставляется возможность </a:t>
            </a:r>
            <a:r>
              <a:rPr lang="ru-RU" sz="1500" dirty="0">
                <a:latin typeface="+mj-lt"/>
              </a:rPr>
              <a:t>выбора </a:t>
            </a:r>
            <a:r>
              <a:rPr lang="ru-RU" sz="1500" dirty="0" smtClean="0">
                <a:latin typeface="+mj-lt"/>
              </a:rPr>
              <a:t>сферы бизнеса, </a:t>
            </a:r>
          </a:p>
          <a:p>
            <a:r>
              <a:rPr lang="ru-RU" sz="1500" dirty="0" smtClean="0">
                <a:latin typeface="+mj-lt"/>
              </a:rPr>
              <a:t>города, района </a:t>
            </a:r>
            <a:r>
              <a:rPr lang="ru-RU" sz="1500" dirty="0">
                <a:latin typeface="+mj-lt"/>
              </a:rPr>
              <a:t>города, </a:t>
            </a:r>
            <a:r>
              <a:rPr lang="ru-RU" sz="1500" dirty="0" smtClean="0">
                <a:latin typeface="+mj-lt"/>
              </a:rPr>
              <a:t>места расположения (территории):</a:t>
            </a:r>
            <a:endParaRPr lang="ru-RU" sz="1500" dirty="0">
              <a:latin typeface="+mj-lt"/>
            </a:endParaRPr>
          </a:p>
        </p:txBody>
      </p:sp>
      <p:sp>
        <p:nvSpPr>
          <p:cNvPr id="23" name="Ellipse 31"/>
          <p:cNvSpPr/>
          <p:nvPr/>
        </p:nvSpPr>
        <p:spPr bwMode="auto">
          <a:xfrm>
            <a:off x="388057" y="1125369"/>
            <a:ext cx="201600" cy="20177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27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31750" h="31750" prst="relaxedInset"/>
          </a:sp3d>
        </p:spPr>
        <p:txBody>
          <a:bodyPr tIns="0" bIns="33935" rtlCol="0" anchor="ctr"/>
          <a:lstStyle/>
          <a:p>
            <a:pPr algn="ctr"/>
            <a:endParaRPr lang="en-US" sz="2121" dirty="0">
              <a:ln w="6350">
                <a:solidFill>
                  <a:srgbClr val="FFFFFF"/>
                </a:solidFill>
              </a:ln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0957" y="1040427"/>
            <a:ext cx="3450674" cy="825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67" b="1" dirty="0">
                <a:latin typeface="+mj-lt"/>
              </a:rPr>
              <a:t>Шаг 2. </a:t>
            </a:r>
            <a:r>
              <a:rPr lang="ru-RU" sz="1500" b="1" dirty="0">
                <a:latin typeface="+mj-lt"/>
              </a:rPr>
              <a:t>Геоинформационный модуль </a:t>
            </a:r>
            <a:r>
              <a:rPr lang="ru-RU" sz="1500" dirty="0">
                <a:latin typeface="+mj-lt"/>
              </a:rPr>
              <a:t>рассчитывает потенциальные показатели </a:t>
            </a:r>
            <a:r>
              <a:rPr lang="ru-RU" sz="1500" dirty="0" smtClean="0">
                <a:latin typeface="+mj-lt"/>
              </a:rPr>
              <a:t>бизнеса</a:t>
            </a:r>
            <a:r>
              <a:rPr lang="ru-RU" sz="1500" dirty="0">
                <a:latin typeface="+mj-lt"/>
              </a:rPr>
              <a:t>:</a:t>
            </a:r>
          </a:p>
        </p:txBody>
      </p:sp>
      <p:sp>
        <p:nvSpPr>
          <p:cNvPr id="21" name="Ellipse 31"/>
          <p:cNvSpPr/>
          <p:nvPr/>
        </p:nvSpPr>
        <p:spPr bwMode="auto">
          <a:xfrm>
            <a:off x="5267284" y="1125369"/>
            <a:ext cx="201600" cy="20177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27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31750" h="31750" prst="relaxedInset"/>
          </a:sp3d>
        </p:spPr>
        <p:txBody>
          <a:bodyPr tIns="0" bIns="33935" rtlCol="0" anchor="ctr"/>
          <a:lstStyle/>
          <a:p>
            <a:pPr algn="ctr"/>
            <a:endParaRPr lang="en-US" sz="2121" dirty="0">
              <a:ln w="6350">
                <a:solidFill>
                  <a:srgbClr val="FFFFFF"/>
                </a:solidFill>
              </a:ln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5741" y="2297566"/>
            <a:ext cx="1391850" cy="1506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1373" indent="-211373" algn="just">
              <a:buFont typeface="Arial" pitchFamily="34" charset="0"/>
              <a:buChar char="•"/>
            </a:pPr>
            <a:r>
              <a:rPr lang="ru-RU" sz="1532" dirty="0"/>
              <a:t>Москва</a:t>
            </a:r>
          </a:p>
          <a:p>
            <a:pPr marL="211373" indent="-211373" algn="just">
              <a:buFont typeface="Arial" pitchFamily="34" charset="0"/>
              <a:buChar char="•"/>
            </a:pPr>
            <a:r>
              <a:rPr lang="ru-RU" sz="1532" dirty="0"/>
              <a:t>Санкт-Петербург</a:t>
            </a:r>
          </a:p>
          <a:p>
            <a:pPr marL="211373" indent="-211373" algn="just">
              <a:buFont typeface="Arial" pitchFamily="34" charset="0"/>
              <a:buChar char="•"/>
            </a:pPr>
            <a:r>
              <a:rPr lang="ru-RU" sz="1532" dirty="0"/>
              <a:t>…</a:t>
            </a:r>
          </a:p>
          <a:p>
            <a:pPr marL="211373" indent="-211373" algn="just">
              <a:buFont typeface="Arial" pitchFamily="34" charset="0"/>
              <a:buChar char="•"/>
            </a:pPr>
            <a:r>
              <a:rPr lang="ru-RU" sz="1532" b="1" dirty="0">
                <a:solidFill>
                  <a:srgbClr val="00B0F0"/>
                </a:solidFill>
              </a:rPr>
              <a:t>Казань</a:t>
            </a:r>
          </a:p>
          <a:p>
            <a:pPr marL="211373" indent="-211373" algn="just">
              <a:buFont typeface="Arial" pitchFamily="34" charset="0"/>
              <a:buChar char="•"/>
            </a:pPr>
            <a:r>
              <a:rPr lang="ru-RU" sz="1532" dirty="0"/>
              <a:t>…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66286" y="3231838"/>
            <a:ext cx="2133235" cy="799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1373" indent="-211373" algn="just">
              <a:buFont typeface="Arial" pitchFamily="34" charset="0"/>
              <a:buChar char="•"/>
            </a:pPr>
            <a:r>
              <a:rPr lang="ru-RU" sz="1532" dirty="0"/>
              <a:t>Авиастроительный</a:t>
            </a:r>
          </a:p>
          <a:p>
            <a:pPr marL="211373" indent="-211373" algn="just">
              <a:buFont typeface="Arial" pitchFamily="34" charset="0"/>
              <a:buChar char="•"/>
            </a:pPr>
            <a:r>
              <a:rPr lang="ru-RU" sz="1532" b="1" dirty="0" err="1">
                <a:solidFill>
                  <a:srgbClr val="00B0F0"/>
                </a:solidFill>
              </a:rPr>
              <a:t>Вахитовский</a:t>
            </a:r>
            <a:endParaRPr lang="ru-RU" sz="1532" b="1" dirty="0">
              <a:solidFill>
                <a:srgbClr val="00B0F0"/>
              </a:solidFill>
            </a:endParaRPr>
          </a:p>
          <a:p>
            <a:pPr marL="211373" indent="-211373" algn="just">
              <a:buFont typeface="Arial" pitchFamily="34" charset="0"/>
              <a:buChar char="•"/>
            </a:pPr>
            <a:r>
              <a:rPr lang="ru-RU" sz="1532" dirty="0"/>
              <a:t>…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35405" y="4444458"/>
            <a:ext cx="1042730" cy="1035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1373" indent="-211373" algn="just">
              <a:buFont typeface="Arial" pitchFamily="34" charset="0"/>
              <a:buChar char="•"/>
            </a:pPr>
            <a:r>
              <a:rPr lang="ru-RU" sz="1532" dirty="0"/>
              <a:t>Аптека</a:t>
            </a:r>
          </a:p>
          <a:p>
            <a:pPr marL="211373" indent="-211373" algn="just">
              <a:buFont typeface="Arial" pitchFamily="34" charset="0"/>
              <a:buChar char="•"/>
            </a:pPr>
            <a:r>
              <a:rPr lang="ru-RU" sz="1532" dirty="0"/>
              <a:t>…</a:t>
            </a:r>
          </a:p>
          <a:p>
            <a:pPr marL="211373" indent="-211373" algn="just">
              <a:buFont typeface="Arial" pitchFamily="34" charset="0"/>
              <a:buChar char="•"/>
            </a:pPr>
            <a:r>
              <a:rPr lang="ru-RU" sz="1532" b="1" dirty="0">
                <a:solidFill>
                  <a:srgbClr val="00B0F0"/>
                </a:solidFill>
              </a:rPr>
              <a:t>Кафе</a:t>
            </a:r>
          </a:p>
          <a:p>
            <a:pPr marL="211373" indent="-211373" algn="just">
              <a:buFont typeface="Arial" pitchFamily="34" charset="0"/>
              <a:buChar char="•"/>
            </a:pPr>
            <a:r>
              <a:rPr lang="ru-RU" sz="1532" dirty="0"/>
              <a:t>…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35" b="8997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9" t="4166" r="22560" b="12827"/>
          <a:stretch/>
        </p:blipFill>
        <p:spPr bwMode="auto">
          <a:xfrm>
            <a:off x="1192125" y="3489862"/>
            <a:ext cx="227849" cy="26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35" b="8997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9" t="4166" r="22560" b="12827"/>
          <a:stretch/>
        </p:blipFill>
        <p:spPr bwMode="auto">
          <a:xfrm>
            <a:off x="2671355" y="3754257"/>
            <a:ext cx="227849" cy="26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35" b="8997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9" t="4166" r="22560" b="12827"/>
          <a:stretch/>
        </p:blipFill>
        <p:spPr bwMode="auto">
          <a:xfrm>
            <a:off x="3678779" y="5168744"/>
            <a:ext cx="227849" cy="26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Соединительная линия уступом 4"/>
          <p:cNvCxnSpPr>
            <a:endCxn id="27" idx="0"/>
          </p:cNvCxnSpPr>
          <p:nvPr/>
        </p:nvCxnSpPr>
        <p:spPr bwMode="auto">
          <a:xfrm>
            <a:off x="1773856" y="2138789"/>
            <a:ext cx="905410" cy="750735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_color1"/>
          <p:cNvSpPr>
            <a:spLocks noChangeArrowheads="1"/>
          </p:cNvSpPr>
          <p:nvPr/>
        </p:nvSpPr>
        <p:spPr bwMode="gray">
          <a:xfrm>
            <a:off x="581505" y="1996981"/>
            <a:ext cx="1182826" cy="2645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indent="2134" algn="ctr" defTabSz="1077539" eaLnBrk="0" hangingPunct="0">
              <a:lnSpc>
                <a:spcPct val="95000"/>
              </a:lnSpc>
              <a:spcAft>
                <a:spcPts val="1076"/>
              </a:spcAft>
              <a:buClr>
                <a:srgbClr val="808080"/>
              </a:buClr>
              <a:defRPr/>
            </a:pPr>
            <a:r>
              <a:rPr lang="ru-RU" sz="1767" b="1" noProof="1">
                <a:solidFill>
                  <a:schemeClr val="bg1"/>
                </a:solidFill>
              </a:rPr>
              <a:t>Город</a:t>
            </a:r>
            <a:endParaRPr lang="en-US" sz="1767" b="1" noProof="1">
              <a:solidFill>
                <a:schemeClr val="bg1"/>
              </a:solidFill>
            </a:endParaRPr>
          </a:p>
        </p:txBody>
      </p:sp>
      <p:sp>
        <p:nvSpPr>
          <p:cNvPr id="27" name="_color1"/>
          <p:cNvSpPr>
            <a:spLocks noChangeArrowheads="1"/>
          </p:cNvSpPr>
          <p:nvPr/>
        </p:nvSpPr>
        <p:spPr bwMode="gray">
          <a:xfrm>
            <a:off x="2087853" y="2889524"/>
            <a:ext cx="1182826" cy="2645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indent="2134" algn="ctr" defTabSz="1077539" eaLnBrk="0" hangingPunct="0">
              <a:lnSpc>
                <a:spcPct val="95000"/>
              </a:lnSpc>
              <a:spcAft>
                <a:spcPts val="1076"/>
              </a:spcAft>
              <a:buClr>
                <a:srgbClr val="808080"/>
              </a:buClr>
              <a:defRPr/>
            </a:pPr>
            <a:r>
              <a:rPr lang="ru-RU" sz="1767" b="1" noProof="1">
                <a:solidFill>
                  <a:schemeClr val="bg1"/>
                </a:solidFill>
              </a:rPr>
              <a:t>Район</a:t>
            </a:r>
            <a:endParaRPr lang="en-US" sz="1767" b="1" noProof="1">
              <a:solidFill>
                <a:schemeClr val="bg1"/>
              </a:solidFill>
            </a:endParaRPr>
          </a:p>
        </p:txBody>
      </p:sp>
      <p:sp>
        <p:nvSpPr>
          <p:cNvPr id="28" name="_color1"/>
          <p:cNvSpPr>
            <a:spLocks noChangeArrowheads="1"/>
          </p:cNvSpPr>
          <p:nvPr/>
        </p:nvSpPr>
        <p:spPr bwMode="gray">
          <a:xfrm>
            <a:off x="3161984" y="4089739"/>
            <a:ext cx="1182826" cy="2645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indent="2134" algn="ctr" defTabSz="1077539" eaLnBrk="0" hangingPunct="0">
              <a:lnSpc>
                <a:spcPct val="95000"/>
              </a:lnSpc>
              <a:spcAft>
                <a:spcPts val="1076"/>
              </a:spcAft>
              <a:buClr>
                <a:srgbClr val="808080"/>
              </a:buClr>
              <a:defRPr/>
            </a:pPr>
            <a:r>
              <a:rPr lang="ru-RU" sz="1767" b="1" noProof="1">
                <a:solidFill>
                  <a:schemeClr val="bg1"/>
                </a:solidFill>
              </a:rPr>
              <a:t>Бизнес</a:t>
            </a:r>
            <a:endParaRPr lang="en-US" sz="1767" b="1" noProof="1">
              <a:solidFill>
                <a:schemeClr val="bg1"/>
              </a:solidFill>
            </a:endParaRPr>
          </a:p>
        </p:txBody>
      </p:sp>
      <p:cxnSp>
        <p:nvCxnSpPr>
          <p:cNvPr id="52" name="Соединительная линия уступом 51"/>
          <p:cNvCxnSpPr/>
          <p:nvPr/>
        </p:nvCxnSpPr>
        <p:spPr bwMode="auto">
          <a:xfrm rot="16200000" flipH="1">
            <a:off x="3022659" y="3285772"/>
            <a:ext cx="1037875" cy="529987"/>
          </a:xfrm>
          <a:prstGeom prst="bentConnector3">
            <a:avLst>
              <a:gd name="adj1" fmla="val -476"/>
            </a:avLst>
          </a:prstGeom>
          <a:solidFill>
            <a:schemeClr val="accent1"/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TextBox 62"/>
          <p:cNvSpPr txBox="1"/>
          <p:nvPr/>
        </p:nvSpPr>
        <p:spPr>
          <a:xfrm>
            <a:off x="9253731" y="1045207"/>
            <a:ext cx="3065269" cy="1602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767" b="1" dirty="0">
                <a:latin typeface="+mj-lt"/>
              </a:rPr>
              <a:t>Шаг 3. </a:t>
            </a:r>
            <a:r>
              <a:rPr lang="ru-RU" sz="1500" b="1" dirty="0" smtClean="0">
                <a:latin typeface="+mj-lt"/>
              </a:rPr>
              <a:t>Бизнес-навигатор МСП </a:t>
            </a:r>
            <a:endParaRPr lang="ru-RU" sz="1500" b="1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ru-RU" sz="1500" dirty="0">
                <a:latin typeface="+mj-lt"/>
              </a:rPr>
              <a:t>предоставляет пользователю </a:t>
            </a:r>
          </a:p>
          <a:p>
            <a:pPr>
              <a:lnSpc>
                <a:spcPct val="80000"/>
              </a:lnSpc>
            </a:pPr>
            <a:r>
              <a:rPr lang="ru-RU" sz="1500" b="1" dirty="0">
                <a:latin typeface="+mj-lt"/>
              </a:rPr>
              <a:t>п</a:t>
            </a:r>
            <a:r>
              <a:rPr lang="ru-RU" sz="1500" b="1" dirty="0" smtClean="0">
                <a:latin typeface="+mj-lt"/>
              </a:rPr>
              <a:t>римерный бизнес-план</a:t>
            </a:r>
            <a:r>
              <a:rPr lang="ru-RU" sz="1500" b="1" dirty="0">
                <a:latin typeface="+mj-lt"/>
              </a:rPr>
              <a:t>, привязанный к конкретному </a:t>
            </a:r>
            <a:r>
              <a:rPr lang="ru-RU" sz="1500" b="1" dirty="0" smtClean="0">
                <a:latin typeface="+mj-lt"/>
              </a:rPr>
              <a:t>месту (территории)</a:t>
            </a:r>
            <a:r>
              <a:rPr lang="ru-RU" sz="1500" b="1" dirty="0">
                <a:latin typeface="+mj-lt"/>
              </a:rPr>
              <a:t/>
            </a:r>
            <a:br>
              <a:rPr lang="ru-RU" sz="1500" b="1" dirty="0">
                <a:latin typeface="+mj-lt"/>
              </a:rPr>
            </a:br>
            <a:r>
              <a:rPr lang="ru-RU" sz="1500" dirty="0" smtClean="0">
                <a:latin typeface="+mj-lt"/>
              </a:rPr>
              <a:t>(всего около </a:t>
            </a:r>
            <a:r>
              <a:rPr lang="en-US" sz="1500" dirty="0">
                <a:latin typeface="+mj-lt"/>
              </a:rPr>
              <a:t>3</a:t>
            </a:r>
            <a:r>
              <a:rPr lang="ru-RU" sz="1500" dirty="0" smtClean="0">
                <a:latin typeface="+mj-lt"/>
              </a:rPr>
              <a:t>00 примерных бизнес-планов</a:t>
            </a:r>
            <a:r>
              <a:rPr lang="ru-RU" sz="1500" dirty="0">
                <a:latin typeface="+mj-lt"/>
              </a:rPr>
              <a:t>), а </a:t>
            </a:r>
            <a:r>
              <a:rPr lang="ru-RU" sz="1500" dirty="0" smtClean="0">
                <a:latin typeface="+mj-lt"/>
              </a:rPr>
              <a:t>также</a:t>
            </a:r>
          </a:p>
          <a:p>
            <a:pPr>
              <a:lnSpc>
                <a:spcPct val="80000"/>
              </a:lnSpc>
            </a:pPr>
            <a:r>
              <a:rPr lang="ru-RU" sz="1500" dirty="0" smtClean="0">
                <a:latin typeface="+mj-lt"/>
              </a:rPr>
              <a:t> </a:t>
            </a:r>
            <a:r>
              <a:rPr lang="ru-RU" sz="1500" dirty="0">
                <a:latin typeface="+mj-lt"/>
              </a:rPr>
              <a:t>информацию о: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308509" y="2536131"/>
            <a:ext cx="3033068" cy="3089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1373" indent="-211373">
              <a:lnSpc>
                <a:spcPct val="85000"/>
              </a:lnSpc>
              <a:spcAft>
                <a:spcPts val="353"/>
              </a:spcAft>
              <a:buFont typeface="Arial" pitchFamily="34" charset="0"/>
              <a:buChar char="•"/>
            </a:pPr>
            <a:r>
              <a:rPr lang="ru-RU" sz="1500" dirty="0" smtClean="0">
                <a:latin typeface="+mj-lt"/>
              </a:rPr>
              <a:t>имущественной </a:t>
            </a:r>
            <a:r>
              <a:rPr lang="ru-RU" sz="1500" dirty="0">
                <a:latin typeface="+mj-lt"/>
              </a:rPr>
              <a:t>поддержке (федеральной, региональной, муниципальной);</a:t>
            </a:r>
          </a:p>
          <a:p>
            <a:pPr marL="211373" indent="-211373">
              <a:lnSpc>
                <a:spcPct val="85000"/>
              </a:lnSpc>
              <a:spcAft>
                <a:spcPts val="353"/>
              </a:spcAft>
              <a:buFont typeface="Arial" pitchFamily="34" charset="0"/>
              <a:buChar char="•"/>
            </a:pPr>
            <a:r>
              <a:rPr lang="ru-RU" sz="1500" dirty="0" smtClean="0">
                <a:latin typeface="+mj-lt"/>
              </a:rPr>
              <a:t>специализированных </a:t>
            </a:r>
            <a:r>
              <a:rPr lang="ru-RU" sz="1500" dirty="0">
                <a:latin typeface="+mj-lt"/>
              </a:rPr>
              <a:t>продуктах различных банков;</a:t>
            </a:r>
          </a:p>
          <a:p>
            <a:pPr marL="211373" indent="-211373">
              <a:lnSpc>
                <a:spcPct val="85000"/>
              </a:lnSpc>
              <a:spcAft>
                <a:spcPts val="353"/>
              </a:spcAft>
              <a:buFont typeface="Arial" pitchFamily="34" charset="0"/>
              <a:buChar char="•"/>
            </a:pPr>
            <a:r>
              <a:rPr lang="ru-RU" sz="1500" dirty="0" smtClean="0">
                <a:latin typeface="+mj-lt"/>
              </a:rPr>
              <a:t>гарантийной </a:t>
            </a:r>
            <a:r>
              <a:rPr lang="ru-RU" sz="1500" dirty="0">
                <a:latin typeface="+mj-lt"/>
              </a:rPr>
              <a:t>поддержке со стороны Корпорации,</a:t>
            </a:r>
            <a:br>
              <a:rPr lang="ru-RU" sz="1500" dirty="0">
                <a:latin typeface="+mj-lt"/>
              </a:rPr>
            </a:br>
            <a:r>
              <a:rPr lang="ru-RU" sz="1500" dirty="0" smtClean="0">
                <a:latin typeface="+mj-lt"/>
              </a:rPr>
              <a:t>МСП Банка</a:t>
            </a:r>
            <a:r>
              <a:rPr lang="ru-RU" sz="1500" dirty="0">
                <a:latin typeface="+mj-lt"/>
              </a:rPr>
              <a:t>, РГО;</a:t>
            </a:r>
          </a:p>
          <a:p>
            <a:pPr marL="211373" indent="-211373">
              <a:lnSpc>
                <a:spcPct val="85000"/>
              </a:lnSpc>
              <a:spcAft>
                <a:spcPts val="353"/>
              </a:spcAft>
              <a:buFont typeface="Arial" pitchFamily="34" charset="0"/>
              <a:buChar char="•"/>
            </a:pPr>
            <a:r>
              <a:rPr lang="ru-RU" sz="1500" dirty="0" smtClean="0">
                <a:latin typeface="+mj-lt"/>
              </a:rPr>
              <a:t>региональной </a:t>
            </a:r>
            <a:r>
              <a:rPr lang="ru-RU" sz="1500" dirty="0">
                <a:latin typeface="+mj-lt"/>
              </a:rPr>
              <a:t>инфраструктуре </a:t>
            </a:r>
            <a:r>
              <a:rPr lang="ru-RU" sz="1500" dirty="0" smtClean="0">
                <a:latin typeface="+mj-lt"/>
              </a:rPr>
              <a:t>поддержки (</a:t>
            </a:r>
            <a:r>
              <a:rPr lang="ru-RU" sz="1500" dirty="0">
                <a:latin typeface="+mj-lt"/>
              </a:rPr>
              <a:t>лизинговые компании, обучающие центры и т.д</a:t>
            </a:r>
            <a:r>
              <a:rPr lang="ru-RU" sz="1500" dirty="0" smtClean="0">
                <a:latin typeface="+mj-lt"/>
              </a:rPr>
              <a:t>.),</a:t>
            </a:r>
          </a:p>
          <a:p>
            <a:pPr>
              <a:lnSpc>
                <a:spcPct val="85000"/>
              </a:lnSpc>
              <a:spcAft>
                <a:spcPts val="353"/>
              </a:spcAft>
            </a:pPr>
            <a:r>
              <a:rPr lang="ru-RU" sz="1500" b="1" dirty="0">
                <a:latin typeface="+mj-lt"/>
              </a:rPr>
              <a:t>а также шаблон бизнес-плана для самостоятельного заполнения</a:t>
            </a:r>
          </a:p>
        </p:txBody>
      </p:sp>
      <p:sp>
        <p:nvSpPr>
          <p:cNvPr id="31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9764991" y="8180722"/>
            <a:ext cx="2834997" cy="46004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285297" y="7502199"/>
            <a:ext cx="1201603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A2C9F4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+mj-lt"/>
              </a:rPr>
              <a:t>Работы по </a:t>
            </a:r>
            <a:r>
              <a:rPr lang="ru-RU" sz="1600" b="1" u="sng" dirty="0" smtClean="0">
                <a:solidFill>
                  <a:schemeClr val="tx1"/>
                </a:solidFill>
                <a:latin typeface="+mj-lt"/>
              </a:rPr>
              <a:t>развитию и </a:t>
            </a:r>
            <a:r>
              <a:rPr lang="ru-RU" sz="1600" b="1" u="sng" dirty="0">
                <a:solidFill>
                  <a:schemeClr val="tx1"/>
                </a:solidFill>
                <a:latin typeface="+mj-lt"/>
              </a:rPr>
              <a:t>наполнению Бизнес-навигатора МСП в отношении 169 городов </a:t>
            </a:r>
            <a:r>
              <a:rPr lang="ru-RU" sz="1600" b="1" dirty="0">
                <a:solidFill>
                  <a:schemeClr val="tx1"/>
                </a:solidFill>
                <a:latin typeface="+mj-lt"/>
              </a:rPr>
              <a:t>Корпорация будет проводить </a:t>
            </a:r>
            <a:r>
              <a:rPr lang="ru-RU" sz="1600" b="1" u="sng" dirty="0">
                <a:solidFill>
                  <a:schemeClr val="tx1"/>
                </a:solidFill>
                <a:latin typeface="+mj-lt"/>
              </a:rPr>
              <a:t>своими силами и за счет собственных средств.</a:t>
            </a:r>
            <a:r>
              <a:rPr lang="ru-RU" sz="1600" b="1" dirty="0">
                <a:solidFill>
                  <a:schemeClr val="tx1"/>
                </a:solidFill>
                <a:latin typeface="+mj-lt"/>
              </a:rPr>
              <a:t> С 2017 года сбор информации </a:t>
            </a:r>
            <a:r>
              <a:rPr lang="ru-RU" sz="1600" b="1" u="sng" dirty="0">
                <a:solidFill>
                  <a:schemeClr val="tx1"/>
                </a:solidFill>
                <a:latin typeface="+mj-lt"/>
              </a:rPr>
              <a:t>для расширения географии </a:t>
            </a:r>
            <a:r>
              <a:rPr lang="ru-RU" sz="1600" b="1" u="sng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ru-RU" sz="1600" b="1" u="sng" dirty="0">
                <a:solidFill>
                  <a:schemeClr val="tx1"/>
                </a:solidFill>
                <a:latin typeface="+mj-lt"/>
              </a:rPr>
              <a:t>свыше 169 городов) может осуществляться органами государственной власти субъектов РФ и местного самоуправления </a:t>
            </a:r>
            <a:r>
              <a:rPr lang="ru-RU" sz="1600" b="1" dirty="0">
                <a:solidFill>
                  <a:schemeClr val="tx1"/>
                </a:solidFill>
                <a:latin typeface="+mj-lt"/>
              </a:rPr>
              <a:t>согласно их 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приоритетам в рамках региональных программ поддержки.</a:t>
            </a:r>
            <a:endParaRPr lang="ru-RU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" name="TextBox 5"/>
          <p:cNvSpPr txBox="1">
            <a:spLocks noChangeArrowheads="1"/>
          </p:cNvSpPr>
          <p:nvPr/>
        </p:nvSpPr>
        <p:spPr bwMode="auto">
          <a:xfrm>
            <a:off x="285298" y="5692837"/>
            <a:ext cx="1201603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A2C9F4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chemeClr val="tx1"/>
                </a:solidFill>
                <a:latin typeface="+mj-lt"/>
              </a:rPr>
              <a:t>Первый этап работы 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Бизнес-навигатора МСП - </a:t>
            </a:r>
            <a:r>
              <a:rPr lang="ru-RU" sz="1600" b="1" u="sng" dirty="0" smtClean="0">
                <a:solidFill>
                  <a:schemeClr val="tx1"/>
                </a:solidFill>
                <a:latin typeface="+mj-lt"/>
              </a:rPr>
              <a:t>76 городов 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с </a:t>
            </a:r>
            <a:r>
              <a:rPr lang="ru-RU" sz="1600" b="1" dirty="0">
                <a:solidFill>
                  <a:schemeClr val="tx1"/>
                </a:solidFill>
                <a:latin typeface="+mj-lt"/>
              </a:rPr>
              <a:t>населением более  250 тыс. 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человек – </a:t>
            </a:r>
            <a:r>
              <a:rPr lang="ru-RU" sz="1600" b="1" u="sng" dirty="0" smtClean="0">
                <a:solidFill>
                  <a:schemeClr val="tx1"/>
                </a:solidFill>
                <a:latin typeface="+mj-lt"/>
              </a:rPr>
              <a:t>завершен (открыт свободный доступ).</a:t>
            </a:r>
            <a:endParaRPr lang="ru-RU" sz="1600" b="1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1600" b="1" u="sng" dirty="0" smtClean="0">
                <a:solidFill>
                  <a:schemeClr val="tx1"/>
                </a:solidFill>
                <a:latin typeface="+mj-lt"/>
              </a:rPr>
              <a:t>Второй </a:t>
            </a:r>
            <a:r>
              <a:rPr lang="ru-RU" sz="1600" b="1" u="sng" dirty="0">
                <a:solidFill>
                  <a:schemeClr val="tx1"/>
                </a:solidFill>
                <a:latin typeface="+mj-lt"/>
              </a:rPr>
              <a:t>этап работы </a:t>
            </a:r>
            <a:r>
              <a:rPr lang="ru-RU" sz="1600" b="1" dirty="0">
                <a:solidFill>
                  <a:schemeClr val="tx1"/>
                </a:solidFill>
                <a:latin typeface="+mj-lt"/>
              </a:rPr>
              <a:t>Бизнес-навигатора 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МСП - </a:t>
            </a:r>
            <a:r>
              <a:rPr lang="ru-RU" sz="1600" b="1" u="sng" dirty="0" smtClean="0">
                <a:solidFill>
                  <a:schemeClr val="tx1"/>
                </a:solidFill>
                <a:latin typeface="+mj-lt"/>
              </a:rPr>
              <a:t>169 городов 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с населением более 100 тыс. человек – </a:t>
            </a:r>
            <a:r>
              <a:rPr lang="ru-RU" sz="1600" b="1" u="sng" dirty="0" smtClean="0">
                <a:solidFill>
                  <a:schemeClr val="tx1"/>
                </a:solidFill>
                <a:latin typeface="+mj-lt"/>
              </a:rPr>
              <a:t>4 квартал 2016 г.</a:t>
            </a:r>
          </a:p>
          <a:p>
            <a:r>
              <a:rPr lang="ru-RU" sz="1600" b="1" u="sng" dirty="0" smtClean="0">
                <a:solidFill>
                  <a:schemeClr val="tx1"/>
                </a:solidFill>
                <a:latin typeface="+mj-lt"/>
              </a:rPr>
              <a:t>Предоставление доступа всем субъектам РФ 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к Бизнес-навигатору МСП через </a:t>
            </a:r>
            <a:r>
              <a:rPr lang="ru-RU" sz="1600" b="1" u="sng" dirty="0" smtClean="0">
                <a:solidFill>
                  <a:schemeClr val="tx1"/>
                </a:solidFill>
                <a:latin typeface="+mj-lt"/>
              </a:rPr>
              <a:t>личные кабинеты - 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не позднее </a:t>
            </a:r>
            <a:r>
              <a:rPr lang="ru-RU" sz="1600" b="1" u="sng" dirty="0" smtClean="0">
                <a:solidFill>
                  <a:schemeClr val="tx1"/>
                </a:solidFill>
                <a:latin typeface="+mj-lt"/>
              </a:rPr>
              <a:t>31 декабря 2016 г.</a:t>
            </a:r>
          </a:p>
        </p:txBody>
      </p:sp>
      <p:sp>
        <p:nvSpPr>
          <p:cNvPr id="33" name="TextBox 5"/>
          <p:cNvSpPr txBox="1">
            <a:spLocks noChangeArrowheads="1"/>
          </p:cNvSpPr>
          <p:nvPr/>
        </p:nvSpPr>
        <p:spPr bwMode="auto">
          <a:xfrm>
            <a:off x="285298" y="6602944"/>
            <a:ext cx="1201603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A2C9F4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Корпорацией разрабатываются </a:t>
            </a:r>
            <a:r>
              <a:rPr lang="ru-RU" sz="1600" b="1" u="sng" dirty="0" smtClean="0">
                <a:solidFill>
                  <a:schemeClr val="tx1"/>
                </a:solidFill>
                <a:latin typeface="+mj-lt"/>
              </a:rPr>
              <a:t>Методические рекомендации по оказанию информационно-маркетинговой поддержки субъектам МСП </a:t>
            </a:r>
          </a:p>
          <a:p>
            <a:r>
              <a:rPr lang="ru-RU" sz="1600" b="1" u="sng" dirty="0" smtClean="0">
                <a:solidFill>
                  <a:schemeClr val="tx1"/>
                </a:solidFill>
                <a:latin typeface="+mj-lt"/>
              </a:rPr>
              <a:t>в части наполнения Бизнес-навигатора МСП 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для передачи органам государственной власти субъектов Российской Федерации и органам местного самоуправления не позднее </a:t>
            </a:r>
            <a:r>
              <a:rPr lang="ru-RU" sz="1600" b="1" u="sng" dirty="0" smtClean="0">
                <a:solidFill>
                  <a:schemeClr val="tx1"/>
                </a:solidFill>
                <a:latin typeface="+mj-lt"/>
              </a:rPr>
              <a:t>31 декабря 2016 г.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4469958" y="2504460"/>
            <a:ext cx="4720139" cy="2815039"/>
            <a:chOff x="5600201" y="2421867"/>
            <a:chExt cx="4720139" cy="2815039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5" cstate="print"/>
            <a:srcRect l="40008" t="43435" r="25144" b="19505"/>
            <a:stretch/>
          </p:blipFill>
          <p:spPr>
            <a:xfrm>
              <a:off x="5600201" y="2421867"/>
              <a:ext cx="4705981" cy="2815039"/>
            </a:xfrm>
            <a:prstGeom prst="roundRect">
              <a:avLst/>
            </a:prstGeom>
            <a:noFill/>
            <a:ln>
              <a:noFill/>
            </a:ln>
            <a:effectLst/>
          </p:spPr>
        </p:pic>
        <p:sp>
          <p:nvSpPr>
            <p:cNvPr id="36" name="Овал 35"/>
            <p:cNvSpPr/>
            <p:nvPr/>
          </p:nvSpPr>
          <p:spPr bwMode="auto">
            <a:xfrm>
              <a:off x="5646126" y="2495236"/>
              <a:ext cx="2195151" cy="2196000"/>
            </a:xfrm>
            <a:prstGeom prst="ellipse">
              <a:avLst/>
            </a:prstGeom>
            <a:solidFill>
              <a:srgbClr val="7030A0">
                <a:alpha val="30000"/>
              </a:srgbClr>
            </a:solidFill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5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Овал 36"/>
            <p:cNvSpPr/>
            <p:nvPr/>
          </p:nvSpPr>
          <p:spPr bwMode="auto">
            <a:xfrm>
              <a:off x="6693187" y="3548236"/>
              <a:ext cx="90000" cy="90000"/>
            </a:xfrm>
            <a:prstGeom prst="ellipse">
              <a:avLst/>
            </a:prstGeom>
            <a:solidFill>
              <a:srgbClr val="7030A0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5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Овал 39"/>
            <p:cNvSpPr/>
            <p:nvPr/>
          </p:nvSpPr>
          <p:spPr bwMode="auto">
            <a:xfrm>
              <a:off x="7751599" y="3025611"/>
              <a:ext cx="2195151" cy="2196000"/>
            </a:xfrm>
            <a:prstGeom prst="ellipse">
              <a:avLst/>
            </a:prstGeom>
            <a:solidFill>
              <a:srgbClr val="CC0000">
                <a:alpha val="30000"/>
              </a:srgbClr>
            </a:solidFill>
            <a:ln w="952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5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Овал 41"/>
            <p:cNvSpPr/>
            <p:nvPr/>
          </p:nvSpPr>
          <p:spPr bwMode="auto">
            <a:xfrm>
              <a:off x="8778475" y="4118525"/>
              <a:ext cx="90000" cy="90000"/>
            </a:xfrm>
            <a:prstGeom prst="ellipse">
              <a:avLst/>
            </a:prstGeom>
            <a:solidFill>
              <a:srgbClr val="CC000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95363"/>
              <a:endParaRPr lang="ru-RU"/>
            </a:p>
          </p:txBody>
        </p:sp>
        <p:sp>
          <p:nvSpPr>
            <p:cNvPr id="43" name="Овал 42"/>
            <p:cNvSpPr/>
            <p:nvPr/>
          </p:nvSpPr>
          <p:spPr bwMode="auto">
            <a:xfrm>
              <a:off x="7926621" y="4979758"/>
              <a:ext cx="90000" cy="90000"/>
            </a:xfrm>
            <a:prstGeom prst="ellipse">
              <a:avLst/>
            </a:prstGeom>
            <a:solidFill>
              <a:srgbClr val="CC000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5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Овал 43"/>
            <p:cNvSpPr/>
            <p:nvPr/>
          </p:nvSpPr>
          <p:spPr bwMode="auto">
            <a:xfrm>
              <a:off x="5753549" y="4410643"/>
              <a:ext cx="90000" cy="90000"/>
            </a:xfrm>
            <a:prstGeom prst="ellipse">
              <a:avLst/>
            </a:prstGeom>
            <a:solidFill>
              <a:srgbClr val="CC000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95363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 bwMode="auto">
            <a:xfrm>
              <a:off x="5614359" y="2421867"/>
              <a:ext cx="4705981" cy="2815039"/>
            </a:xfrm>
            <a:prstGeom prst="rect">
              <a:avLst/>
            </a:prstGeom>
            <a:solidFill>
              <a:schemeClr val="bg1">
                <a:alpha val="24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5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Овал 46"/>
            <p:cNvSpPr/>
            <p:nvPr/>
          </p:nvSpPr>
          <p:spPr bwMode="auto">
            <a:xfrm>
              <a:off x="7706599" y="2498355"/>
              <a:ext cx="90000" cy="90000"/>
            </a:xfrm>
            <a:prstGeom prst="ellipse">
              <a:avLst/>
            </a:prstGeom>
            <a:solidFill>
              <a:srgbClr val="CC000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95363"/>
              <a:endParaRPr lang="ru-RU"/>
            </a:p>
          </p:txBody>
        </p:sp>
        <p:sp>
          <p:nvSpPr>
            <p:cNvPr id="48" name="_color1"/>
            <p:cNvSpPr/>
            <p:nvPr/>
          </p:nvSpPr>
          <p:spPr bwMode="gray">
            <a:xfrm>
              <a:off x="7899604" y="4259198"/>
              <a:ext cx="2047146" cy="643412"/>
            </a:xfrm>
            <a:prstGeom prst="roundRect">
              <a:avLst/>
            </a:prstGeom>
            <a:solidFill>
              <a:srgbClr val="CC000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28623" tIns="28623" rIns="72677" bIns="2862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91134">
                <a:lnSpc>
                  <a:spcPts val="1400"/>
                </a:lnSpc>
              </a:pPr>
              <a:r>
                <a:rPr lang="ru-RU" sz="1100" b="1" u="sng" noProof="1" smtClean="0">
                  <a:solidFill>
                    <a:schemeClr val="bg1"/>
                  </a:solidFill>
                  <a:latin typeface="+mn-lt"/>
                  <a:cs typeface="+mn-cs"/>
                </a:rPr>
                <a:t>Конкурент «Инжир»:</a:t>
              </a:r>
              <a:endParaRPr lang="ru-RU" sz="1100" b="1" noProof="1" smtClean="0">
                <a:solidFill>
                  <a:schemeClr val="bg1"/>
                </a:solidFill>
                <a:latin typeface="+mn-lt"/>
                <a:cs typeface="+mn-cs"/>
              </a:endParaRPr>
            </a:p>
            <a:p>
              <a:pPr defTabSz="791134">
                <a:lnSpc>
                  <a:spcPts val="1400"/>
                </a:lnSpc>
              </a:pPr>
              <a:r>
                <a:rPr lang="ru-RU" sz="1100" noProof="1" smtClean="0">
                  <a:solidFill>
                    <a:schemeClr val="bg1"/>
                  </a:solidFill>
                  <a:latin typeface="+mn-lt"/>
                  <a:cs typeface="+mn-cs"/>
                </a:rPr>
                <a:t>Поток клиентов – 200 чел/день</a:t>
              </a:r>
            </a:p>
            <a:p>
              <a:pPr defTabSz="791134">
                <a:lnSpc>
                  <a:spcPts val="1400"/>
                </a:lnSpc>
              </a:pPr>
              <a:r>
                <a:rPr lang="ru-RU" sz="1100" noProof="1" smtClean="0">
                  <a:solidFill>
                    <a:schemeClr val="bg1"/>
                  </a:solidFill>
                </a:rPr>
                <a:t>Выручка – 1,2 млн руб./месяц</a:t>
              </a:r>
              <a:endParaRPr lang="en-US" sz="1100" noProof="1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49" name="_color1"/>
            <p:cNvSpPr/>
            <p:nvPr/>
          </p:nvSpPr>
          <p:spPr bwMode="gray">
            <a:xfrm>
              <a:off x="5656671" y="3722528"/>
              <a:ext cx="2071765" cy="858375"/>
            </a:xfrm>
            <a:prstGeom prst="roundRect">
              <a:avLst/>
            </a:prstGeom>
            <a:solidFill>
              <a:srgbClr val="7030A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28623" tIns="28623" rIns="72677" bIns="2862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91134">
                <a:lnSpc>
                  <a:spcPts val="1400"/>
                </a:lnSpc>
              </a:pPr>
              <a:r>
                <a:rPr lang="ru-RU" sz="1100" b="1" u="sng" noProof="1" smtClean="0">
                  <a:solidFill>
                    <a:schemeClr val="bg1"/>
                  </a:solidFill>
                  <a:latin typeface="+mn-lt"/>
                  <a:cs typeface="+mn-cs"/>
                </a:rPr>
                <a:t>Потенциальное место расположения бизнеса:</a:t>
              </a:r>
              <a:endParaRPr lang="ru-RU" sz="1100" b="1" noProof="1" smtClean="0">
                <a:solidFill>
                  <a:schemeClr val="bg1"/>
                </a:solidFill>
                <a:latin typeface="+mn-lt"/>
                <a:cs typeface="+mn-cs"/>
              </a:endParaRPr>
            </a:p>
            <a:p>
              <a:pPr defTabSz="791134">
                <a:lnSpc>
                  <a:spcPts val="1400"/>
                </a:lnSpc>
              </a:pPr>
              <a:r>
                <a:rPr lang="ru-RU" sz="1100" noProof="1" smtClean="0">
                  <a:solidFill>
                    <a:schemeClr val="bg1"/>
                  </a:solidFill>
                  <a:latin typeface="+mn-lt"/>
                  <a:cs typeface="+mn-cs"/>
                </a:rPr>
                <a:t>Поток клиентов – 150 чел/день</a:t>
              </a:r>
            </a:p>
            <a:p>
              <a:pPr defTabSz="791134">
                <a:lnSpc>
                  <a:spcPts val="1400"/>
                </a:lnSpc>
              </a:pPr>
              <a:r>
                <a:rPr lang="ru-RU" sz="1100" noProof="1" smtClean="0">
                  <a:solidFill>
                    <a:schemeClr val="bg1"/>
                  </a:solidFill>
                </a:rPr>
                <a:t>Выручка – 900 тыс. руб./месяц</a:t>
              </a:r>
              <a:endParaRPr lang="en-US" sz="1100" noProof="1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3" name="Прямая со стрелкой 2"/>
          <p:cNvCxnSpPr/>
          <p:nvPr/>
        </p:nvCxnSpPr>
        <p:spPr bwMode="auto">
          <a:xfrm flipH="1">
            <a:off x="5599028" y="1230923"/>
            <a:ext cx="3492218" cy="24449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Ellipse 31"/>
          <p:cNvSpPr/>
          <p:nvPr/>
        </p:nvSpPr>
        <p:spPr bwMode="auto">
          <a:xfrm>
            <a:off x="9115384" y="1077744"/>
            <a:ext cx="201600" cy="20177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27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31750" h="31750" prst="relaxedInset"/>
          </a:sp3d>
        </p:spPr>
        <p:txBody>
          <a:bodyPr tIns="0" bIns="33935" rtlCol="0" anchor="ctr"/>
          <a:lstStyle/>
          <a:p>
            <a:pPr algn="ctr"/>
            <a:endParaRPr lang="en-US" sz="2121" dirty="0">
              <a:ln w="6350">
                <a:solidFill>
                  <a:srgbClr val="FFFFFF"/>
                </a:solidFill>
              </a:ln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427287" y="71908"/>
            <a:ext cx="8891713" cy="699029"/>
          </a:xfrm>
          <a:prstGeom prst="rect">
            <a:avLst/>
          </a:prstGeom>
          <a:noFill/>
        </p:spPr>
        <p:txBody>
          <a:bodyPr wrap="square" lIns="72000" tIns="36000" rIns="0" bIns="36000" rtlCol="0" anchor="ctr">
            <a:no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Массовый сегмент. </a:t>
            </a:r>
            <a:r>
              <a:rPr lang="ru-RU" sz="2000" b="1" i="1" dirty="0" smtClean="0">
                <a:solidFill>
                  <a:srgbClr val="0070C0"/>
                </a:solidFill>
              </a:rPr>
              <a:t>Бизнес-навигатор МСП. 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</a:rPr>
              <a:t>Информация, предоставляемая пользователю</a:t>
            </a:r>
            <a:r>
              <a:rPr lang="en-US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smtClean="0">
                <a:solidFill>
                  <a:srgbClr val="0070C0"/>
                </a:solidFill>
              </a:rPr>
              <a:t>в открытом доступе.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82575" y="936005"/>
            <a:ext cx="12026655" cy="4603150"/>
          </a:xfrm>
          <a:prstGeom prst="roundRect">
            <a:avLst>
              <a:gd name="adj" fmla="val 363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95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322426" y="1962281"/>
            <a:ext cx="5215345" cy="49244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Результаты </a:t>
            </a:r>
            <a:r>
              <a:rPr lang="ru-RU" sz="1400" b="1" dirty="0" smtClean="0">
                <a:solidFill>
                  <a:prstClr val="black"/>
                </a:solidFill>
              </a:rPr>
              <a:t>гарантийной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поддержки </a:t>
            </a:r>
            <a:r>
              <a:rPr lang="ru-RU" sz="1400" b="1" dirty="0" smtClean="0">
                <a:solidFill>
                  <a:prstClr val="black"/>
                </a:solidFill>
              </a:rPr>
              <a:t>по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результатам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2014-2016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гг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lvl="0">
              <a:defRPr/>
            </a:pPr>
            <a:r>
              <a:rPr kumimoji="0" lang="ru-RU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по состоянию на </a:t>
            </a:r>
            <a:r>
              <a:rPr lang="ru-RU" sz="110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19</a:t>
            </a:r>
            <a:r>
              <a:rPr kumimoji="0" lang="ru-RU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.12.2016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9367" y="1295606"/>
            <a:ext cx="12029633" cy="565228"/>
          </a:xfrm>
          <a:prstGeom prst="roundRect">
            <a:avLst/>
          </a:prstGeom>
          <a:solidFill>
            <a:schemeClr val="accent1">
              <a:lumMod val="5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Текущий объем выданных гарантий и поручительств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в 2016 г.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в рамках НГС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 </a:t>
            </a:r>
            <a:r>
              <a:rPr lang="ru-RU" b="1" dirty="0" smtClean="0">
                <a:solidFill>
                  <a:prstClr val="white"/>
                </a:solidFill>
                <a:latin typeface="+mj-lt"/>
                <a:ea typeface="Calibri" panose="020F0502020204030204" pitchFamily="34" charset="0"/>
              </a:rPr>
              <a:t>составляет  </a:t>
            </a:r>
            <a:r>
              <a:rPr lang="ru-RU" sz="4000" b="1" dirty="0" smtClean="0">
                <a:solidFill>
                  <a:srgbClr val="00B0F0"/>
                </a:solidFill>
                <a:latin typeface="+mj-lt"/>
                <a:ea typeface="Calibri" panose="020F0502020204030204" pitchFamily="34" charset="0"/>
              </a:rPr>
              <a:t>89,9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 млрд рублей</a:t>
            </a:r>
            <a:r>
              <a:rPr lang="ru-RU" sz="2800" b="1" dirty="0" smtClean="0">
                <a:solidFill>
                  <a:srgbClr val="00B0F0"/>
                </a:solidFill>
                <a:ea typeface="Calibri" panose="020F0502020204030204" pitchFamily="34" charset="0"/>
              </a:rPr>
              <a:t>*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66916" y="1962281"/>
            <a:ext cx="5431320" cy="49244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Проекты, поступившие в рамках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«Корпоративного канала» в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2016 г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>
              <a:defRPr/>
            </a:pP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по состоянию на </a:t>
            </a: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19.12.2016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47" name="Таблица 46"/>
          <p:cNvGraphicFramePr>
            <a:graphicFrameLocks noGrp="1"/>
          </p:cNvGraphicFramePr>
          <p:nvPr>
            <p:extLst/>
          </p:nvPr>
        </p:nvGraphicFramePr>
        <p:xfrm>
          <a:off x="268683" y="6226248"/>
          <a:ext cx="5114974" cy="1137452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25196">
                  <a:extLst>
                    <a:ext uri="{9D8B030D-6E8A-4147-A177-3AD203B41FA5}">
                      <a16:colId xmlns="" xmlns:a16="http://schemas.microsoft.com/office/drawing/2014/main" val="4273231377"/>
                    </a:ext>
                  </a:extLst>
                </a:gridCol>
                <a:gridCol w="691636">
                  <a:extLst>
                    <a:ext uri="{9D8B030D-6E8A-4147-A177-3AD203B41FA5}">
                      <a16:colId xmlns="" xmlns:a16="http://schemas.microsoft.com/office/drawing/2014/main" val="2996852050"/>
                    </a:ext>
                  </a:extLst>
                </a:gridCol>
                <a:gridCol w="1149071">
                  <a:extLst>
                    <a:ext uri="{9D8B030D-6E8A-4147-A177-3AD203B41FA5}">
                      <a16:colId xmlns="" xmlns:a16="http://schemas.microsoft.com/office/drawing/2014/main" val="3710450122"/>
                    </a:ext>
                  </a:extLst>
                </a:gridCol>
                <a:gridCol w="1149071">
                  <a:extLst>
                    <a:ext uri="{9D8B030D-6E8A-4147-A177-3AD203B41FA5}">
                      <a16:colId xmlns="" xmlns:a16="http://schemas.microsoft.com/office/drawing/2014/main" val="1813780046"/>
                    </a:ext>
                  </a:extLst>
                </a:gridCol>
              </a:tblGrid>
              <a:tr h="282734">
                <a:tc>
                  <a:txBody>
                    <a:bodyPr/>
                    <a:lstStyle/>
                    <a:p>
                      <a:pPr algn="l" fontAlgn="ctr"/>
                      <a:endParaRPr lang="ru-RU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Значение КПЭ, </a:t>
                      </a:r>
                      <a:r>
                        <a:rPr lang="ru-RU" sz="13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млрд руб.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55056008"/>
                  </a:ext>
                </a:extLst>
              </a:tr>
              <a:tr h="3616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Показатель</a:t>
                      </a:r>
                      <a:endParaRPr lang="ru-RU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Целевое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Повышенное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5953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Максимальное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600756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Объем выданных гарантий и поручительств в рамках НГС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67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358" marR="45358" marT="45358" marB="453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69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358" marR="45358" marT="45358" marB="453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781457916"/>
                  </a:ext>
                </a:extLst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244570" y="5359103"/>
            <a:ext cx="5744499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Ключевые показатели эффективности Программы на 2016 год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15218" y="2425286"/>
            <a:ext cx="50655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244571" y="5697657"/>
            <a:ext cx="50655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427287" y="71909"/>
            <a:ext cx="8891713" cy="666162"/>
          </a:xfrm>
          <a:prstGeom prst="rect">
            <a:avLst/>
          </a:prstGeom>
          <a:noFill/>
        </p:spPr>
        <p:txBody>
          <a:bodyPr wrap="square" lIns="72000" tIns="36000" rIns="0" bIns="36000" rtlCol="0">
            <a:noAutofit/>
          </a:bodyPr>
          <a:lstStyle/>
          <a:p>
            <a:pPr lvl="0" algn="ctr">
              <a:defRPr/>
            </a:pPr>
            <a:r>
              <a:rPr lang="ru-RU" sz="2000" b="1" i="1" dirty="0" smtClean="0">
                <a:solidFill>
                  <a:srgbClr val="5B9BD5">
                    <a:lumMod val="50000"/>
                  </a:srgbClr>
                </a:solidFill>
              </a:rPr>
              <a:t>Корпоративный </a:t>
            </a:r>
            <a:r>
              <a:rPr lang="ru-RU" sz="2000" b="1" i="1" dirty="0">
                <a:solidFill>
                  <a:srgbClr val="5B9BD5">
                    <a:lumMod val="50000"/>
                  </a:srgbClr>
                </a:solidFill>
              </a:rPr>
              <a:t>и массовый сегменты.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</a:rPr>
              <a:t>Ключевые показатели гарантийной поддержки (</a:t>
            </a:r>
            <a:r>
              <a:rPr lang="ru-RU" sz="2000" b="1" i="1" dirty="0">
                <a:solidFill>
                  <a:srgbClr val="0070C0"/>
                </a:solidFill>
              </a:rPr>
              <a:t>выдача независимых гарантий </a:t>
            </a:r>
            <a:r>
              <a:rPr lang="ru-RU" sz="2000" b="1" i="1" dirty="0" smtClean="0">
                <a:solidFill>
                  <a:srgbClr val="0070C0"/>
                </a:solidFill>
              </a:rPr>
              <a:t>и поручительств).</a:t>
            </a:r>
          </a:p>
        </p:txBody>
      </p:sp>
      <p:sp>
        <p:nvSpPr>
          <p:cNvPr id="42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>
            <p:extLst/>
          </p:nvPr>
        </p:nvGraphicFramePr>
        <p:xfrm>
          <a:off x="292807" y="2836840"/>
          <a:ext cx="5090851" cy="1754105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39113">
                  <a:extLst>
                    <a:ext uri="{9D8B030D-6E8A-4147-A177-3AD203B41FA5}">
                      <a16:colId xmlns="" xmlns:a16="http://schemas.microsoft.com/office/drawing/2014/main" val="4273231377"/>
                    </a:ext>
                  </a:extLst>
                </a:gridCol>
                <a:gridCol w="1035212">
                  <a:extLst>
                    <a:ext uri="{9D8B030D-6E8A-4147-A177-3AD203B41FA5}">
                      <a16:colId xmlns="" xmlns:a16="http://schemas.microsoft.com/office/drawing/2014/main" val="2996852050"/>
                    </a:ext>
                  </a:extLst>
                </a:gridCol>
                <a:gridCol w="958263">
                  <a:extLst>
                    <a:ext uri="{9D8B030D-6E8A-4147-A177-3AD203B41FA5}">
                      <a16:colId xmlns="" xmlns:a16="http://schemas.microsoft.com/office/drawing/2014/main" val="959900741"/>
                    </a:ext>
                  </a:extLst>
                </a:gridCol>
                <a:gridCol w="958263">
                  <a:extLst>
                    <a:ext uri="{9D8B030D-6E8A-4147-A177-3AD203B41FA5}">
                      <a16:colId xmlns="" xmlns:a16="http://schemas.microsoft.com/office/drawing/2014/main" val="1813780046"/>
                    </a:ext>
                  </a:extLst>
                </a:gridCol>
              </a:tblGrid>
              <a:tr h="628605">
                <a:tc gridSpan="2">
                  <a:txBody>
                    <a:bodyPr/>
                    <a:lstStyle/>
                    <a:p>
                      <a:pPr algn="l" fontAlgn="ctr"/>
                      <a:endParaRPr lang="ru-RU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Количество заявок, </a:t>
                      </a:r>
                      <a:r>
                        <a:rPr lang="ru-RU" sz="13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шт.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Сумма,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3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млрд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руб.</a:t>
                      </a:r>
                      <a:endParaRPr lang="ru-RU" sz="1300" b="0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55056008"/>
                  </a:ext>
                </a:extLst>
              </a:tr>
              <a:tr h="95858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Объем текущего портфеля Корпорации</a:t>
                      </a:r>
                      <a:endParaRPr lang="ru-RU" sz="1800" b="1" i="0" u="none" strike="noStrike" baseline="300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 Light" panose="020F0302020204030204" pitchFamily="34" charset="0"/>
                        </a:rPr>
                        <a:t>5 </a:t>
                      </a:r>
                      <a:r>
                        <a:rPr lang="ru-RU" sz="24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Calibri Light" panose="020F0302020204030204" pitchFamily="34" charset="0"/>
                        </a:rPr>
                        <a:t>460</a:t>
                      </a:r>
                      <a:endParaRPr lang="ru-RU" sz="2400" b="1" i="0" u="none" strike="noStrike" dirty="0">
                        <a:solidFill>
                          <a:srgbClr val="ED7D3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Calibri Light" panose="020F0302020204030204" pitchFamily="34" charset="0"/>
                        </a:rPr>
                        <a:t>67,2**</a:t>
                      </a:r>
                      <a:endParaRPr lang="ru-RU" sz="2400" b="1" i="0" u="none" strike="noStrike" dirty="0">
                        <a:solidFill>
                          <a:srgbClr val="ED7D3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81457916"/>
                  </a:ext>
                </a:extLst>
              </a:tr>
              <a:tr h="147971">
                <a:tc>
                  <a:txBody>
                    <a:bodyPr/>
                    <a:lstStyle/>
                    <a:p>
                      <a:pPr algn="l" fontAlgn="ctr"/>
                      <a:endParaRPr lang="ru-RU" sz="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0443891"/>
                  </a:ext>
                </a:extLst>
              </a:tr>
            </a:tbl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5866915" y="5359267"/>
            <a:ext cx="5558776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Сроки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рассмотрения заявок по сегментам (АО «Корпорация «МСП»)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5879825" y="2425286"/>
            <a:ext cx="64496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5791328" y="5697657"/>
            <a:ext cx="65381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5868890" y="5844545"/>
            <a:ext cx="6143720" cy="1515884"/>
            <a:chOff x="5868890" y="6474816"/>
            <a:chExt cx="4175793" cy="1515884"/>
          </a:xfrm>
        </p:grpSpPr>
        <p:grpSp>
          <p:nvGrpSpPr>
            <p:cNvPr id="71" name="Группа 70"/>
            <p:cNvGrpSpPr/>
            <p:nvPr/>
          </p:nvGrpSpPr>
          <p:grpSpPr>
            <a:xfrm>
              <a:off x="5868892" y="6474816"/>
              <a:ext cx="4175791" cy="1353793"/>
              <a:chOff x="7124699" y="2596568"/>
              <a:chExt cx="2556218" cy="1911995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72" name="Rectangle 1"/>
              <p:cNvSpPr>
                <a:spLocks/>
              </p:cNvSpPr>
              <p:nvPr/>
            </p:nvSpPr>
            <p:spPr bwMode="auto">
              <a:xfrm rot="5400000">
                <a:off x="8277423" y="3105069"/>
                <a:ext cx="1911995" cy="894993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 rot="5400000">
                <a:off x="6940280" y="3554518"/>
                <a:ext cx="1137564" cy="76872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Rectangle 1"/>
              <p:cNvSpPr>
                <a:spLocks/>
              </p:cNvSpPr>
              <p:nvPr/>
            </p:nvSpPr>
            <p:spPr bwMode="auto">
              <a:xfrm rot="5400000">
                <a:off x="7612597" y="3310747"/>
                <a:ext cx="1452920" cy="820202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5" name="Rectangle 6"/>
            <p:cNvSpPr>
              <a:spLocks noChangeArrowheads="1"/>
            </p:cNvSpPr>
            <p:nvPr/>
          </p:nvSpPr>
          <p:spPr bwMode="auto">
            <a:xfrm>
              <a:off x="6019758" y="7162261"/>
              <a:ext cx="954044" cy="30421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&lt; </a:t>
              </a: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15</a:t>
              </a: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млн руб.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до </a:t>
              </a:r>
              <a:r>
                <a:rPr kumimoji="0" lang="ru-RU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r>
                <a:rPr kumimoji="0" lang="ru-RU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дней</a:t>
              </a:r>
            </a:p>
          </p:txBody>
        </p:sp>
        <p:sp>
          <p:nvSpPr>
            <p:cNvPr id="76" name="Rectangle 6"/>
            <p:cNvSpPr>
              <a:spLocks noChangeArrowheads="1"/>
            </p:cNvSpPr>
            <p:nvPr/>
          </p:nvSpPr>
          <p:spPr bwMode="auto">
            <a:xfrm>
              <a:off x="7307724" y="7095339"/>
              <a:ext cx="1006844" cy="200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15 </a:t>
              </a: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–</a:t>
              </a: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50</a:t>
              </a:r>
              <a:endPara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млн руб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до </a:t>
              </a:r>
              <a:r>
                <a:rPr kumimoji="0" lang="ru-RU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  <a:r>
                <a:rPr kumimoji="0" lang="ru-RU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дней</a:t>
              </a:r>
            </a:p>
          </p:txBody>
        </p:sp>
        <p:sp>
          <p:nvSpPr>
            <p:cNvPr id="77" name="Rectangle 6"/>
            <p:cNvSpPr>
              <a:spLocks noChangeArrowheads="1"/>
            </p:cNvSpPr>
            <p:nvPr/>
          </p:nvSpPr>
          <p:spPr bwMode="auto">
            <a:xfrm>
              <a:off x="8771778" y="6690111"/>
              <a:ext cx="1081451" cy="71713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&gt; 50 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млн руб.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до </a:t>
              </a:r>
              <a:r>
                <a:rPr kumimoji="0" lang="ru-RU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</a:t>
              </a:r>
              <a:r>
                <a:rPr kumimoji="0" lang="ru-RU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дней</a:t>
              </a:r>
            </a:p>
          </p:txBody>
        </p:sp>
        <p:sp>
          <p:nvSpPr>
            <p:cNvPr id="78" name="Прямоугольник 77"/>
            <p:cNvSpPr/>
            <p:nvPr/>
          </p:nvSpPr>
          <p:spPr>
            <a:xfrm rot="10800000">
              <a:off x="5868890" y="7582327"/>
              <a:ext cx="4175791" cy="40837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Rectangle 6"/>
            <p:cNvSpPr>
              <a:spLocks noChangeArrowheads="1"/>
            </p:cNvSpPr>
            <p:nvPr/>
          </p:nvSpPr>
          <p:spPr bwMode="auto">
            <a:xfrm>
              <a:off x="6076235" y="7586460"/>
              <a:ext cx="97885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Микро-</a:t>
              </a:r>
              <a:endPara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сегмент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Rectangle 6"/>
            <p:cNvSpPr>
              <a:spLocks noChangeArrowheads="1"/>
            </p:cNvSpPr>
            <p:nvPr/>
          </p:nvSpPr>
          <p:spPr bwMode="auto">
            <a:xfrm>
              <a:off x="7432442" y="7601848"/>
              <a:ext cx="9788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Малый </a:t>
              </a:r>
              <a:endPara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сегмент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Rectangle 6"/>
            <p:cNvSpPr>
              <a:spLocks noChangeArrowheads="1"/>
            </p:cNvSpPr>
            <p:nvPr/>
          </p:nvSpPr>
          <p:spPr bwMode="auto">
            <a:xfrm>
              <a:off x="8823075" y="7694181"/>
              <a:ext cx="97885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Средний сегмент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108408" y="3126317"/>
            <a:ext cx="3221472" cy="2061652"/>
            <a:chOff x="7074287" y="3287635"/>
            <a:chExt cx="2420340" cy="3798965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7138544" y="3470981"/>
              <a:ext cx="2356083" cy="3147217"/>
              <a:chOff x="702824" y="6070015"/>
              <a:chExt cx="2469893" cy="1809537"/>
            </a:xfrm>
          </p:grpSpPr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8227"/>
              <a:stretch/>
            </p:blipFill>
            <p:spPr bwMode="auto">
              <a:xfrm rot="5400000">
                <a:off x="1076087" y="6097482"/>
                <a:ext cx="1723370" cy="18407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Isosceles Triangle 5"/>
              <p:cNvSpPr/>
              <p:nvPr/>
            </p:nvSpPr>
            <p:spPr>
              <a:xfrm rot="10800000">
                <a:off x="702824" y="6070015"/>
                <a:ext cx="2469893" cy="1796043"/>
              </a:xfrm>
              <a:prstGeom prst="triangle">
                <a:avLst/>
              </a:prstGeom>
              <a:solidFill>
                <a:srgbClr val="658C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43"/>
            <p:cNvGrpSpPr/>
            <p:nvPr/>
          </p:nvGrpSpPr>
          <p:grpSpPr>
            <a:xfrm>
              <a:off x="7947582" y="3287635"/>
              <a:ext cx="738006" cy="3702817"/>
              <a:chOff x="2462136" y="1112986"/>
              <a:chExt cx="773655" cy="4856016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9" name="AutoShape 22"/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 rot="16200000" flipH="1">
                <a:off x="121117" y="3454005"/>
                <a:ext cx="4856015" cy="173977"/>
              </a:xfrm>
              <a:prstGeom prst="rightArrow">
                <a:avLst>
                  <a:gd name="adj1" fmla="val 50000"/>
                  <a:gd name="adj2" fmla="val 65497"/>
                </a:avLst>
              </a:prstGeom>
              <a:grpFill/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AutoShape 22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 rot="16200000" flipH="1">
                <a:off x="420956" y="3454005"/>
                <a:ext cx="4856015" cy="173977"/>
              </a:xfrm>
              <a:prstGeom prst="rightArrow">
                <a:avLst>
                  <a:gd name="adj1" fmla="val 50000"/>
                  <a:gd name="adj2" fmla="val 65497"/>
                </a:avLst>
              </a:prstGeom>
              <a:grpFill/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AutoShape 22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 rot="16200000" flipH="1">
                <a:off x="720795" y="3454006"/>
                <a:ext cx="4856015" cy="173977"/>
              </a:xfrm>
              <a:prstGeom prst="rightArrow">
                <a:avLst>
                  <a:gd name="adj1" fmla="val 50000"/>
                  <a:gd name="adj2" fmla="val 65497"/>
                </a:avLst>
              </a:prstGeom>
              <a:grpFill/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7074287" y="3365411"/>
              <a:ext cx="2416278" cy="3721189"/>
            </a:xfrm>
            <a:prstGeom prst="rect">
              <a:avLst/>
            </a:prstGeom>
            <a:solidFill>
              <a:schemeClr val="bg1"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Rectangle 47"/>
          <p:cNvSpPr/>
          <p:nvPr/>
        </p:nvSpPr>
        <p:spPr>
          <a:xfrm rot="5400000">
            <a:off x="7482030" y="2023794"/>
            <a:ext cx="444811" cy="3250888"/>
          </a:xfrm>
          <a:prstGeom prst="rect">
            <a:avLst/>
          </a:prstGeom>
          <a:solidFill>
            <a:schemeClr val="bg1">
              <a:lumMod val="5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>
              <a:defRPr/>
            </a:pPr>
            <a:r>
              <a:rPr lang="ru-RU" sz="1200" b="1" dirty="0" smtClean="0">
                <a:solidFill>
                  <a:prstClr val="white"/>
                </a:solidFill>
              </a:rPr>
              <a:t>Переданы </a:t>
            </a:r>
            <a:r>
              <a:rPr lang="ru-RU" sz="1200" b="1" dirty="0">
                <a:solidFill>
                  <a:prstClr val="white"/>
                </a:solidFill>
              </a:rPr>
              <a:t>в работу Дирекции управления </a:t>
            </a:r>
            <a:r>
              <a:rPr lang="ru-RU" sz="1200" b="1" dirty="0" smtClean="0">
                <a:solidFill>
                  <a:prstClr val="white"/>
                </a:solidFill>
              </a:rPr>
              <a:t>рисками, включая принятые «под оферту»</a:t>
            </a:r>
            <a:endParaRPr lang="ru-RU" sz="1200" b="1" dirty="0">
              <a:solidFill>
                <a:prstClr val="white"/>
              </a:solidFill>
            </a:endParaRPr>
          </a:p>
        </p:txBody>
      </p:sp>
      <p:sp>
        <p:nvSpPr>
          <p:cNvPr id="24" name="Rectangle 48"/>
          <p:cNvSpPr/>
          <p:nvPr/>
        </p:nvSpPr>
        <p:spPr>
          <a:xfrm rot="5400000">
            <a:off x="7468503" y="2573955"/>
            <a:ext cx="466460" cy="3250888"/>
          </a:xfrm>
          <a:prstGeom prst="rect">
            <a:avLst/>
          </a:prstGeom>
          <a:solidFill>
            <a:schemeClr val="bg1">
              <a:lumMod val="5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Направлены в банки-партнеры (не в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рамках «оферты»)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106337" y="2633860"/>
            <a:ext cx="1194684" cy="551930"/>
            <a:chOff x="2539523" y="2241756"/>
            <a:chExt cx="2218690" cy="36116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5" name="Rectangle 6"/>
            <p:cNvSpPr/>
            <p:nvPr/>
          </p:nvSpPr>
          <p:spPr>
            <a:xfrm>
              <a:off x="2539523" y="2241756"/>
              <a:ext cx="2091130" cy="24479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"/>
            <p:cNvSpPr/>
            <p:nvPr/>
          </p:nvSpPr>
          <p:spPr>
            <a:xfrm>
              <a:off x="2603303" y="2299941"/>
              <a:ext cx="2091130" cy="24479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"/>
            <p:cNvSpPr/>
            <p:nvPr/>
          </p:nvSpPr>
          <p:spPr>
            <a:xfrm>
              <a:off x="2667083" y="2358127"/>
              <a:ext cx="2091130" cy="24479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Проекты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8"/>
          <p:cNvSpPr/>
          <p:nvPr/>
        </p:nvSpPr>
        <p:spPr>
          <a:xfrm rot="5400000">
            <a:off x="7545489" y="3095466"/>
            <a:ext cx="312487" cy="325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Итого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66915" y="2591323"/>
            <a:ext cx="6452084" cy="2588314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22425" y="7899844"/>
            <a:ext cx="11690181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*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   Текущий объем </a:t>
            </a: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гарантийной поддержки со стороны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Корпорации, МСП Банка и РГО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 в 2016 году </a:t>
            </a:r>
            <a:r>
              <a:rPr kumimoji="0" lang="ru-RU" sz="12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по состоянию на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t>19</a:t>
            </a:r>
            <a:r>
              <a:rPr kumimoji="0" lang="ru-RU" sz="12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.12.2016</a:t>
            </a:r>
          </a:p>
          <a:p>
            <a:pPr lvl="0"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** Портфель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Корпорации нарастающим итогом с 2014 г.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(без учета закрытых гарантий и поручительств)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9432891" y="2779623"/>
          <a:ext cx="2886108" cy="2216529"/>
        </p:xfrm>
        <a:graphic>
          <a:graphicData uri="http://schemas.openxmlformats.org/drawingml/2006/table">
            <a:tbl>
              <a:tblPr/>
              <a:tblGrid>
                <a:gridCol w="688571">
                  <a:extLst>
                    <a:ext uri="{9D8B030D-6E8A-4147-A177-3AD203B41FA5}">
                      <a16:colId xmlns="" xmlns:a16="http://schemas.microsoft.com/office/drawing/2014/main" val="495193945"/>
                    </a:ext>
                  </a:extLst>
                </a:gridCol>
                <a:gridCol w="872359">
                  <a:extLst>
                    <a:ext uri="{9D8B030D-6E8A-4147-A177-3AD203B41FA5}">
                      <a16:colId xmlns="" xmlns:a16="http://schemas.microsoft.com/office/drawing/2014/main" val="1680857824"/>
                    </a:ext>
                  </a:extLst>
                </a:gridCol>
                <a:gridCol w="1325178">
                  <a:extLst>
                    <a:ext uri="{9D8B030D-6E8A-4147-A177-3AD203B41FA5}">
                      <a16:colId xmlns="" xmlns:a16="http://schemas.microsoft.com/office/drawing/2014/main" val="3524216336"/>
                    </a:ext>
                  </a:extLst>
                </a:gridCol>
              </a:tblGrid>
              <a:tr h="660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Кол-во </a:t>
                      </a:r>
                      <a:r>
                        <a:rPr lang="ru-RU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шт.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Гарантии </a:t>
                      </a:r>
                      <a:r>
                        <a:rPr lang="ru-RU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млрд руб.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Поручительства          </a:t>
                      </a:r>
                      <a:r>
                        <a:rPr lang="ru-RU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млрд руб.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28550116"/>
                  </a:ext>
                </a:extLst>
              </a:tr>
              <a:tr h="5186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 Light" panose="020F0302020204030204" pitchFamily="34" charset="0"/>
                        </a:rPr>
                        <a:t>23</a:t>
                      </a:r>
                      <a:endParaRPr lang="ru-RU" sz="2000" b="0" i="0" u="none" strike="noStrike" dirty="0">
                        <a:solidFill>
                          <a:srgbClr val="00B0F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 Light" panose="020F0302020204030204" pitchFamily="34" charset="0"/>
                        </a:rPr>
                        <a:t>19,8</a:t>
                      </a:r>
                      <a:endParaRPr lang="ru-RU" sz="2000" b="0" i="0" u="none" strike="noStrike" dirty="0">
                        <a:solidFill>
                          <a:srgbClr val="00B0F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 Light" panose="020F0302020204030204" pitchFamily="34" charset="0"/>
                        </a:rPr>
                        <a:t>36,8</a:t>
                      </a:r>
                      <a:endParaRPr lang="ru-RU" sz="2000" b="0" i="0" u="none" strike="noStrike" dirty="0">
                        <a:solidFill>
                          <a:srgbClr val="00B0F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95401196"/>
                  </a:ext>
                </a:extLst>
              </a:tr>
              <a:tr h="5186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 Light" panose="020F0302020204030204" pitchFamily="34" charset="0"/>
                        </a:rPr>
                        <a:t>93</a:t>
                      </a:r>
                      <a:endParaRPr lang="ru-RU" sz="2000" b="0" i="0" u="none" strike="noStrike" dirty="0">
                        <a:solidFill>
                          <a:srgbClr val="00B0F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 Light" panose="020F0302020204030204" pitchFamily="34" charset="0"/>
                        </a:rPr>
                        <a:t>29,1</a:t>
                      </a:r>
                      <a:endParaRPr lang="ru-RU" sz="2000" b="0" i="0" u="none" strike="noStrike" dirty="0">
                        <a:solidFill>
                          <a:srgbClr val="00B0F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 Light" panose="020F0302020204030204" pitchFamily="34" charset="0"/>
                        </a:rPr>
                        <a:t>58,1</a:t>
                      </a:r>
                      <a:endParaRPr lang="ru-RU" sz="2000" b="0" i="0" u="none" strike="noStrike" dirty="0">
                        <a:solidFill>
                          <a:srgbClr val="00B0F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5855527"/>
                  </a:ext>
                </a:extLst>
              </a:tr>
              <a:tr h="5186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Calibri Light" panose="020F0302020204030204" pitchFamily="34" charset="0"/>
                        </a:rPr>
                        <a:t>116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Calibri Light" panose="020F0302020204030204" pitchFamily="34" charset="0"/>
                        </a:rPr>
                        <a:t>48,9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Calibri Light" panose="020F0302020204030204" pitchFamily="34" charset="0"/>
                        </a:rPr>
                        <a:t>94,9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26953685"/>
                  </a:ext>
                </a:extLst>
              </a:tr>
            </a:tbl>
          </a:graphicData>
        </a:graphic>
      </p:graphicFrame>
      <p:pic>
        <p:nvPicPr>
          <p:cNvPr id="48" name="Рисунок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8"/>
            <a:ext cx="2163618" cy="98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7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9" r="81355" b="-1"/>
          <a:stretch/>
        </p:blipFill>
        <p:spPr>
          <a:xfrm>
            <a:off x="11247586" y="7656442"/>
            <a:ext cx="678329" cy="529548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13965" y="1916043"/>
            <a:ext cx="5544489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Ключевые условия Программы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247" y="2231955"/>
            <a:ext cx="878960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0" lvl="0" indent="-177800" algn="l" defTabSz="4572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Процентная ставка –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10,6 %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для субъектов малого предпринимательства и </a:t>
            </a:r>
            <a:r>
              <a:rPr lang="ru-RU" sz="1400" b="1" dirty="0" smtClean="0">
                <a:solidFill>
                  <a:prstClr val="black"/>
                </a:solidFill>
                <a:latin typeface="Calibri Light" panose="020F0302020204030204"/>
              </a:rPr>
              <a:t>9,6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 %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 - для субъектов среднего предпринимательства</a:t>
            </a:r>
          </a:p>
          <a:p>
            <a:pPr marL="177800" marR="0" lvl="0" indent="-177800" algn="l" defTabSz="4572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Срок льготного </a:t>
            </a:r>
            <a:r>
              <a:rPr lang="ru-RU" sz="1400" dirty="0">
                <a:solidFill>
                  <a:prstClr val="black"/>
                </a:solidFill>
                <a:latin typeface="Calibri Light" panose="020F0302020204030204"/>
              </a:rPr>
              <a:t>фондирования </a:t>
            </a:r>
            <a:r>
              <a:rPr lang="ru-RU" sz="1400" b="1" dirty="0">
                <a:solidFill>
                  <a:prstClr val="black"/>
                </a:solidFill>
                <a:latin typeface="Calibri Light" panose="020F0302020204030204"/>
              </a:rPr>
              <a:t>до 3 лет </a:t>
            </a:r>
            <a:r>
              <a:rPr lang="ru-RU" sz="1400" dirty="0">
                <a:solidFill>
                  <a:prstClr val="black"/>
                </a:solidFill>
                <a:latin typeface="Calibri Light" panose="020F0302020204030204"/>
              </a:rPr>
              <a:t>(срок кредита может превышать срок льготного фондирования)</a:t>
            </a:r>
          </a:p>
          <a:p>
            <a:pPr marL="177800" marR="0" lvl="0" indent="-177800" algn="l" defTabSz="4572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Calibri Light" panose="020F0302020204030204"/>
              </a:rPr>
              <a:t>Приоритетные отрасли: </a:t>
            </a:r>
            <a:endParaRPr lang="ru-RU" sz="1400" b="1" dirty="0">
              <a:solidFill>
                <a:prstClr val="black"/>
              </a:solidFill>
              <a:latin typeface="Calibri Light" panose="020F0302020204030204"/>
            </a:endParaRPr>
          </a:p>
          <a:p>
            <a:pPr marL="501650" indent="-342900">
              <a:buFont typeface="+mj-lt"/>
              <a:buAutoNum type="arabicPeriod"/>
              <a:defRPr/>
            </a:pPr>
            <a:r>
              <a:rPr lang="ru-RU" sz="1400" dirty="0">
                <a:solidFill>
                  <a:prstClr val="black"/>
                </a:solidFill>
                <a:latin typeface="Calibri Light" panose="020F0302020204030204"/>
              </a:rPr>
              <a:t>Сельское хозяйство, включая производство сельскохозяйственной продукции, а также предоставление услуг в этой отрасли экономики, в том числе в целях обеспечения </a:t>
            </a:r>
            <a:r>
              <a:rPr lang="ru-RU" sz="1400" dirty="0" err="1">
                <a:solidFill>
                  <a:prstClr val="black"/>
                </a:solidFill>
                <a:latin typeface="Calibri Light" panose="020F0302020204030204"/>
              </a:rPr>
              <a:t>импортозамещения</a:t>
            </a:r>
            <a:r>
              <a:rPr lang="ru-RU" sz="1400" dirty="0">
                <a:solidFill>
                  <a:prstClr val="black"/>
                </a:solidFill>
                <a:latin typeface="Calibri Light" panose="020F0302020204030204"/>
              </a:rPr>
              <a:t> и развития </a:t>
            </a:r>
            <a:r>
              <a:rPr lang="ru-RU" sz="1400" dirty="0" err="1">
                <a:solidFill>
                  <a:prstClr val="black"/>
                </a:solidFill>
                <a:latin typeface="Calibri Light" panose="020F0302020204030204"/>
              </a:rPr>
              <a:t>несырьевого</a:t>
            </a:r>
            <a:r>
              <a:rPr lang="ru-RU" sz="1400" dirty="0">
                <a:solidFill>
                  <a:prstClr val="black"/>
                </a:solidFill>
                <a:latin typeface="Calibri Light" panose="020F0302020204030204"/>
              </a:rPr>
              <a:t> экспорта.</a:t>
            </a:r>
          </a:p>
          <a:p>
            <a:pPr marL="501650" indent="-342900">
              <a:buFont typeface="+mj-lt"/>
              <a:buAutoNum type="arabicPeriod"/>
              <a:defRPr/>
            </a:pPr>
            <a:r>
              <a:rPr lang="ru-RU" sz="1400" dirty="0" smtClean="0">
                <a:solidFill>
                  <a:prstClr val="black"/>
                </a:solidFill>
                <a:latin typeface="Calibri Light" panose="020F0302020204030204"/>
              </a:rPr>
              <a:t>Обрабатывающее </a:t>
            </a:r>
            <a:r>
              <a:rPr lang="ru-RU" sz="1400" dirty="0">
                <a:solidFill>
                  <a:prstClr val="black"/>
                </a:solidFill>
                <a:latin typeface="Calibri Light" panose="020F0302020204030204"/>
              </a:rPr>
              <a:t>производство, в том числе производство пищевых продуктов, первичная и последующая (промышленная) переработка сельскохозяйственной продукции, в том числе в целях обеспечения </a:t>
            </a:r>
            <a:r>
              <a:rPr lang="ru-RU" sz="1400" dirty="0" err="1">
                <a:solidFill>
                  <a:prstClr val="black"/>
                </a:solidFill>
                <a:latin typeface="Calibri Light" panose="020F0302020204030204"/>
              </a:rPr>
              <a:t>импортозамещения</a:t>
            </a:r>
            <a:r>
              <a:rPr lang="ru-RU" sz="1400" dirty="0">
                <a:solidFill>
                  <a:prstClr val="black"/>
                </a:solidFill>
                <a:latin typeface="Calibri Light" panose="020F0302020204030204"/>
              </a:rPr>
              <a:t> и развития </a:t>
            </a:r>
            <a:r>
              <a:rPr lang="ru-RU" sz="1400" dirty="0" err="1">
                <a:solidFill>
                  <a:prstClr val="black"/>
                </a:solidFill>
                <a:latin typeface="Calibri Light" panose="020F0302020204030204"/>
              </a:rPr>
              <a:t>несырьевого</a:t>
            </a:r>
            <a:r>
              <a:rPr lang="ru-RU" sz="1400" dirty="0">
                <a:solidFill>
                  <a:prstClr val="black"/>
                </a:solidFill>
                <a:latin typeface="Calibri Light" panose="020F0302020204030204"/>
              </a:rPr>
              <a:t> экспорта.</a:t>
            </a:r>
          </a:p>
          <a:p>
            <a:pPr marL="501650" indent="-342900">
              <a:buFont typeface="+mj-lt"/>
              <a:buAutoNum type="arabicPeriod"/>
              <a:defRPr/>
            </a:pPr>
            <a:r>
              <a:rPr lang="ru-RU" sz="1400" dirty="0" smtClean="0">
                <a:solidFill>
                  <a:prstClr val="black"/>
                </a:solidFill>
                <a:latin typeface="Calibri Light" panose="020F0302020204030204"/>
              </a:rPr>
              <a:t>Производство </a:t>
            </a:r>
            <a:r>
              <a:rPr lang="ru-RU" sz="1400" dirty="0">
                <a:solidFill>
                  <a:prstClr val="black"/>
                </a:solidFill>
                <a:latin typeface="Calibri Light" panose="020F0302020204030204"/>
              </a:rPr>
              <a:t>и распределение электроэнергии, газа и воды.</a:t>
            </a:r>
          </a:p>
          <a:p>
            <a:pPr marL="501650" indent="-342900">
              <a:buFont typeface="+mj-lt"/>
              <a:buAutoNum type="arabicPeriod"/>
              <a:defRPr/>
            </a:pPr>
            <a:r>
              <a:rPr lang="ru-RU" sz="1400" dirty="0" smtClean="0">
                <a:solidFill>
                  <a:prstClr val="black"/>
                </a:solidFill>
                <a:latin typeface="Calibri Light" panose="020F0302020204030204"/>
              </a:rPr>
              <a:t>Строительство</a:t>
            </a:r>
            <a:r>
              <a:rPr lang="ru-RU" sz="1400" dirty="0">
                <a:solidFill>
                  <a:prstClr val="black"/>
                </a:solidFill>
                <a:latin typeface="Calibri Light" panose="020F0302020204030204"/>
              </a:rPr>
              <a:t>, в том числе в рамках развития внутреннего туризма.</a:t>
            </a:r>
          </a:p>
          <a:p>
            <a:pPr marL="501650" indent="-342900">
              <a:buFont typeface="+mj-lt"/>
              <a:buAutoNum type="arabicPeriod"/>
              <a:defRPr/>
            </a:pPr>
            <a:r>
              <a:rPr lang="ru-RU" sz="1400" dirty="0" smtClean="0">
                <a:solidFill>
                  <a:prstClr val="black"/>
                </a:solidFill>
                <a:latin typeface="Calibri Light" panose="020F0302020204030204"/>
              </a:rPr>
              <a:t>Транспорт </a:t>
            </a:r>
            <a:r>
              <a:rPr lang="ru-RU" sz="1400" dirty="0">
                <a:solidFill>
                  <a:prstClr val="black"/>
                </a:solidFill>
                <a:latin typeface="Calibri Light" panose="020F0302020204030204"/>
              </a:rPr>
              <a:t>и связь. </a:t>
            </a:r>
          </a:p>
          <a:p>
            <a:pPr marL="501650" indent="-342900">
              <a:buFont typeface="+mj-lt"/>
              <a:buAutoNum type="arabicPeriod"/>
              <a:defRPr/>
            </a:pPr>
            <a:r>
              <a:rPr lang="ru-RU" sz="1400" dirty="0" smtClean="0">
                <a:solidFill>
                  <a:prstClr val="black"/>
                </a:solidFill>
                <a:latin typeface="Calibri Light" panose="020F0302020204030204"/>
              </a:rPr>
              <a:t>Туристская </a:t>
            </a:r>
            <a:r>
              <a:rPr lang="ru-RU" sz="1400" dirty="0">
                <a:solidFill>
                  <a:prstClr val="black"/>
                </a:solidFill>
                <a:latin typeface="Calibri Light" panose="020F0302020204030204"/>
              </a:rPr>
              <a:t>деятельность и деятельность в области туристской индустрии в целях развития внутреннего туризма. </a:t>
            </a:r>
          </a:p>
          <a:p>
            <a:pPr marL="501650" indent="-342900">
              <a:buFont typeface="+mj-lt"/>
              <a:buAutoNum type="arabicPeriod"/>
              <a:defRPr/>
            </a:pPr>
            <a:r>
              <a:rPr lang="ru-RU" sz="1400" dirty="0" smtClean="0">
                <a:solidFill>
                  <a:prstClr val="black"/>
                </a:solidFill>
                <a:latin typeface="Calibri Light" panose="020F0302020204030204"/>
              </a:rPr>
              <a:t>Отрасли </a:t>
            </a:r>
            <a:r>
              <a:rPr lang="ru-RU" sz="1400" dirty="0">
                <a:solidFill>
                  <a:prstClr val="black"/>
                </a:solidFill>
                <a:latin typeface="Calibri Light" panose="020F0302020204030204"/>
              </a:rPr>
              <a:t>экономики, в которых реализуются </a:t>
            </a:r>
            <a:r>
              <a:rPr lang="ru-RU" sz="1400" dirty="0">
                <a:latin typeface="Calibri Light" panose="020F0302020204030204"/>
              </a:rPr>
              <a:t>приоритетные </a:t>
            </a:r>
            <a:r>
              <a:rPr lang="ru-RU" sz="1400" dirty="0" smtClean="0">
                <a:latin typeface="Calibri Light" panose="020F0302020204030204"/>
              </a:rPr>
              <a:t>направления </a:t>
            </a:r>
            <a:r>
              <a:rPr lang="ru-RU" sz="1400" dirty="0">
                <a:latin typeface="Calibri Light" panose="020F0302020204030204"/>
              </a:rPr>
              <a:t>развития науки, технологий и техники в Российской Федерации, а также критические технологии Российской Федерации</a:t>
            </a:r>
            <a:r>
              <a:rPr lang="ru-RU" sz="1400" dirty="0">
                <a:solidFill>
                  <a:prstClr val="black"/>
                </a:solidFill>
                <a:latin typeface="Calibri Light" panose="020F0302020204030204"/>
              </a:rPr>
              <a:t>, перечень которых утвержден Указом Президента Российской Федерации от 07.07.2011 № 899 </a:t>
            </a:r>
            <a:r>
              <a:rPr lang="ru-RU" sz="1400" dirty="0" smtClean="0">
                <a:solidFill>
                  <a:prstClr val="black"/>
                </a:solidFill>
                <a:latin typeface="Calibri Light" panose="020F0302020204030204"/>
              </a:rPr>
              <a:t> «</a:t>
            </a:r>
            <a:r>
              <a:rPr lang="ru-RU" sz="1400" dirty="0">
                <a:solidFill>
                  <a:prstClr val="black"/>
                </a:solidFill>
                <a:latin typeface="Calibri Light" panose="020F0302020204030204"/>
              </a:rPr>
              <a:t>Об утверждении приоритетных направлений развития науки, технологий и техники в Российской Федерации и перечня критических технологий Российской Федерации».</a:t>
            </a:r>
          </a:p>
          <a:p>
            <a:pPr marL="177800" marR="0" lvl="0" indent="-177800" algn="l" defTabSz="4572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Размер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кредита: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от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 10 млн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рублей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до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1 млрд рублей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(общий кредитный лимит на заемщика - до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 4 млрд рублей)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898673" y="2025378"/>
            <a:ext cx="3398021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Результаты реализации Программы </a:t>
            </a:r>
          </a:p>
          <a:p>
            <a:pPr lvl="0"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по состоянию на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19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.12.20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16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graphicFrame>
        <p:nvGraphicFramePr>
          <p:cNvPr id="70" name="Таблица 69"/>
          <p:cNvGraphicFramePr>
            <a:graphicFrameLocks noGrp="1"/>
          </p:cNvGraphicFramePr>
          <p:nvPr>
            <p:extLst/>
          </p:nvPr>
        </p:nvGraphicFramePr>
        <p:xfrm>
          <a:off x="8890809" y="2557122"/>
          <a:ext cx="3407357" cy="4709009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357425">
                  <a:extLst>
                    <a:ext uri="{9D8B030D-6E8A-4147-A177-3AD203B41FA5}">
                      <a16:colId xmlns="" xmlns:a16="http://schemas.microsoft.com/office/drawing/2014/main" val="4273231377"/>
                    </a:ext>
                  </a:extLst>
                </a:gridCol>
                <a:gridCol w="1049932">
                  <a:extLst>
                    <a:ext uri="{9D8B030D-6E8A-4147-A177-3AD203B41FA5}">
                      <a16:colId xmlns="" xmlns:a16="http://schemas.microsoft.com/office/drawing/2014/main" val="3077281128"/>
                    </a:ext>
                  </a:extLst>
                </a:gridCol>
              </a:tblGrid>
              <a:tr h="6497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Показатель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Значение, 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млрд руб.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600756"/>
                  </a:ext>
                </a:extLst>
              </a:tr>
              <a:tr h="7022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Лимит,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утвержденный Банком России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 Light" panose="020F0302020204030204" pitchFamily="34" charset="0"/>
                        </a:rPr>
                        <a:t>125,00</a:t>
                      </a:r>
                      <a:endParaRPr lang="ru-RU" sz="2400" b="1" i="0" u="none" strike="noStrike" dirty="0">
                        <a:solidFill>
                          <a:srgbClr val="00B0F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81457916"/>
                  </a:ext>
                </a:extLst>
              </a:tr>
              <a:tr h="858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Выбрано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уполномоченными банками под поручительства Корпорации 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 Light" panose="020F0302020204030204" pitchFamily="34" charset="0"/>
                        </a:rPr>
                        <a:t>44,10</a:t>
                      </a:r>
                      <a:endParaRPr lang="ru-RU" sz="2400" b="0" i="0" u="none" strike="noStrike" dirty="0">
                        <a:solidFill>
                          <a:srgbClr val="00B0F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62132913"/>
                  </a:ext>
                </a:extLst>
              </a:tr>
              <a:tr h="7022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Выбрано МСП Банком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 Light" panose="020F0302020204030204" pitchFamily="34" charset="0"/>
                        </a:rPr>
                        <a:t>36,22</a:t>
                      </a:r>
                      <a:endParaRPr lang="ru-RU" sz="2400" b="0" i="0" u="none" strike="noStrike" dirty="0">
                        <a:solidFill>
                          <a:srgbClr val="00B0F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88483519"/>
                  </a:ext>
                </a:extLst>
              </a:tr>
              <a:tr h="7022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Итого выбрано 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Корпорацией и 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МСП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Банком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 Light" panose="020F0302020204030204" pitchFamily="34" charset="0"/>
                        </a:rPr>
                        <a:t>80,32</a:t>
                      </a:r>
                      <a:endParaRPr lang="ru-RU" sz="2400" b="1" i="0" u="none" strike="noStrike" dirty="0">
                        <a:solidFill>
                          <a:srgbClr val="00B0F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59677027"/>
                  </a:ext>
                </a:extLst>
              </a:tr>
              <a:tr h="805353">
                <a:tc gridSpan="2"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23091217"/>
                  </a:ext>
                </a:extLst>
              </a:tr>
              <a:tr h="288550">
                <a:tc gridSpan="2">
                  <a:txBody>
                    <a:bodyPr/>
                    <a:lstStyle/>
                    <a:p>
                      <a:pPr algn="l" fontAlgn="ctr"/>
                      <a:endParaRPr lang="ru-RU" sz="5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0443891"/>
                  </a:ext>
                </a:extLst>
              </a:tr>
            </a:tbl>
          </a:graphicData>
        </a:graphic>
      </p:graphicFrame>
      <p:sp>
        <p:nvSpPr>
          <p:cNvPr id="72" name="Скругленный прямоугольник 71"/>
          <p:cNvSpPr/>
          <p:nvPr/>
        </p:nvSpPr>
        <p:spPr>
          <a:xfrm>
            <a:off x="289367" y="982151"/>
            <a:ext cx="12029633" cy="87758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ru-RU" b="1" dirty="0" smtClean="0">
                <a:solidFill>
                  <a:prstClr val="white"/>
                </a:solidFill>
                <a:latin typeface="+mj-lt"/>
                <a:ea typeface="Calibri" panose="020F0502020204030204" pitchFamily="34" charset="0"/>
              </a:rPr>
              <a:t>16 сентября 2016 года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</a:rPr>
              <a:t>Банк России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</a:rPr>
              <a:t> принял решение об </a:t>
            </a:r>
            <a:r>
              <a:rPr lang="ru-RU" b="1" dirty="0" smtClean="0">
                <a:solidFill>
                  <a:prstClr val="white"/>
                </a:solidFill>
                <a:latin typeface="+mj-lt"/>
                <a:ea typeface="Calibri" panose="020F0502020204030204" pitchFamily="34" charset="0"/>
              </a:rPr>
              <a:t>увеличении </a:t>
            </a:r>
            <a:r>
              <a:rPr lang="ru-RU" b="1" dirty="0">
                <a:solidFill>
                  <a:prstClr val="white"/>
                </a:solidFill>
                <a:latin typeface="+mj-lt"/>
                <a:ea typeface="Calibri" panose="020F0502020204030204" pitchFamily="34" charset="0"/>
              </a:rPr>
              <a:t>лимита «Программы 6,5» </a:t>
            </a:r>
            <a:r>
              <a:rPr lang="ru-RU" b="1" dirty="0" smtClean="0">
                <a:solidFill>
                  <a:prstClr val="white"/>
                </a:solidFill>
                <a:latin typeface="+mj-lt"/>
                <a:ea typeface="Calibri" panose="020F0502020204030204" pitchFamily="34" charset="0"/>
              </a:rPr>
              <a:t>с 75 до </a:t>
            </a:r>
            <a:r>
              <a:rPr lang="ru-RU" b="1" dirty="0">
                <a:solidFill>
                  <a:prstClr val="white"/>
                </a:solidFill>
                <a:latin typeface="+mj-lt"/>
                <a:ea typeface="Calibri" panose="020F0502020204030204" pitchFamily="34" charset="0"/>
              </a:rPr>
              <a:t>125 млрд руб. с последующим увеличением до 175 млрд руб. при выполнении условий существенного расширения круга </a:t>
            </a:r>
            <a:r>
              <a:rPr lang="ru-RU" b="1" dirty="0" smtClean="0">
                <a:solidFill>
                  <a:prstClr val="white"/>
                </a:solidFill>
                <a:latin typeface="+mj-lt"/>
                <a:ea typeface="Calibri" panose="020F0502020204030204" pitchFamily="34" charset="0"/>
              </a:rPr>
              <a:t>банков-участников.</a:t>
            </a:r>
            <a:endParaRPr lang="ru-RU" b="1" dirty="0">
              <a:solidFill>
                <a:prstClr val="white"/>
              </a:solidFill>
              <a:latin typeface="+mj-lt"/>
              <a:ea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27287" y="0"/>
            <a:ext cx="9172701" cy="851085"/>
          </a:xfrm>
          <a:prstGeom prst="rect">
            <a:avLst/>
          </a:prstGeom>
          <a:noFill/>
        </p:spPr>
        <p:txBody>
          <a:bodyPr wrap="square" lIns="72000" tIns="36000" rIns="0" bIns="36000" rtlCol="0">
            <a:noAutofit/>
          </a:bodyPr>
          <a:lstStyle/>
          <a:p>
            <a:pPr algn="ctr">
              <a:defRPr/>
            </a:pPr>
            <a:r>
              <a:rPr lang="ru-RU" sz="1950" b="1" i="1" dirty="0">
                <a:solidFill>
                  <a:srgbClr val="5B9BD5">
                    <a:lumMod val="50000"/>
                  </a:srgbClr>
                </a:solidFill>
              </a:rPr>
              <a:t>Корпоративный и массовый сегменты. </a:t>
            </a:r>
            <a:r>
              <a:rPr kumimoji="0" lang="ru-RU" sz="195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</a:rPr>
              <a:t>Программа стимулирования кредитования субъектов малого и среднего предпринимательства («Программа 6,5%»)</a:t>
            </a:r>
            <a:endParaRPr kumimoji="0" lang="ru-RU" sz="195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769751" y="8268745"/>
            <a:ext cx="2834997" cy="345635"/>
          </a:xfrm>
        </p:spPr>
        <p:txBody>
          <a:bodyPr/>
          <a:lstStyle/>
          <a:p>
            <a:r>
              <a:rPr lang="en-US" dirty="0" smtClean="0"/>
              <a:t>7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8898674" y="6213240"/>
            <a:ext cx="3420326" cy="40254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>
              <a:defRPr/>
            </a:pPr>
            <a:r>
              <a:rPr kumimoji="0" lang="ru-RU" sz="1008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Источник: Реестр </a:t>
            </a:r>
            <a:r>
              <a:rPr lang="ru-RU" sz="1008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t>заявок, формируемый </a:t>
            </a:r>
            <a:r>
              <a:rPr lang="ru-RU" sz="100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ДСГО </a:t>
            </a:r>
            <a:r>
              <a:rPr lang="ru-RU" sz="1008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t>на ежедневной основе, оперативные данные МСП Банка</a:t>
            </a:r>
            <a:endParaRPr kumimoji="0" lang="ru-RU" sz="1008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8"/>
            <a:ext cx="2163618" cy="9842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086" y="7041773"/>
            <a:ext cx="1505317" cy="782277"/>
          </a:xfrm>
          <a:prstGeom prst="rect">
            <a:avLst/>
          </a:prstGeom>
        </p:spPr>
      </p:pic>
      <p:pic>
        <p:nvPicPr>
          <p:cNvPr id="13" name="Picture 2" descr="F:\logo-sberban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381" y="7205790"/>
            <a:ext cx="1091277" cy="281903"/>
          </a:xfrm>
          <a:prstGeom prst="rect">
            <a:avLst/>
          </a:prstGeom>
          <a:noFill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201" y="7234588"/>
            <a:ext cx="878286" cy="3698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6" b="24288"/>
          <a:stretch/>
        </p:blipFill>
        <p:spPr>
          <a:xfrm>
            <a:off x="360870" y="7487693"/>
            <a:ext cx="1030422" cy="376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850" y="7462130"/>
            <a:ext cx="1327896" cy="36005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037" y="7631138"/>
            <a:ext cx="1032880" cy="4991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1" b="30292"/>
          <a:stretch/>
        </p:blipFill>
        <p:spPr>
          <a:xfrm>
            <a:off x="6219013" y="7546086"/>
            <a:ext cx="1707967" cy="43649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220" y="7989530"/>
            <a:ext cx="1377099" cy="3150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373" y="7381886"/>
            <a:ext cx="1272002" cy="24544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93" y="7656442"/>
            <a:ext cx="1144070" cy="2209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963" y="7359427"/>
            <a:ext cx="488200" cy="4867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65" y="8021093"/>
            <a:ext cx="1064436" cy="2510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328" y="7354223"/>
            <a:ext cx="1096823" cy="27064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921" y="8014439"/>
            <a:ext cx="1256979" cy="30340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050" y="8040782"/>
            <a:ext cx="1206721" cy="2793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539" y="8021094"/>
            <a:ext cx="1257877" cy="3561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308706" y="7574933"/>
            <a:ext cx="1797480" cy="3814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057" y="8143425"/>
            <a:ext cx="1175865" cy="2802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652" y="7949053"/>
            <a:ext cx="1062599" cy="144081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89367" y="7102856"/>
            <a:ext cx="120296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4747285" y="7258290"/>
            <a:ext cx="1649100" cy="32789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13965" y="6775911"/>
            <a:ext cx="5544489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Уполномоченные банки-партнеры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9367" y="7181636"/>
            <a:ext cx="12080718" cy="1222533"/>
          </a:xfrm>
          <a:prstGeom prst="roundRect">
            <a:avLst>
              <a:gd name="adj" fmla="val 0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>
                  <a:alpha val="71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7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291644" y="8360242"/>
            <a:ext cx="2325376" cy="377343"/>
          </a:xfrm>
        </p:spPr>
        <p:txBody>
          <a:bodyPr/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558995" y="1"/>
            <a:ext cx="8847748" cy="915716"/>
          </a:xfrm>
          <a:prstGeom prst="rect">
            <a:avLst/>
          </a:prstGeom>
          <a:noFill/>
        </p:spPr>
        <p:txBody>
          <a:bodyPr wrap="square" lIns="59057" tIns="29528" rIns="0" bIns="29528" rtlCol="0" anchor="ctr">
            <a:noAutofit/>
          </a:bodyPr>
          <a:lstStyle/>
          <a:p>
            <a:pPr algn="ctr"/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Массовый сегмент. </a:t>
            </a:r>
            <a:r>
              <a:rPr lang="ru-RU" altLang="ru-RU" sz="2000" b="1" i="1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Организация </a:t>
            </a:r>
            <a:r>
              <a:rPr lang="ru-RU" altLang="ru-RU" sz="2000" b="1" i="1" dirty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предоставления услуг </a:t>
            </a:r>
            <a:r>
              <a:rPr lang="ru-RU" altLang="ru-RU" sz="2000" b="1" i="1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Корпорации через многофункциональные центры </a:t>
            </a:r>
            <a:endParaRPr lang="ru-RU" altLang="ru-RU" sz="2000" i="1" dirty="0">
              <a:solidFill>
                <a:srgbClr val="0070C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4855" y="996430"/>
            <a:ext cx="12011888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</a:rPr>
              <a:t>В соответствии с условиями 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85 соглашений с УМФЦ и Правительством </a:t>
            </a:r>
            <a:r>
              <a:rPr lang="ru-RU" sz="1600" b="1" dirty="0" err="1" smtClean="0">
                <a:solidFill>
                  <a:schemeClr val="bg1"/>
                </a:solidFill>
                <a:latin typeface="+mj-lt"/>
              </a:rPr>
              <a:t>г.Москвы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 предоставление </a:t>
            </a:r>
            <a:r>
              <a:rPr lang="ru-RU" sz="1600" b="1" dirty="0">
                <a:solidFill>
                  <a:schemeClr val="bg1"/>
                </a:solidFill>
                <a:latin typeface="+mj-lt"/>
              </a:rPr>
              <a:t>услуг Корпорации 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МСП будет организовано к </a:t>
            </a:r>
            <a:r>
              <a:rPr lang="ru-RU" sz="1600" b="1" dirty="0">
                <a:solidFill>
                  <a:schemeClr val="bg1"/>
                </a:solidFill>
                <a:latin typeface="+mj-lt"/>
              </a:rPr>
              <a:t>1 декабря 2018 г. в 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2 005 МФЦ 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(76% </a:t>
            </a:r>
            <a:r>
              <a:rPr lang="ru-RU" sz="1600" dirty="0">
                <a:solidFill>
                  <a:schemeClr val="bg1"/>
                </a:solidFill>
                <a:latin typeface="+mj-lt"/>
              </a:rPr>
              <a:t>общего числа действующих МФЦ в 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России)* и </a:t>
            </a:r>
            <a:r>
              <a:rPr lang="ru-RU" sz="1600" b="1" dirty="0">
                <a:solidFill>
                  <a:schemeClr val="bg1"/>
                </a:solidFill>
              </a:rPr>
              <a:t>Центрах услуг для бизнеса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+mj-lt"/>
              </a:rPr>
              <a:t>г.Москва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164264" y="1778162"/>
            <a:ext cx="1473798" cy="898680"/>
          </a:xfrm>
          <a:prstGeom prst="rightArrow">
            <a:avLst>
              <a:gd name="adj1" fmla="val 55920"/>
              <a:gd name="adj2" fmla="val 64922"/>
            </a:avLst>
          </a:prstGeom>
          <a:solidFill>
            <a:schemeClr val="accent1">
              <a:lumMod val="75000"/>
              <a:alpha val="80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653" tIns="91653" rIns="91653" bIns="91653" numCol="1" spcCol="1270" anchor="ctr" anchorCtr="1">
            <a:noAutofit/>
          </a:bodyPr>
          <a:lstStyle/>
          <a:p>
            <a:pPr algn="ctr" defTabSz="914400">
              <a:spcBef>
                <a:spcPct val="0"/>
              </a:spcBef>
            </a:pPr>
            <a:r>
              <a:rPr lang="ru-RU" altLang="ru-RU" sz="1400" b="1" spc="-20" dirty="0" smtClean="0">
                <a:solidFill>
                  <a:schemeClr val="bg1"/>
                </a:solidFill>
              </a:rPr>
              <a:t>19 декабря, 2016 г.</a:t>
            </a:r>
            <a:endParaRPr lang="ru-RU" altLang="ru-RU" sz="1400" b="1" spc="-20" dirty="0">
              <a:solidFill>
                <a:schemeClr val="bg1"/>
              </a:solidFill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96813" y="6427305"/>
            <a:ext cx="1742746" cy="789523"/>
          </a:xfrm>
          <a:prstGeom prst="rightArrow">
            <a:avLst>
              <a:gd name="adj1" fmla="val 55920"/>
              <a:gd name="adj2" fmla="val 64922"/>
            </a:avLst>
          </a:prstGeom>
          <a:solidFill>
            <a:schemeClr val="accent1">
              <a:lumMod val="75000"/>
              <a:alpha val="80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653" tIns="91653" rIns="91653" bIns="91653" numCol="1" spcCol="1270" anchor="ctr" anchorCtr="1">
            <a:noAutofit/>
          </a:bodyPr>
          <a:lstStyle/>
          <a:p>
            <a:pPr algn="ctr" defTabSz="914400">
              <a:spcBef>
                <a:spcPct val="0"/>
              </a:spcBef>
            </a:pPr>
            <a:r>
              <a:rPr lang="ru-RU" altLang="ru-RU" sz="1400" b="1" dirty="0">
                <a:solidFill>
                  <a:schemeClr val="bg1"/>
                </a:solidFill>
              </a:rPr>
              <a:t>Декабрь, 2016 </a:t>
            </a:r>
            <a:r>
              <a:rPr lang="ru-RU" altLang="ru-RU" sz="1400" b="1" dirty="0" smtClean="0">
                <a:solidFill>
                  <a:schemeClr val="bg1"/>
                </a:solidFill>
              </a:rPr>
              <a:t>г.</a:t>
            </a:r>
            <a:endParaRPr lang="ru-RU" altLang="ru-RU" sz="1400" b="1" dirty="0">
              <a:solidFill>
                <a:schemeClr val="bg1"/>
              </a:solidFill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124523" y="7304471"/>
            <a:ext cx="1728555" cy="789523"/>
          </a:xfrm>
          <a:prstGeom prst="rightArrow">
            <a:avLst>
              <a:gd name="adj1" fmla="val 55920"/>
              <a:gd name="adj2" fmla="val 64922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521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white"/>
                </a:solidFill>
                <a:latin typeface="Calibri"/>
              </a:rPr>
              <a:t>2017 </a:t>
            </a:r>
            <a:r>
              <a:rPr lang="ru-RU" altLang="ru-RU" sz="1400" b="1" dirty="0" smtClean="0">
                <a:solidFill>
                  <a:prstClr val="white"/>
                </a:solidFill>
                <a:latin typeface="Calibri"/>
              </a:rPr>
              <a:t>– </a:t>
            </a:r>
            <a:br>
              <a:rPr lang="ru-RU" altLang="ru-RU" sz="1400" b="1" dirty="0" smtClean="0">
                <a:solidFill>
                  <a:prstClr val="white"/>
                </a:solidFill>
                <a:latin typeface="Calibri"/>
              </a:rPr>
            </a:br>
            <a:r>
              <a:rPr lang="ru-RU" altLang="ru-RU" sz="1400" b="1" dirty="0" smtClean="0">
                <a:solidFill>
                  <a:prstClr val="white"/>
                </a:solidFill>
                <a:latin typeface="Calibri"/>
              </a:rPr>
              <a:t>2018 </a:t>
            </a:r>
            <a:r>
              <a:rPr lang="ru-RU" altLang="ru-RU" sz="1400" b="1" dirty="0">
                <a:solidFill>
                  <a:prstClr val="white"/>
                </a:solidFill>
                <a:latin typeface="Calibri"/>
              </a:rPr>
              <a:t>гг. </a:t>
            </a:r>
          </a:p>
        </p:txBody>
      </p:sp>
      <p:sp>
        <p:nvSpPr>
          <p:cNvPr id="33" name="TextBox 66"/>
          <p:cNvSpPr txBox="1">
            <a:spLocks noChangeArrowheads="1"/>
          </p:cNvSpPr>
          <p:nvPr/>
        </p:nvSpPr>
        <p:spPr bwMode="auto">
          <a:xfrm>
            <a:off x="-32273" y="2958770"/>
            <a:ext cx="7541111" cy="132343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62000">
            <a:spAutoFit/>
          </a:bodyPr>
          <a:lstStyle>
            <a:defPPr>
              <a:defRPr lang="en-US"/>
            </a:defPPr>
            <a:lvl1pPr>
              <a:lnSpc>
                <a:spcPts val="2000"/>
              </a:lnSpc>
              <a:defRPr kumimoji="0" sz="15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latin typeface="+mj-lt"/>
              </a:rPr>
              <a:t>В Бизнес-навигаторе размещен перечень МФЦ (адрес, время работы), в которых доступны услуги Корпорации МСП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latin typeface="+mj-lt"/>
              </a:rPr>
              <a:t>АИС АО «Корпорация «МСП» для оказания услуг подключена к федеральной инфраструктуре «электронного правительства» (решение Правительственной подкомиссии от 09.12.2016)</a:t>
            </a:r>
          </a:p>
          <a:p>
            <a:pPr>
              <a:lnSpc>
                <a:spcPct val="100000"/>
              </a:lnSpc>
            </a:pPr>
            <a:endParaRPr lang="ru-RU" altLang="ru-RU" sz="1400" dirty="0">
              <a:latin typeface="+mj-lt"/>
            </a:endParaRPr>
          </a:p>
        </p:txBody>
      </p:sp>
      <p:sp>
        <p:nvSpPr>
          <p:cNvPr id="34" name="TextBox 66"/>
          <p:cNvSpPr txBox="1">
            <a:spLocks noChangeArrowheads="1"/>
          </p:cNvSpPr>
          <p:nvPr/>
        </p:nvSpPr>
        <p:spPr bwMode="auto">
          <a:xfrm>
            <a:off x="1562759" y="1654219"/>
            <a:ext cx="6085926" cy="132343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6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800"/>
              </a:lnSpc>
              <a:spcAft>
                <a:spcPts val="600"/>
              </a:spcAft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Информационные услуги Корпорации МСП </a:t>
            </a:r>
            <a:r>
              <a:rPr lang="ru-RU" altLang="ru-RU" sz="1400" dirty="0">
                <a:solidFill>
                  <a:prstClr val="black"/>
                </a:solidFill>
                <a:latin typeface="+mj-lt"/>
              </a:rPr>
              <a:t>(</a:t>
            </a:r>
            <a:r>
              <a:rPr lang="ru-RU" altLang="ru-RU" sz="1400" i="1" dirty="0">
                <a:solidFill>
                  <a:prstClr val="black"/>
                </a:solidFill>
                <a:latin typeface="+mj-lt"/>
              </a:rPr>
              <a:t>Имущество, Закупки, </a:t>
            </a:r>
            <a:r>
              <a:rPr lang="ru-RU" altLang="ru-RU" sz="1400" i="1" dirty="0" smtClean="0">
                <a:solidFill>
                  <a:prstClr val="black"/>
                </a:solidFill>
                <a:latin typeface="+mj-lt"/>
              </a:rPr>
              <a:t>Финансы</a:t>
            </a:r>
            <a:r>
              <a:rPr lang="ru-RU" altLang="ru-RU" sz="1400" dirty="0" smtClean="0">
                <a:solidFill>
                  <a:prstClr val="black"/>
                </a:solidFill>
                <a:latin typeface="+mj-lt"/>
              </a:rPr>
              <a:t>)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доступны в </a:t>
            </a:r>
            <a:r>
              <a:rPr lang="ru-RU" altLang="ru-RU" sz="1400" b="1" noProof="0" dirty="0" smtClean="0">
                <a:solidFill>
                  <a:prstClr val="black"/>
                </a:solidFill>
                <a:latin typeface="+mj-lt"/>
              </a:rPr>
              <a:t>75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регионах на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базе </a:t>
            </a:r>
            <a:r>
              <a:rPr lang="ru-RU" altLang="ru-RU" sz="1400" b="1" dirty="0" smtClean="0">
                <a:latin typeface="+mj-lt"/>
              </a:rPr>
              <a:t>1,958 тыс. </a:t>
            </a: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МФЦ*</a:t>
            </a:r>
            <a:r>
              <a:rPr kumimoji="0" lang="ru-RU" altLang="ru-RU" sz="1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 </a:t>
            </a:r>
            <a:r>
              <a:rPr kumimoji="0" lang="ru-RU" altLang="ru-RU" sz="1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и </a:t>
            </a:r>
            <a:r>
              <a:rPr kumimoji="0" lang="ru-RU" altLang="ru-RU" sz="1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2 ЦУБ</a:t>
            </a:r>
            <a:r>
              <a:rPr kumimoji="0" lang="ru-RU" altLang="ru-RU" sz="1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 </a:t>
            </a:r>
            <a:r>
              <a:rPr kumimoji="0" lang="ru-RU" altLang="ru-RU" sz="14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j-lt"/>
              </a:rPr>
              <a:t>г.Москвы</a:t>
            </a:r>
            <a:r>
              <a:rPr kumimoji="0" lang="ru-RU" altLang="ru-RU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. </a:t>
            </a:r>
          </a:p>
          <a:p>
            <a:pPr>
              <a:lnSpc>
                <a:spcPts val="1800"/>
              </a:lnSpc>
              <a:spcAft>
                <a:spcPts val="600"/>
              </a:spcAft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С 1</a:t>
            </a:r>
            <a:r>
              <a:rPr kumimoji="0" lang="ru-RU" altLang="ru-RU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 июн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я по 5 декабря</a:t>
            </a:r>
            <a:r>
              <a:rPr kumimoji="0" lang="ru-RU" altLang="ru-RU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 2016 года зафиксировано </a:t>
            </a:r>
            <a:r>
              <a:rPr kumimoji="0" lang="ru-RU" altLang="ru-RU" sz="1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35 тыс. </a:t>
            </a:r>
            <a:r>
              <a:rPr kumimoji="0" lang="ru-RU" altLang="ru-RU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обращений </a:t>
            </a:r>
            <a:r>
              <a:rPr lang="ru-RU" altLang="ru-RU" sz="1400" dirty="0">
                <a:latin typeface="+mj-lt"/>
              </a:rPr>
              <a:t> </a:t>
            </a:r>
            <a:r>
              <a:rPr kumimoji="0" lang="ru-RU" altLang="ru-RU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за услугами Корпорации в МФЦ </a:t>
            </a:r>
            <a:r>
              <a:rPr lang="ru-RU" altLang="ru-RU" sz="1400" dirty="0" smtClean="0">
                <a:latin typeface="+mj-lt"/>
              </a:rPr>
              <a:t>в </a:t>
            </a:r>
            <a:r>
              <a:rPr lang="ru-RU" altLang="ru-RU" sz="1400" b="1" dirty="0" smtClean="0">
                <a:latin typeface="+mj-lt"/>
              </a:rPr>
              <a:t>60</a:t>
            </a:r>
            <a:r>
              <a:rPr lang="ru-RU" altLang="ru-RU" sz="1400" dirty="0" smtClean="0">
                <a:latin typeface="+mj-lt"/>
              </a:rPr>
              <a:t> </a:t>
            </a:r>
            <a:r>
              <a:rPr lang="ru-RU" altLang="ru-RU" sz="1400" dirty="0">
                <a:latin typeface="+mj-lt"/>
              </a:rPr>
              <a:t>субъектах </a:t>
            </a:r>
            <a:r>
              <a:rPr lang="ru-RU" altLang="ru-RU" sz="1400" dirty="0" smtClean="0">
                <a:latin typeface="+mj-lt"/>
              </a:rPr>
              <a:t>РФ, в том числе </a:t>
            </a:r>
            <a:r>
              <a:rPr lang="ru-RU" altLang="ru-RU" sz="1400" b="1" dirty="0" smtClean="0">
                <a:latin typeface="+mj-lt"/>
              </a:rPr>
              <a:t>27,2 тыс. </a:t>
            </a:r>
            <a:r>
              <a:rPr lang="ru-RU" altLang="ru-RU" sz="1400" dirty="0" smtClean="0">
                <a:latin typeface="+mj-lt"/>
              </a:rPr>
              <a:t>заявлений – от субъектов МСП.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sp>
        <p:nvSpPr>
          <p:cNvPr id="37" name="TextBox 74"/>
          <p:cNvSpPr txBox="1">
            <a:spLocks noChangeArrowheads="1"/>
          </p:cNvSpPr>
          <p:nvPr/>
        </p:nvSpPr>
        <p:spPr bwMode="auto">
          <a:xfrm>
            <a:off x="1863975" y="6513370"/>
            <a:ext cx="55265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2142"/>
              </a:lnSpc>
              <a:spcAft>
                <a:spcPts val="600"/>
              </a:spcAft>
              <a:defRPr sz="1600">
                <a:solidFill>
                  <a:srgbClr val="074773"/>
                </a:solidFill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Информационная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система АО «Корпорация «МСП» для оказания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услуг</a:t>
            </a:r>
            <a:r>
              <a:rPr kumimoji="0" lang="ru-RU" altLang="ru-RU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интегрирована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с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АИС МФЦ в </a:t>
            </a:r>
            <a:r>
              <a:rPr lang="ru-RU" altLang="ru-RU" sz="1400" b="1" dirty="0" smtClean="0">
                <a:solidFill>
                  <a:prstClr val="black"/>
                </a:solidFill>
                <a:latin typeface="+mj-lt"/>
              </a:rPr>
              <a:t>2</a:t>
            </a: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0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субъектах Российской Федерации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947134" y="7171234"/>
            <a:ext cx="10429371" cy="981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A2C9F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ЦЕНТРЫ</a:t>
            </a:r>
            <a:r>
              <a:rPr kumimoji="0" lang="ru-RU" altLang="ru-RU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ОКАЗАНИЯ УСЛУГ </a:t>
            </a: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и КОМПЛЕКСНЫЕ УСЛУГИ и сервисы для бизнеса:</a:t>
            </a:r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base" latinLnBrk="0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государственные и муниципальные услуги, </a:t>
            </a:r>
            <a:r>
              <a:rPr kumimoji="0" lang="ru-RU" alt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государственная и муниципальная</a:t>
            </a:r>
            <a:r>
              <a:rPr kumimoji="0" lang="ru-RU" altLang="ru-RU" sz="1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поддержка</a:t>
            </a:r>
            <a:endParaRPr kumimoji="0" lang="ru-RU" altLang="ru-RU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base" latinLnBrk="0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услуги АО «Корпорация «МСП», банков, </a:t>
            </a:r>
            <a:r>
              <a:rPr kumimoji="0" lang="ru-RU" alt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иных финансов-кредитных</a:t>
            </a:r>
            <a:r>
              <a:rPr kumimoji="0" lang="ru-RU" altLang="ru-RU" sz="1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учреждений, </a:t>
            </a:r>
            <a:r>
              <a:rPr kumimoji="0" lang="ru-RU" alt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организаций инфраструктуры поддержки СМСП</a:t>
            </a:r>
            <a:endParaRPr kumimoji="0" lang="ru-RU" altLang="ru-RU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base" latinLnBrk="0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услуги </a:t>
            </a:r>
            <a:r>
              <a:rPr kumimoji="0" lang="ru-RU" alt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по подключению к сетям инженерно-технического </a:t>
            </a:r>
            <a:r>
              <a:rPr kumimoji="0" lang="ru-RU" alt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обеспечения (энергетика, газ, вода)</a:t>
            </a:r>
            <a:endParaRPr kumimoji="0" lang="ru-RU" altLang="ru-RU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TextBox 72"/>
          <p:cNvSpPr txBox="1">
            <a:spLocks noChangeArrowheads="1"/>
          </p:cNvSpPr>
          <p:nvPr/>
        </p:nvSpPr>
        <p:spPr bwMode="auto">
          <a:xfrm>
            <a:off x="43032" y="3993493"/>
            <a:ext cx="7541111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2200"/>
              </a:lnSpc>
              <a:spcAft>
                <a:spcPts val="600"/>
              </a:spcAft>
              <a:defRPr sz="1400"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kumimoji="0" lang="ru-RU" alt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Продолжается апробирование новых 3 услуг</a:t>
            </a:r>
            <a:r>
              <a:rPr kumimoji="0" lang="ru-RU" alt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Корпорации МСП </a:t>
            </a:r>
            <a:r>
              <a:rPr kumimoji="0" lang="ru-RU" alt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в МФЦ 8-ми субъектов</a:t>
            </a:r>
            <a:r>
              <a:rPr kumimoji="0" lang="ru-RU" altLang="ru-RU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РФ</a:t>
            </a:r>
            <a:r>
              <a:rPr kumimoji="0" lang="ru-RU" alt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:</a:t>
            </a:r>
            <a:endParaRPr kumimoji="0" lang="ru-RU" alt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  <a:p>
            <a:pPr marL="285750" lvl="0" indent="-285750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ru-RU" altLang="ru-RU" dirty="0" smtClean="0">
                <a:solidFill>
                  <a:prstClr val="black"/>
                </a:solidFill>
                <a:latin typeface="+mj-lt"/>
              </a:rPr>
              <a:t>информирование </a:t>
            </a:r>
            <a:r>
              <a:rPr lang="ru-RU" altLang="ru-RU" dirty="0">
                <a:solidFill>
                  <a:prstClr val="black"/>
                </a:solidFill>
                <a:latin typeface="+mj-lt"/>
              </a:rPr>
              <a:t>о тренингах по программам обучения </a:t>
            </a:r>
            <a:r>
              <a:rPr lang="ru-RU" altLang="ru-RU" dirty="0" smtClean="0">
                <a:solidFill>
                  <a:prstClr val="black"/>
                </a:solidFill>
                <a:latin typeface="+mj-lt"/>
              </a:rPr>
              <a:t>Корпорации МСП </a:t>
            </a:r>
            <a:r>
              <a:rPr lang="ru-RU" altLang="ru-RU" dirty="0">
                <a:solidFill>
                  <a:prstClr val="black"/>
                </a:solidFill>
                <a:latin typeface="+mj-lt"/>
              </a:rPr>
              <a:t>и </a:t>
            </a:r>
            <a:r>
              <a:rPr lang="ru-RU" altLang="ru-RU" dirty="0" smtClean="0">
                <a:solidFill>
                  <a:prstClr val="black"/>
                </a:solidFill>
                <a:latin typeface="+mj-lt"/>
              </a:rPr>
              <a:t>электронная запись </a:t>
            </a:r>
            <a:r>
              <a:rPr lang="ru-RU" altLang="ru-RU" dirty="0">
                <a:solidFill>
                  <a:prstClr val="black"/>
                </a:solidFill>
                <a:latin typeface="+mj-lt"/>
              </a:rPr>
              <a:t>на </a:t>
            </a:r>
            <a:r>
              <a:rPr lang="ru-RU" altLang="ru-RU" dirty="0" smtClean="0">
                <a:solidFill>
                  <a:prstClr val="black"/>
                </a:solidFill>
                <a:latin typeface="+mj-lt"/>
              </a:rPr>
              <a:t>тренинги (апробация в Воронежской, Калужской, Ленинградской </a:t>
            </a:r>
            <a:r>
              <a:rPr lang="ru-RU" altLang="ru-RU" dirty="0">
                <a:solidFill>
                  <a:prstClr val="black"/>
                </a:solidFill>
                <a:latin typeface="+mj-lt"/>
              </a:rPr>
              <a:t>и </a:t>
            </a:r>
            <a:r>
              <a:rPr lang="ru-RU" altLang="ru-RU" dirty="0" smtClean="0">
                <a:solidFill>
                  <a:prstClr val="black"/>
                </a:solidFill>
                <a:latin typeface="+mj-lt"/>
              </a:rPr>
              <a:t>Тульской обл.);</a:t>
            </a:r>
            <a:endParaRPr lang="ru-RU" altLang="ru-RU" dirty="0">
              <a:solidFill>
                <a:prstClr val="black"/>
              </a:solidFill>
              <a:latin typeface="+mj-lt"/>
            </a:endParaRPr>
          </a:p>
          <a:p>
            <a:pPr marL="285750" lvl="0" indent="-285750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ru-RU" altLang="ru-RU" dirty="0" smtClean="0">
                <a:solidFill>
                  <a:prstClr val="black"/>
                </a:solidFill>
                <a:latin typeface="+mj-lt"/>
              </a:rPr>
              <a:t>предоставление </a:t>
            </a:r>
            <a:r>
              <a:rPr lang="ru-RU" altLang="ru-RU" dirty="0">
                <a:solidFill>
                  <a:prstClr val="black"/>
                </a:solidFill>
                <a:latin typeface="+mj-lt"/>
              </a:rPr>
              <a:t>по заданным параметрам информации об объемах и номенклатуре закупок конкретных и отдельных заказчиков, </a:t>
            </a:r>
            <a:r>
              <a:rPr lang="ru-RU" altLang="ru-RU" dirty="0" smtClean="0">
                <a:solidFill>
                  <a:prstClr val="black"/>
                </a:solidFill>
                <a:latin typeface="+mj-lt"/>
              </a:rPr>
              <a:t>определенных </a:t>
            </a:r>
            <a:r>
              <a:rPr lang="ru-RU" altLang="ru-RU" dirty="0">
                <a:solidFill>
                  <a:prstClr val="black"/>
                </a:solidFill>
                <a:latin typeface="+mj-lt"/>
              </a:rPr>
              <a:t>в соответствии с ФЗ-223 (</a:t>
            </a:r>
            <a:r>
              <a:rPr lang="ru-RU" altLang="ru-RU" dirty="0" smtClean="0">
                <a:solidFill>
                  <a:prstClr val="black"/>
                </a:solidFill>
                <a:latin typeface="+mj-lt"/>
              </a:rPr>
              <a:t>Белгородская, Калужская, Липецкая обл.);</a:t>
            </a:r>
            <a:endParaRPr lang="ru-RU" altLang="ru-RU" dirty="0">
              <a:solidFill>
                <a:prstClr val="black"/>
              </a:solidFill>
              <a:latin typeface="+mj-lt"/>
            </a:endParaRPr>
          </a:p>
          <a:p>
            <a:pPr marL="285750" lvl="0" indent="-285750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ru-RU" altLang="ru-RU" dirty="0" smtClean="0">
                <a:solidFill>
                  <a:prstClr val="black"/>
                </a:solidFill>
                <a:latin typeface="+mj-lt"/>
              </a:rPr>
              <a:t>предоставление </a:t>
            </a:r>
            <a:r>
              <a:rPr lang="ru-RU" altLang="ru-RU" dirty="0">
                <a:solidFill>
                  <a:prstClr val="black"/>
                </a:solidFill>
                <a:latin typeface="+mj-lt"/>
              </a:rPr>
              <a:t>информации об органах </a:t>
            </a:r>
            <a:r>
              <a:rPr lang="ru-RU" altLang="ru-RU" dirty="0" err="1" smtClean="0">
                <a:solidFill>
                  <a:prstClr val="black"/>
                </a:solidFill>
                <a:latin typeface="+mj-lt"/>
              </a:rPr>
              <a:t>госвласти</a:t>
            </a:r>
            <a:r>
              <a:rPr lang="ru-RU" altLang="ru-RU" dirty="0" smtClean="0">
                <a:solidFill>
                  <a:prstClr val="black"/>
                </a:solidFill>
                <a:latin typeface="+mj-lt"/>
              </a:rPr>
              <a:t> РФ, </a:t>
            </a:r>
            <a:r>
              <a:rPr lang="ru-RU" altLang="ru-RU" dirty="0">
                <a:solidFill>
                  <a:prstClr val="black"/>
                </a:solidFill>
                <a:latin typeface="+mj-lt"/>
              </a:rPr>
              <a:t>органах </a:t>
            </a:r>
            <a:r>
              <a:rPr lang="ru-RU" altLang="ru-RU" dirty="0" smtClean="0">
                <a:solidFill>
                  <a:prstClr val="black"/>
                </a:solidFill>
                <a:latin typeface="+mj-lt"/>
              </a:rPr>
              <a:t>МСУ, </a:t>
            </a:r>
            <a:r>
              <a:rPr lang="ru-RU" altLang="ru-RU" dirty="0">
                <a:solidFill>
                  <a:prstClr val="black"/>
                </a:solidFill>
                <a:latin typeface="+mj-lt"/>
              </a:rPr>
              <a:t>организациях, образующих инфраструктуру поддержки субъектов </a:t>
            </a:r>
            <a:r>
              <a:rPr lang="ru-RU" altLang="ru-RU" dirty="0" smtClean="0">
                <a:solidFill>
                  <a:prstClr val="black"/>
                </a:solidFill>
                <a:latin typeface="+mj-lt"/>
              </a:rPr>
              <a:t>МСП, </a:t>
            </a:r>
            <a:r>
              <a:rPr lang="ru-RU" altLang="ru-RU" dirty="0">
                <a:solidFill>
                  <a:prstClr val="black"/>
                </a:solidFill>
                <a:latin typeface="+mj-lt"/>
              </a:rPr>
              <a:t>о мерах и условиях поддержки, предоставляемой на </a:t>
            </a:r>
            <a:r>
              <a:rPr lang="ru-RU" altLang="ru-RU" dirty="0" smtClean="0">
                <a:solidFill>
                  <a:prstClr val="black"/>
                </a:solidFill>
                <a:latin typeface="+mj-lt"/>
              </a:rPr>
              <a:t>всех </a:t>
            </a:r>
            <a:r>
              <a:rPr lang="ru-RU" altLang="ru-RU" dirty="0">
                <a:solidFill>
                  <a:prstClr val="black"/>
                </a:solidFill>
                <a:latin typeface="+mj-lt"/>
              </a:rPr>
              <a:t>уровнях субъектам МСП </a:t>
            </a:r>
            <a:r>
              <a:rPr lang="ru-RU" altLang="ru-RU" dirty="0" smtClean="0">
                <a:solidFill>
                  <a:prstClr val="black"/>
                </a:solidFill>
                <a:latin typeface="+mj-lt"/>
              </a:rPr>
              <a:t>(Воронежская, Калужская, Липецкая, Ростовская и Тульская области, Республика Татарстан)</a:t>
            </a:r>
            <a:endParaRPr lang="ru-RU" altLang="ru-RU" dirty="0" smtClean="0">
              <a:solidFill>
                <a:prstClr val="black"/>
              </a:solidFill>
              <a:latin typeface="+mj-lt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189" y="8266848"/>
            <a:ext cx="12392605" cy="39241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defRPr/>
            </a:pPr>
            <a:r>
              <a:rPr lang="ru-RU" sz="1000" dirty="0" smtClean="0"/>
              <a:t>* </a:t>
            </a:r>
            <a:r>
              <a:rPr lang="ru-RU" sz="950" dirty="0" smtClean="0"/>
              <a:t>С </a:t>
            </a:r>
            <a:r>
              <a:rPr lang="ru-RU" sz="950" dirty="0"/>
              <a:t>учетом </a:t>
            </a:r>
            <a:r>
              <a:rPr lang="ru-RU" sz="950" dirty="0" smtClean="0"/>
              <a:t>дополнительных соглашений</a:t>
            </a:r>
            <a:r>
              <a:rPr lang="ru-RU" sz="950" dirty="0"/>
              <a:t>, заключенных </a:t>
            </a:r>
            <a:r>
              <a:rPr lang="ru-RU" sz="950" dirty="0" smtClean="0"/>
              <a:t>с УМФЦ по </a:t>
            </a:r>
            <a:r>
              <a:rPr lang="ru-RU" sz="950" dirty="0"/>
              <a:t>состоянию на </a:t>
            </a:r>
            <a:r>
              <a:rPr lang="ru-RU" sz="950" dirty="0" smtClean="0"/>
              <a:t>отчетную дату из общего числа МФЦ, действующих в РФ, информация о которых размещена в АИС МРС (2626 МФЦ без учета МФЦ </a:t>
            </a:r>
            <a:r>
              <a:rPr lang="ru-RU" sz="950" dirty="0" err="1" smtClean="0"/>
              <a:t>г.Москвы</a:t>
            </a:r>
            <a:r>
              <a:rPr lang="ru-RU" sz="950" dirty="0" smtClean="0"/>
              <a:t> (127))</a:t>
            </a:r>
            <a:endParaRPr lang="ru-RU" sz="950" dirty="0"/>
          </a:p>
          <a:p>
            <a:pPr lvl="0">
              <a:defRPr/>
            </a:pPr>
            <a:r>
              <a:rPr lang="ru-RU" sz="950" dirty="0" smtClean="0"/>
              <a:t>Источник</a:t>
            </a:r>
            <a:r>
              <a:rPr lang="ru-RU" sz="950" dirty="0"/>
              <a:t>: сведения об утвержденных перечнях государственного имущества и муниципального имущества, поступившие в АО «Корпорация «МСП» в соответствии со статьей  18 Федерального закона от 24.07.2007 </a:t>
            </a:r>
            <a:r>
              <a:rPr lang="ru-RU" sz="950" dirty="0" smtClean="0"/>
              <a:t>№ 209-ФЗ</a:t>
            </a:r>
            <a:endParaRPr kumimoji="0" lang="ru-RU" sz="95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7544418" y="5152504"/>
            <a:ext cx="4882866" cy="1785104"/>
          </a:xfrm>
          <a:prstGeom prst="rect">
            <a:avLst/>
          </a:prstGeom>
          <a:ln>
            <a:solidFill>
              <a:srgbClr val="A2C9F4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	</a:t>
            </a:r>
            <a:r>
              <a:rPr lang="ru-RU" sz="1400" b="1" kern="0" dirty="0" smtClean="0">
                <a:latin typeface="+mj-lt"/>
                <a:cs typeface="Arial" pitchFamily="34" charset="0"/>
              </a:rPr>
              <a:t>По состоянию на 19 декабря 2016 г. </a:t>
            </a:r>
            <a:r>
              <a:rPr lang="ru-RU" sz="1400" kern="0" dirty="0" smtClean="0">
                <a:latin typeface="+mj-lt"/>
                <a:cs typeface="Arial" pitchFamily="34" charset="0"/>
              </a:rPr>
              <a:t>в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АО «Корпорация «МСП» представлены перечни из </a:t>
            </a:r>
            <a:r>
              <a:rPr lang="ru-RU" sz="2000" b="1" dirty="0" smtClean="0">
                <a:solidFill>
                  <a:srgbClr val="00B0F0"/>
                </a:solidFill>
                <a:latin typeface="+mj-lt"/>
                <a:cs typeface="Arial" pitchFamily="34" charset="0"/>
              </a:rPr>
              <a:t>41 148</a:t>
            </a:r>
            <a:r>
              <a:rPr lang="ru-RU" sz="1600" b="1" dirty="0" smtClean="0">
                <a:solidFill>
                  <a:srgbClr val="00B0F0"/>
                </a:solidFill>
                <a:latin typeface="+mj-lt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объектов имущества, в том числе </a:t>
            </a:r>
            <a:r>
              <a:rPr lang="ru-RU" sz="2000" b="1" dirty="0" smtClean="0">
                <a:solidFill>
                  <a:srgbClr val="00B0F0"/>
                </a:solidFill>
                <a:latin typeface="+mj-lt"/>
                <a:cs typeface="Arial" pitchFamily="34" charset="0"/>
              </a:rPr>
              <a:t>646</a:t>
            </a:r>
            <a:r>
              <a:rPr lang="ru-RU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объектов из числа федерального имущества, </a:t>
            </a:r>
            <a:r>
              <a:rPr lang="ru-RU" sz="2000" b="1" dirty="0" smtClean="0">
                <a:solidFill>
                  <a:srgbClr val="00B0F0"/>
                </a:solidFill>
                <a:latin typeface="+mj-lt"/>
                <a:cs typeface="Arial" pitchFamily="34" charset="0"/>
              </a:rPr>
              <a:t>7 888 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объекта, находящихся в собственности субъектов РФ, </a:t>
            </a:r>
            <a:r>
              <a:rPr lang="ru-RU" sz="2000" b="1" dirty="0" smtClean="0">
                <a:solidFill>
                  <a:srgbClr val="00B0F0"/>
                </a:solidFill>
                <a:latin typeface="+mj-lt"/>
                <a:cs typeface="Arial" pitchFamily="34" charset="0"/>
              </a:rPr>
              <a:t>32 630 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объектов, находящихся в муниципальной собственности.</a:t>
            </a:r>
            <a:endParaRPr lang="ru-RU" sz="14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838" y="1651775"/>
            <a:ext cx="496252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9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7QwSDGFEKBDcoj1l7Sd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YHlccoiEW5S.p6EF1QC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YHlccoiEW5S.p6EF1QC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YHlccoiEW5S.p6EF1QCA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15283</TotalTime>
  <Words>2612</Words>
  <Application>Microsoft Office PowerPoint</Application>
  <PresentationFormat>Произвольный</PresentationFormat>
  <Paragraphs>415</Paragraphs>
  <Slides>11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Times New Roman</vt:lpstr>
      <vt:lpstr>Wingdings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Спасокукоцкий А.А.</dc:creator>
  <cp:lastModifiedBy>РК Союз Промышленников</cp:lastModifiedBy>
  <cp:revision>588</cp:revision>
  <cp:lastPrinted>2016-12-08T12:04:34Z</cp:lastPrinted>
  <dcterms:created xsi:type="dcterms:W3CDTF">2015-12-16T13:43:54Z</dcterms:created>
  <dcterms:modified xsi:type="dcterms:W3CDTF">2016-12-22T10:45:27Z</dcterms:modified>
</cp:coreProperties>
</file>