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7"/>
  </p:notesMasterIdLst>
  <p:sldIdLst>
    <p:sldId id="322" r:id="rId2"/>
    <p:sldId id="261" r:id="rId3"/>
    <p:sldId id="309" r:id="rId4"/>
    <p:sldId id="310" r:id="rId5"/>
    <p:sldId id="316" r:id="rId6"/>
    <p:sldId id="317" r:id="rId7"/>
    <p:sldId id="339" r:id="rId8"/>
    <p:sldId id="342" r:id="rId9"/>
    <p:sldId id="343" r:id="rId10"/>
    <p:sldId id="324" r:id="rId11"/>
    <p:sldId id="323" r:id="rId12"/>
    <p:sldId id="314" r:id="rId13"/>
    <p:sldId id="344" r:id="rId14"/>
    <p:sldId id="321" r:id="rId15"/>
    <p:sldId id="286" r:id="rId16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137547047618016E-2"/>
          <c:y val="3.7910090368209685E-2"/>
          <c:w val="0.9205997775314938"/>
          <c:h val="0.772336761636413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3E-4B72-90A5-F659958B9C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81,5%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3E-4B72-90A5-F659958B9C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'[Охрана труда.xls]итоговые значения'!$E$15:$E$18</c:f>
              <c:strCache>
                <c:ptCount val="4"/>
                <c:pt idx="0">
                  <c:v>Крайне актуальна</c:v>
                </c:pt>
                <c:pt idx="1">
                  <c:v>Достаточно актуальна</c:v>
                </c:pt>
                <c:pt idx="2">
                  <c:v>Скорее не актуальна</c:v>
                </c:pt>
                <c:pt idx="3">
                  <c:v>Не актуальна</c:v>
                </c:pt>
              </c:strCache>
            </c:strRef>
          </c:cat>
          <c:val>
            <c:numRef>
              <c:f>'[Охрана труда.xls]итоговые значения'!$F$15:$F$18</c:f>
              <c:numCache>
                <c:formatCode>General</c:formatCode>
                <c:ptCount val="4"/>
                <c:pt idx="0">
                  <c:v>9.5</c:v>
                </c:pt>
                <c:pt idx="1">
                  <c:v>81.5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3E-4B72-90A5-F659958B9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431312"/>
        <c:axId val="162431696"/>
      </c:barChart>
      <c:catAx>
        <c:axId val="16243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2431696"/>
        <c:crosses val="autoZero"/>
        <c:auto val="1"/>
        <c:lblAlgn val="ctr"/>
        <c:lblOffset val="100"/>
        <c:noMultiLvlLbl val="0"/>
      </c:catAx>
      <c:valAx>
        <c:axId val="16243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4313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marker>
            <c:symbol val="none"/>
          </c:marker>
          <c:cat>
            <c:strRef>
              <c:f>'[Наш_ Анкета_самодиагностики_и_Целевые_показатели (финал).xlsx]4. Формирование_ЗОЖ'!$P$4:$P$8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'[Наш_ Анкета_самодиагностики_и_Целевые_показатели (финал).xlsx]4. Формирование_ЗОЖ'!$Q$4:$Q$8</c:f>
              <c:numCache>
                <c:formatCode>0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346824"/>
        <c:axId val="288347216"/>
      </c:radarChart>
      <c:catAx>
        <c:axId val="288346824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288347216"/>
        <c:crosses val="autoZero"/>
        <c:auto val="1"/>
        <c:lblAlgn val="ctr"/>
        <c:lblOffset val="100"/>
        <c:noMultiLvlLbl val="0"/>
      </c:catAx>
      <c:valAx>
        <c:axId val="2883472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883468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CB10B-7C44-41D4-98F2-269888232B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9450CD-C592-4349-8F39-0A52A1E38159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РАЗДЕЛЫ</a:t>
          </a:r>
          <a:endParaRPr lang="ru-RU" b="1" dirty="0"/>
        </a:p>
      </dgm:t>
    </dgm:pt>
    <dgm:pt modelId="{31F9B4EE-1C3C-402F-83DE-D7736056B8B0}" type="parTrans" cxnId="{176A2486-A5C7-4229-8E96-FACC3BDE74E0}">
      <dgm:prSet/>
      <dgm:spPr/>
      <dgm:t>
        <a:bodyPr/>
        <a:lstStyle/>
        <a:p>
          <a:endParaRPr lang="ru-RU"/>
        </a:p>
      </dgm:t>
    </dgm:pt>
    <dgm:pt modelId="{E3EBE7C5-CFAC-4677-A125-BDA07254592D}" type="sibTrans" cxnId="{176A2486-A5C7-4229-8E96-FACC3BDE74E0}">
      <dgm:prSet/>
      <dgm:spPr/>
      <dgm:t>
        <a:bodyPr/>
        <a:lstStyle/>
        <a:p>
          <a:endParaRPr lang="ru-RU"/>
        </a:p>
      </dgm:t>
    </dgm:pt>
    <dgm:pt modelId="{17B880B9-2641-488C-BA90-5BCE604209F0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Управление рисками на рабочем месте;</a:t>
          </a:r>
          <a:br>
            <a:rPr lang="ru-RU" b="1" dirty="0" smtClean="0"/>
          </a:br>
          <a:endParaRPr lang="ru-RU" b="1" dirty="0"/>
        </a:p>
      </dgm:t>
    </dgm:pt>
    <dgm:pt modelId="{AF33250D-E856-49C2-806D-B2B490C1250A}" type="parTrans" cxnId="{23C549D2-7E7D-46D4-9591-340BEF46F8CE}">
      <dgm:prSet/>
      <dgm:spPr/>
      <dgm:t>
        <a:bodyPr/>
        <a:lstStyle/>
        <a:p>
          <a:endParaRPr lang="ru-RU"/>
        </a:p>
      </dgm:t>
    </dgm:pt>
    <dgm:pt modelId="{0F756C97-2F4D-4584-8A92-C742C4B21D87}" type="sibTrans" cxnId="{23C549D2-7E7D-46D4-9591-340BEF46F8CE}">
      <dgm:prSet/>
      <dgm:spPr/>
      <dgm:t>
        <a:bodyPr/>
        <a:lstStyle/>
        <a:p>
          <a:endParaRPr lang="ru-RU"/>
        </a:p>
      </dgm:t>
    </dgm:pt>
    <dgm:pt modelId="{1B64EACD-23CC-41C0-AE8E-CC3DE665764E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Контроль состояния здоровья работников;</a:t>
          </a:r>
          <a:br>
            <a:rPr lang="ru-RU" b="1" dirty="0" smtClean="0"/>
          </a:br>
          <a:endParaRPr lang="ru-RU" b="1" dirty="0"/>
        </a:p>
      </dgm:t>
    </dgm:pt>
    <dgm:pt modelId="{3F94CC7F-AF13-4B85-8A7C-2757B8E2A517}" type="parTrans" cxnId="{EE50CB2B-64B0-46C6-8C2F-24C85BA8D642}">
      <dgm:prSet/>
      <dgm:spPr/>
      <dgm:t>
        <a:bodyPr/>
        <a:lstStyle/>
        <a:p>
          <a:endParaRPr lang="ru-RU"/>
        </a:p>
      </dgm:t>
    </dgm:pt>
    <dgm:pt modelId="{F5F2AE72-11ED-475A-88DC-3CDE47476FEE}" type="sibTrans" cxnId="{EE50CB2B-64B0-46C6-8C2F-24C85BA8D642}">
      <dgm:prSet/>
      <dgm:spPr/>
      <dgm:t>
        <a:bodyPr/>
        <a:lstStyle/>
        <a:p>
          <a:endParaRPr lang="ru-RU"/>
        </a:p>
      </dgm:t>
    </dgm:pt>
    <dgm:pt modelId="{3F48EDB9-5628-4AC8-B7CC-978A73E0474C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Оказание медицинской помощи работникам;  </a:t>
          </a:r>
          <a:br>
            <a:rPr lang="ru-RU" b="1" dirty="0" smtClean="0"/>
          </a:br>
          <a:endParaRPr lang="ru-RU" b="1" dirty="0"/>
        </a:p>
      </dgm:t>
    </dgm:pt>
    <dgm:pt modelId="{0FECC0F8-88D9-4EB8-9AF9-B7463D019066}" type="parTrans" cxnId="{0155027B-DAC1-40BA-A326-D393768E2D1B}">
      <dgm:prSet/>
      <dgm:spPr/>
      <dgm:t>
        <a:bodyPr/>
        <a:lstStyle/>
        <a:p>
          <a:endParaRPr lang="ru-RU"/>
        </a:p>
      </dgm:t>
    </dgm:pt>
    <dgm:pt modelId="{5B43201A-EA0C-44EC-B9C5-F5F024207B7B}" type="sibTrans" cxnId="{0155027B-DAC1-40BA-A326-D393768E2D1B}">
      <dgm:prSet/>
      <dgm:spPr/>
      <dgm:t>
        <a:bodyPr/>
        <a:lstStyle/>
        <a:p>
          <a:endParaRPr lang="ru-RU"/>
        </a:p>
      </dgm:t>
    </dgm:pt>
    <dgm:pt modelId="{61E05410-68F3-475C-95EA-C8E5B2435116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Укрепление здоровья и формирование ЗОЖ;</a:t>
          </a:r>
          <a:endParaRPr lang="ru-RU" b="1" dirty="0"/>
        </a:p>
      </dgm:t>
    </dgm:pt>
    <dgm:pt modelId="{CB79103F-7D32-4C99-ADC7-19687AC568C4}" type="parTrans" cxnId="{B82BA57F-B51E-4481-A287-DCE191384D60}">
      <dgm:prSet/>
      <dgm:spPr/>
      <dgm:t>
        <a:bodyPr/>
        <a:lstStyle/>
        <a:p>
          <a:endParaRPr lang="ru-RU"/>
        </a:p>
      </dgm:t>
    </dgm:pt>
    <dgm:pt modelId="{58547EF8-53F6-47B7-8260-51DBCB42B4FF}" type="sibTrans" cxnId="{B82BA57F-B51E-4481-A287-DCE191384D60}">
      <dgm:prSet/>
      <dgm:spPr/>
      <dgm:t>
        <a:bodyPr/>
        <a:lstStyle/>
        <a:p>
          <a:endParaRPr lang="ru-RU"/>
        </a:p>
      </dgm:t>
    </dgm:pt>
    <dgm:pt modelId="{15DD9EDB-E9CF-4C91-AF1B-373932BE169C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Санитарно-бытовое обслуживание</a:t>
          </a:r>
          <a:endParaRPr lang="ru-RU" b="1" dirty="0"/>
        </a:p>
      </dgm:t>
    </dgm:pt>
    <dgm:pt modelId="{8C06B403-AA50-4771-816E-D9FD8B72880B}" type="parTrans" cxnId="{E64B85CC-11D5-4F65-A417-A132F5AC7BA6}">
      <dgm:prSet/>
      <dgm:spPr/>
      <dgm:t>
        <a:bodyPr/>
        <a:lstStyle/>
        <a:p>
          <a:endParaRPr lang="ru-RU"/>
        </a:p>
      </dgm:t>
    </dgm:pt>
    <dgm:pt modelId="{C65D9444-771C-4C16-B9C2-F84FCB15E541}" type="sibTrans" cxnId="{E64B85CC-11D5-4F65-A417-A132F5AC7BA6}">
      <dgm:prSet/>
      <dgm:spPr/>
      <dgm:t>
        <a:bodyPr/>
        <a:lstStyle/>
        <a:p>
          <a:endParaRPr lang="ru-RU"/>
        </a:p>
      </dgm:t>
    </dgm:pt>
    <dgm:pt modelId="{020A00F1-AE28-40AC-A67C-2BD807FBBEBC}" type="pres">
      <dgm:prSet presAssocID="{027CB10B-7C44-41D4-98F2-269888232B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D5A78-45B1-411B-B995-E7E27BF42A77}" type="pres">
      <dgm:prSet presAssocID="{B99450CD-C592-4349-8F39-0A52A1E38159}" presName="parentLin" presStyleCnt="0"/>
      <dgm:spPr/>
    </dgm:pt>
    <dgm:pt modelId="{2EA31B4F-252C-4A67-85FE-636E2663C672}" type="pres">
      <dgm:prSet presAssocID="{B99450CD-C592-4349-8F39-0A52A1E3815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081B2A4-AA37-493E-A97D-4D76C8CAEF5F}" type="pres">
      <dgm:prSet presAssocID="{B99450CD-C592-4349-8F39-0A52A1E3815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5A4C7-3E6B-4633-99D7-197D389169F1}" type="pres">
      <dgm:prSet presAssocID="{B99450CD-C592-4349-8F39-0A52A1E38159}" presName="negativeSpace" presStyleCnt="0"/>
      <dgm:spPr/>
    </dgm:pt>
    <dgm:pt modelId="{F2AB97F5-521E-46EE-BB66-F6A064094A14}" type="pres">
      <dgm:prSet presAssocID="{B99450CD-C592-4349-8F39-0A52A1E38159}" presName="childText" presStyleLbl="conFgAcc1" presStyleIdx="0" presStyleCnt="6">
        <dgm:presLayoutVars>
          <dgm:bulletEnabled val="1"/>
        </dgm:presLayoutVars>
      </dgm:prSet>
      <dgm:spPr/>
    </dgm:pt>
    <dgm:pt modelId="{CB8C9246-FA36-4B6B-BA06-A8859E7211BD}" type="pres">
      <dgm:prSet presAssocID="{E3EBE7C5-CFAC-4677-A125-BDA07254592D}" presName="spaceBetweenRectangles" presStyleCnt="0"/>
      <dgm:spPr/>
    </dgm:pt>
    <dgm:pt modelId="{2383236D-16F7-4D36-9E95-F8FF533627AD}" type="pres">
      <dgm:prSet presAssocID="{17B880B9-2641-488C-BA90-5BCE604209F0}" presName="parentLin" presStyleCnt="0"/>
      <dgm:spPr/>
    </dgm:pt>
    <dgm:pt modelId="{F7DB109A-7A71-4097-BCD0-5C8894FF7C89}" type="pres">
      <dgm:prSet presAssocID="{17B880B9-2641-488C-BA90-5BCE604209F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4107D79-7087-4733-AB6D-2C5F30C27AA4}" type="pres">
      <dgm:prSet presAssocID="{17B880B9-2641-488C-BA90-5BCE604209F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86EB9-FCCA-4A13-95CA-68027D1586F5}" type="pres">
      <dgm:prSet presAssocID="{17B880B9-2641-488C-BA90-5BCE604209F0}" presName="negativeSpace" presStyleCnt="0"/>
      <dgm:spPr/>
    </dgm:pt>
    <dgm:pt modelId="{218A8F6F-A67E-4AD8-897A-1241370F35E9}" type="pres">
      <dgm:prSet presAssocID="{17B880B9-2641-488C-BA90-5BCE604209F0}" presName="childText" presStyleLbl="conFgAcc1" presStyleIdx="1" presStyleCnt="6">
        <dgm:presLayoutVars>
          <dgm:bulletEnabled val="1"/>
        </dgm:presLayoutVars>
      </dgm:prSet>
      <dgm:spPr/>
    </dgm:pt>
    <dgm:pt modelId="{83B530E2-503F-49FE-B4AA-5E057A0410AD}" type="pres">
      <dgm:prSet presAssocID="{0F756C97-2F4D-4584-8A92-C742C4B21D87}" presName="spaceBetweenRectangles" presStyleCnt="0"/>
      <dgm:spPr/>
    </dgm:pt>
    <dgm:pt modelId="{A2B20949-9155-4C1A-9EEB-0BDC2CE9ADEE}" type="pres">
      <dgm:prSet presAssocID="{1B64EACD-23CC-41C0-AE8E-CC3DE665764E}" presName="parentLin" presStyleCnt="0"/>
      <dgm:spPr/>
    </dgm:pt>
    <dgm:pt modelId="{6A99DE0C-684E-489D-9D97-14BAB127A533}" type="pres">
      <dgm:prSet presAssocID="{1B64EACD-23CC-41C0-AE8E-CC3DE665764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938060A-938F-470A-824E-D16205D4B4CA}" type="pres">
      <dgm:prSet presAssocID="{1B64EACD-23CC-41C0-AE8E-CC3DE665764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ACBE9-1E1E-44E7-83E8-3F02DDA66759}" type="pres">
      <dgm:prSet presAssocID="{1B64EACD-23CC-41C0-AE8E-CC3DE665764E}" presName="negativeSpace" presStyleCnt="0"/>
      <dgm:spPr/>
    </dgm:pt>
    <dgm:pt modelId="{666ACB79-007E-4BBD-8DB5-8DFEFE6B04E3}" type="pres">
      <dgm:prSet presAssocID="{1B64EACD-23CC-41C0-AE8E-CC3DE665764E}" presName="childText" presStyleLbl="conFgAcc1" presStyleIdx="2" presStyleCnt="6">
        <dgm:presLayoutVars>
          <dgm:bulletEnabled val="1"/>
        </dgm:presLayoutVars>
      </dgm:prSet>
      <dgm:spPr/>
    </dgm:pt>
    <dgm:pt modelId="{BBAE46A8-9C5A-476B-902D-55807931D383}" type="pres">
      <dgm:prSet presAssocID="{F5F2AE72-11ED-475A-88DC-3CDE47476FEE}" presName="spaceBetweenRectangles" presStyleCnt="0"/>
      <dgm:spPr/>
    </dgm:pt>
    <dgm:pt modelId="{03E2C8A2-0813-4327-AC80-F8D572CD4C96}" type="pres">
      <dgm:prSet presAssocID="{3F48EDB9-5628-4AC8-B7CC-978A73E0474C}" presName="parentLin" presStyleCnt="0"/>
      <dgm:spPr/>
    </dgm:pt>
    <dgm:pt modelId="{18CD5B0F-C033-4DDE-8585-E1472C577452}" type="pres">
      <dgm:prSet presAssocID="{3F48EDB9-5628-4AC8-B7CC-978A73E0474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6B6F329-1ABA-4E12-82B1-23CE3DEC2F54}" type="pres">
      <dgm:prSet presAssocID="{3F48EDB9-5628-4AC8-B7CC-978A73E0474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9C580-CF48-4F99-A4BC-ABC6B54E0931}" type="pres">
      <dgm:prSet presAssocID="{3F48EDB9-5628-4AC8-B7CC-978A73E0474C}" presName="negativeSpace" presStyleCnt="0"/>
      <dgm:spPr/>
    </dgm:pt>
    <dgm:pt modelId="{125111F1-B133-4472-A7BC-8ECFF4A9332E}" type="pres">
      <dgm:prSet presAssocID="{3F48EDB9-5628-4AC8-B7CC-978A73E0474C}" presName="childText" presStyleLbl="conFgAcc1" presStyleIdx="3" presStyleCnt="6">
        <dgm:presLayoutVars>
          <dgm:bulletEnabled val="1"/>
        </dgm:presLayoutVars>
      </dgm:prSet>
      <dgm:spPr/>
    </dgm:pt>
    <dgm:pt modelId="{5366CF28-FF0F-41BC-8AB3-8AE372700254}" type="pres">
      <dgm:prSet presAssocID="{5B43201A-EA0C-44EC-B9C5-F5F024207B7B}" presName="spaceBetweenRectangles" presStyleCnt="0"/>
      <dgm:spPr/>
    </dgm:pt>
    <dgm:pt modelId="{ED6B8954-9652-4F78-A9E3-D547AFB2827E}" type="pres">
      <dgm:prSet presAssocID="{61E05410-68F3-475C-95EA-C8E5B2435116}" presName="parentLin" presStyleCnt="0"/>
      <dgm:spPr/>
    </dgm:pt>
    <dgm:pt modelId="{A60C7D1A-FD05-4D32-BE0B-57DE7A74DC65}" type="pres">
      <dgm:prSet presAssocID="{61E05410-68F3-475C-95EA-C8E5B243511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9314CCC-69E0-4175-879C-F67106432A96}" type="pres">
      <dgm:prSet presAssocID="{61E05410-68F3-475C-95EA-C8E5B243511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5835B-FF46-4209-86E9-0457DDC42267}" type="pres">
      <dgm:prSet presAssocID="{61E05410-68F3-475C-95EA-C8E5B2435116}" presName="negativeSpace" presStyleCnt="0"/>
      <dgm:spPr/>
    </dgm:pt>
    <dgm:pt modelId="{B25DAD20-2D3E-45B3-A50B-0BBFF1AB3573}" type="pres">
      <dgm:prSet presAssocID="{61E05410-68F3-475C-95EA-C8E5B2435116}" presName="childText" presStyleLbl="conFgAcc1" presStyleIdx="4" presStyleCnt="6">
        <dgm:presLayoutVars>
          <dgm:bulletEnabled val="1"/>
        </dgm:presLayoutVars>
      </dgm:prSet>
      <dgm:spPr/>
    </dgm:pt>
    <dgm:pt modelId="{8CE61843-077B-497F-AB2D-8043BF6D24FD}" type="pres">
      <dgm:prSet presAssocID="{58547EF8-53F6-47B7-8260-51DBCB42B4FF}" presName="spaceBetweenRectangles" presStyleCnt="0"/>
      <dgm:spPr/>
    </dgm:pt>
    <dgm:pt modelId="{CE1432BA-0ACF-45B5-A0E4-D4C9AC8DA59F}" type="pres">
      <dgm:prSet presAssocID="{15DD9EDB-E9CF-4C91-AF1B-373932BE169C}" presName="parentLin" presStyleCnt="0"/>
      <dgm:spPr/>
    </dgm:pt>
    <dgm:pt modelId="{EE30D884-9A42-4764-BE47-82B3665BDFF2}" type="pres">
      <dgm:prSet presAssocID="{15DD9EDB-E9CF-4C91-AF1B-373932BE169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2C34544-06DB-4F8E-BE89-B076E34B65A7}" type="pres">
      <dgm:prSet presAssocID="{15DD9EDB-E9CF-4C91-AF1B-373932BE169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B6C6-1C42-4F53-810B-2774D20AECF4}" type="pres">
      <dgm:prSet presAssocID="{15DD9EDB-E9CF-4C91-AF1B-373932BE169C}" presName="negativeSpace" presStyleCnt="0"/>
      <dgm:spPr/>
    </dgm:pt>
    <dgm:pt modelId="{DE9DF6F9-58D4-4279-9125-C1B5F1DF8C2A}" type="pres">
      <dgm:prSet presAssocID="{15DD9EDB-E9CF-4C91-AF1B-373932BE169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3C549D2-7E7D-46D4-9591-340BEF46F8CE}" srcId="{027CB10B-7C44-41D4-98F2-269888232BF3}" destId="{17B880B9-2641-488C-BA90-5BCE604209F0}" srcOrd="1" destOrd="0" parTransId="{AF33250D-E856-49C2-806D-B2B490C1250A}" sibTransId="{0F756C97-2F4D-4584-8A92-C742C4B21D87}"/>
    <dgm:cxn modelId="{5B5CEE35-7777-4F56-A788-63C32AF9F1DB}" type="presOf" srcId="{B99450CD-C592-4349-8F39-0A52A1E38159}" destId="{2EA31B4F-252C-4A67-85FE-636E2663C672}" srcOrd="0" destOrd="0" presId="urn:microsoft.com/office/officeart/2005/8/layout/list1"/>
    <dgm:cxn modelId="{2662C080-2613-44F3-A7FA-C8B2F7FCDEC1}" type="presOf" srcId="{B99450CD-C592-4349-8F39-0A52A1E38159}" destId="{3081B2A4-AA37-493E-A97D-4D76C8CAEF5F}" srcOrd="1" destOrd="0" presId="urn:microsoft.com/office/officeart/2005/8/layout/list1"/>
    <dgm:cxn modelId="{0155027B-DAC1-40BA-A326-D393768E2D1B}" srcId="{027CB10B-7C44-41D4-98F2-269888232BF3}" destId="{3F48EDB9-5628-4AC8-B7CC-978A73E0474C}" srcOrd="3" destOrd="0" parTransId="{0FECC0F8-88D9-4EB8-9AF9-B7463D019066}" sibTransId="{5B43201A-EA0C-44EC-B9C5-F5F024207B7B}"/>
    <dgm:cxn modelId="{EE50CB2B-64B0-46C6-8C2F-24C85BA8D642}" srcId="{027CB10B-7C44-41D4-98F2-269888232BF3}" destId="{1B64EACD-23CC-41C0-AE8E-CC3DE665764E}" srcOrd="2" destOrd="0" parTransId="{3F94CC7F-AF13-4B85-8A7C-2757B8E2A517}" sibTransId="{F5F2AE72-11ED-475A-88DC-3CDE47476FEE}"/>
    <dgm:cxn modelId="{4F074A33-4EEA-4B0D-8042-3A6DE60C2FB1}" type="presOf" srcId="{61E05410-68F3-475C-95EA-C8E5B2435116}" destId="{A60C7D1A-FD05-4D32-BE0B-57DE7A74DC65}" srcOrd="0" destOrd="0" presId="urn:microsoft.com/office/officeart/2005/8/layout/list1"/>
    <dgm:cxn modelId="{B68E9408-8481-42F1-879B-58F345BE9CFF}" type="presOf" srcId="{1B64EACD-23CC-41C0-AE8E-CC3DE665764E}" destId="{E938060A-938F-470A-824E-D16205D4B4CA}" srcOrd="1" destOrd="0" presId="urn:microsoft.com/office/officeart/2005/8/layout/list1"/>
    <dgm:cxn modelId="{EF4CC83F-5951-4F5E-9CB4-CAAA0E720838}" type="presOf" srcId="{17B880B9-2641-488C-BA90-5BCE604209F0}" destId="{F7DB109A-7A71-4097-BCD0-5C8894FF7C89}" srcOrd="0" destOrd="0" presId="urn:microsoft.com/office/officeart/2005/8/layout/list1"/>
    <dgm:cxn modelId="{E64B85CC-11D5-4F65-A417-A132F5AC7BA6}" srcId="{027CB10B-7C44-41D4-98F2-269888232BF3}" destId="{15DD9EDB-E9CF-4C91-AF1B-373932BE169C}" srcOrd="5" destOrd="0" parTransId="{8C06B403-AA50-4771-816E-D9FD8B72880B}" sibTransId="{C65D9444-771C-4C16-B9C2-F84FCB15E541}"/>
    <dgm:cxn modelId="{94264554-A360-4507-9DAD-2A58DE4D886D}" type="presOf" srcId="{3F48EDB9-5628-4AC8-B7CC-978A73E0474C}" destId="{A6B6F329-1ABA-4E12-82B1-23CE3DEC2F54}" srcOrd="1" destOrd="0" presId="urn:microsoft.com/office/officeart/2005/8/layout/list1"/>
    <dgm:cxn modelId="{549C7219-DA8A-4109-B899-AB38F487E4CA}" type="presOf" srcId="{61E05410-68F3-475C-95EA-C8E5B2435116}" destId="{69314CCC-69E0-4175-879C-F67106432A96}" srcOrd="1" destOrd="0" presId="urn:microsoft.com/office/officeart/2005/8/layout/list1"/>
    <dgm:cxn modelId="{D57E6550-D4D6-40B3-A5C3-098079EFC26E}" type="presOf" srcId="{15DD9EDB-E9CF-4C91-AF1B-373932BE169C}" destId="{EE30D884-9A42-4764-BE47-82B3665BDFF2}" srcOrd="0" destOrd="0" presId="urn:microsoft.com/office/officeart/2005/8/layout/list1"/>
    <dgm:cxn modelId="{0C1157AD-C17B-4DAC-84C9-DF6B9574147D}" type="presOf" srcId="{1B64EACD-23CC-41C0-AE8E-CC3DE665764E}" destId="{6A99DE0C-684E-489D-9D97-14BAB127A533}" srcOrd="0" destOrd="0" presId="urn:microsoft.com/office/officeart/2005/8/layout/list1"/>
    <dgm:cxn modelId="{77344BCB-4B8E-47D9-8FB5-4B28E30A8ADA}" type="presOf" srcId="{15DD9EDB-E9CF-4C91-AF1B-373932BE169C}" destId="{C2C34544-06DB-4F8E-BE89-B076E34B65A7}" srcOrd="1" destOrd="0" presId="urn:microsoft.com/office/officeart/2005/8/layout/list1"/>
    <dgm:cxn modelId="{3CE8AEB3-8711-417A-B7C4-9C980429073C}" type="presOf" srcId="{3F48EDB9-5628-4AC8-B7CC-978A73E0474C}" destId="{18CD5B0F-C033-4DDE-8585-E1472C577452}" srcOrd="0" destOrd="0" presId="urn:microsoft.com/office/officeart/2005/8/layout/list1"/>
    <dgm:cxn modelId="{2737880C-9DFF-4E8A-8AC6-A11D7246FEA3}" type="presOf" srcId="{027CB10B-7C44-41D4-98F2-269888232BF3}" destId="{020A00F1-AE28-40AC-A67C-2BD807FBBEBC}" srcOrd="0" destOrd="0" presId="urn:microsoft.com/office/officeart/2005/8/layout/list1"/>
    <dgm:cxn modelId="{466DF0BE-7FF3-4786-91FB-B434E5A5548D}" type="presOf" srcId="{17B880B9-2641-488C-BA90-5BCE604209F0}" destId="{04107D79-7087-4733-AB6D-2C5F30C27AA4}" srcOrd="1" destOrd="0" presId="urn:microsoft.com/office/officeart/2005/8/layout/list1"/>
    <dgm:cxn modelId="{B82BA57F-B51E-4481-A287-DCE191384D60}" srcId="{027CB10B-7C44-41D4-98F2-269888232BF3}" destId="{61E05410-68F3-475C-95EA-C8E5B2435116}" srcOrd="4" destOrd="0" parTransId="{CB79103F-7D32-4C99-ADC7-19687AC568C4}" sibTransId="{58547EF8-53F6-47B7-8260-51DBCB42B4FF}"/>
    <dgm:cxn modelId="{176A2486-A5C7-4229-8E96-FACC3BDE74E0}" srcId="{027CB10B-7C44-41D4-98F2-269888232BF3}" destId="{B99450CD-C592-4349-8F39-0A52A1E38159}" srcOrd="0" destOrd="0" parTransId="{31F9B4EE-1C3C-402F-83DE-D7736056B8B0}" sibTransId="{E3EBE7C5-CFAC-4677-A125-BDA07254592D}"/>
    <dgm:cxn modelId="{7D550B35-DDD2-4840-A115-700842FB0FC3}" type="presParOf" srcId="{020A00F1-AE28-40AC-A67C-2BD807FBBEBC}" destId="{A3CD5A78-45B1-411B-B995-E7E27BF42A77}" srcOrd="0" destOrd="0" presId="urn:microsoft.com/office/officeart/2005/8/layout/list1"/>
    <dgm:cxn modelId="{ED61EDC1-D916-4C89-97DB-021AF2490026}" type="presParOf" srcId="{A3CD5A78-45B1-411B-B995-E7E27BF42A77}" destId="{2EA31B4F-252C-4A67-85FE-636E2663C672}" srcOrd="0" destOrd="0" presId="urn:microsoft.com/office/officeart/2005/8/layout/list1"/>
    <dgm:cxn modelId="{51D951BD-D02B-4C8A-BF38-33099AD370D9}" type="presParOf" srcId="{A3CD5A78-45B1-411B-B995-E7E27BF42A77}" destId="{3081B2A4-AA37-493E-A97D-4D76C8CAEF5F}" srcOrd="1" destOrd="0" presId="urn:microsoft.com/office/officeart/2005/8/layout/list1"/>
    <dgm:cxn modelId="{2A9373FE-9202-460E-A1E4-1F365DAA2D33}" type="presParOf" srcId="{020A00F1-AE28-40AC-A67C-2BD807FBBEBC}" destId="{DAC5A4C7-3E6B-4633-99D7-197D389169F1}" srcOrd="1" destOrd="0" presId="urn:microsoft.com/office/officeart/2005/8/layout/list1"/>
    <dgm:cxn modelId="{C1FA511A-8AF0-4BB6-917D-8CF5541EB7AC}" type="presParOf" srcId="{020A00F1-AE28-40AC-A67C-2BD807FBBEBC}" destId="{F2AB97F5-521E-46EE-BB66-F6A064094A14}" srcOrd="2" destOrd="0" presId="urn:microsoft.com/office/officeart/2005/8/layout/list1"/>
    <dgm:cxn modelId="{8E5F893A-19AE-4AEA-AD6A-5E3D492A5AD2}" type="presParOf" srcId="{020A00F1-AE28-40AC-A67C-2BD807FBBEBC}" destId="{CB8C9246-FA36-4B6B-BA06-A8859E7211BD}" srcOrd="3" destOrd="0" presId="urn:microsoft.com/office/officeart/2005/8/layout/list1"/>
    <dgm:cxn modelId="{83BA125D-3445-449A-B8BB-9237B8892D74}" type="presParOf" srcId="{020A00F1-AE28-40AC-A67C-2BD807FBBEBC}" destId="{2383236D-16F7-4D36-9E95-F8FF533627AD}" srcOrd="4" destOrd="0" presId="urn:microsoft.com/office/officeart/2005/8/layout/list1"/>
    <dgm:cxn modelId="{27B6A406-76AF-4C63-AC59-6DB79968CE9C}" type="presParOf" srcId="{2383236D-16F7-4D36-9E95-F8FF533627AD}" destId="{F7DB109A-7A71-4097-BCD0-5C8894FF7C89}" srcOrd="0" destOrd="0" presId="urn:microsoft.com/office/officeart/2005/8/layout/list1"/>
    <dgm:cxn modelId="{E159C6FF-C61F-444D-85AF-3E1DC1B79A95}" type="presParOf" srcId="{2383236D-16F7-4D36-9E95-F8FF533627AD}" destId="{04107D79-7087-4733-AB6D-2C5F30C27AA4}" srcOrd="1" destOrd="0" presId="urn:microsoft.com/office/officeart/2005/8/layout/list1"/>
    <dgm:cxn modelId="{71346DBB-F5FE-4697-83CF-287A83E72436}" type="presParOf" srcId="{020A00F1-AE28-40AC-A67C-2BD807FBBEBC}" destId="{73D86EB9-FCCA-4A13-95CA-68027D1586F5}" srcOrd="5" destOrd="0" presId="urn:microsoft.com/office/officeart/2005/8/layout/list1"/>
    <dgm:cxn modelId="{273A5548-41A4-480D-BF19-8F4C957A927B}" type="presParOf" srcId="{020A00F1-AE28-40AC-A67C-2BD807FBBEBC}" destId="{218A8F6F-A67E-4AD8-897A-1241370F35E9}" srcOrd="6" destOrd="0" presId="urn:microsoft.com/office/officeart/2005/8/layout/list1"/>
    <dgm:cxn modelId="{78D4C5EA-ADD1-4CF7-8445-A9D89A8AEEDD}" type="presParOf" srcId="{020A00F1-AE28-40AC-A67C-2BD807FBBEBC}" destId="{83B530E2-503F-49FE-B4AA-5E057A0410AD}" srcOrd="7" destOrd="0" presId="urn:microsoft.com/office/officeart/2005/8/layout/list1"/>
    <dgm:cxn modelId="{EC538502-BFF4-44AD-9DC3-C6B39196584D}" type="presParOf" srcId="{020A00F1-AE28-40AC-A67C-2BD807FBBEBC}" destId="{A2B20949-9155-4C1A-9EEB-0BDC2CE9ADEE}" srcOrd="8" destOrd="0" presId="urn:microsoft.com/office/officeart/2005/8/layout/list1"/>
    <dgm:cxn modelId="{CB9E6E23-BE85-47A0-AB71-DD304FE95E30}" type="presParOf" srcId="{A2B20949-9155-4C1A-9EEB-0BDC2CE9ADEE}" destId="{6A99DE0C-684E-489D-9D97-14BAB127A533}" srcOrd="0" destOrd="0" presId="urn:microsoft.com/office/officeart/2005/8/layout/list1"/>
    <dgm:cxn modelId="{2DE17053-41B4-4BCF-8F1C-241167F7780E}" type="presParOf" srcId="{A2B20949-9155-4C1A-9EEB-0BDC2CE9ADEE}" destId="{E938060A-938F-470A-824E-D16205D4B4CA}" srcOrd="1" destOrd="0" presId="urn:microsoft.com/office/officeart/2005/8/layout/list1"/>
    <dgm:cxn modelId="{DF0C7786-4195-4C88-941B-3F0407991BB3}" type="presParOf" srcId="{020A00F1-AE28-40AC-A67C-2BD807FBBEBC}" destId="{66FACBE9-1E1E-44E7-83E8-3F02DDA66759}" srcOrd="9" destOrd="0" presId="urn:microsoft.com/office/officeart/2005/8/layout/list1"/>
    <dgm:cxn modelId="{EFFB37E5-9DF6-49DF-8A45-B8566640F287}" type="presParOf" srcId="{020A00F1-AE28-40AC-A67C-2BD807FBBEBC}" destId="{666ACB79-007E-4BBD-8DB5-8DFEFE6B04E3}" srcOrd="10" destOrd="0" presId="urn:microsoft.com/office/officeart/2005/8/layout/list1"/>
    <dgm:cxn modelId="{4D51EEC7-7239-4D88-85DA-F476EA530E90}" type="presParOf" srcId="{020A00F1-AE28-40AC-A67C-2BD807FBBEBC}" destId="{BBAE46A8-9C5A-476B-902D-55807931D383}" srcOrd="11" destOrd="0" presId="urn:microsoft.com/office/officeart/2005/8/layout/list1"/>
    <dgm:cxn modelId="{EEC5FA93-2C04-48A8-B30C-09D6430F0C6A}" type="presParOf" srcId="{020A00F1-AE28-40AC-A67C-2BD807FBBEBC}" destId="{03E2C8A2-0813-4327-AC80-F8D572CD4C96}" srcOrd="12" destOrd="0" presId="urn:microsoft.com/office/officeart/2005/8/layout/list1"/>
    <dgm:cxn modelId="{8650C6FB-5DD5-4240-ADC4-26E4D42701E5}" type="presParOf" srcId="{03E2C8A2-0813-4327-AC80-F8D572CD4C96}" destId="{18CD5B0F-C033-4DDE-8585-E1472C577452}" srcOrd="0" destOrd="0" presId="urn:microsoft.com/office/officeart/2005/8/layout/list1"/>
    <dgm:cxn modelId="{97E9443B-DBE1-4C91-ACB2-755AAC8D83B9}" type="presParOf" srcId="{03E2C8A2-0813-4327-AC80-F8D572CD4C96}" destId="{A6B6F329-1ABA-4E12-82B1-23CE3DEC2F54}" srcOrd="1" destOrd="0" presId="urn:microsoft.com/office/officeart/2005/8/layout/list1"/>
    <dgm:cxn modelId="{C18A379E-9372-496F-A512-A5CB1B75397B}" type="presParOf" srcId="{020A00F1-AE28-40AC-A67C-2BD807FBBEBC}" destId="{AD79C580-CF48-4F99-A4BC-ABC6B54E0931}" srcOrd="13" destOrd="0" presId="urn:microsoft.com/office/officeart/2005/8/layout/list1"/>
    <dgm:cxn modelId="{41514944-4E65-4A4E-BF38-5217D257A7FA}" type="presParOf" srcId="{020A00F1-AE28-40AC-A67C-2BD807FBBEBC}" destId="{125111F1-B133-4472-A7BC-8ECFF4A9332E}" srcOrd="14" destOrd="0" presId="urn:microsoft.com/office/officeart/2005/8/layout/list1"/>
    <dgm:cxn modelId="{CEFE54F4-8868-461B-AEE3-EF21F9D93561}" type="presParOf" srcId="{020A00F1-AE28-40AC-A67C-2BD807FBBEBC}" destId="{5366CF28-FF0F-41BC-8AB3-8AE372700254}" srcOrd="15" destOrd="0" presId="urn:microsoft.com/office/officeart/2005/8/layout/list1"/>
    <dgm:cxn modelId="{E23A9F4A-4FA6-4E64-AE26-401F46522898}" type="presParOf" srcId="{020A00F1-AE28-40AC-A67C-2BD807FBBEBC}" destId="{ED6B8954-9652-4F78-A9E3-D547AFB2827E}" srcOrd="16" destOrd="0" presId="urn:microsoft.com/office/officeart/2005/8/layout/list1"/>
    <dgm:cxn modelId="{0BE35F6B-617A-41E1-8565-3FB987618E66}" type="presParOf" srcId="{ED6B8954-9652-4F78-A9E3-D547AFB2827E}" destId="{A60C7D1A-FD05-4D32-BE0B-57DE7A74DC65}" srcOrd="0" destOrd="0" presId="urn:microsoft.com/office/officeart/2005/8/layout/list1"/>
    <dgm:cxn modelId="{B474ABD9-1592-4EA6-A3D5-EB29DC83A089}" type="presParOf" srcId="{ED6B8954-9652-4F78-A9E3-D547AFB2827E}" destId="{69314CCC-69E0-4175-879C-F67106432A96}" srcOrd="1" destOrd="0" presId="urn:microsoft.com/office/officeart/2005/8/layout/list1"/>
    <dgm:cxn modelId="{834FF64A-6718-4899-8333-278D1B1E0982}" type="presParOf" srcId="{020A00F1-AE28-40AC-A67C-2BD807FBBEBC}" destId="{1755835B-FF46-4209-86E9-0457DDC42267}" srcOrd="17" destOrd="0" presId="urn:microsoft.com/office/officeart/2005/8/layout/list1"/>
    <dgm:cxn modelId="{C304BA86-D144-4B2D-AFD2-FB742E90B8B0}" type="presParOf" srcId="{020A00F1-AE28-40AC-A67C-2BD807FBBEBC}" destId="{B25DAD20-2D3E-45B3-A50B-0BBFF1AB3573}" srcOrd="18" destOrd="0" presId="urn:microsoft.com/office/officeart/2005/8/layout/list1"/>
    <dgm:cxn modelId="{C71AF96B-76A7-41FE-9165-B73D4A23C293}" type="presParOf" srcId="{020A00F1-AE28-40AC-A67C-2BD807FBBEBC}" destId="{8CE61843-077B-497F-AB2D-8043BF6D24FD}" srcOrd="19" destOrd="0" presId="urn:microsoft.com/office/officeart/2005/8/layout/list1"/>
    <dgm:cxn modelId="{A53ACAC2-AA35-4C8E-93BB-CBCF15CB3C72}" type="presParOf" srcId="{020A00F1-AE28-40AC-A67C-2BD807FBBEBC}" destId="{CE1432BA-0ACF-45B5-A0E4-D4C9AC8DA59F}" srcOrd="20" destOrd="0" presId="urn:microsoft.com/office/officeart/2005/8/layout/list1"/>
    <dgm:cxn modelId="{D54F5585-BB80-4E9E-B808-12EE64E98279}" type="presParOf" srcId="{CE1432BA-0ACF-45B5-A0E4-D4C9AC8DA59F}" destId="{EE30D884-9A42-4764-BE47-82B3665BDFF2}" srcOrd="0" destOrd="0" presId="urn:microsoft.com/office/officeart/2005/8/layout/list1"/>
    <dgm:cxn modelId="{4517DB87-B1FE-452A-826D-9502633EC141}" type="presParOf" srcId="{CE1432BA-0ACF-45B5-A0E4-D4C9AC8DA59F}" destId="{C2C34544-06DB-4F8E-BE89-B076E34B65A7}" srcOrd="1" destOrd="0" presId="urn:microsoft.com/office/officeart/2005/8/layout/list1"/>
    <dgm:cxn modelId="{7B65B322-BFAA-4996-81DF-5BA3305EF865}" type="presParOf" srcId="{020A00F1-AE28-40AC-A67C-2BD807FBBEBC}" destId="{5D04B6C6-1C42-4F53-810B-2774D20AECF4}" srcOrd="21" destOrd="0" presId="urn:microsoft.com/office/officeart/2005/8/layout/list1"/>
    <dgm:cxn modelId="{4E6BEE49-398B-457C-817B-4FE4E2FA7305}" type="presParOf" srcId="{020A00F1-AE28-40AC-A67C-2BD807FBBEBC}" destId="{DE9DF6F9-58D4-4279-9125-C1B5F1DF8C2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3C7CD-35D5-014B-A462-60EFFAEE6112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99F56-256B-154C-8B01-F4C54415C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5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2802-55CC-42FE-A9A0-4187540A3F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3EE7-19D7-4128-A764-11BB9039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2802-55CC-42FE-A9A0-4187540A3F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3EE7-19D7-4128-A764-11BB9039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2802-55CC-42FE-A9A0-4187540A3F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3EE7-19D7-4128-A764-11BB9039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2802-55CC-42FE-A9A0-4187540A3F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3EE7-19D7-4128-A764-11BB90390C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2802-55CC-42FE-A9A0-4187540A3F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3EE7-19D7-4128-A764-11BB9039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2802-55CC-42FE-A9A0-4187540A3F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3EE7-19D7-4128-A764-11BB9039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2802-55CC-42FE-A9A0-4187540A3F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3EE7-19D7-4128-A764-11BB9039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2802-55CC-42FE-A9A0-4187540A3F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3EE7-19D7-4128-A764-11BB90390C9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2802-55CC-42FE-A9A0-4187540A3F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3EE7-19D7-4128-A764-11BB9039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8FF2802-55CC-42FE-A9A0-4187540A3F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82E3EE7-19D7-4128-A764-11BB90390C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908720"/>
            <a:ext cx="6501408" cy="11521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8000"/>
                </a:solidFill>
                <a:latin typeface="Verdana" pitchFamily="34" charset="0"/>
              </a:rPr>
              <a:t/>
            </a:r>
            <a:br>
              <a:rPr lang="ru-RU" sz="3100" b="1" dirty="0" smtClean="0">
                <a:solidFill>
                  <a:srgbClr val="008000"/>
                </a:solidFill>
                <a:latin typeface="Verdana" pitchFamily="34" charset="0"/>
              </a:rPr>
            </a:br>
            <a:r>
              <a:rPr lang="ru-RU" sz="3100" b="1" dirty="0">
                <a:solidFill>
                  <a:srgbClr val="008000"/>
                </a:solidFill>
                <a:latin typeface="Verdana" pitchFamily="34" charset="0"/>
              </a:rPr>
              <a:t/>
            </a:r>
            <a:br>
              <a:rPr lang="ru-RU" sz="3100" b="1" dirty="0">
                <a:solidFill>
                  <a:srgbClr val="008000"/>
                </a:solidFill>
                <a:latin typeface="Verdana" pitchFamily="34" charset="0"/>
              </a:rPr>
            </a:br>
            <a:r>
              <a:rPr lang="ru-RU" sz="3100" b="1" dirty="0" smtClean="0">
                <a:solidFill>
                  <a:srgbClr val="008000"/>
                </a:solidFill>
                <a:latin typeface="Verdana" pitchFamily="34" charset="0"/>
              </a:rPr>
              <a:t/>
            </a:r>
            <a:br>
              <a:rPr lang="ru-RU" sz="3100" b="1" dirty="0" smtClean="0">
                <a:solidFill>
                  <a:srgbClr val="008000"/>
                </a:solidFill>
                <a:latin typeface="Verdana" pitchFamily="34" charset="0"/>
              </a:rPr>
            </a:br>
            <a:r>
              <a:rPr lang="ru-RU" sz="3100" b="1" dirty="0" smtClean="0">
                <a:solidFill>
                  <a:srgbClr val="008000"/>
                </a:solidFill>
                <a:latin typeface="Verdana" pitchFamily="34" charset="0"/>
              </a:rPr>
              <a:t>Роль работодателей в охране здоровья работающего населения</a:t>
            </a:r>
            <a:endParaRPr lang="ru-RU" sz="3100" dirty="0">
              <a:solidFill>
                <a:srgbClr val="008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492" y="2323652"/>
            <a:ext cx="7632964" cy="42737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 algn="r">
              <a:buNone/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r">
              <a:buNone/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r">
              <a:buNone/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r"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В.М. Черепов</a:t>
            </a:r>
          </a:p>
          <a:p>
            <a:pPr marL="68580" indent="0" algn="r"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вице-президент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РСПП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8580" indent="0" algn="r">
              <a:buNone/>
            </a:pPr>
            <a:r>
              <a:rPr lang="ru-RU" sz="1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д.м.н.,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</a:t>
            </a:r>
            <a:r>
              <a:rPr lang="ru-RU" sz="1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врач РФ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Просмотреть исходную картинк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9926" r="22319" b="10498"/>
          <a:stretch/>
        </p:blipFill>
        <p:spPr bwMode="auto">
          <a:xfrm>
            <a:off x="539552" y="332656"/>
            <a:ext cx="1275217" cy="12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036" y="2276872"/>
            <a:ext cx="5292080" cy="35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7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«Здоровье 360»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488832" cy="46085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АКТУАЛЬНОСТЬ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ПРОФИЛАКТИКИ ЗАБОЛЕВАНИЙ И УКРЕПЛЕНИЯ ЗДОРОВЬЯ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	</a:t>
            </a:r>
          </a:p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ОЦЕНКА ПРОГРАММЫ ПРОФИЛАКТИКИ ЗАБОЛЕВАНИЙ И ОХРАНЫ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II.1. Целевые показатели программы и самодиагностика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II.1.1. Целевые показатели	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II.1.2. Анкета самодиагностики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УПРАВЛЕНИЯ ПРОГРАММОЙ ЗДОРОВЬЕ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360°</a:t>
            </a: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ПРИМЕРЫ ПРАКТИЧЕСКИХ ПОДХОДОВ К РЕАЛИЗАЦИИ ПРОГРАММЫ ПРОФИЛАКТИКИ ЗАБОЛЕВАНИЙ И УКРЕПЛЕНИЯ ЗДОРОВЬЯ	</a:t>
            </a: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СПИСОК ЛИТЕРАТУРЫ	</a:t>
            </a:r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8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8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412776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Участники разработки Программы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компаний:</a:t>
            </a: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admin\Desktop\logo-she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8381"/>
            <a:ext cx="1226443" cy="89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logo-en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63137"/>
            <a:ext cx="1152128" cy="95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darkblue-green_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43" y="4797151"/>
            <a:ext cx="1154920" cy="113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logo-suek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81435"/>
            <a:ext cx="2016224" cy="77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logo-rusa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86819"/>
            <a:ext cx="1905089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esktop\logo-sibur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11649"/>
            <a:ext cx="936104" cy="80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logo-gazprom-neft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1902782" cy="1169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24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136904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«Здоровье 360»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оценку зрелости системы охраны здоровья работников на предприятиях </a:t>
            </a:r>
            <a:b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(методика OGP, IPIECA)</a:t>
            </a:r>
            <a:r>
              <a:rPr lang="ru-RU" sz="31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80928"/>
            <a:ext cx="8424936" cy="39604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44990700"/>
              </p:ext>
            </p:extLst>
          </p:nvPr>
        </p:nvGraphicFramePr>
        <p:xfrm>
          <a:off x="755576" y="2204864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8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08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08912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Предприятие химической отрасли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4464496" cy="4752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а. Программы охраны, укрепления здоровья и формирования ЗОЖ являются частью корпоративной культуры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b. Работники ознакомлены с рисками, </a:t>
            </a:r>
            <a:r>
              <a:rPr lang="ru-RU" b="1" dirty="0" smtClean="0"/>
              <a:t>и </a:t>
            </a:r>
            <a:r>
              <a:rPr lang="ru-RU" b="1" dirty="0"/>
              <a:t>обучаются </a:t>
            </a:r>
            <a:r>
              <a:rPr lang="ru-RU" b="1" dirty="0" smtClean="0"/>
              <a:t>безопасным </a:t>
            </a:r>
            <a:r>
              <a:rPr lang="ru-RU" b="1" dirty="0"/>
              <a:t>методам и приемам выполнения работы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c. На предприятии реализуются программы профилактики основных </a:t>
            </a:r>
            <a:r>
              <a:rPr lang="ru-RU" b="1" dirty="0" smtClean="0"/>
              <a:t>ХНИЗ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d. Оценка экономической эффективности профилактических мероприятий является обязательным разделом политики предприятия в области охраны здоровья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е. Работодателем используется стимулирование сотрудников к участию в оздоровительных мероприятиях и ведению здорового образа жизни	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0165862"/>
              </p:ext>
            </p:extLst>
          </p:nvPr>
        </p:nvGraphicFramePr>
        <p:xfrm>
          <a:off x="4572000" y="2348880"/>
          <a:ext cx="4398764" cy="423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312658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Оценка результатов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165514"/>
              </p:ext>
            </p:extLst>
          </p:nvPr>
        </p:nvGraphicFramePr>
        <p:xfrm>
          <a:off x="467544" y="2060848"/>
          <a:ext cx="8208913" cy="4365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3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78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28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41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15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оценки рисков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состояния здоровья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медицинской помощи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укрепления здоровья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Санитарно-гигиенические условия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3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Компания 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F5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33F5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73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Компания 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33F5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73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Компания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33F5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73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Компания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33F5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33F5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97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4320480" cy="1080120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44008" y="2420888"/>
            <a:ext cx="3600400" cy="39934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" y="3501008"/>
            <a:ext cx="5005387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31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67640" y="105273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острые проблемы для бизнеса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(доклад РСПП о Состоянии делового климата в России в 2016 г.)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49" y="2348880"/>
            <a:ext cx="735205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6409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3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25"/>
            <a:ext cx="8856983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работодателей, проблемы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работников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021229"/>
              </p:ext>
            </p:extLst>
          </p:nvPr>
        </p:nvGraphicFramePr>
        <p:xfrm>
          <a:off x="1835696" y="3068960"/>
          <a:ext cx="590465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04405"/>
            <a:ext cx="86409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1412776"/>
            <a:ext cx="864096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и укрепления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работников</a:t>
            </a:r>
          </a:p>
          <a:p>
            <a:pPr marL="759143" lvl="1" indent="-457200">
              <a:buAutoNum type="arabicPeriod"/>
            </a:pP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ДМС</a:t>
            </a:r>
          </a:p>
          <a:p>
            <a:pPr marL="759143" lvl="1" indent="-457200">
              <a:buFont typeface="Symbol" pitchFamily="18" charset="2"/>
              <a:buAutoNum type="arabicPeriod"/>
            </a:pP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</a:t>
            </a:r>
          </a:p>
          <a:p>
            <a:pPr marL="759143" lvl="1" indent="-457200">
              <a:buFont typeface="Symbol" pitchFamily="18" charset="2"/>
              <a:buAutoNum type="arabicPeriod"/>
            </a:pP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соревнования</a:t>
            </a:r>
            <a:endParaRPr lang="ru-RU" sz="19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9143" lvl="1" indent="-457200">
              <a:buFont typeface="Symbol" pitchFamily="18" charset="2"/>
              <a:buAutoNum type="arabicPeriod"/>
            </a:pP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с риском возникновения заболеваний, формирование групп риска и проведение адресных профилактических мероприятий</a:t>
            </a:r>
          </a:p>
          <a:p>
            <a:pPr marL="759143" lvl="1" indent="-457200">
              <a:buFont typeface="Symbol" pitchFamily="18" charset="2"/>
              <a:buAutoNum type="arabicPeriod"/>
            </a:pPr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медицинского обслуживания для работников (собственная база ЛПУ, договор с медицинскими организациями, пр.)</a:t>
            </a:r>
          </a:p>
          <a:p>
            <a:pPr marL="759143" lvl="1" indent="-457200">
              <a:buFont typeface="Symbol" pitchFamily="18" charset="2"/>
              <a:buAutoNum type="arabicPeriod"/>
            </a:pPr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работников после перенесенного заболевания, травмы и их адаптация на рабочем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</a:p>
          <a:p>
            <a:pPr marL="759143" lvl="1" indent="-457200">
              <a:buFont typeface="Symbol" pitchFamily="18" charset="2"/>
              <a:buAutoNum type="arabicPeriod"/>
            </a:pPr>
            <a:endParaRPr lang="ru-RU" sz="1800" dirty="0"/>
          </a:p>
          <a:p>
            <a:pPr marL="759143" lvl="1" indent="-457200">
              <a:buAutoNum type="arabicPeriod"/>
            </a:pPr>
            <a:endParaRPr lang="ru-RU" sz="2000" dirty="0"/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0" y="332656"/>
            <a:ext cx="8588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22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внедрения системы управления здоровьем на предприятии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эффект от снижения заболеваемости с временной утратой трудоспособности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производительность труда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имидж работодателя для работников и соискателей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рабочих кадров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административной ответственности за нарушение установленных требований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88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35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036495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Препятствия для внедрения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предприятии системы управления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здоровьем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SimSun"/>
                <a:cs typeface="Calibri"/>
              </a:rPr>
              <a:t>1.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SimSun"/>
                <a:cs typeface="Calibri"/>
              </a:rPr>
              <a:t>финансирование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SimSun"/>
                <a:cs typeface="Calibri"/>
              </a:rPr>
              <a:t>профилактических мероприятий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SimSun"/>
                <a:cs typeface="Calibri"/>
              </a:rPr>
              <a:t>из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SimSun"/>
                <a:cs typeface="Calibri"/>
              </a:rPr>
              <a:t>прибыли предприятия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Calibri"/>
              <a:ea typeface="SimSun"/>
              <a:cs typeface="Calibri"/>
            </a:endParaRPr>
          </a:p>
          <a:p>
            <a:pPr marL="457200" lvl="1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SimSun"/>
                <a:cs typeface="Calibri"/>
              </a:rPr>
              <a:t>2. сложный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SimSun"/>
                <a:cs typeface="Calibri"/>
              </a:rPr>
              <a:t>процесс лицензирования медицинской деятельности на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SimSun"/>
                <a:cs typeface="Calibri"/>
              </a:rPr>
              <a:t>предприятии</a:t>
            </a:r>
          </a:p>
          <a:p>
            <a:pPr marL="457200" lvl="1" indent="0">
              <a:lnSpc>
                <a:spcPct val="115000"/>
              </a:lnSpc>
              <a:buClr>
                <a:srgbClr val="31B6FD"/>
              </a:buCl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SimSun"/>
                <a:cs typeface="Calibri"/>
              </a:rPr>
              <a:t>3. отсутствуют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SimSun"/>
                <a:cs typeface="Calibri"/>
              </a:rPr>
              <a:t>понятные алгоритмы и экономические расчеты внедрения профилактических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SimSun"/>
                <a:cs typeface="Calibri"/>
              </a:rPr>
              <a:t>мероприятий</a:t>
            </a:r>
            <a:endParaRPr lang="ru-RU" sz="2000" b="1" dirty="0">
              <a:solidFill>
                <a:srgbClr val="C00000"/>
              </a:solidFill>
              <a:latin typeface="Calibri"/>
              <a:ea typeface="SimSun"/>
              <a:cs typeface="Calibri"/>
            </a:endParaRPr>
          </a:p>
          <a:p>
            <a:pPr marL="457200" lvl="1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SimSun"/>
                <a:cs typeface="Calibri"/>
              </a:rPr>
              <a:t>4. дефицит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SimSun"/>
                <a:cs typeface="Calibri"/>
              </a:rPr>
              <a:t>специалистов в области охраны здоровья на предприятиях</a:t>
            </a:r>
            <a:endParaRPr lang="ru-RU" sz="2000" b="1" dirty="0">
              <a:solidFill>
                <a:srgbClr val="C00000"/>
              </a:solidFill>
              <a:latin typeface="Calibri"/>
              <a:ea typeface="SimSun"/>
              <a:cs typeface="Calibri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SimSun"/>
                <a:cs typeface="Calibri"/>
              </a:rPr>
              <a:t>5. нет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SimSun"/>
                <a:cs typeface="Calibri"/>
              </a:rPr>
              <a:t>возможности получать и анализировать информацию о здоровье работников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Calibri"/>
              <a:ea typeface="SimSun"/>
              <a:cs typeface="Calibri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800" dirty="0"/>
          </a:p>
          <a:p>
            <a:pPr marL="759143" lvl="1" indent="-457200">
              <a:buAutoNum type="arabicPeriod"/>
            </a:pPr>
            <a:endParaRPr lang="ru-RU" sz="2000" dirty="0"/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8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1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61" y="1347350"/>
            <a:ext cx="8496944" cy="484408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endParaRPr lang="ru-RU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301208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</a:t>
            </a:r>
            <a:endParaRPr lang="ru-RU" sz="1000" dirty="0"/>
          </a:p>
        </p:txBody>
      </p:sp>
      <p:pic>
        <p:nvPicPr>
          <p:cNvPr id="8" name="Picture 7" descr="Просмотреть исходную картинк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9926" r="22319" b="10498"/>
          <a:stretch/>
        </p:blipFill>
        <p:spPr bwMode="auto">
          <a:xfrm>
            <a:off x="464830" y="310295"/>
            <a:ext cx="866810" cy="8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5583" y="1390945"/>
            <a:ext cx="8738326" cy="741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политика в области охраны здоровья работающего населения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6406" y="2329070"/>
            <a:ext cx="8753094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0"/>
              </a:spcBef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Генеральное соглашение между общероссийскими объединениями профсоюзов, общероссийскими объединениями работодателей и Правительством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4106" y="3295926"/>
            <a:ext cx="8717693" cy="612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Отраслевое соглашение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9513" y="1390204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11"/>
          <p:cNvSpPr/>
          <p:nvPr/>
        </p:nvSpPr>
        <p:spPr>
          <a:xfrm>
            <a:off x="136406" y="3295926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val 12"/>
          <p:cNvSpPr/>
          <p:nvPr/>
        </p:nvSpPr>
        <p:spPr>
          <a:xfrm>
            <a:off x="136406" y="234232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8662" y="1390945"/>
            <a:ext cx="33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837" y="2332990"/>
            <a:ext cx="17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837" y="3295926"/>
            <a:ext cx="16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165837" y="4074671"/>
            <a:ext cx="8738326" cy="6968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Коллективный договор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2"/>
          <p:cNvSpPr/>
          <p:nvPr/>
        </p:nvSpPr>
        <p:spPr>
          <a:xfrm>
            <a:off x="157569" y="4074671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9513" y="4074671"/>
            <a:ext cx="1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Rounded Rectangle 8"/>
          <p:cNvSpPr/>
          <p:nvPr/>
        </p:nvSpPr>
        <p:spPr>
          <a:xfrm>
            <a:off x="198199" y="4933199"/>
            <a:ext cx="8753094" cy="6782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0"/>
              </a:spcBef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охраной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12"/>
          <p:cNvSpPr/>
          <p:nvPr/>
        </p:nvSpPr>
        <p:spPr>
          <a:xfrm>
            <a:off x="185234" y="4912313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05583" y="4907647"/>
            <a:ext cx="16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Rounded Rectangle 9"/>
          <p:cNvSpPr/>
          <p:nvPr/>
        </p:nvSpPr>
        <p:spPr>
          <a:xfrm>
            <a:off x="203133" y="5805264"/>
            <a:ext cx="8717693" cy="612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0"/>
              </a:spcBef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работодателя в области охраны труда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12"/>
          <p:cNvSpPr/>
          <p:nvPr/>
        </p:nvSpPr>
        <p:spPr>
          <a:xfrm>
            <a:off x="160580" y="580526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99494" y="5805264"/>
            <a:ext cx="16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7842"/>
            <a:ext cx="8208911" cy="547151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ФЗ «О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отдельные законодательные акты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(в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совершенствования механизмов предупреждения производственного травматизма и профессиональной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заболеваемости..)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210. Основные направления государственной политики в области охраны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marL="0" indent="0">
              <a:buNone/>
            </a:pP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26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приоритета сохранения жизни и здоровья работников;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предупреждение </a:t>
            </a:r>
            <a:r>
              <a:rPr lang="ru-RU" sz="26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травматизма и профессиональных заболеваний;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здорового образа жизни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sz="26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36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589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ОТРАСЛЕВОЕ ТАРИФНОЕ СОГЛАШЕНИЕ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ОРГАНИЗАЦИЯМ ХИМИЧЕСКОЙ, НЕФТЕХИМИЧЕСКОЙ,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БИОТЕХНОЛОГИЧЕСКОЙ И ХИМИКО-ФАРМАЦЕВТИЧЕСКОЙ ПРОМЫШЛЕННОСТИ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НА 2016 - 2018 ГОДЫ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23652"/>
            <a:ext cx="8147248" cy="35089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п.9</a:t>
            </a:r>
            <a:r>
              <a:rPr lang="ru-RU" b="1" dirty="0"/>
              <a:t>. ОХРАНА ТРУДА, ЗДОРОВЬЯ И ОКРУЖАЮЩЕЙ СРЕДЫ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9.1</a:t>
            </a:r>
            <a:r>
              <a:rPr lang="ru-RU" b="1" dirty="0"/>
              <a:t>. Стороны, заключившие Соглашение, </a:t>
            </a:r>
            <a:r>
              <a:rPr lang="ru-RU" b="1" u="sng" dirty="0"/>
              <a:t>обязуются осуществлять свою деятельность, исходя из приоритета жизни и здоровья работников</a:t>
            </a:r>
            <a:r>
              <a:rPr lang="ru-RU" b="1" dirty="0"/>
              <a:t> по отношению к результатам производственной деятельности организации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9.2. Стороны, в связи с реализацией международной программы устойчивого развития "Ответственная забота", рекомендуют </a:t>
            </a:r>
            <a:r>
              <a:rPr lang="ru-RU" b="1" dirty="0" smtClean="0"/>
              <a:t>работодателям принять </a:t>
            </a:r>
            <a:r>
              <a:rPr lang="ru-RU" b="1" dirty="0"/>
              <a:t>активное участие в реализации настоящей программы</a:t>
            </a:r>
            <a:r>
              <a:rPr lang="ru-RU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039"/>
            <a:ext cx="858524" cy="85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117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Остин.thmx</Template>
  <TotalTime>1901</TotalTime>
  <Words>529</Words>
  <Application>Microsoft Office PowerPoint</Application>
  <PresentationFormat>Экран (4:3)</PresentationFormat>
  <Paragraphs>151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SimSun</vt:lpstr>
      <vt:lpstr>Arial</vt:lpstr>
      <vt:lpstr>Calibri</vt:lpstr>
      <vt:lpstr>Century Gothic</vt:lpstr>
      <vt:lpstr>Symbol</vt:lpstr>
      <vt:lpstr>Times New Roman</vt:lpstr>
      <vt:lpstr>Verdana</vt:lpstr>
      <vt:lpstr>Wingdings 2</vt:lpstr>
      <vt:lpstr>Остин</vt:lpstr>
      <vt:lpstr>   Роль работодателей в охране здоровья работающего населения</vt:lpstr>
      <vt:lpstr>Наиболее острые проблемы для бизнеса  (доклад РСПП о Состоянии делового климата в России в 2016 г.)</vt:lpstr>
      <vt:lpstr>  </vt:lpstr>
      <vt:lpstr>  </vt:lpstr>
      <vt:lpstr> </vt:lpstr>
      <vt:lpstr>  </vt:lpstr>
      <vt:lpstr>Презентация PowerPoint</vt:lpstr>
      <vt:lpstr>Презентация PowerPoint</vt:lpstr>
      <vt:lpstr> ОТРАСЛЕВОЕ ТАРИФНОЕ СОГЛАШЕНИЕ  ПО ОРГАНИЗАЦИЯМ ХИМИЧЕСКОЙ, НЕФТЕХИМИЧЕСКОЙ,  БИОТЕХНОЛОГИЧЕСКОЙ И ХИМИКО-ФАРМАЦЕВТИЧЕСКОЙ ПРОМЫШЛЕННОСТИ  РОССИЙСКОЙ ФЕДЕРАЦИИ НА 2016 - 2018 ГОДЫ </vt:lpstr>
      <vt:lpstr>Программа «Здоровье 360»</vt:lpstr>
      <vt:lpstr>Участники разработки Программы</vt:lpstr>
      <vt:lpstr>             Программа «Здоровье 360» Направлена на оценку зрелости системы охраны здоровья работников на предприятиях  (методика OGP, IPIECA)      </vt:lpstr>
      <vt:lpstr>Предприятие химической отрасли</vt:lpstr>
      <vt:lpstr>Оценка результатов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360</dc:title>
  <dc:creator>admin</dc:creator>
  <cp:lastModifiedBy>РК Союз Промышленников</cp:lastModifiedBy>
  <cp:revision>111</cp:revision>
  <cp:lastPrinted>2017-04-17T11:17:55Z</cp:lastPrinted>
  <dcterms:created xsi:type="dcterms:W3CDTF">2015-04-14T07:02:24Z</dcterms:created>
  <dcterms:modified xsi:type="dcterms:W3CDTF">2017-04-24T09:56:06Z</dcterms:modified>
</cp:coreProperties>
</file>