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theme/themeOverride2.xml" ContentType="application/vnd.openxmlformats-officedocument.themeOverr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5.xml" ContentType="application/vnd.openxmlformats-officedocument.drawingml.chart+xml"/>
  <Override PartName="/ppt/drawings/drawing1.xml" ContentType="application/vnd.openxmlformats-officedocument.drawingml.chartshape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6.xml" ContentType="application/vnd.openxmlformats-officedocument.drawingml.chart+xml"/>
  <Override PartName="/ppt/notesSlides/notesSlide13.xml" ContentType="application/vnd.openxmlformats-officedocument.presentationml.notesSlide+xml"/>
  <Override PartName="/ppt/charts/chart17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43" r:id="rId1"/>
  </p:sldMasterIdLst>
  <p:notesMasterIdLst>
    <p:notesMasterId r:id="rId19"/>
  </p:notesMasterIdLst>
  <p:handoutMasterIdLst>
    <p:handoutMasterId r:id="rId20"/>
  </p:handoutMasterIdLst>
  <p:sldIdLst>
    <p:sldId id="318" r:id="rId2"/>
    <p:sldId id="517" r:id="rId3"/>
    <p:sldId id="553" r:id="rId4"/>
    <p:sldId id="497" r:id="rId5"/>
    <p:sldId id="499" r:id="rId6"/>
    <p:sldId id="535" r:id="rId7"/>
    <p:sldId id="533" r:id="rId8"/>
    <p:sldId id="532" r:id="rId9"/>
    <p:sldId id="518" r:id="rId10"/>
    <p:sldId id="549" r:id="rId11"/>
    <p:sldId id="519" r:id="rId12"/>
    <p:sldId id="545" r:id="rId13"/>
    <p:sldId id="528" r:id="rId14"/>
    <p:sldId id="543" r:id="rId15"/>
    <p:sldId id="554" r:id="rId16"/>
    <p:sldId id="551" r:id="rId17"/>
    <p:sldId id="484" r:id="rId18"/>
  </p:sldIdLst>
  <p:sldSz cx="9144000" cy="6858000" type="screen4x3"/>
  <p:notesSz cx="9942513" cy="67611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12658F0-EC6C-4183-A143-7EA9A8EE4936}">
          <p14:sldIdLst>
            <p14:sldId id="318"/>
          </p14:sldIdLst>
        </p14:section>
        <p14:section name="Ситуация на рынке труда в сельской местности" id="{2DCF412C-3C14-491D-8A90-A95C5F7386E9}">
          <p14:sldIdLst>
            <p14:sldId id="517"/>
            <p14:sldId id="553"/>
            <p14:sldId id="497"/>
            <p14:sldId id="499"/>
            <p14:sldId id="535"/>
            <p14:sldId id="533"/>
            <p14:sldId id="532"/>
            <p14:sldId id="518"/>
          </p14:sldIdLst>
        </p14:section>
        <p14:section name="План по селу" id="{3CAAC2F9-8BBE-444D-BDB0-DE7F76265FDD}">
          <p14:sldIdLst>
            <p14:sldId id="549"/>
            <p14:sldId id="519"/>
            <p14:sldId id="545"/>
            <p14:sldId id="528"/>
            <p14:sldId id="543"/>
            <p14:sldId id="554"/>
            <p14:sldId id="551"/>
            <p14:sldId id="4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0">
          <p15:clr>
            <a:srgbClr val="A4A3A4"/>
          </p15:clr>
        </p15:guide>
        <p15:guide id="2" pos="31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33FF"/>
    <a:srgbClr val="009999"/>
    <a:srgbClr val="CC66FF"/>
    <a:srgbClr val="FF9966"/>
    <a:srgbClr val="99FF99"/>
    <a:srgbClr val="33CCCC"/>
    <a:srgbClr val="FF6600"/>
    <a:srgbClr val="CC6600"/>
    <a:srgbClr val="008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4" autoAdjust="0"/>
    <p:restoredTop sz="80866" autoAdjust="0"/>
  </p:normalViewPr>
  <p:slideViewPr>
    <p:cSldViewPr>
      <p:cViewPr varScale="1">
        <p:scale>
          <a:sx n="94" d="100"/>
          <a:sy n="94" d="100"/>
        </p:scale>
        <p:origin x="12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21" d="100"/>
          <a:sy n="121" d="100"/>
        </p:scale>
        <p:origin x="-1338" y="-90"/>
      </p:cViewPr>
      <p:guideLst>
        <p:guide orient="horz" pos="2130"/>
        <p:guide pos="31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3;&#1053;\&#1044;&#1086;&#1082;&#1083;&#1072;&#1076;&#1099;%20&#1080;%20&#1055;&#1088;&#1077;&#1079;&#1077;&#1085;&#1090;&#1072;&#1094;&#1080;&#1080;\&#1052;&#1042;&#1050;%20&#1087;&#1086;%20&#1082;&#1072;&#1076;&#1088;%20&#1087;&#1086;&#1083;&#1080;&#1090;&#1080;&#1082;&#1077;%2019.11.2014%20&#1056;&#1072;&#1079;&#1074;%20&#1092;&#1086;&#1088;&#1084;%20&#1079;&#1072;&#1085;-&#1090;&#1080;%20&#1089;&#1077;&#1083;&#1100;&#1089;&#1082;%20&#1085;&#1072;&#1089;\&#1050;&#1085;&#1080;&#1075;&#1072;1.xlsx" TargetMode="External"/><Relationship Id="rId1" Type="http://schemas.openxmlformats.org/officeDocument/2006/relationships/themeOverride" Target="../theme/themeOverride1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3;&#1053;\&#1044;&#1086;&#1082;&#1083;&#1072;&#1076;&#1099;%20&#1080;%20&#1055;&#1088;&#1077;&#1079;&#1077;&#1085;&#1090;&#1072;&#1094;&#1080;&#1080;\&#1052;&#1042;&#1050;%20&#1087;&#1086;%20&#1082;&#1072;&#1076;&#1088;%20&#1087;&#1086;&#1083;&#1080;&#1090;&#1080;&#1082;&#1077;%2019.11.2014%20&#1056;&#1072;&#1079;&#1074;%20&#1092;&#1086;&#1088;&#1084;%20&#1079;&#1072;&#1085;-&#1090;&#1080;%20&#1089;&#1077;&#1083;&#1100;&#1089;&#1082;%20&#1085;&#1072;&#1089;\&#1050;&#1085;&#1080;&#1075;&#1072;1.xlsx" TargetMode="External"/><Relationship Id="rId1" Type="http://schemas.openxmlformats.org/officeDocument/2006/relationships/themeOverride" Target="../theme/themeOverride2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3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c:style val="2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00B050"/>
            </a:solidFill>
          </c:spPr>
          <c:dPt>
            <c:idx val="1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B06-4DA3-91F7-5C9CFE3DEA89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B06-4DA3-91F7-5C9CFE3DEA8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7219964497644421E-2"/>
                  <c:y val="7.8479357426774088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187,1 тыс. чел. </a:t>
                    </a:r>
                  </a:p>
                  <a:p>
                    <a:pPr>
                      <a:defRPr/>
                    </a:pPr>
                    <a:r>
                      <a:rPr lang="ru-RU" dirty="0" smtClean="0"/>
                      <a:t>22</a:t>
                    </a:r>
                    <a:r>
                      <a:rPr lang="ru-RU" dirty="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B06-4DA3-91F7-5C9CFE3DEA8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</c:sp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Численность населения Республики Коми</c:v>
                </c:pt>
                <c:pt idx="1">
                  <c:v>Сельское население</c:v>
                </c:pt>
              </c:strCache>
            </c:strRef>
          </c:cat>
          <c:val>
            <c:numRef>
              <c:f>Лист1!$B$2:$B$3</c:f>
              <c:numCache>
                <c:formatCode>0.00</c:formatCode>
                <c:ptCount val="2"/>
                <c:pt idx="0">
                  <c:v>663.4</c:v>
                </c:pt>
                <c:pt idx="1">
                  <c:v>187.1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B06-4DA3-91F7-5C9CFE3DEA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54291199189147132"/>
          <c:y val="0.21929097302826714"/>
          <c:w val="0.32300166127521118"/>
          <c:h val="0.3427197930007202"/>
        </c:manualLayout>
      </c:layout>
      <c:overlay val="0"/>
    </c:legend>
    <c:plotVisOnly val="1"/>
    <c:dispBlanksAs val="gap"/>
    <c:showDLblsOverMax val="1"/>
  </c:chart>
  <c:spPr>
    <a:noFill/>
  </c:spPr>
  <c:txPr>
    <a:bodyPr/>
    <a:lstStyle/>
    <a:p>
      <a:pPr>
        <a:defRPr sz="1942">
          <a:latin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Лист1!$A$2:$A$9</c:f>
              <c:strCache>
                <c:ptCount val="8"/>
                <c:pt idx="0">
                  <c:v>Сыктывкар</c:v>
                </c:pt>
                <c:pt idx="1">
                  <c:v>Ухта</c:v>
                </c:pt>
                <c:pt idx="2">
                  <c:v>Усинск</c:v>
                </c:pt>
                <c:pt idx="3">
                  <c:v>Воркута</c:v>
                </c:pt>
                <c:pt idx="4">
                  <c:v>Сосногорск</c:v>
                </c:pt>
                <c:pt idx="5">
                  <c:v>Печора</c:v>
                </c:pt>
                <c:pt idx="6">
                  <c:v>Инта</c:v>
                </c:pt>
                <c:pt idx="7">
                  <c:v>Вуктыл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19293</c:v>
                </c:pt>
                <c:pt idx="1">
                  <c:v>13117</c:v>
                </c:pt>
                <c:pt idx="2">
                  <c:v>5480</c:v>
                </c:pt>
                <c:pt idx="3">
                  <c:v>5396</c:v>
                </c:pt>
                <c:pt idx="4">
                  <c:v>4885</c:v>
                </c:pt>
                <c:pt idx="5">
                  <c:v>2655</c:v>
                </c:pt>
                <c:pt idx="6">
                  <c:v>2153</c:v>
                </c:pt>
                <c:pt idx="7">
                  <c:v>956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544-4FE6-BC7F-9D8560A560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9454944"/>
        <c:axId val="479455336"/>
      </c:barChart>
      <c:catAx>
        <c:axId val="4794549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79455336"/>
        <c:crosses val="autoZero"/>
        <c:auto val="1"/>
        <c:lblAlgn val="ctr"/>
        <c:lblOffset val="100"/>
        <c:noMultiLvlLbl val="0"/>
      </c:catAx>
      <c:valAx>
        <c:axId val="479455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79454944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>
          <a:latin typeface="+mj-lt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Койгородский</c:v>
                </c:pt>
                <c:pt idx="1">
                  <c:v>Сысольский</c:v>
                </c:pt>
                <c:pt idx="2">
                  <c:v>Корткеросский</c:v>
                </c:pt>
                <c:pt idx="3">
                  <c:v>Ижемский</c:v>
                </c:pt>
                <c:pt idx="4">
                  <c:v>Удорский</c:v>
                </c:pt>
                <c:pt idx="5">
                  <c:v>Троицко-Печорский</c:v>
                </c:pt>
                <c:pt idx="6">
                  <c:v>Усть-Цилемский</c:v>
                </c:pt>
                <c:pt idx="7">
                  <c:v>Княжпогостский</c:v>
                </c:pt>
                <c:pt idx="8">
                  <c:v>Прилузский</c:v>
                </c:pt>
                <c:pt idx="9">
                  <c:v>Усть-Вымский</c:v>
                </c:pt>
                <c:pt idx="10">
                  <c:v>Сыктывдинский</c:v>
                </c:pt>
                <c:pt idx="11">
                  <c:v>Усть-Куломский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824</c:v>
                </c:pt>
                <c:pt idx="1">
                  <c:v>832</c:v>
                </c:pt>
                <c:pt idx="2">
                  <c:v>863</c:v>
                </c:pt>
                <c:pt idx="3">
                  <c:v>974</c:v>
                </c:pt>
                <c:pt idx="4">
                  <c:v>1170</c:v>
                </c:pt>
                <c:pt idx="5">
                  <c:v>1207</c:v>
                </c:pt>
                <c:pt idx="6">
                  <c:v>1210</c:v>
                </c:pt>
                <c:pt idx="7">
                  <c:v>1436</c:v>
                </c:pt>
                <c:pt idx="8">
                  <c:v>1482</c:v>
                </c:pt>
                <c:pt idx="9">
                  <c:v>1711</c:v>
                </c:pt>
                <c:pt idx="10">
                  <c:v>1754</c:v>
                </c:pt>
                <c:pt idx="11">
                  <c:v>2299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3FF-4261-ACC6-3A623E177D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9456120"/>
        <c:axId val="479456512"/>
      </c:barChart>
      <c:catAx>
        <c:axId val="479456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79456512"/>
        <c:crosses val="autoZero"/>
        <c:auto val="1"/>
        <c:lblAlgn val="ctr"/>
        <c:lblOffset val="100"/>
        <c:noMultiLvlLbl val="0"/>
      </c:catAx>
      <c:valAx>
        <c:axId val="4794565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479456120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Лист6!$E$66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Лист6!$F$66</c:f>
              <c:numCache>
                <c:formatCode>General</c:formatCode>
                <c:ptCount val="1"/>
                <c:pt idx="0">
                  <c:v>367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EA-4B5C-ADEF-64CC64A36FB4}"/>
            </c:ext>
          </c:extLst>
        </c:ser>
        <c:ser>
          <c:idx val="1"/>
          <c:order val="1"/>
          <c:tx>
            <c:strRef>
              <c:f>Лист6!$E$67</c:f>
              <c:strCache>
                <c:ptCount val="1"/>
                <c:pt idx="0">
                  <c:v>ОПЕРАЦИИ С НЕДВИЖИМЫМ ИМУЩЕСТВОМ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Лист6!$F$67</c:f>
              <c:numCache>
                <c:formatCode>General</c:formatCode>
                <c:ptCount val="1"/>
                <c:pt idx="0">
                  <c:v>123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2EA-4B5C-ADEF-64CC64A36FB4}"/>
            </c:ext>
          </c:extLst>
        </c:ser>
        <c:ser>
          <c:idx val="2"/>
          <c:order val="2"/>
          <c:tx>
            <c:strRef>
              <c:f>Лист6!$E$68</c:f>
              <c:strCache>
                <c:ptCount val="1"/>
                <c:pt idx="0">
                  <c:v>ЗДРАВООХРАНЕНИЕ И ПРЕДОСТАВЛЕНИЕ СОЦ. УСЛУГ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Лист6!$F$68</c:f>
              <c:numCache>
                <c:formatCode>General</c:formatCode>
                <c:ptCount val="1"/>
                <c:pt idx="0">
                  <c:v>160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2EA-4B5C-ADEF-64CC64A36FB4}"/>
            </c:ext>
          </c:extLst>
        </c:ser>
        <c:ser>
          <c:idx val="3"/>
          <c:order val="3"/>
          <c:tx>
            <c:strRef>
              <c:f>Лист6!$E$69</c:f>
              <c:strCache>
                <c:ptCount val="1"/>
                <c:pt idx="0">
                  <c:v>ОБРАЗОВАНИЕ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Лист6!$F$69</c:f>
              <c:numCache>
                <c:formatCode>General</c:formatCode>
                <c:ptCount val="1"/>
                <c:pt idx="0">
                  <c:v>175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2EA-4B5C-ADEF-64CC64A36FB4}"/>
            </c:ext>
          </c:extLst>
        </c:ser>
        <c:ser>
          <c:idx val="4"/>
          <c:order val="4"/>
          <c:tx>
            <c:strRef>
              <c:f>Лист6!$E$70</c:f>
              <c:strCache>
                <c:ptCount val="1"/>
                <c:pt idx="0">
                  <c:v>СЕЛЬСКОЕ ХОЗЯЙСТВО, ОХОТА И ЛЕСНОЕ ХОЗЯЙСТВО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Лист6!$F$70</c:f>
              <c:numCache>
                <c:formatCode>General</c:formatCode>
                <c:ptCount val="1"/>
                <c:pt idx="0">
                  <c:v>209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2EA-4B5C-ADEF-64CC64A36FB4}"/>
            </c:ext>
          </c:extLst>
        </c:ser>
        <c:ser>
          <c:idx val="5"/>
          <c:order val="5"/>
          <c:tx>
            <c:strRef>
              <c:f>Лист6!$E$71</c:f>
              <c:strCache>
                <c:ptCount val="1"/>
                <c:pt idx="0">
                  <c:v>ГОС. УПРАВЛЕНИЕ И ОБЕСПЕЧЕНИЕ ВОЕННОЙ БЕЗОПАСНОСТИ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Лист6!$F$71</c:f>
              <c:numCache>
                <c:formatCode>General</c:formatCode>
                <c:ptCount val="1"/>
                <c:pt idx="0">
                  <c:v>272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2EA-4B5C-ADEF-64CC64A36F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9457296"/>
        <c:axId val="479755968"/>
      </c:barChart>
      <c:catAx>
        <c:axId val="479457296"/>
        <c:scaling>
          <c:orientation val="minMax"/>
        </c:scaling>
        <c:delete val="1"/>
        <c:axPos val="b"/>
        <c:majorTickMark val="out"/>
        <c:minorTickMark val="none"/>
        <c:tickLblPos val="nextTo"/>
        <c:crossAx val="479755968"/>
        <c:crosses val="autoZero"/>
        <c:auto val="1"/>
        <c:lblAlgn val="ctr"/>
        <c:lblOffset val="100"/>
        <c:noMultiLvlLbl val="0"/>
      </c:catAx>
      <c:valAx>
        <c:axId val="47975596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7945729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981537458700527E-2"/>
          <c:y val="6.7135728305320566E-2"/>
          <c:w val="0.82040685615606213"/>
          <c:h val="0.765306500335941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города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-8.6048004849403562E-3"/>
                  <c:y val="-3.7525381340607544E-3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Служащие 40%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447-4847-AE89-A8E05360F00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</c:f>
              <c:strCache>
                <c:ptCount val="1"/>
                <c:pt idx="0">
                  <c:v>число участников общественных работ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447-4847-AE89-A8E05360F00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районы</c:v>
                </c:pt>
              </c:strCache>
            </c:strRef>
          </c:tx>
          <c:spPr>
            <a:solidFill>
              <a:srgbClr val="33CCCC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Рабочие</a:t>
                    </a:r>
                    <a:r>
                      <a: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</a:p>
                  <a:p>
                    <a:pPr>
                      <a:defRPr sz="20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60%</a:t>
                    </a:r>
                    <a:endParaRPr lang="en-US" sz="200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447-4847-AE89-A8E05360F00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</c:f>
              <c:strCache>
                <c:ptCount val="1"/>
                <c:pt idx="0">
                  <c:v>число участников общественных работ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793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447-4847-AE89-A8E05360F0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9756752"/>
        <c:axId val="479757144"/>
      </c:barChart>
      <c:catAx>
        <c:axId val="479756752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479757144"/>
        <c:crosses val="autoZero"/>
        <c:auto val="1"/>
        <c:lblAlgn val="ctr"/>
        <c:lblOffset val="100"/>
        <c:noMultiLvlLbl val="0"/>
      </c:catAx>
      <c:valAx>
        <c:axId val="47975714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4797567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0809055118110215E-2"/>
          <c:y val="5.3815616797900263E-2"/>
          <c:w val="0.55949300087489062"/>
          <c:h val="0.93248833479148441"/>
        </c:manualLayout>
      </c:layout>
      <c:doughnutChart>
        <c:varyColors val="1"/>
        <c:ser>
          <c:idx val="0"/>
          <c:order val="0"/>
          <c:tx>
            <c:strRef>
              <c:f>Лист5!$C$19</c:f>
              <c:strCache>
                <c:ptCount val="1"/>
                <c:pt idx="0">
                  <c:v>Итог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33D-484B-93FA-EF99052296C7}"/>
              </c:ext>
            </c:extLst>
          </c:dPt>
          <c:dPt>
            <c:idx val="1"/>
            <c:bubble3D val="0"/>
            <c:spPr>
              <a:solidFill>
                <a:srgbClr val="CC66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33D-484B-93FA-EF99052296C7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33D-484B-93FA-EF99052296C7}"/>
              </c:ext>
            </c:extLst>
          </c:dPt>
          <c:dPt>
            <c:idx val="3"/>
            <c:bubble3D val="0"/>
            <c:spPr>
              <a:solidFill>
                <a:srgbClr val="FF996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33D-484B-93FA-EF99052296C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Лист5!$B$20:$B$23</c:f>
              <c:strCache>
                <c:ptCount val="4"/>
                <c:pt idx="0">
                  <c:v>Государственная собственность</c:v>
                </c:pt>
                <c:pt idx="1">
                  <c:v>Муниципальная собственность</c:v>
                </c:pt>
                <c:pt idx="2">
                  <c:v>Частная собственность</c:v>
                </c:pt>
                <c:pt idx="3">
                  <c:v>Иная </c:v>
                </c:pt>
              </c:strCache>
            </c:strRef>
          </c:cat>
          <c:val>
            <c:numRef>
              <c:f>Лист5!$C$20:$C$23</c:f>
              <c:numCache>
                <c:formatCode>General</c:formatCode>
                <c:ptCount val="4"/>
                <c:pt idx="0">
                  <c:v>320</c:v>
                </c:pt>
                <c:pt idx="1">
                  <c:v>404</c:v>
                </c:pt>
                <c:pt idx="2">
                  <c:v>487</c:v>
                </c:pt>
                <c:pt idx="3">
                  <c:v>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33D-484B-93FA-EF99052296C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>
        <c:manualLayout>
          <c:xMode val="edge"/>
          <c:yMode val="edge"/>
          <c:x val="0.58962642169728785"/>
          <c:y val="0.12962962962962962"/>
          <c:w val="0.39574715660542426"/>
          <c:h val="0.75771216097987748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4.5171395686621874E-2"/>
          <c:w val="0.80021916756723988"/>
          <c:h val="0.765306500335941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горожане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</c:f>
              <c:strCache>
                <c:ptCount val="1"/>
                <c:pt idx="0">
                  <c:v>число участников общественных работ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956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B3B-41B9-9865-D58D85F3D2DA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сельские жители</c:v>
                </c:pt>
              </c:strCache>
            </c:strRef>
          </c:tx>
          <c:spPr>
            <a:solidFill>
              <a:srgbClr val="00C4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</c:f>
              <c:strCache>
                <c:ptCount val="1"/>
                <c:pt idx="0">
                  <c:v>число участников общественных работ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3703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B3B-41B9-9865-D58D85F3D2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1470840"/>
        <c:axId val="481471232"/>
      </c:barChart>
      <c:catAx>
        <c:axId val="481470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481471232"/>
        <c:crosses val="autoZero"/>
        <c:auto val="1"/>
        <c:lblAlgn val="ctr"/>
        <c:lblOffset val="100"/>
        <c:noMultiLvlLbl val="0"/>
      </c:catAx>
      <c:valAx>
        <c:axId val="48147123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81470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0006009433295293"/>
          <c:y val="0.27361336864160674"/>
          <c:w val="0.39673319126157702"/>
          <c:h val="0.32593500675793896"/>
        </c:manualLayout>
      </c:layout>
      <c:overlay val="0"/>
    </c:legend>
    <c:plotVisOnly val="1"/>
    <c:dispBlanksAs val="gap"/>
    <c:showDLblsOverMax val="0"/>
  </c:chart>
  <c:spPr>
    <a:noFill/>
  </c:spPr>
  <c:txPr>
    <a:bodyPr/>
    <a:lstStyle/>
    <a:p>
      <a:pPr>
        <a:defRPr sz="1800">
          <a:latin typeface="+mj-lt"/>
        </a:defRPr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800"/>
              <a:t>Состав граждан, приступивших к общественным работам в 2016 г.</a:t>
            </a:r>
          </a:p>
        </c:rich>
      </c:tx>
      <c:layout>
        <c:manualLayout>
          <c:xMode val="edge"/>
          <c:yMode val="edge"/>
          <c:x val="0.1560119388444019"/>
          <c:y val="2.3004690300111583E-2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2"/>
              <c:layout>
                <c:manualLayout>
                  <c:x val="-9.9489220707899822E-17"/>
                  <c:y val="3.8341150500185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E48-473A-AB3F-3F84B2EAB5B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лица предпенсионного возраста</c:v>
                </c:pt>
                <c:pt idx="1">
                  <c:v>граждане, ранее не работавшие</c:v>
                </c:pt>
                <c:pt idx="2">
                  <c:v>Родители, воспитывающие несовершеннолетних детей</c:v>
                </c:pt>
                <c:pt idx="3">
                  <c:v>молодежь в возрасте 16-29 лет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253</c:v>
                </c:pt>
                <c:pt idx="1">
                  <c:v>305</c:v>
                </c:pt>
                <c:pt idx="2">
                  <c:v>1300</c:v>
                </c:pt>
                <c:pt idx="3">
                  <c:v>1122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E48-473A-AB3F-3F84B2EAB5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1472408"/>
        <c:axId val="481472016"/>
      </c:barChart>
      <c:valAx>
        <c:axId val="481472016"/>
        <c:scaling>
          <c:orientation val="minMax"/>
        </c:scaling>
        <c:delete val="1"/>
        <c:axPos val="b"/>
        <c:majorGridlines/>
        <c:numFmt formatCode="General" sourceLinked="1"/>
        <c:majorTickMark val="out"/>
        <c:minorTickMark val="none"/>
        <c:tickLblPos val="nextTo"/>
        <c:crossAx val="481472408"/>
        <c:crosses val="autoZero"/>
        <c:crossBetween val="between"/>
      </c:valAx>
      <c:catAx>
        <c:axId val="4814724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4814720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+mj-lt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3109232919437593E-2"/>
          <c:w val="0.65229464553689764"/>
          <c:h val="0.8592360705441334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05D-4213-91C8-0E023F219283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05D-4213-91C8-0E023F219283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05D-4213-91C8-0E023F219283}"/>
              </c:ext>
            </c:extLst>
          </c:dPt>
          <c:dLbls>
            <c:dLbl>
              <c:idx val="0"/>
              <c:layout>
                <c:manualLayout>
                  <c:x val="-0.16624947655388722"/>
                  <c:y val="-0.29088057874721335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dirty="0" smtClean="0">
                        <a:latin typeface="+mj-lt"/>
                        <a:cs typeface="Times New Roman" panose="02020603050405020304" pitchFamily="18" charset="0"/>
                      </a:rPr>
                      <a:t>3,7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05D-4213-91C8-0E023F21928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4124477622144549"/>
                  <c:y val="5.3983258294356774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>
                        <a:latin typeface="+mj-lt"/>
                      </a:rPr>
                      <a:t>2</a:t>
                    </a:r>
                    <a:r>
                      <a:rPr lang="ru-RU" sz="2000" b="1" dirty="0" smtClean="0">
                        <a:latin typeface="+mj-lt"/>
                      </a:rPr>
                      <a:t>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05D-4213-91C8-0E023F21928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+mj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Республиканский бюджет</c:v>
                </c:pt>
                <c:pt idx="1">
                  <c:v>Местные бюджеты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3.7</c:v>
                </c:pt>
                <c:pt idx="1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05D-4213-91C8-0E023F219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4742443621904633"/>
          <c:y val="0.25916923209249154"/>
          <c:w val="0.3491752680037315"/>
          <c:h val="0.68051585315976049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+mj-lt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 РК</c:v>
                </c:pt>
              </c:strCache>
            </c:strRef>
          </c:tx>
          <c:spPr>
            <a:ln w="57150">
              <a:solidFill>
                <a:srgbClr val="00B0F0"/>
              </a:solidFill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Лист1!$B$2:$B$9</c:f>
              <c:numCache>
                <c:formatCode>0.0%</c:formatCode>
                <c:ptCount val="8"/>
                <c:pt idx="0">
                  <c:v>2.5000000000000001E-2</c:v>
                </c:pt>
                <c:pt idx="1">
                  <c:v>2.1999999999999999E-2</c:v>
                </c:pt>
                <c:pt idx="2">
                  <c:v>1.7000000000000001E-2</c:v>
                </c:pt>
                <c:pt idx="3">
                  <c:v>1.4E-2</c:v>
                </c:pt>
                <c:pt idx="4">
                  <c:v>1.0999999999999999E-2</c:v>
                </c:pt>
                <c:pt idx="5">
                  <c:v>1.6E-2</c:v>
                </c:pt>
                <c:pt idx="6">
                  <c:v>1.7000000000000001E-2</c:v>
                </c:pt>
                <c:pt idx="7">
                  <c:v>1.7000000000000001E-2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2C9-4364-A191-EC0E52C8343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 сельских р-нах</c:v>
                </c:pt>
              </c:strCache>
            </c:strRef>
          </c:tx>
          <c:spPr>
            <a:ln w="57150">
              <a:solidFill>
                <a:srgbClr val="00B050"/>
              </a:solidFill>
            </a:ln>
          </c:spPr>
          <c:marker>
            <c:symbol val="none"/>
          </c:marker>
          <c:dLbls>
            <c:numFmt formatCode="0.0%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Лист1!$C$2:$C$9</c:f>
              <c:numCache>
                <c:formatCode>0.0%</c:formatCode>
                <c:ptCount val="8"/>
                <c:pt idx="0">
                  <c:v>5.8000000000000003E-2</c:v>
                </c:pt>
                <c:pt idx="1">
                  <c:v>5.0999999999999997E-2</c:v>
                </c:pt>
                <c:pt idx="2">
                  <c:v>4.3999999999999997E-2</c:v>
                </c:pt>
                <c:pt idx="3">
                  <c:v>3.9E-2</c:v>
                </c:pt>
                <c:pt idx="4">
                  <c:v>2.5000000000000001E-2</c:v>
                </c:pt>
                <c:pt idx="5">
                  <c:v>2.9000000000000001E-2</c:v>
                </c:pt>
                <c:pt idx="6">
                  <c:v>0.03</c:v>
                </c:pt>
                <c:pt idx="7">
                  <c:v>0.03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2C9-4364-A191-EC0E52C834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9360456"/>
        <c:axId val="189073688"/>
      </c:lineChart>
      <c:catAx>
        <c:axId val="189360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9073688"/>
        <c:crosses val="autoZero"/>
        <c:auto val="1"/>
        <c:lblAlgn val="ctr"/>
        <c:lblOffset val="100"/>
        <c:noMultiLvlLbl val="0"/>
      </c:catAx>
      <c:valAx>
        <c:axId val="189073688"/>
        <c:scaling>
          <c:orientation val="minMax"/>
        </c:scaling>
        <c:delete val="1"/>
        <c:axPos val="l"/>
        <c:majorGridlines/>
        <c:numFmt formatCode="0.0%" sourceLinked="1"/>
        <c:majorTickMark val="out"/>
        <c:minorTickMark val="none"/>
        <c:tickLblPos val="nextTo"/>
        <c:crossAx val="1893604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451444835450137E-2"/>
          <c:y val="2.4668483015776024E-2"/>
          <c:w val="0.59116710912717807"/>
          <c:h val="0.8017137405608131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 городах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A7B-4626-813B-F39D4E2D2C2E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A7B-4626-813B-F39D4E2D2C2E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A7B-4626-813B-F39D4E2D2C2E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4009202527047865"/>
                  <c:y val="6.1859663162426394E-2"/>
                </c:manualLayout>
              </c:layout>
              <c:tx>
                <c:rich>
                  <a:bodyPr/>
                  <a:lstStyle/>
                  <a:p>
                    <a:r>
                      <a:rPr lang="ru-RU" sz="1800" b="1" dirty="0" smtClean="0">
                        <a:latin typeface="Calibri" panose="020F0502020204030204" pitchFamily="34" charset="0"/>
                        <a:cs typeface="Times New Roman" panose="02020603050405020304" pitchFamily="18" charset="0"/>
                      </a:rPr>
                      <a:t>Районы </a:t>
                    </a:r>
                    <a:br>
                      <a:rPr lang="ru-RU" sz="1800" b="1" dirty="0" smtClean="0">
                        <a:latin typeface="Calibri" panose="020F0502020204030204" pitchFamily="34" charset="0"/>
                        <a:cs typeface="Times New Roman" panose="02020603050405020304" pitchFamily="18" charset="0"/>
                      </a:rPr>
                    </a:br>
                    <a:r>
                      <a:rPr lang="ru-RU" sz="1800" b="1" dirty="0" smtClean="0">
                        <a:latin typeface="Calibri" panose="020F0502020204030204" pitchFamily="34" charset="0"/>
                        <a:cs typeface="Times New Roman" panose="02020603050405020304" pitchFamily="18" charset="0"/>
                      </a:rPr>
                      <a:t>3,5 тыс. чел. </a:t>
                    </a:r>
                    <a:r>
                      <a:rPr lang="ru-RU" sz="1800" b="1" i="0" u="none" strike="noStrike" baseline="0" dirty="0" smtClean="0">
                        <a:effectLst/>
                        <a:latin typeface="Calibri" panose="020F0502020204030204" pitchFamily="34" charset="0"/>
                      </a:rPr>
                      <a:t>42,9% </a:t>
                    </a:r>
                    <a:endParaRPr lang="ru-RU" sz="1800" dirty="0"/>
                  </a:p>
                </c:rich>
              </c:tx>
              <c:showLegendKey val="0"/>
              <c:showVal val="1"/>
              <c:showCatName val="1"/>
              <c:showSerName val="1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A7B-4626-813B-F39D4E2D2C2E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1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Лист1!$B$1:$C$1</c:f>
              <c:strCache>
                <c:ptCount val="2"/>
                <c:pt idx="0">
                  <c:v>в городах</c:v>
                </c:pt>
                <c:pt idx="1">
                  <c:v>в районах</c:v>
                </c:pt>
              </c:strCache>
            </c:strRef>
          </c:cat>
          <c:val>
            <c:numRef>
              <c:f>Лист1!$B$2:$C$2</c:f>
              <c:numCache>
                <c:formatCode>General</c:formatCode>
                <c:ptCount val="2"/>
                <c:pt idx="0">
                  <c:v>4599</c:v>
                </c:pt>
                <c:pt idx="1">
                  <c:v>3461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A7B-4626-813B-F39D4E2D2C2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 районах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Лист1!$B$1:$C$1</c:f>
              <c:strCache>
                <c:ptCount val="2"/>
                <c:pt idx="0">
                  <c:v>в городах</c:v>
                </c:pt>
                <c:pt idx="1">
                  <c:v>в районах</c:v>
                </c:pt>
              </c:strCache>
            </c:strRef>
          </c:cat>
          <c:val>
            <c:numRef>
              <c:f>Лист1!$B$3:$C$3</c:f>
              <c:numCache>
                <c:formatCode>General</c:formatCode>
                <c:ptCount val="2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A7B-4626-813B-F39D4E2D2C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2.0192200866570378E-2"/>
          <c:y val="7.2487885961388901E-2"/>
          <c:w val="0.68647524012483463"/>
          <c:h val="0.8843241776554742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в городах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5012372362666779"/>
                  <c:y val="-0.219783271944142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324-4143-BA16-D03C48E447A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</c:f>
              <c:strCache>
                <c:ptCount val="1"/>
                <c:pt idx="0">
                  <c:v>число обратившихся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85.4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324-4143-BA16-D03C48E447A5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в районах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5012372362666779"/>
                  <c:y val="7.05477169203421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324-4143-BA16-D03C48E447A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</c:f>
              <c:strCache>
                <c:ptCount val="1"/>
                <c:pt idx="0">
                  <c:v>число обратившихся</c:v>
                </c:pt>
              </c:strCache>
            </c:strRef>
          </c:cat>
          <c:val>
            <c:numRef>
              <c:f>Лист1!$B$3</c:f>
              <c:numCache>
                <c:formatCode>0.0</c:formatCode>
                <c:ptCount val="1"/>
                <c:pt idx="0">
                  <c:v>46.3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324-4143-BA16-D03C48E447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8965096"/>
        <c:axId val="189129848"/>
      </c:barChart>
      <c:catAx>
        <c:axId val="1889650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89129848"/>
        <c:crosses val="autoZero"/>
        <c:auto val="1"/>
        <c:lblAlgn val="ctr"/>
        <c:lblOffset val="100"/>
        <c:noMultiLvlLbl val="0"/>
      </c:catAx>
      <c:valAx>
        <c:axId val="18912984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889650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367272323277211"/>
          <c:y val="0.83008212762684497"/>
          <c:w val="0.33501984627970627"/>
          <c:h val="0.1158606308700742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1"/>
              <c:layout>
                <c:manualLayout>
                  <c:x val="-5.3677610700260336E-2"/>
                  <c:y val="0.134667043687261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BBF-4B80-9ED4-4B43663CD5A4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8.1358512500221386E-2"/>
                  <c:y val="0.167313599732658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BBF-4B80-9ED4-4B43663CD5A4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9.713091460047113E-2"/>
                  <c:y val="-8.9778029124840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9BBF-4B80-9ED4-4B43663CD5A4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3004690300111583E-2"/>
                  <c:y val="-0.126505404675912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BBF-4B80-9ED4-4B43663CD5A4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имеющие среднее профессиональное образование</c:v>
                </c:pt>
                <c:pt idx="1">
                  <c:v>имеющие основное общее образование</c:v>
                </c:pt>
                <c:pt idx="2">
                  <c:v>имеющие среднее общее образование</c:v>
                </c:pt>
                <c:pt idx="3">
                  <c:v>имеющие высшее образование</c:v>
                </c:pt>
                <c:pt idx="4">
                  <c:v>не имеющие основного общего образования</c:v>
                </c:pt>
              </c:strCache>
            </c:strRef>
          </c:cat>
          <c:val>
            <c:numRef>
              <c:f>Лист1!$B$2:$B$6</c:f>
              <c:numCache>
                <c:formatCode>#,##0</c:formatCode>
                <c:ptCount val="5"/>
                <c:pt idx="0">
                  <c:v>3325</c:v>
                </c:pt>
                <c:pt idx="1">
                  <c:v>1687</c:v>
                </c:pt>
                <c:pt idx="2">
                  <c:v>1611</c:v>
                </c:pt>
                <c:pt idx="3">
                  <c:v>1287</c:v>
                </c:pt>
                <c:pt idx="4">
                  <c:v>150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BBF-4B80-9ED4-4B43663CD5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7729032522956392"/>
          <c:y val="2.554111023996504E-2"/>
          <c:w val="0.40599977619233929"/>
          <c:h val="0.9448369600143953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30-49 лет</c:v>
                </c:pt>
                <c:pt idx="1">
                  <c:v>50 лет и старше</c:v>
                </c:pt>
                <c:pt idx="2">
                  <c:v>25-29 лет</c:v>
                </c:pt>
                <c:pt idx="3">
                  <c:v>20-24 лет</c:v>
                </c:pt>
                <c:pt idx="4">
                  <c:v>16-19 лет</c:v>
                </c:pt>
              </c:strCache>
            </c:strRef>
          </c:cat>
          <c:val>
            <c:numRef>
              <c:f>Лист1!$B$2:$B$6</c:f>
              <c:numCache>
                <c:formatCode>#,##0</c:formatCode>
                <c:ptCount val="5"/>
                <c:pt idx="0">
                  <c:v>2178</c:v>
                </c:pt>
                <c:pt idx="1">
                  <c:v>481</c:v>
                </c:pt>
                <c:pt idx="2">
                  <c:v>385</c:v>
                </c:pt>
                <c:pt idx="3">
                  <c:v>281</c:v>
                </c:pt>
                <c:pt idx="4">
                  <c:v>136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0A-467B-AA1A-DF70BEFA4B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9142128"/>
        <c:axId val="187611648"/>
      </c:barChart>
      <c:catAx>
        <c:axId val="4791421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87611648"/>
        <c:crosses val="autoZero"/>
        <c:auto val="1"/>
        <c:lblAlgn val="ctr"/>
        <c:lblOffset val="100"/>
        <c:noMultiLvlLbl val="0"/>
      </c:catAx>
      <c:valAx>
        <c:axId val="187611648"/>
        <c:scaling>
          <c:orientation val="minMax"/>
        </c:scaling>
        <c:delete val="1"/>
        <c:axPos val="b"/>
        <c:numFmt formatCode="#,##0" sourceLinked="1"/>
        <c:majorTickMark val="out"/>
        <c:minorTickMark val="none"/>
        <c:tickLblPos val="nextTo"/>
        <c:crossAx val="4791421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1.9445606469077267E-2"/>
                  <c:y val="1.728817744743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EE2-4812-8B44-9D44F463A58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2604093167567977E-3"/>
                  <c:y val="-0.150218903314178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EE2-4812-8B44-9D44F463A58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4818801582894649E-2"/>
                  <c:y val="-5.5191739930038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EE2-4812-8B44-9D44F463A58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081922602127748E-2"/>
                  <c:y val="-6.273909508139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EE2-4812-8B44-9D44F463A58F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1364866807385319E-3"/>
                  <c:y val="-2.90092936701538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EE2-4812-8B44-9D44F463A58F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3.3144925880631837E-2"/>
                  <c:y val="-3.0092213617982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EE2-4812-8B44-9D44F463A58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Госуправление</c:v>
                </c:pt>
                <c:pt idx="1">
                  <c:v>Сельское хозяйство</c:v>
                </c:pt>
                <c:pt idx="2">
                  <c:v>Оптовая и розничная торговля</c:v>
                </c:pt>
                <c:pt idx="3">
                  <c:v>Образование</c:v>
                </c:pt>
                <c:pt idx="4">
                  <c:v>Строительство</c:v>
                </c:pt>
                <c:pt idx="5">
                  <c:v>Здравоохранение</c:v>
                </c:pt>
                <c:pt idx="6">
                  <c:v>Транспорт</c:v>
                </c:pt>
                <c:pt idx="7">
                  <c:v>Обрабатывающие производства</c:v>
                </c:pt>
                <c:pt idx="8">
                  <c:v>Прочее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688</c:v>
                </c:pt>
                <c:pt idx="1">
                  <c:v>451</c:v>
                </c:pt>
                <c:pt idx="2">
                  <c:v>372</c:v>
                </c:pt>
                <c:pt idx="3">
                  <c:v>321</c:v>
                </c:pt>
                <c:pt idx="4">
                  <c:v>203</c:v>
                </c:pt>
                <c:pt idx="5">
                  <c:v>189</c:v>
                </c:pt>
                <c:pt idx="6">
                  <c:v>178</c:v>
                </c:pt>
                <c:pt idx="7">
                  <c:v>166</c:v>
                </c:pt>
                <c:pt idx="8">
                  <c:v>921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EE2-4812-8B44-9D44F463A5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214355677289879"/>
          <c:y val="2.3425178587995175E-2"/>
          <c:w val="0.36907257446778341"/>
          <c:h val="0.90550116511954071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333638854942041E-2"/>
          <c:y val="3.7991582914948974E-2"/>
          <c:w val="0.90900316631485389"/>
          <c:h val="0.673208132374117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безработных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Ижемский</c:v>
                </c:pt>
                <c:pt idx="1">
                  <c:v>Княжпогостский</c:v>
                </c:pt>
                <c:pt idx="2">
                  <c:v>Койгородский</c:v>
                </c:pt>
                <c:pt idx="3">
                  <c:v>Корткеросский</c:v>
                </c:pt>
                <c:pt idx="4">
                  <c:v>Прилузский</c:v>
                </c:pt>
                <c:pt idx="5">
                  <c:v>Сыктывдинский</c:v>
                </c:pt>
                <c:pt idx="6">
                  <c:v>Сысольский</c:v>
                </c:pt>
                <c:pt idx="7">
                  <c:v>Тр-Печорский</c:v>
                </c:pt>
                <c:pt idx="8">
                  <c:v>Удорский</c:v>
                </c:pt>
                <c:pt idx="9">
                  <c:v>Усть-Вымский</c:v>
                </c:pt>
                <c:pt idx="10">
                  <c:v>Усть-Куломский</c:v>
                </c:pt>
                <c:pt idx="11">
                  <c:v>Усть-Цилемский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343</c:v>
                </c:pt>
                <c:pt idx="1">
                  <c:v>347</c:v>
                </c:pt>
                <c:pt idx="2">
                  <c:v>125</c:v>
                </c:pt>
                <c:pt idx="3">
                  <c:v>229</c:v>
                </c:pt>
                <c:pt idx="4">
                  <c:v>424</c:v>
                </c:pt>
                <c:pt idx="5">
                  <c:v>340</c:v>
                </c:pt>
                <c:pt idx="6">
                  <c:v>306</c:v>
                </c:pt>
                <c:pt idx="7">
                  <c:v>282</c:v>
                </c:pt>
                <c:pt idx="8">
                  <c:v>334</c:v>
                </c:pt>
                <c:pt idx="9">
                  <c:v>255</c:v>
                </c:pt>
                <c:pt idx="10">
                  <c:v>280</c:v>
                </c:pt>
                <c:pt idx="11">
                  <c:v>196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768-41E3-89F2-C90F8F9ECB4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вакансий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Ижемский</c:v>
                </c:pt>
                <c:pt idx="1">
                  <c:v>Княжпогостский</c:v>
                </c:pt>
                <c:pt idx="2">
                  <c:v>Койгородский</c:v>
                </c:pt>
                <c:pt idx="3">
                  <c:v>Корткеросский</c:v>
                </c:pt>
                <c:pt idx="4">
                  <c:v>Прилузский</c:v>
                </c:pt>
                <c:pt idx="5">
                  <c:v>Сыктывдинский</c:v>
                </c:pt>
                <c:pt idx="6">
                  <c:v>Сысольский</c:v>
                </c:pt>
                <c:pt idx="7">
                  <c:v>Тр-Печорский</c:v>
                </c:pt>
                <c:pt idx="8">
                  <c:v>Удорский</c:v>
                </c:pt>
                <c:pt idx="9">
                  <c:v>Усть-Вымский</c:v>
                </c:pt>
                <c:pt idx="10">
                  <c:v>Усть-Куломский</c:v>
                </c:pt>
                <c:pt idx="11">
                  <c:v>Усть-Цилемский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75</c:v>
                </c:pt>
                <c:pt idx="1">
                  <c:v>149</c:v>
                </c:pt>
                <c:pt idx="2">
                  <c:v>95</c:v>
                </c:pt>
                <c:pt idx="3">
                  <c:v>140</c:v>
                </c:pt>
                <c:pt idx="4">
                  <c:v>88</c:v>
                </c:pt>
                <c:pt idx="5">
                  <c:v>491</c:v>
                </c:pt>
                <c:pt idx="6">
                  <c:v>120</c:v>
                </c:pt>
                <c:pt idx="7">
                  <c:v>117</c:v>
                </c:pt>
                <c:pt idx="8">
                  <c:v>168</c:v>
                </c:pt>
                <c:pt idx="9">
                  <c:v>323</c:v>
                </c:pt>
                <c:pt idx="10">
                  <c:v>120</c:v>
                </c:pt>
                <c:pt idx="11">
                  <c:v>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768-41E3-89F2-C90F8F9ECB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9191176"/>
        <c:axId val="479191568"/>
      </c:barChart>
      <c:catAx>
        <c:axId val="479191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79191568"/>
        <c:crosses val="autoZero"/>
        <c:auto val="1"/>
        <c:lblAlgn val="ctr"/>
        <c:lblOffset val="100"/>
        <c:noMultiLvlLbl val="0"/>
      </c:catAx>
      <c:valAx>
        <c:axId val="4791915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79191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581467799874092"/>
          <c:y val="5.8583727767249558E-2"/>
          <c:w val="0.18421402251601673"/>
          <c:h val="0.1319112007256985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Лист1!$A$2:$A$21</c:f>
              <c:strCache>
                <c:ptCount val="20"/>
                <c:pt idx="0">
                  <c:v>Ухта</c:v>
                </c:pt>
                <c:pt idx="1">
                  <c:v>Усинск</c:v>
                </c:pt>
                <c:pt idx="2">
                  <c:v>Сыктывкар</c:v>
                </c:pt>
                <c:pt idx="3">
                  <c:v>Сосногорск</c:v>
                </c:pt>
                <c:pt idx="4">
                  <c:v>Усть-Вымский</c:v>
                </c:pt>
                <c:pt idx="5">
                  <c:v>Воркута</c:v>
                </c:pt>
                <c:pt idx="6">
                  <c:v>Инта</c:v>
                </c:pt>
                <c:pt idx="7">
                  <c:v>Вуктыл</c:v>
                </c:pt>
                <c:pt idx="8">
                  <c:v>Удорский</c:v>
                </c:pt>
                <c:pt idx="9">
                  <c:v>Корткеросский</c:v>
                </c:pt>
                <c:pt idx="10">
                  <c:v>Печора</c:v>
                </c:pt>
                <c:pt idx="11">
                  <c:v>Княжпогостский</c:v>
                </c:pt>
                <c:pt idx="12">
                  <c:v>Сыктывдинский</c:v>
                </c:pt>
                <c:pt idx="13">
                  <c:v>Усть-Куломский</c:v>
                </c:pt>
                <c:pt idx="14">
                  <c:v>Койгородский</c:v>
                </c:pt>
                <c:pt idx="15">
                  <c:v>Сысольский</c:v>
                </c:pt>
                <c:pt idx="16">
                  <c:v>Тр.-Печорский</c:v>
                </c:pt>
                <c:pt idx="17">
                  <c:v>Прилузский</c:v>
                </c:pt>
                <c:pt idx="18">
                  <c:v>Ижемский</c:v>
                </c:pt>
                <c:pt idx="19">
                  <c:v>Усть-Цилемский</c:v>
                </c:pt>
              </c:strCache>
            </c:strRef>
          </c:cat>
          <c:val>
            <c:numRef>
              <c:f>Лист1!$B$2:$B$21</c:f>
              <c:numCache>
                <c:formatCode>0.0</c:formatCode>
                <c:ptCount val="20"/>
                <c:pt idx="0">
                  <c:v>0.19099378881987578</c:v>
                </c:pt>
                <c:pt idx="1">
                  <c:v>0.40034662045060659</c:v>
                </c:pt>
                <c:pt idx="2">
                  <c:v>0.51143043762246898</c:v>
                </c:pt>
                <c:pt idx="3">
                  <c:v>1.0475206611570247</c:v>
                </c:pt>
                <c:pt idx="4">
                  <c:v>1.2200956937799043</c:v>
                </c:pt>
                <c:pt idx="5">
                  <c:v>1.396551724137931</c:v>
                </c:pt>
                <c:pt idx="6">
                  <c:v>1.4641350210970465</c:v>
                </c:pt>
                <c:pt idx="7">
                  <c:v>1.6666666666666667</c:v>
                </c:pt>
                <c:pt idx="8">
                  <c:v>1.9532163742690059</c:v>
                </c:pt>
                <c:pt idx="9">
                  <c:v>1.9572649572649572</c:v>
                </c:pt>
                <c:pt idx="10">
                  <c:v>2.0428571428571427</c:v>
                </c:pt>
                <c:pt idx="11">
                  <c:v>2.2980132450331126</c:v>
                </c:pt>
                <c:pt idx="12">
                  <c:v>2.7642276422764227</c:v>
                </c:pt>
                <c:pt idx="13">
                  <c:v>2.8</c:v>
                </c:pt>
                <c:pt idx="14">
                  <c:v>3.125</c:v>
                </c:pt>
                <c:pt idx="15">
                  <c:v>3.2210526315789472</c:v>
                </c:pt>
                <c:pt idx="16">
                  <c:v>3.2413793103448274</c:v>
                </c:pt>
                <c:pt idx="17">
                  <c:v>4</c:v>
                </c:pt>
                <c:pt idx="18">
                  <c:v>4.1829268292682924</c:v>
                </c:pt>
                <c:pt idx="19">
                  <c:v>4.4545454545454541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69D-4A89-9E61-0EACB4571A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9453768"/>
        <c:axId val="479454160"/>
      </c:lineChart>
      <c:catAx>
        <c:axId val="479453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79454160"/>
        <c:crosses val="autoZero"/>
        <c:auto val="1"/>
        <c:lblAlgn val="ctr"/>
        <c:lblOffset val="100"/>
        <c:noMultiLvlLbl val="0"/>
      </c:catAx>
      <c:valAx>
        <c:axId val="47945416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4794537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6F3B25-5CC2-4A9D-8694-2191294EA2F3}" type="doc">
      <dgm:prSet loTypeId="urn:microsoft.com/office/officeart/2005/8/layout/vProcess5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B9CD2FA-D4B9-43A0-B087-5A67891EEE9D}">
      <dgm:prSet phldrT="[Текст]" custT="1"/>
      <dgm:spPr/>
      <dgm:t>
        <a:bodyPr/>
        <a:lstStyle/>
        <a:p>
          <a:r>
            <a:rPr lang="ru-RU" sz="2000" b="1" smtClean="0">
              <a:latin typeface="+mj-lt"/>
              <a:cs typeface="Times New Roman" panose="02020603050405020304" pitchFamily="18" charset="0"/>
            </a:rPr>
            <a:t>Поручение врио Главы РК от 15.01.2016 г. о разработке НПА, направленных на обеспечение занятости на селе</a:t>
          </a:r>
          <a:endParaRPr lang="ru-RU" sz="2000" b="1" dirty="0">
            <a:latin typeface="+mj-lt"/>
            <a:cs typeface="Times New Roman" panose="02020603050405020304" pitchFamily="18" charset="0"/>
          </a:endParaRPr>
        </a:p>
      </dgm:t>
    </dgm:pt>
    <dgm:pt modelId="{7E335AC6-3696-4EB1-8D91-0DD892EC4C5E}" type="parTrans" cxnId="{911FDA69-460D-437A-8B04-5A02661B2954}">
      <dgm:prSet/>
      <dgm:spPr/>
      <dgm:t>
        <a:bodyPr/>
        <a:lstStyle/>
        <a:p>
          <a:endParaRPr lang="ru-RU" sz="2000" b="1">
            <a:latin typeface="+mj-lt"/>
            <a:cs typeface="Times New Roman" panose="02020603050405020304" pitchFamily="18" charset="0"/>
          </a:endParaRPr>
        </a:p>
      </dgm:t>
    </dgm:pt>
    <dgm:pt modelId="{73826304-B36C-4A51-8664-775F72D70FBB}" type="sibTrans" cxnId="{911FDA69-460D-437A-8B04-5A02661B2954}">
      <dgm:prSet custT="1"/>
      <dgm:spPr/>
      <dgm:t>
        <a:bodyPr/>
        <a:lstStyle/>
        <a:p>
          <a:endParaRPr lang="ru-RU" sz="4000" b="1">
            <a:latin typeface="+mj-lt"/>
            <a:cs typeface="Times New Roman" panose="02020603050405020304" pitchFamily="18" charset="0"/>
          </a:endParaRPr>
        </a:p>
      </dgm:t>
    </dgm:pt>
    <dgm:pt modelId="{19144752-4C8C-4ED6-9F5A-3D692B7F7EF6}">
      <dgm:prSet phldrT="[Текст]" custT="1"/>
      <dgm:spPr/>
      <dgm:t>
        <a:bodyPr/>
        <a:lstStyle/>
        <a:p>
          <a:r>
            <a:rPr lang="ru-RU" sz="2000" b="1" smtClean="0">
              <a:latin typeface="+mj-lt"/>
              <a:cs typeface="Times New Roman" panose="02020603050405020304" pitchFamily="18" charset="0"/>
            </a:rPr>
            <a:t>Указ Главы РК № 56 от 19 апреля 2016 г. «О мерах по обеспечению занятости населения в сельской местности»</a:t>
          </a:r>
          <a:endParaRPr lang="ru-RU" sz="2000" b="1" dirty="0">
            <a:latin typeface="+mj-lt"/>
            <a:cs typeface="Times New Roman" panose="02020603050405020304" pitchFamily="18" charset="0"/>
          </a:endParaRPr>
        </a:p>
      </dgm:t>
    </dgm:pt>
    <dgm:pt modelId="{F0ADCEC9-DD80-4BA0-B942-56EB50CD8039}" type="parTrans" cxnId="{8788DA23-8CF3-4E72-A923-4413218A50C4}">
      <dgm:prSet/>
      <dgm:spPr/>
      <dgm:t>
        <a:bodyPr/>
        <a:lstStyle/>
        <a:p>
          <a:endParaRPr lang="ru-RU" sz="2000" b="1">
            <a:latin typeface="+mj-lt"/>
            <a:cs typeface="Times New Roman" panose="02020603050405020304" pitchFamily="18" charset="0"/>
          </a:endParaRPr>
        </a:p>
      </dgm:t>
    </dgm:pt>
    <dgm:pt modelId="{183B75C1-6EDB-4DF4-9490-DBBD4EC4CB0A}" type="sibTrans" cxnId="{8788DA23-8CF3-4E72-A923-4413218A50C4}">
      <dgm:prSet custT="1"/>
      <dgm:spPr/>
      <dgm:t>
        <a:bodyPr/>
        <a:lstStyle/>
        <a:p>
          <a:endParaRPr lang="ru-RU" sz="4000" b="1">
            <a:latin typeface="+mj-lt"/>
            <a:cs typeface="Times New Roman" panose="02020603050405020304" pitchFamily="18" charset="0"/>
          </a:endParaRPr>
        </a:p>
      </dgm:t>
    </dgm:pt>
    <dgm:pt modelId="{AEE7EE93-4E1E-43A5-AEFD-A15FE2410ACA}">
      <dgm:prSet phldrT="[Текст]" custT="1"/>
      <dgm:spPr/>
      <dgm:t>
        <a:bodyPr/>
        <a:lstStyle/>
        <a:p>
          <a:r>
            <a:rPr lang="ru-RU" sz="2000" b="1" dirty="0" smtClean="0">
              <a:latin typeface="+mj-lt"/>
              <a:cs typeface="Times New Roman" panose="02020603050405020304" pitchFamily="18" charset="0"/>
            </a:rPr>
            <a:t>План мероприятий по повышению уровня занятости населения в сельской местности Республики Коми (Распоряжение Правительства РК от 1.06.2016 №312-р)</a:t>
          </a:r>
          <a:endParaRPr lang="ru-RU" sz="2000" b="1" dirty="0">
            <a:latin typeface="+mj-lt"/>
            <a:cs typeface="Times New Roman" panose="02020603050405020304" pitchFamily="18" charset="0"/>
          </a:endParaRPr>
        </a:p>
      </dgm:t>
    </dgm:pt>
    <dgm:pt modelId="{8151BBBD-F416-406A-88DB-0B415D5280EB}" type="parTrans" cxnId="{5D4E1015-F499-4260-B4DD-62153BA3F4F4}">
      <dgm:prSet/>
      <dgm:spPr/>
      <dgm:t>
        <a:bodyPr/>
        <a:lstStyle/>
        <a:p>
          <a:endParaRPr lang="ru-RU" sz="2000" b="1">
            <a:latin typeface="+mj-lt"/>
            <a:cs typeface="Times New Roman" panose="02020603050405020304" pitchFamily="18" charset="0"/>
          </a:endParaRPr>
        </a:p>
      </dgm:t>
    </dgm:pt>
    <dgm:pt modelId="{0B697DB7-FB27-4A0D-B649-9476117CC428}" type="sibTrans" cxnId="{5D4E1015-F499-4260-B4DD-62153BA3F4F4}">
      <dgm:prSet/>
      <dgm:spPr/>
      <dgm:t>
        <a:bodyPr/>
        <a:lstStyle/>
        <a:p>
          <a:endParaRPr lang="ru-RU" sz="2000" b="1">
            <a:latin typeface="+mj-lt"/>
            <a:cs typeface="Times New Roman" panose="02020603050405020304" pitchFamily="18" charset="0"/>
          </a:endParaRPr>
        </a:p>
      </dgm:t>
    </dgm:pt>
    <dgm:pt modelId="{50620ADC-2F64-4066-9F39-3DFAB90BCD9C}" type="pres">
      <dgm:prSet presAssocID="{226F3B25-5CC2-4A9D-8694-2191294EA2F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127B40-3746-47A7-A686-889B8469BFB1}" type="pres">
      <dgm:prSet presAssocID="{226F3B25-5CC2-4A9D-8694-2191294EA2F3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5B271217-CE2E-45E0-86E4-EC0FF570EB76}" type="pres">
      <dgm:prSet presAssocID="{226F3B25-5CC2-4A9D-8694-2191294EA2F3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250F79-E879-425D-AAA7-2C9084470431}" type="pres">
      <dgm:prSet presAssocID="{226F3B25-5CC2-4A9D-8694-2191294EA2F3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599165-9529-4D4A-9C44-ABF7CD3F0534}" type="pres">
      <dgm:prSet presAssocID="{226F3B25-5CC2-4A9D-8694-2191294EA2F3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4268CB-F3A8-4BB8-8BAC-417B11887B27}" type="pres">
      <dgm:prSet presAssocID="{226F3B25-5CC2-4A9D-8694-2191294EA2F3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6EFC73-EDC2-422A-AD87-DD47C138B375}" type="pres">
      <dgm:prSet presAssocID="{226F3B25-5CC2-4A9D-8694-2191294EA2F3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05119A-2E2C-4F0F-A065-A045FA999F04}" type="pres">
      <dgm:prSet presAssocID="{226F3B25-5CC2-4A9D-8694-2191294EA2F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EC40CC-49D8-49F7-9DC9-1F0A986078DC}" type="pres">
      <dgm:prSet presAssocID="{226F3B25-5CC2-4A9D-8694-2191294EA2F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7DC1DC-FF1A-4556-9E6E-7925848EAD02}" type="pres">
      <dgm:prSet presAssocID="{226F3B25-5CC2-4A9D-8694-2191294EA2F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32D1E1-CE76-4014-A843-9A0779378CF6}" type="presOf" srcId="{19144752-4C8C-4ED6-9F5A-3D692B7F7EF6}" destId="{D5250F79-E879-425D-AAA7-2C9084470431}" srcOrd="0" destOrd="0" presId="urn:microsoft.com/office/officeart/2005/8/layout/vProcess5"/>
    <dgm:cxn modelId="{911FDA69-460D-437A-8B04-5A02661B2954}" srcId="{226F3B25-5CC2-4A9D-8694-2191294EA2F3}" destId="{9B9CD2FA-D4B9-43A0-B087-5A67891EEE9D}" srcOrd="0" destOrd="0" parTransId="{7E335AC6-3696-4EB1-8D91-0DD892EC4C5E}" sibTransId="{73826304-B36C-4A51-8664-775F72D70FBB}"/>
    <dgm:cxn modelId="{8788DA23-8CF3-4E72-A923-4413218A50C4}" srcId="{226F3B25-5CC2-4A9D-8694-2191294EA2F3}" destId="{19144752-4C8C-4ED6-9F5A-3D692B7F7EF6}" srcOrd="1" destOrd="0" parTransId="{F0ADCEC9-DD80-4BA0-B942-56EB50CD8039}" sibTransId="{183B75C1-6EDB-4DF4-9490-DBBD4EC4CB0A}"/>
    <dgm:cxn modelId="{77C43D00-D3A2-459E-8BD6-04BD6AE2287B}" type="presOf" srcId="{183B75C1-6EDB-4DF4-9490-DBBD4EC4CB0A}" destId="{1D6EFC73-EDC2-422A-AD87-DD47C138B375}" srcOrd="0" destOrd="0" presId="urn:microsoft.com/office/officeart/2005/8/layout/vProcess5"/>
    <dgm:cxn modelId="{A23C2EB1-47B6-441F-B889-F29ECBA41928}" type="presOf" srcId="{73826304-B36C-4A51-8664-775F72D70FBB}" destId="{874268CB-F3A8-4BB8-8BAC-417B11887B27}" srcOrd="0" destOrd="0" presId="urn:microsoft.com/office/officeart/2005/8/layout/vProcess5"/>
    <dgm:cxn modelId="{5D4E1015-F499-4260-B4DD-62153BA3F4F4}" srcId="{226F3B25-5CC2-4A9D-8694-2191294EA2F3}" destId="{AEE7EE93-4E1E-43A5-AEFD-A15FE2410ACA}" srcOrd="2" destOrd="0" parTransId="{8151BBBD-F416-406A-88DB-0B415D5280EB}" sibTransId="{0B697DB7-FB27-4A0D-B649-9476117CC428}"/>
    <dgm:cxn modelId="{D54C5BEC-B055-4D5C-9937-886B91B9B0B9}" type="presOf" srcId="{9B9CD2FA-D4B9-43A0-B087-5A67891EEE9D}" destId="{5B271217-CE2E-45E0-86E4-EC0FF570EB76}" srcOrd="0" destOrd="0" presId="urn:microsoft.com/office/officeart/2005/8/layout/vProcess5"/>
    <dgm:cxn modelId="{0EA27B81-B846-4B2A-8F0D-CD022003C96C}" type="presOf" srcId="{AEE7EE93-4E1E-43A5-AEFD-A15FE2410ACA}" destId="{C3599165-9529-4D4A-9C44-ABF7CD3F0534}" srcOrd="0" destOrd="0" presId="urn:microsoft.com/office/officeart/2005/8/layout/vProcess5"/>
    <dgm:cxn modelId="{3DD2B7DD-A62F-4151-8800-9213C8D64764}" type="presOf" srcId="{226F3B25-5CC2-4A9D-8694-2191294EA2F3}" destId="{50620ADC-2F64-4066-9F39-3DFAB90BCD9C}" srcOrd="0" destOrd="0" presId="urn:microsoft.com/office/officeart/2005/8/layout/vProcess5"/>
    <dgm:cxn modelId="{C8D7F8C6-69F6-494A-98CD-09D06303F530}" type="presOf" srcId="{9B9CD2FA-D4B9-43A0-B087-5A67891EEE9D}" destId="{3205119A-2E2C-4F0F-A065-A045FA999F04}" srcOrd="1" destOrd="0" presId="urn:microsoft.com/office/officeart/2005/8/layout/vProcess5"/>
    <dgm:cxn modelId="{80EBA23A-2CE2-4F9F-A242-01157F5BC600}" type="presOf" srcId="{AEE7EE93-4E1E-43A5-AEFD-A15FE2410ACA}" destId="{2A7DC1DC-FF1A-4556-9E6E-7925848EAD02}" srcOrd="1" destOrd="0" presId="urn:microsoft.com/office/officeart/2005/8/layout/vProcess5"/>
    <dgm:cxn modelId="{A78F14C7-E63F-4A2B-B56F-9A713E2D2CB3}" type="presOf" srcId="{19144752-4C8C-4ED6-9F5A-3D692B7F7EF6}" destId="{C1EC40CC-49D8-49F7-9DC9-1F0A986078DC}" srcOrd="1" destOrd="0" presId="urn:microsoft.com/office/officeart/2005/8/layout/vProcess5"/>
    <dgm:cxn modelId="{F1F02ED3-5AE3-445A-B0B3-7CD3CF9F2524}" type="presParOf" srcId="{50620ADC-2F64-4066-9F39-3DFAB90BCD9C}" destId="{FE127B40-3746-47A7-A686-889B8469BFB1}" srcOrd="0" destOrd="0" presId="urn:microsoft.com/office/officeart/2005/8/layout/vProcess5"/>
    <dgm:cxn modelId="{27AD27B7-4786-46D3-A92E-C34BB89C373D}" type="presParOf" srcId="{50620ADC-2F64-4066-9F39-3DFAB90BCD9C}" destId="{5B271217-CE2E-45E0-86E4-EC0FF570EB76}" srcOrd="1" destOrd="0" presId="urn:microsoft.com/office/officeart/2005/8/layout/vProcess5"/>
    <dgm:cxn modelId="{857B8324-2E6D-4F40-9036-ACD25D8F489A}" type="presParOf" srcId="{50620ADC-2F64-4066-9F39-3DFAB90BCD9C}" destId="{D5250F79-E879-425D-AAA7-2C9084470431}" srcOrd="2" destOrd="0" presId="urn:microsoft.com/office/officeart/2005/8/layout/vProcess5"/>
    <dgm:cxn modelId="{E80DF4E2-279A-4603-8D85-605889FA4A22}" type="presParOf" srcId="{50620ADC-2F64-4066-9F39-3DFAB90BCD9C}" destId="{C3599165-9529-4D4A-9C44-ABF7CD3F0534}" srcOrd="3" destOrd="0" presId="urn:microsoft.com/office/officeart/2005/8/layout/vProcess5"/>
    <dgm:cxn modelId="{D195DBE1-4514-42B8-BA13-68DA93A66F75}" type="presParOf" srcId="{50620ADC-2F64-4066-9F39-3DFAB90BCD9C}" destId="{874268CB-F3A8-4BB8-8BAC-417B11887B27}" srcOrd="4" destOrd="0" presId="urn:microsoft.com/office/officeart/2005/8/layout/vProcess5"/>
    <dgm:cxn modelId="{E472F781-5B16-4F16-95EF-E711DC1CC51C}" type="presParOf" srcId="{50620ADC-2F64-4066-9F39-3DFAB90BCD9C}" destId="{1D6EFC73-EDC2-422A-AD87-DD47C138B375}" srcOrd="5" destOrd="0" presId="urn:microsoft.com/office/officeart/2005/8/layout/vProcess5"/>
    <dgm:cxn modelId="{89C6690A-F6CC-419C-AE3E-59AA9A19BE2D}" type="presParOf" srcId="{50620ADC-2F64-4066-9F39-3DFAB90BCD9C}" destId="{3205119A-2E2C-4F0F-A065-A045FA999F04}" srcOrd="6" destOrd="0" presId="urn:microsoft.com/office/officeart/2005/8/layout/vProcess5"/>
    <dgm:cxn modelId="{FD7BA5E1-AE2B-4EDE-99B4-45E22223FEFC}" type="presParOf" srcId="{50620ADC-2F64-4066-9F39-3DFAB90BCD9C}" destId="{C1EC40CC-49D8-49F7-9DC9-1F0A986078DC}" srcOrd="7" destOrd="0" presId="urn:microsoft.com/office/officeart/2005/8/layout/vProcess5"/>
    <dgm:cxn modelId="{E03A88AD-A343-4715-A1B9-38821664C5E3}" type="presParOf" srcId="{50620ADC-2F64-4066-9F39-3DFAB90BCD9C}" destId="{2A7DC1DC-FF1A-4556-9E6E-7925848EAD0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807879-2788-4516-A7EE-7F1342959A7C}" type="doc">
      <dgm:prSet loTypeId="urn:microsoft.com/office/officeart/2011/layout/TabList" loCatId="list" qsTypeId="urn:microsoft.com/office/officeart/2005/8/quickstyle/simple1" qsCatId="simple" csTypeId="urn:microsoft.com/office/officeart/2005/8/colors/colorful1#6" csCatId="colorful" phldr="1"/>
      <dgm:spPr/>
      <dgm:t>
        <a:bodyPr/>
        <a:lstStyle/>
        <a:p>
          <a:endParaRPr lang="ru-RU"/>
        </a:p>
      </dgm:t>
    </dgm:pt>
    <dgm:pt modelId="{BE82AB41-18F5-4ECE-8CB4-56C60886B112}">
      <dgm:prSet phldrT="[Текст]"/>
      <dgm:spPr/>
      <dgm:t>
        <a:bodyPr/>
        <a:lstStyle/>
        <a:p>
          <a:r>
            <a:rPr lang="ru-RU" b="1" dirty="0" smtClean="0">
              <a:latin typeface="+mj-lt"/>
              <a:cs typeface="Times New Roman" panose="02020603050405020304" pitchFamily="18" charset="0"/>
            </a:rPr>
            <a:t>Средний период участия (месяцев)</a:t>
          </a:r>
          <a:endParaRPr lang="ru-RU" b="1" dirty="0">
            <a:latin typeface="+mj-lt"/>
            <a:cs typeface="Times New Roman" panose="02020603050405020304" pitchFamily="18" charset="0"/>
          </a:endParaRPr>
        </a:p>
      </dgm:t>
    </dgm:pt>
    <dgm:pt modelId="{46A1DAA2-40DB-45E9-A568-886B0D41697C}" type="parTrans" cxnId="{A675E109-D426-451F-B418-52EEE038033E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FF34B0AB-C229-4B9B-ACA4-1530C6BE0350}" type="sibTrans" cxnId="{A675E109-D426-451F-B418-52EEE038033E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DCA7D6DA-D424-4AFD-B729-315FB090431D}">
      <dgm:prSet phldrT="[Текст]"/>
      <dgm:spPr/>
      <dgm:t>
        <a:bodyPr/>
        <a:lstStyle/>
        <a:p>
          <a:r>
            <a:rPr lang="ru-RU" b="1" dirty="0" smtClean="0">
              <a:latin typeface="+mj-lt"/>
              <a:cs typeface="Times New Roman" panose="02020603050405020304" pitchFamily="18" charset="0"/>
            </a:rPr>
            <a:t>Средний размер зарплаты (тыс. руб.)</a:t>
          </a:r>
          <a:endParaRPr lang="ru-RU" dirty="0">
            <a:latin typeface="+mj-lt"/>
            <a:cs typeface="Times New Roman" panose="02020603050405020304" pitchFamily="18" charset="0"/>
          </a:endParaRPr>
        </a:p>
      </dgm:t>
    </dgm:pt>
    <dgm:pt modelId="{E529A387-CFF6-4696-B431-A3945B0BB7A0}" type="parTrans" cxnId="{1DE30266-790B-48BB-A904-5A1FD5D51A7C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85019C0A-F0D3-4875-9166-143BC055086A}" type="sibTrans" cxnId="{1DE30266-790B-48BB-A904-5A1FD5D51A7C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9CB80F25-DC50-4C24-ADDB-01F23E25B23D}">
      <dgm:prSet phldrT="[Текст]"/>
      <dgm:spPr>
        <a:solidFill>
          <a:srgbClr val="C00000"/>
        </a:solidFill>
      </dgm:spPr>
      <dgm:t>
        <a:bodyPr/>
        <a:lstStyle/>
        <a:p>
          <a:r>
            <a:rPr lang="ru-RU" dirty="0" smtClean="0">
              <a:latin typeface="+mj-lt"/>
              <a:cs typeface="Times New Roman" panose="02020603050405020304" pitchFamily="18" charset="0"/>
            </a:rPr>
            <a:t>1,9</a:t>
          </a:r>
          <a:endParaRPr lang="ru-RU" dirty="0">
            <a:latin typeface="+mj-lt"/>
            <a:cs typeface="Times New Roman" panose="02020603050405020304" pitchFamily="18" charset="0"/>
          </a:endParaRPr>
        </a:p>
      </dgm:t>
    </dgm:pt>
    <dgm:pt modelId="{AE6124C9-AF28-4832-BD56-EFE64FFA2F20}" type="parTrans" cxnId="{D089CA64-92A6-410D-B49E-F2EF3E993D6B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58DB2C3A-B939-470C-B304-4D9109498A5A}" type="sibTrans" cxnId="{D089CA64-92A6-410D-B49E-F2EF3E993D6B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B5E6C68F-5DB6-4EAE-A3C7-11FF8EE0212D}">
      <dgm:prSet phldrT="[Текст]"/>
      <dgm:spPr/>
      <dgm:t>
        <a:bodyPr/>
        <a:lstStyle/>
        <a:p>
          <a:r>
            <a:rPr lang="ru-RU" b="1" dirty="0" smtClean="0">
              <a:latin typeface="+mj-lt"/>
              <a:cs typeface="Times New Roman" panose="02020603050405020304" pitchFamily="18" charset="0"/>
            </a:rPr>
            <a:t>Средний размер матподдержки (тыс. руб.)</a:t>
          </a:r>
          <a:endParaRPr lang="ru-RU" dirty="0">
            <a:latin typeface="+mj-lt"/>
            <a:cs typeface="Times New Roman" panose="02020603050405020304" pitchFamily="18" charset="0"/>
          </a:endParaRPr>
        </a:p>
      </dgm:t>
    </dgm:pt>
    <dgm:pt modelId="{80134D6A-1B04-4A93-85A0-CB93D13412F5}" type="parTrans" cxnId="{CB7393E2-3345-4A61-90CA-CB7A3830B152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DB314750-C54C-44AF-A9C2-087146217D15}" type="sibTrans" cxnId="{CB7393E2-3345-4A61-90CA-CB7A3830B152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6A05D9C6-B7DB-4B05-B8AE-DE96A1A805A7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latin typeface="+mj-lt"/>
              <a:cs typeface="Times New Roman" panose="02020603050405020304" pitchFamily="18" charset="0"/>
            </a:rPr>
            <a:t>1,2</a:t>
          </a:r>
          <a:endParaRPr lang="ru-RU" dirty="0">
            <a:latin typeface="+mj-lt"/>
            <a:cs typeface="Times New Roman" panose="02020603050405020304" pitchFamily="18" charset="0"/>
          </a:endParaRPr>
        </a:p>
      </dgm:t>
    </dgm:pt>
    <dgm:pt modelId="{C393C61F-CA77-432B-8141-9055A70646F3}" type="parTrans" cxnId="{FB199C8E-C5F5-406B-BC09-909AA30FBB23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9678364B-A0BF-41F1-A3C7-B33B8EC2C974}" type="sibTrans" cxnId="{FB199C8E-C5F5-406B-BC09-909AA30FBB23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7DC8DC87-3A20-4510-B683-0CAD74137A7E}">
      <dgm:prSet phldrT="[Текст]"/>
      <dgm:spPr>
        <a:solidFill>
          <a:srgbClr val="002060"/>
        </a:solidFill>
      </dgm:spPr>
      <dgm:t>
        <a:bodyPr/>
        <a:lstStyle/>
        <a:p>
          <a:r>
            <a:rPr lang="ru-RU" dirty="0" smtClean="0">
              <a:latin typeface="+mj-lt"/>
              <a:cs typeface="Times New Roman" panose="02020603050405020304" pitchFamily="18" charset="0"/>
            </a:rPr>
            <a:t>9,5</a:t>
          </a:r>
          <a:endParaRPr lang="ru-RU" dirty="0">
            <a:latin typeface="+mj-lt"/>
            <a:cs typeface="Times New Roman" panose="02020603050405020304" pitchFamily="18" charset="0"/>
          </a:endParaRPr>
        </a:p>
      </dgm:t>
    </dgm:pt>
    <dgm:pt modelId="{8525AF30-732D-4D26-95EC-C4C3E0AE7BA8}" type="parTrans" cxnId="{CD4ECCB0-DA69-477E-87D4-7EBA51B44ADB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9B2E8B65-B7CD-4E3A-91D5-386AE4F57073}" type="sibTrans" cxnId="{CD4ECCB0-DA69-477E-87D4-7EBA51B44ADB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09275AC7-DA97-4D4D-83C4-4F4329956463}" type="pres">
      <dgm:prSet presAssocID="{B2807879-2788-4516-A7EE-7F1342959A7C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6EFBD8E1-C0E1-43DB-AC57-51A84227A7ED}" type="pres">
      <dgm:prSet presAssocID="{6A05D9C6-B7DB-4B05-B8AE-DE96A1A805A7}" presName="composite" presStyleCnt="0"/>
      <dgm:spPr/>
    </dgm:pt>
    <dgm:pt modelId="{75D96505-8DEA-4354-8569-CD2DE46C42AB}" type="pres">
      <dgm:prSet presAssocID="{6A05D9C6-B7DB-4B05-B8AE-DE96A1A805A7}" presName="FirstChild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84BCE6-6A78-4B73-928D-1735777CB0CE}" type="pres">
      <dgm:prSet presAssocID="{6A05D9C6-B7DB-4B05-B8AE-DE96A1A805A7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DA4BE-D29E-4897-BB99-2565E9E4E867}" type="pres">
      <dgm:prSet presAssocID="{6A05D9C6-B7DB-4B05-B8AE-DE96A1A805A7}" presName="Accent" presStyleLbl="parChTrans1D1" presStyleIdx="0" presStyleCnt="3"/>
      <dgm:spPr/>
    </dgm:pt>
    <dgm:pt modelId="{D75FA26A-0DF0-4CF1-824D-2D32C20FF374}" type="pres">
      <dgm:prSet presAssocID="{9678364B-A0BF-41F1-A3C7-B33B8EC2C974}" presName="sibTrans" presStyleCnt="0"/>
      <dgm:spPr/>
    </dgm:pt>
    <dgm:pt modelId="{88402A2E-DDEF-4DB4-BC19-BD5F0CF9EED6}" type="pres">
      <dgm:prSet presAssocID="{7DC8DC87-3A20-4510-B683-0CAD74137A7E}" presName="composite" presStyleCnt="0"/>
      <dgm:spPr/>
    </dgm:pt>
    <dgm:pt modelId="{7BCBF9B4-DBDB-4859-9E17-CD155CE28952}" type="pres">
      <dgm:prSet presAssocID="{7DC8DC87-3A20-4510-B683-0CAD74137A7E}" presName="FirstChild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28A962-4A2F-4EAB-A12C-DED05CB91B32}" type="pres">
      <dgm:prSet presAssocID="{7DC8DC87-3A20-4510-B683-0CAD74137A7E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9540F2-5604-4689-940D-B69E056FFA0A}" type="pres">
      <dgm:prSet presAssocID="{7DC8DC87-3A20-4510-B683-0CAD74137A7E}" presName="Accent" presStyleLbl="parChTrans1D1" presStyleIdx="1" presStyleCnt="3"/>
      <dgm:spPr/>
    </dgm:pt>
    <dgm:pt modelId="{956E691A-1CD1-4925-A138-924797697B9B}" type="pres">
      <dgm:prSet presAssocID="{9B2E8B65-B7CD-4E3A-91D5-386AE4F57073}" presName="sibTrans" presStyleCnt="0"/>
      <dgm:spPr/>
    </dgm:pt>
    <dgm:pt modelId="{0E80807F-C65E-4A54-ACE4-AB4E6AEF5ED1}" type="pres">
      <dgm:prSet presAssocID="{9CB80F25-DC50-4C24-ADDB-01F23E25B23D}" presName="composite" presStyleCnt="0"/>
      <dgm:spPr/>
    </dgm:pt>
    <dgm:pt modelId="{011615F7-375F-47A5-9205-A93098EAF311}" type="pres">
      <dgm:prSet presAssocID="{9CB80F25-DC50-4C24-ADDB-01F23E25B23D}" presName="FirstChild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11257F-8B13-49BB-9E57-514A06350D68}" type="pres">
      <dgm:prSet presAssocID="{9CB80F25-DC50-4C24-ADDB-01F23E25B23D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DCCA46-EFA6-4503-B3EA-CA2F34F1B475}" type="pres">
      <dgm:prSet presAssocID="{9CB80F25-DC50-4C24-ADDB-01F23E25B23D}" presName="Accent" presStyleLbl="parChTrans1D1" presStyleIdx="2" presStyleCnt="3"/>
      <dgm:spPr/>
    </dgm:pt>
  </dgm:ptLst>
  <dgm:cxnLst>
    <dgm:cxn modelId="{1DE30266-790B-48BB-A904-5A1FD5D51A7C}" srcId="{7DC8DC87-3A20-4510-B683-0CAD74137A7E}" destId="{DCA7D6DA-D424-4AFD-B729-315FB090431D}" srcOrd="0" destOrd="0" parTransId="{E529A387-CFF6-4696-B431-A3945B0BB7A0}" sibTransId="{85019C0A-F0D3-4875-9166-143BC055086A}"/>
    <dgm:cxn modelId="{6B50951B-B1CD-4AAD-BEDE-DEB0E75FE05E}" type="presOf" srcId="{BE82AB41-18F5-4ECE-8CB4-56C60886B112}" destId="{75D96505-8DEA-4354-8569-CD2DE46C42AB}" srcOrd="0" destOrd="0" presId="urn:microsoft.com/office/officeart/2011/layout/TabList"/>
    <dgm:cxn modelId="{CB7393E2-3345-4A61-90CA-CB7A3830B152}" srcId="{9CB80F25-DC50-4C24-ADDB-01F23E25B23D}" destId="{B5E6C68F-5DB6-4EAE-A3C7-11FF8EE0212D}" srcOrd="0" destOrd="0" parTransId="{80134D6A-1B04-4A93-85A0-CB93D13412F5}" sibTransId="{DB314750-C54C-44AF-A9C2-087146217D15}"/>
    <dgm:cxn modelId="{B411ED3B-BCA0-4682-BE8F-AEB25E1FCACB}" type="presOf" srcId="{6A05D9C6-B7DB-4B05-B8AE-DE96A1A805A7}" destId="{3384BCE6-6A78-4B73-928D-1735777CB0CE}" srcOrd="0" destOrd="0" presId="urn:microsoft.com/office/officeart/2011/layout/TabList"/>
    <dgm:cxn modelId="{40B61D7A-506B-46A9-981D-495E23B9455B}" type="presOf" srcId="{B2807879-2788-4516-A7EE-7F1342959A7C}" destId="{09275AC7-DA97-4D4D-83C4-4F4329956463}" srcOrd="0" destOrd="0" presId="urn:microsoft.com/office/officeart/2011/layout/TabList"/>
    <dgm:cxn modelId="{FB199C8E-C5F5-406B-BC09-909AA30FBB23}" srcId="{B2807879-2788-4516-A7EE-7F1342959A7C}" destId="{6A05D9C6-B7DB-4B05-B8AE-DE96A1A805A7}" srcOrd="0" destOrd="0" parTransId="{C393C61F-CA77-432B-8141-9055A70646F3}" sibTransId="{9678364B-A0BF-41F1-A3C7-B33B8EC2C974}"/>
    <dgm:cxn modelId="{CD4ECCB0-DA69-477E-87D4-7EBA51B44ADB}" srcId="{B2807879-2788-4516-A7EE-7F1342959A7C}" destId="{7DC8DC87-3A20-4510-B683-0CAD74137A7E}" srcOrd="1" destOrd="0" parTransId="{8525AF30-732D-4D26-95EC-C4C3E0AE7BA8}" sibTransId="{9B2E8B65-B7CD-4E3A-91D5-386AE4F57073}"/>
    <dgm:cxn modelId="{A675E109-D426-451F-B418-52EEE038033E}" srcId="{6A05D9C6-B7DB-4B05-B8AE-DE96A1A805A7}" destId="{BE82AB41-18F5-4ECE-8CB4-56C60886B112}" srcOrd="0" destOrd="0" parTransId="{46A1DAA2-40DB-45E9-A568-886B0D41697C}" sibTransId="{FF34B0AB-C229-4B9B-ACA4-1530C6BE0350}"/>
    <dgm:cxn modelId="{1E6849AF-DF61-4B08-9353-3DA1EEB4FCF5}" type="presOf" srcId="{9CB80F25-DC50-4C24-ADDB-01F23E25B23D}" destId="{3E11257F-8B13-49BB-9E57-514A06350D68}" srcOrd="0" destOrd="0" presId="urn:microsoft.com/office/officeart/2011/layout/TabList"/>
    <dgm:cxn modelId="{90E8EDAF-2F28-4648-9E70-A6B3D745C774}" type="presOf" srcId="{7DC8DC87-3A20-4510-B683-0CAD74137A7E}" destId="{0F28A962-4A2F-4EAB-A12C-DED05CB91B32}" srcOrd="0" destOrd="0" presId="urn:microsoft.com/office/officeart/2011/layout/TabList"/>
    <dgm:cxn modelId="{DBC7030E-0229-48FB-AE49-EE879D1170E2}" type="presOf" srcId="{B5E6C68F-5DB6-4EAE-A3C7-11FF8EE0212D}" destId="{011615F7-375F-47A5-9205-A93098EAF311}" srcOrd="0" destOrd="0" presId="urn:microsoft.com/office/officeart/2011/layout/TabList"/>
    <dgm:cxn modelId="{D089CA64-92A6-410D-B49E-F2EF3E993D6B}" srcId="{B2807879-2788-4516-A7EE-7F1342959A7C}" destId="{9CB80F25-DC50-4C24-ADDB-01F23E25B23D}" srcOrd="2" destOrd="0" parTransId="{AE6124C9-AF28-4832-BD56-EFE64FFA2F20}" sibTransId="{58DB2C3A-B939-470C-B304-4D9109498A5A}"/>
    <dgm:cxn modelId="{D3E8C06F-E21E-4F7A-A43F-B6A6B7932021}" type="presOf" srcId="{DCA7D6DA-D424-4AFD-B729-315FB090431D}" destId="{7BCBF9B4-DBDB-4859-9E17-CD155CE28952}" srcOrd="0" destOrd="0" presId="urn:microsoft.com/office/officeart/2011/layout/TabList"/>
    <dgm:cxn modelId="{3C4A1EEC-0B48-4A84-A6FF-F0D324169BD5}" type="presParOf" srcId="{09275AC7-DA97-4D4D-83C4-4F4329956463}" destId="{6EFBD8E1-C0E1-43DB-AC57-51A84227A7ED}" srcOrd="0" destOrd="0" presId="urn:microsoft.com/office/officeart/2011/layout/TabList"/>
    <dgm:cxn modelId="{E2DB602F-394F-4640-9848-4E3A73524976}" type="presParOf" srcId="{6EFBD8E1-C0E1-43DB-AC57-51A84227A7ED}" destId="{75D96505-8DEA-4354-8569-CD2DE46C42AB}" srcOrd="0" destOrd="0" presId="urn:microsoft.com/office/officeart/2011/layout/TabList"/>
    <dgm:cxn modelId="{3BD88055-EAE3-4553-98C2-528EF7A89A92}" type="presParOf" srcId="{6EFBD8E1-C0E1-43DB-AC57-51A84227A7ED}" destId="{3384BCE6-6A78-4B73-928D-1735777CB0CE}" srcOrd="1" destOrd="0" presId="urn:microsoft.com/office/officeart/2011/layout/TabList"/>
    <dgm:cxn modelId="{01BB7F95-A8B4-4781-B598-0261E40D0C62}" type="presParOf" srcId="{6EFBD8E1-C0E1-43DB-AC57-51A84227A7ED}" destId="{A85DA4BE-D29E-4897-BB99-2565E9E4E867}" srcOrd="2" destOrd="0" presId="urn:microsoft.com/office/officeart/2011/layout/TabList"/>
    <dgm:cxn modelId="{9472A84B-D96A-4F57-BC58-4F066F7E0DF0}" type="presParOf" srcId="{09275AC7-DA97-4D4D-83C4-4F4329956463}" destId="{D75FA26A-0DF0-4CF1-824D-2D32C20FF374}" srcOrd="1" destOrd="0" presId="urn:microsoft.com/office/officeart/2011/layout/TabList"/>
    <dgm:cxn modelId="{2F1E90BF-554C-4F72-813F-1D16A7D1DE3F}" type="presParOf" srcId="{09275AC7-DA97-4D4D-83C4-4F4329956463}" destId="{88402A2E-DDEF-4DB4-BC19-BD5F0CF9EED6}" srcOrd="2" destOrd="0" presId="urn:microsoft.com/office/officeart/2011/layout/TabList"/>
    <dgm:cxn modelId="{99373042-5EAE-475E-BB4A-26E2C31B67DC}" type="presParOf" srcId="{88402A2E-DDEF-4DB4-BC19-BD5F0CF9EED6}" destId="{7BCBF9B4-DBDB-4859-9E17-CD155CE28952}" srcOrd="0" destOrd="0" presId="urn:microsoft.com/office/officeart/2011/layout/TabList"/>
    <dgm:cxn modelId="{778266C1-EC8D-4F78-BE8C-99FD20FED2F9}" type="presParOf" srcId="{88402A2E-DDEF-4DB4-BC19-BD5F0CF9EED6}" destId="{0F28A962-4A2F-4EAB-A12C-DED05CB91B32}" srcOrd="1" destOrd="0" presId="urn:microsoft.com/office/officeart/2011/layout/TabList"/>
    <dgm:cxn modelId="{ABBDFC38-0B81-4737-B90E-98074C50F56D}" type="presParOf" srcId="{88402A2E-DDEF-4DB4-BC19-BD5F0CF9EED6}" destId="{7F9540F2-5604-4689-940D-B69E056FFA0A}" srcOrd="2" destOrd="0" presId="urn:microsoft.com/office/officeart/2011/layout/TabList"/>
    <dgm:cxn modelId="{1EB399FE-D9A6-4A4D-A161-91B9DC119EA8}" type="presParOf" srcId="{09275AC7-DA97-4D4D-83C4-4F4329956463}" destId="{956E691A-1CD1-4925-A138-924797697B9B}" srcOrd="3" destOrd="0" presId="urn:microsoft.com/office/officeart/2011/layout/TabList"/>
    <dgm:cxn modelId="{7AD3C049-6653-4477-A7BF-54F7A10F36F6}" type="presParOf" srcId="{09275AC7-DA97-4D4D-83C4-4F4329956463}" destId="{0E80807F-C65E-4A54-ACE4-AB4E6AEF5ED1}" srcOrd="4" destOrd="0" presId="urn:microsoft.com/office/officeart/2011/layout/TabList"/>
    <dgm:cxn modelId="{45162BF5-24E3-4843-8F9C-9AB6DDC85274}" type="presParOf" srcId="{0E80807F-C65E-4A54-ACE4-AB4E6AEF5ED1}" destId="{011615F7-375F-47A5-9205-A93098EAF311}" srcOrd="0" destOrd="0" presId="urn:microsoft.com/office/officeart/2011/layout/TabList"/>
    <dgm:cxn modelId="{16796BED-42A7-4F90-98B9-0902C942DC73}" type="presParOf" srcId="{0E80807F-C65E-4A54-ACE4-AB4E6AEF5ED1}" destId="{3E11257F-8B13-49BB-9E57-514A06350D68}" srcOrd="1" destOrd="0" presId="urn:microsoft.com/office/officeart/2011/layout/TabList"/>
    <dgm:cxn modelId="{70228725-B621-4287-A5DC-2D5949E78C57}" type="presParOf" srcId="{0E80807F-C65E-4A54-ACE4-AB4E6AEF5ED1}" destId="{4BDCCA46-EFA6-4503-B3EA-CA2F34F1B475}" srcOrd="2" destOrd="0" presId="urn:microsoft.com/office/officeart/2011/layout/TabList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0F6AFF-8F99-4AFF-861E-6CF697FB7FFB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BCB070D-38FE-4E74-8526-83C6164026BF}">
      <dgm:prSet/>
      <dgm:spPr/>
      <dgm:t>
        <a:bodyPr/>
        <a:lstStyle/>
        <a:p>
          <a:pPr rtl="0"/>
          <a:r>
            <a:rPr lang="ru-RU" b="1" dirty="0" smtClean="0"/>
            <a:t>Повышение уровня занятости сельского населения до 63%</a:t>
          </a:r>
          <a:endParaRPr lang="ru-RU" dirty="0"/>
        </a:p>
      </dgm:t>
    </dgm:pt>
    <dgm:pt modelId="{7FEF1491-B5D1-4010-BF22-63A315A17B5F}" type="parTrans" cxnId="{45E0B5B2-C4FB-461E-934F-57C5E3E30694}">
      <dgm:prSet/>
      <dgm:spPr/>
      <dgm:t>
        <a:bodyPr/>
        <a:lstStyle/>
        <a:p>
          <a:endParaRPr lang="ru-RU"/>
        </a:p>
      </dgm:t>
    </dgm:pt>
    <dgm:pt modelId="{8F7F86A0-EB80-4738-8BC1-8D06CE332324}" type="sibTrans" cxnId="{45E0B5B2-C4FB-461E-934F-57C5E3E30694}">
      <dgm:prSet/>
      <dgm:spPr/>
      <dgm:t>
        <a:bodyPr/>
        <a:lstStyle/>
        <a:p>
          <a:endParaRPr lang="ru-RU"/>
        </a:p>
      </dgm:t>
    </dgm:pt>
    <dgm:pt modelId="{0FC0C8B1-5567-4018-A5D9-3783C3694A3B}" type="pres">
      <dgm:prSet presAssocID="{570F6AFF-8F99-4AFF-861E-6CF697FB7FF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B16DD2-3475-4CF9-870E-D1DAA3472CA1}" type="pres">
      <dgm:prSet presAssocID="{EBCB070D-38FE-4E74-8526-83C6164026BF}" presName="composite" presStyleCnt="0"/>
      <dgm:spPr/>
    </dgm:pt>
    <dgm:pt modelId="{AF855BB0-1780-419E-98CD-E461300E8842}" type="pres">
      <dgm:prSet presAssocID="{EBCB070D-38FE-4E74-8526-83C6164026BF}" presName="imgShp" presStyleLbl="fgImgPlace1" presStyleIdx="0" presStyleCnt="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2F0E0FB7-1A5D-4A4F-91C0-27A021F17C10}" type="pres">
      <dgm:prSet presAssocID="{EBCB070D-38FE-4E74-8526-83C6164026BF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E10693-E15F-45BA-A3CE-038AB4927FC1}" type="presOf" srcId="{570F6AFF-8F99-4AFF-861E-6CF697FB7FFB}" destId="{0FC0C8B1-5567-4018-A5D9-3783C3694A3B}" srcOrd="0" destOrd="0" presId="urn:microsoft.com/office/officeart/2005/8/layout/vList3"/>
    <dgm:cxn modelId="{EDA46FAB-9CCA-4C73-B212-3F3C2D95EBD1}" type="presOf" srcId="{EBCB070D-38FE-4E74-8526-83C6164026BF}" destId="{2F0E0FB7-1A5D-4A4F-91C0-27A021F17C10}" srcOrd="0" destOrd="0" presId="urn:microsoft.com/office/officeart/2005/8/layout/vList3"/>
    <dgm:cxn modelId="{45E0B5B2-C4FB-461E-934F-57C5E3E30694}" srcId="{570F6AFF-8F99-4AFF-861E-6CF697FB7FFB}" destId="{EBCB070D-38FE-4E74-8526-83C6164026BF}" srcOrd="0" destOrd="0" parTransId="{7FEF1491-B5D1-4010-BF22-63A315A17B5F}" sibTransId="{8F7F86A0-EB80-4738-8BC1-8D06CE332324}"/>
    <dgm:cxn modelId="{C546BF97-86D3-47D4-8A1D-6049B0D11563}" type="presParOf" srcId="{0FC0C8B1-5567-4018-A5D9-3783C3694A3B}" destId="{FAB16DD2-3475-4CF9-870E-D1DAA3472CA1}" srcOrd="0" destOrd="0" presId="urn:microsoft.com/office/officeart/2005/8/layout/vList3"/>
    <dgm:cxn modelId="{86C37240-7841-4F47-B225-107308C0282E}" type="presParOf" srcId="{FAB16DD2-3475-4CF9-870E-D1DAA3472CA1}" destId="{AF855BB0-1780-419E-98CD-E461300E8842}" srcOrd="0" destOrd="0" presId="urn:microsoft.com/office/officeart/2005/8/layout/vList3"/>
    <dgm:cxn modelId="{9868864A-674D-4ADD-ADD7-53BC757B16B8}" type="presParOf" srcId="{FAB16DD2-3475-4CF9-870E-D1DAA3472CA1}" destId="{2F0E0FB7-1A5D-4A4F-91C0-27A021F17C1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TabList">
  <dgm:title val="Список вкладок"/>
  <dgm:desc val="Служит для отображения непоследовательных или сгруппированных блоков данных. Рекомендуется использовать для списков с текстом уровня 1 небольшого объема. Первый текст уровня 2 отображается рядом с текстом уровня 1, а остальной текст уровня 2 — под текстом уровня 1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0.56364</cdr:x>
      <cdr:y>0.06598</cdr:y>
    </cdr:from>
    <cdr:to>
      <cdr:x>0.91848</cdr:x>
      <cdr:y>0.13741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228893"/>
          <a:ext cx="1405323" cy="2478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+mj-lt"/>
              <a:cs typeface="Times New Roman" panose="02020603050405020304" pitchFamily="18" charset="0"/>
            </a:rPr>
            <a:t>Тыс. чел.</a:t>
          </a:r>
          <a:endParaRPr lang="ru-RU" sz="1400" dirty="0">
            <a:latin typeface="+mj-lt"/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8308" cy="338927"/>
          </a:xfrm>
          <a:prstGeom prst="rect">
            <a:avLst/>
          </a:prstGeom>
        </p:spPr>
        <p:txBody>
          <a:bodyPr vert="horz" lIns="91928" tIns="45966" rIns="91928" bIns="459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0762" y="1"/>
            <a:ext cx="4308306" cy="338927"/>
          </a:xfrm>
          <a:prstGeom prst="rect">
            <a:avLst/>
          </a:prstGeom>
        </p:spPr>
        <p:txBody>
          <a:bodyPr vert="horz" lIns="91928" tIns="45966" rIns="91928" bIns="459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43D091F-DB53-440E-BBF3-4C6668D30F92}" type="datetimeFigureOut">
              <a:rPr lang="ru-RU"/>
              <a:pPr>
                <a:defRPr/>
              </a:pPr>
              <a:t>27.06.2017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4" y="6420663"/>
            <a:ext cx="4308308" cy="338925"/>
          </a:xfrm>
          <a:prstGeom prst="rect">
            <a:avLst/>
          </a:prstGeom>
        </p:spPr>
        <p:txBody>
          <a:bodyPr vert="horz" lIns="91928" tIns="45966" rIns="91928" bIns="459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0762" y="6420663"/>
            <a:ext cx="4308306" cy="338925"/>
          </a:xfrm>
          <a:prstGeom prst="rect">
            <a:avLst/>
          </a:prstGeom>
        </p:spPr>
        <p:txBody>
          <a:bodyPr vert="horz" lIns="91928" tIns="45966" rIns="91928" bIns="459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AC8D60-E5EB-4EC5-978A-831DA467EE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811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8308" cy="338927"/>
          </a:xfrm>
          <a:prstGeom prst="rect">
            <a:avLst/>
          </a:prstGeom>
        </p:spPr>
        <p:txBody>
          <a:bodyPr vert="horz" lIns="91928" tIns="45966" rIns="91928" bIns="459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762" y="1"/>
            <a:ext cx="4308306" cy="338927"/>
          </a:xfrm>
          <a:prstGeom prst="rect">
            <a:avLst/>
          </a:prstGeom>
        </p:spPr>
        <p:txBody>
          <a:bodyPr vert="horz" lIns="91928" tIns="45966" rIns="91928" bIns="459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2663B29-5D59-482C-92AA-7F6AEA6C9E59}" type="datetimeFigureOut">
              <a:rPr lang="ru-RU"/>
              <a:pPr>
                <a:defRPr/>
              </a:pPr>
              <a:t>27.06.2017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79775" y="508000"/>
            <a:ext cx="3382963" cy="2536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28" tIns="45966" rIns="91928" bIns="45966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1846" y="3212695"/>
            <a:ext cx="7958832" cy="3040869"/>
          </a:xfrm>
          <a:prstGeom prst="rect">
            <a:avLst/>
          </a:prstGeom>
        </p:spPr>
        <p:txBody>
          <a:bodyPr vert="horz" lIns="91928" tIns="45966" rIns="91928" bIns="45966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6420663"/>
            <a:ext cx="4308308" cy="338925"/>
          </a:xfrm>
          <a:prstGeom prst="rect">
            <a:avLst/>
          </a:prstGeom>
        </p:spPr>
        <p:txBody>
          <a:bodyPr vert="horz" lIns="91928" tIns="45966" rIns="91928" bIns="459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762" y="6420663"/>
            <a:ext cx="4308306" cy="338925"/>
          </a:xfrm>
          <a:prstGeom prst="rect">
            <a:avLst/>
          </a:prstGeom>
        </p:spPr>
        <p:txBody>
          <a:bodyPr vert="horz" lIns="91928" tIns="45966" rIns="91928" bIns="459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445CCA-3811-4162-8EC2-501A9FD935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939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/>
              <a:t>Последовательное проведение государственной политики в области содействия занятости населения в регионе является одним из приоритетов стратегии социально-экономического развития Республики Коми.</a:t>
            </a:r>
          </a:p>
          <a:p>
            <a:r>
              <a:rPr lang="ru-RU" dirty="0"/>
              <a:t>Благодаря реализации мероприятий активной политики занятости ситуация в сфере занятости населения в Республике Коми является прогнозируемой, стабильной и управляемой. </a:t>
            </a:r>
            <a:endParaRPr lang="ru-RU" altLang="ru-RU" dirty="0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0937E0-52DE-4FC8-AF43-F20A8A4F2A8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8248484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445CCA-3811-4162-8EC2-501A9FD935CA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34931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Ежегодно, начиная с 2012 года, между </a:t>
            </a:r>
            <a:r>
              <a:rPr lang="ru-RU" dirty="0" smtClean="0"/>
              <a:t>службой занятости </a:t>
            </a:r>
            <a:r>
              <a:rPr lang="ru-RU" dirty="0"/>
              <a:t>и администрациями муниципальных образований заключаются соглашения «О взаимодействии по реализации мер активной политики занятости населения», в которых прописываются объемы средств республиканского и местного бюджетов по всем направлениям активной политики занятости. </a:t>
            </a:r>
          </a:p>
          <a:p>
            <a:r>
              <a:rPr lang="ru-RU" dirty="0"/>
              <a:t>В </a:t>
            </a:r>
            <a:r>
              <a:rPr lang="ru-RU" dirty="0" smtClean="0"/>
              <a:t>2016 </a:t>
            </a:r>
            <a:r>
              <a:rPr lang="ru-RU" dirty="0"/>
              <a:t>году </a:t>
            </a:r>
            <a:r>
              <a:rPr lang="ru-RU" dirty="0" smtClean="0"/>
              <a:t>заключены </a:t>
            </a:r>
            <a:r>
              <a:rPr lang="ru-RU" dirty="0"/>
              <a:t>соглашения со всеми муниципальными образованиями республики. Самое главное, что соглашения – это не декларация о намерениях, а документ, в котором четко определенны задачи, установлены показатели и прописаны объемы финансирования. В рамках данных Соглашений за счет местных бюджетов на реализацию мероприятий активной политики занятости в </a:t>
            </a:r>
            <a:r>
              <a:rPr lang="ru-RU" dirty="0" smtClean="0"/>
              <a:t>2016 </a:t>
            </a:r>
            <a:r>
              <a:rPr lang="ru-RU" dirty="0"/>
              <a:t>году запланировано выделить более </a:t>
            </a:r>
            <a:r>
              <a:rPr lang="ru-RU" dirty="0" smtClean="0"/>
              <a:t>31 </a:t>
            </a:r>
            <a:r>
              <a:rPr lang="ru-RU" dirty="0"/>
              <a:t>млн. руб.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445CCA-3811-4162-8EC2-501A9FD935CA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6668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Участие безработных в общественных работах позволяет обеспечить временную занятость в период поиска работы, получить вознаграждение за труд, сохранить</a:t>
            </a:r>
            <a:r>
              <a:rPr lang="ru-RU" baseline="0" dirty="0" smtClean="0"/>
              <a:t> мотивацию к трудоустройству. </a:t>
            </a:r>
          </a:p>
          <a:p>
            <a:r>
              <a:rPr lang="ru-RU" baseline="0" dirty="0" smtClean="0"/>
              <a:t>Основные приоритеты  организации ОР – это сельские районы, более 75% - жители сельской местности.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445CCA-3811-4162-8EC2-501A9FD935CA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96466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Как показывает практика, большая часть неработающего населения приходится именно на сельские районы и сельские поселения, где практически отсутствуют постоянные рабочие места. </a:t>
            </a:r>
            <a:r>
              <a:rPr lang="ru-RU" dirty="0" smtClean="0"/>
              <a:t>Сельские </a:t>
            </a:r>
            <a:r>
              <a:rPr lang="ru-RU" dirty="0"/>
              <a:t>жители ориентированы на получение работы по месту их </a:t>
            </a:r>
            <a:r>
              <a:rPr lang="ru-RU" dirty="0" smtClean="0"/>
              <a:t>жительства. </a:t>
            </a:r>
            <a:r>
              <a:rPr lang="ru-RU" dirty="0"/>
              <a:t>Одна из таких мер – оказание содействия в открытии собственного дела безработным гражданам. </a:t>
            </a:r>
          </a:p>
          <a:p>
            <a:r>
              <a:rPr lang="ru-RU" dirty="0"/>
              <a:t>Безработные граждане, желающие организовать собственное дело, получают услугу по содействию самозанятости, </a:t>
            </a:r>
            <a:r>
              <a:rPr lang="ru-RU" dirty="0" smtClean="0"/>
              <a:t>они получают </a:t>
            </a:r>
            <a:r>
              <a:rPr lang="ru-RU" dirty="0"/>
              <a:t>рекомендации по выбору вида предпринимательской деятельности с учетом приоритетных направлений социально-экономического развития района. Центр занятости населения оказывает гражданам информационную и консультационную помощь в подготовке </a:t>
            </a:r>
            <a:r>
              <a:rPr lang="ru-RU" dirty="0" smtClean="0"/>
              <a:t>бизнес-плана. </a:t>
            </a:r>
            <a:endParaRPr lang="ru-RU" dirty="0"/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2016 году безработным гражданам, проживающим в сельской местности, оказано 557 консультационных услуг по вопросам организации предпринимательской деятельности.</a:t>
            </a:r>
          </a:p>
          <a:p>
            <a:r>
              <a:rPr lang="ru-RU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Получили единовременную финансовую помощь при государственной регистрации в качестве юридического лица, индивидуального предпринимателя либо крестьянского (фермерского) хозяйства 39 (72,2%) человек, проживающих в сельской местности. 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445CCA-3811-4162-8EC2-501A9FD935CA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2193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</a:t>
            </a:r>
            <a:r>
              <a:rPr lang="en-US" dirty="0" smtClean="0"/>
              <a:t>2016 </a:t>
            </a:r>
            <a:r>
              <a:rPr lang="ru-RU" dirty="0" smtClean="0"/>
              <a:t>году реализованы 21 проект в 10 муниципальных образованиях.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рамках реализации малых проектов в сфере занятости населения создано 157 временных рабочих мест, в том числе для безработных и ищущих работу граждан, проживающих в сельской местности.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039830-717D-4554-A211-F9E01A67F5EA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685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 </a:t>
            </a:r>
            <a:r>
              <a:rPr lang="en-US" dirty="0" smtClean="0"/>
              <a:t>201</a:t>
            </a:r>
            <a:r>
              <a:rPr lang="ru-RU" dirty="0" smtClean="0"/>
              <a:t>7</a:t>
            </a:r>
            <a:r>
              <a:rPr lang="en-US" dirty="0" smtClean="0"/>
              <a:t> </a:t>
            </a:r>
            <a:r>
              <a:rPr lang="ru-RU" dirty="0" smtClean="0"/>
              <a:t>году запланирована реализация 22 проектов в 13 муниципальных образованиях. </a:t>
            </a:r>
            <a:r>
              <a:rPr lang="ru-RU" baseline="0" dirty="0" smtClean="0"/>
              <a:t>На эти цели из республиканского бюджета выделено 5,8 млн руб.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445CCA-3811-4162-8EC2-501A9FD935CA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64917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445CCA-3811-4162-8EC2-501A9FD935CA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2059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D86D856-9B8A-4F97-834D-3A67A391E937}" type="slidenum">
              <a:rPr lang="ru-RU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98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/>
              <a:t>По данным Комистата на 1 января </a:t>
            </a:r>
            <a:r>
              <a:rPr lang="ru-RU" dirty="0" smtClean="0"/>
              <a:t>текущего</a:t>
            </a:r>
            <a:r>
              <a:rPr lang="ru-RU" baseline="0" dirty="0" smtClean="0"/>
              <a:t> года </a:t>
            </a:r>
            <a:r>
              <a:rPr lang="ru-RU" dirty="0" smtClean="0"/>
              <a:t>число </a:t>
            </a:r>
            <a:r>
              <a:rPr lang="ru-RU" dirty="0"/>
              <a:t>сельских жителей составляло </a:t>
            </a:r>
            <a:r>
              <a:rPr lang="ru-RU" dirty="0" smtClean="0"/>
              <a:t>22,1% </a:t>
            </a:r>
            <a:r>
              <a:rPr lang="ru-RU" dirty="0"/>
              <a:t>от всех жителей </a:t>
            </a:r>
            <a:r>
              <a:rPr lang="ru-RU" dirty="0" smtClean="0"/>
              <a:t>республики. </a:t>
            </a:r>
            <a:endParaRPr lang="ru-RU" dirty="0"/>
          </a:p>
          <a:p>
            <a:r>
              <a:rPr lang="ru-RU" dirty="0"/>
              <a:t>Несмотря на наблюдающееся снижение численности населения республики, неизменной остается численность экономически активного населения (на </a:t>
            </a:r>
            <a:r>
              <a:rPr lang="ru-RU" dirty="0" smtClean="0"/>
              <a:t>15 января 2016 года </a:t>
            </a:r>
            <a:r>
              <a:rPr lang="ru-RU" dirty="0"/>
              <a:t>– </a:t>
            </a:r>
            <a:r>
              <a:rPr lang="ru-RU" dirty="0" smtClean="0"/>
              <a:t>476,6 </a:t>
            </a:r>
            <a:r>
              <a:rPr lang="ru-RU" dirty="0"/>
              <a:t>тыс. </a:t>
            </a:r>
            <a:r>
              <a:rPr lang="ru-RU" dirty="0" smtClean="0"/>
              <a:t>человек).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22D033-E66F-437C-99B6-91A278FA8DAB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3976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21167">
              <a:defRPr/>
            </a:pPr>
            <a:r>
              <a:rPr lang="ru-RU" dirty="0"/>
              <a:t>Как и в прошлом году, уровень регистрируемой безработицы по республике на </a:t>
            </a:r>
            <a:r>
              <a:rPr lang="ru-RU" dirty="0" smtClean="0"/>
              <a:t>1 января текущего года </a:t>
            </a:r>
            <a:r>
              <a:rPr lang="ru-RU" dirty="0"/>
              <a:t>составляет </a:t>
            </a:r>
            <a:r>
              <a:rPr lang="ru-RU" dirty="0" smtClean="0"/>
              <a:t>1,7</a:t>
            </a:r>
            <a:r>
              <a:rPr lang="ru-RU" baseline="0" dirty="0" smtClean="0"/>
              <a:t> </a:t>
            </a:r>
            <a:r>
              <a:rPr lang="ru-RU" dirty="0" smtClean="0"/>
              <a:t>%, однако уровень безработицы в </a:t>
            </a:r>
            <a:r>
              <a:rPr lang="ru-RU" dirty="0"/>
              <a:t>районах </a:t>
            </a:r>
            <a:r>
              <a:rPr lang="ru-RU" dirty="0" smtClean="0"/>
              <a:t>республики существенно выше и составляет – 3,0%. </a:t>
            </a:r>
            <a:endParaRPr lang="ru-RU" dirty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857AAF6-191C-42EE-933B-D2462C2078F8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082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167">
              <a:defRPr/>
            </a:pPr>
            <a:r>
              <a:rPr lang="ru-RU" dirty="0"/>
              <a:t>По состоянию на 1 июня </a:t>
            </a:r>
            <a:r>
              <a:rPr lang="ru-RU" dirty="0" smtClean="0"/>
              <a:t>2016 года в </a:t>
            </a:r>
            <a:r>
              <a:rPr lang="ru-RU" dirty="0"/>
              <a:t>республиканской службе занятости зарегистрировано </a:t>
            </a:r>
            <a:r>
              <a:rPr lang="ru-RU" dirty="0" smtClean="0"/>
              <a:t>8638 </a:t>
            </a:r>
            <a:r>
              <a:rPr lang="ru-RU" dirty="0"/>
              <a:t>безработных </a:t>
            </a:r>
            <a:r>
              <a:rPr lang="ru-RU" dirty="0" smtClean="0"/>
              <a:t>граждан, </a:t>
            </a:r>
            <a:r>
              <a:rPr lang="ru-RU" dirty="0"/>
              <a:t>из них в сельских районах – </a:t>
            </a:r>
            <a:r>
              <a:rPr lang="ru-RU" dirty="0" smtClean="0"/>
              <a:t>3626 </a:t>
            </a:r>
            <a:r>
              <a:rPr lang="ru-RU" dirty="0"/>
              <a:t>человек </a:t>
            </a:r>
            <a:r>
              <a:rPr lang="ru-RU" dirty="0" smtClean="0"/>
              <a:t>(41,3%). </a:t>
            </a:r>
            <a:endParaRPr lang="ru-RU" dirty="0"/>
          </a:p>
          <a:p>
            <a:pPr defTabSz="921167">
              <a:defRPr/>
            </a:pPr>
            <a:r>
              <a:rPr lang="ru-RU" dirty="0"/>
              <a:t>В январе-мае </a:t>
            </a:r>
            <a:r>
              <a:rPr lang="ru-RU" dirty="0" smtClean="0"/>
              <a:t>2016 </a:t>
            </a:r>
            <a:r>
              <a:rPr lang="ru-RU" dirty="0"/>
              <a:t>года за содействием в поиске подходящей работы в органы службы занятости Республики Коми обратилось около </a:t>
            </a:r>
            <a:r>
              <a:rPr lang="ru-RU" dirty="0" smtClean="0"/>
              <a:t>21,0 </a:t>
            </a:r>
            <a:r>
              <a:rPr lang="ru-RU" dirty="0"/>
              <a:t>тысяч человек (из них в сельских районах </a:t>
            </a:r>
            <a:r>
              <a:rPr lang="ru-RU" dirty="0" smtClean="0"/>
              <a:t>около 6,0 </a:t>
            </a:r>
            <a:r>
              <a:rPr lang="ru-RU" dirty="0"/>
              <a:t>тыс. человек).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445CCA-3811-4162-8EC2-501A9FD935CA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1118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21167">
              <a:defRPr/>
            </a:pPr>
            <a:r>
              <a:rPr lang="ru-RU" dirty="0" smtClean="0"/>
              <a:t>22</a:t>
            </a:r>
            <a:r>
              <a:rPr lang="ru-RU" dirty="0"/>
              <a:t>% безработных из сельской местности ранее работали </a:t>
            </a:r>
            <a:r>
              <a:rPr lang="ru-RU" dirty="0" smtClean="0"/>
              <a:t>в госучреждения. 48 % </a:t>
            </a:r>
            <a:r>
              <a:rPr lang="ru-RU" dirty="0"/>
              <a:t>сельских граждан имеют высшее и среднее профессиональное образование (5% и </a:t>
            </a:r>
            <a:r>
              <a:rPr lang="ru-RU" dirty="0" smtClean="0"/>
              <a:t>43% </a:t>
            </a:r>
            <a:r>
              <a:rPr lang="ru-RU" dirty="0"/>
              <a:t>соответственно). Среди сельских безработных преобладает молодежь в возрасте от 16 до 29 лет – </a:t>
            </a:r>
            <a:r>
              <a:rPr lang="ru-RU" dirty="0" smtClean="0"/>
              <a:t>36%.</a:t>
            </a:r>
            <a:endParaRPr lang="ru-RU" dirty="0"/>
          </a:p>
          <a:p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B665DB-C855-431D-9CE0-BD85A239929D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7014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445CCA-3811-4162-8EC2-501A9FD935CA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2143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CF8-49B0-45EF-8B84-06D9B745B42B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62481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039830-717D-4554-A211-F9E01A67F5EA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00592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21167">
              <a:defRPr/>
            </a:pPr>
            <a:r>
              <a:rPr lang="ru-RU" dirty="0" smtClean="0"/>
              <a:t>Если говорить о структуре вакансий в сельских районах, то мы видим, что на 1 </a:t>
            </a:r>
            <a:r>
              <a:rPr lang="ru-RU" dirty="0"/>
              <a:t>июня текущего года. Причем большинство из них приходится на сферу </a:t>
            </a:r>
            <a:r>
              <a:rPr lang="ru-RU" dirty="0" smtClean="0"/>
              <a:t>гос. управления (21%), </a:t>
            </a:r>
            <a:r>
              <a:rPr lang="ru-RU" dirty="0"/>
              <a:t>т.е. требуется в основном </a:t>
            </a:r>
            <a:r>
              <a:rPr lang="ru-RU" dirty="0" smtClean="0"/>
              <a:t>работники в госучреждения. К тому же, больше вакансий заявлено организациями, имеющими частную форму собственности (37%). 60% </a:t>
            </a:r>
            <a:r>
              <a:rPr lang="ru-RU" dirty="0"/>
              <a:t>вакансий относятся к рабочим профессиям, </a:t>
            </a:r>
            <a:r>
              <a:rPr lang="ru-RU" dirty="0" smtClean="0"/>
              <a:t>40% </a:t>
            </a:r>
            <a:r>
              <a:rPr lang="ru-RU" dirty="0"/>
              <a:t>— к профессиям служащих.</a:t>
            </a:r>
          </a:p>
          <a:p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B665DB-C855-431D-9CE0-BD85A239929D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128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646893-3B59-4595-BA14-97718623D3A5}" type="datetime1">
              <a:rPr lang="ru-RU" smtClean="0"/>
              <a:pPr>
                <a:defRPr/>
              </a:pPr>
              <a:t>27.06.2017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D:\Мои документы\Мои рисунки\Эмблема\Логотип Минтруда РК\logo_soc_1_1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756000" cy="699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63262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6CD5D88-307E-4930-A67A-14B8518486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C4A1E6-4263-441F-8C3F-384FE0B0BA73}" type="datetime1">
              <a:rPr lang="ru-RU">
                <a:solidFill>
                  <a:prstClr val="black"/>
                </a:solidFill>
              </a:rPr>
              <a:pPr>
                <a:defRPr/>
              </a:pPr>
              <a:t>27.06.2017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63262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6CD5D88-307E-4930-A67A-14B8518486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8" name="Picture 2" descr="D:\Мои документы\Мои рисунки\Эмблема\Логотип Минтруда РК\logo_soc_1_1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5"/>
            <a:ext cx="610869" cy="5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270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56F61F-F041-4C61-9044-BDF0FCE4EF75}" type="datetime1">
              <a:rPr lang="ru-RU" smtClean="0"/>
              <a:pPr>
                <a:defRPr/>
              </a:pPr>
              <a:t>27.06.2017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5" name="Picture 2" descr="D:\Мои документы\Мои рисунки\Эмблема\Логотип Минтруда РК\logo_soc_1_1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5"/>
            <a:ext cx="610869" cy="5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63262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6CD5D88-307E-4930-A67A-14B8518486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C4A1E6-4263-441F-8C3F-384FE0B0BA73}" type="datetime1">
              <a:rPr lang="ru-RU"/>
              <a:pPr>
                <a:defRPr/>
              </a:pPr>
              <a:t>27.06.2017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63262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6CD5D88-307E-4930-A67A-14B8518486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8" name="Picture 2" descr="D:\Мои документы\Мои рисунки\Эмблема\Логотип Минтруда РК\logo_soc_1_1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5"/>
            <a:ext cx="610869" cy="5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329369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C4A1E6-4263-441F-8C3F-384FE0B0BA73}" type="datetime1">
              <a:rPr lang="ru-RU"/>
              <a:pPr>
                <a:defRPr/>
              </a:pPr>
              <a:t>27.06.2017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pic>
        <p:nvPicPr>
          <p:cNvPr id="8" name="Picture 2" descr="D:\Мои документы\Мои рисунки\Эмблема\Логотип Минтруда РК\logo_soc_1_1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5"/>
            <a:ext cx="610869" cy="5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63262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6CD5D88-307E-4930-A67A-14B8518486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9329369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C4A1E6-4263-441F-8C3F-384FE0B0BA73}" type="datetime1">
              <a:rPr lang="ru-RU"/>
              <a:pPr>
                <a:defRPr/>
              </a:pPr>
              <a:t>27.06.2017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pic>
        <p:nvPicPr>
          <p:cNvPr id="8" name="Picture 2" descr="D:\Мои документы\Мои рисунки\Эмблема\Логотип Минтруда РК\logo_soc_1_1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5"/>
            <a:ext cx="610869" cy="5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63262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6CD5D88-307E-4930-A67A-14B8518486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9329369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C4A1E6-4263-441F-8C3F-384FE0B0BA73}" type="datetime1">
              <a:rPr lang="ru-RU"/>
              <a:pPr>
                <a:defRPr/>
              </a:pPr>
              <a:t>27.06.2017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pic>
        <p:nvPicPr>
          <p:cNvPr id="8" name="Picture 2" descr="D:\Мои документы\Мои рисунки\Эмблема\Логотип Минтруда РК\logo_soc_1_1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5"/>
            <a:ext cx="610869" cy="5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63262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6CD5D88-307E-4930-A67A-14B8518486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9329369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C4A1E6-4263-441F-8C3F-384FE0B0BA73}" type="datetime1">
              <a:rPr lang="ru-RU"/>
              <a:pPr>
                <a:defRPr/>
              </a:pPr>
              <a:t>27.06.2017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pic>
        <p:nvPicPr>
          <p:cNvPr id="8" name="Picture 2" descr="D:\Мои документы\Мои рисунки\Эмблема\Логотип Минтруда РК\logo_soc_1_1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5"/>
            <a:ext cx="610869" cy="5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63262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6CD5D88-307E-4930-A67A-14B8518486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9329369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2140-2E0C-4FF1-97AC-6B45481924E9}" type="datetimeFigureOut">
              <a:rPr lang="ru-RU" smtClean="0"/>
              <a:pPr/>
              <a:t>27.06.2017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" name="Picture 2" descr="D:\Мои документы\Мои рисунки\Эмблема\Логотип Минтруда РК\logo_soc_1_1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5"/>
            <a:ext cx="610869" cy="5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63262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6CD5D88-307E-4930-A67A-14B8518486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567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C4A1E6-4263-441F-8C3F-384FE0B0BA73}" type="datetime1">
              <a:rPr lang="ru-RU">
                <a:solidFill>
                  <a:prstClr val="black"/>
                </a:solidFill>
              </a:rPr>
              <a:pPr>
                <a:defRPr/>
              </a:pPr>
              <a:t>27.06.2017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pic>
        <p:nvPicPr>
          <p:cNvPr id="7" name="Picture 2" descr="D:\Мои документы\Мои рисунки\Эмблема\Логотип Минтруда РК\logo_soc_1_1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5"/>
            <a:ext cx="610869" cy="5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63262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6CD5D88-307E-4930-A67A-14B8518486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231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BA8E0B3-2F1C-41F5-9AE4-D792E354B009}" type="datetime1">
              <a:rPr lang="ru-RU" smtClean="0"/>
              <a:pPr>
                <a:defRPr/>
              </a:pPr>
              <a:t>27.06.2017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D:\Мои документы\Мои рисунки\Эмблема\Логотип Минтруда РК\logo_soc_1_1a.jp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5"/>
            <a:ext cx="610869" cy="5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60432" y="6381328"/>
            <a:ext cx="63262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6CD5D88-307E-4930-A67A-14B8518486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4" r:id="rId1"/>
    <p:sldLayoutId id="2147484450" r:id="rId2"/>
    <p:sldLayoutId id="2147484455" r:id="rId3"/>
    <p:sldLayoutId id="2147484456" r:id="rId4"/>
    <p:sldLayoutId id="2147484457" r:id="rId5"/>
    <p:sldLayoutId id="2147484461" r:id="rId6"/>
    <p:sldLayoutId id="2147484462" r:id="rId7"/>
    <p:sldLayoutId id="2147484141" r:id="rId8"/>
    <p:sldLayoutId id="2147484463" r:id="rId9"/>
    <p:sldLayoutId id="2147484464" r:id="rId10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chart" Target="../charts/chart15.xml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chart" Target="../charts/char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916832"/>
            <a:ext cx="7484368" cy="216024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  <a:latin typeface="+mn-lt"/>
                <a:cs typeface="Times New Roman" panose="02020603050405020304" pitchFamily="18" charset="0"/>
              </a:rPr>
              <a:t>О результатах мероприятий </a:t>
            </a:r>
            <a:r>
              <a:rPr lang="ru-RU" sz="28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  <a:latin typeface="+mn-lt"/>
                <a:cs typeface="Times New Roman" panose="02020603050405020304" pitchFamily="18" charset="0"/>
              </a:rPr>
              <a:t/>
            </a:r>
            <a:br>
              <a:rPr lang="ru-RU" sz="28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  <a:latin typeface="+mn-lt"/>
                <a:cs typeface="Times New Roman" panose="02020603050405020304" pitchFamily="18" charset="0"/>
              </a:rPr>
            </a:br>
            <a:r>
              <a:rPr lang="ru-RU" sz="28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  <a:latin typeface="+mn-lt"/>
                <a:cs typeface="Times New Roman" panose="02020603050405020304" pitchFamily="18" charset="0"/>
              </a:rPr>
              <a:t>по повышению уровня 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  <a:latin typeface="+mn-lt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  <a:latin typeface="+mn-lt"/>
                <a:cs typeface="Times New Roman" panose="02020603050405020304" pitchFamily="18" charset="0"/>
              </a:rPr>
            </a:b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  <a:latin typeface="+mn-lt"/>
                <a:cs typeface="Times New Roman" panose="02020603050405020304" pitchFamily="18" charset="0"/>
              </a:rPr>
              <a:t>занятости населения в сельской местности Республики Коми по итогам 2016 года</a:t>
            </a:r>
            <a:endParaRPr lang="ru-RU" sz="2400" dirty="0">
              <a:ln>
                <a:solidFill>
                  <a:srgbClr val="C00000"/>
                </a:solidFill>
              </a:ln>
              <a:solidFill>
                <a:srgbClr val="C00000"/>
              </a:solidFill>
              <a:effectLst/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3200" y="5847655"/>
            <a:ext cx="63130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+mn-lt"/>
                <a:cs typeface="Times New Roman" panose="02020603050405020304" pitchFamily="18" charset="0"/>
              </a:rPr>
              <a:t>Докладчик – </a:t>
            </a:r>
            <a:r>
              <a:rPr lang="ru-RU" sz="1200" b="1" dirty="0" smtClean="0">
                <a:cs typeface="Times New Roman" panose="02020603050405020304" pitchFamily="18" charset="0"/>
              </a:rPr>
              <a:t>Филиппова Вера Васильевна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smtClean="0">
                <a:latin typeface="+mn-lt"/>
                <a:cs typeface="Times New Roman" panose="02020603050405020304" pitchFamily="18" charset="0"/>
              </a:rPr>
              <a:t>начальник отдела развития программ занятости Управления занятости Министерства</a:t>
            </a:r>
            <a:endParaRPr lang="ru-RU" sz="12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59632" y="261719"/>
            <a:ext cx="55446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latin typeface="+mn-lt"/>
                <a:cs typeface="Times New Roman" panose="02020603050405020304" pitchFamily="18" charset="0"/>
              </a:rPr>
              <a:t>Министерство труда, занятости </a:t>
            </a:r>
            <a:br>
              <a:rPr lang="ru-RU" sz="1400" b="1" dirty="0" smtClean="0">
                <a:latin typeface="+mn-lt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+mn-lt"/>
                <a:cs typeface="Times New Roman" panose="02020603050405020304" pitchFamily="18" charset="0"/>
              </a:rPr>
              <a:t>и социальной защиты Республики Коми</a:t>
            </a:r>
            <a:endParaRPr lang="ru-RU" sz="1400" b="1" dirty="0"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</p:spPr>
        <p:txBody>
          <a:bodyPr/>
          <a:lstStyle/>
          <a:p>
            <a:pPr>
              <a:defRPr/>
            </a:pPr>
            <a:fld id="{16CD5D88-307E-4930-A67A-14B8518486EA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916793353"/>
              </p:ext>
            </p:extLst>
          </p:nvPr>
        </p:nvGraphicFramePr>
        <p:xfrm>
          <a:off x="827584" y="1124744"/>
          <a:ext cx="748883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7584" y="116633"/>
            <a:ext cx="8136904" cy="792088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/>
          </a:bodyPr>
          <a:lstStyle>
            <a:defPPr>
              <a:defRPr lang="ru-RU"/>
            </a:defPPr>
            <a:lvl1pPr algn="r" eaLnBrk="0" hangingPunct="0">
              <a:defRPr sz="2400" b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Основания для разработки Плана мероприятий </a:t>
            </a:r>
            <a:br>
              <a:rPr lang="ru-RU" dirty="0"/>
            </a:br>
            <a:r>
              <a:rPr lang="ru-RU" dirty="0"/>
              <a:t>по повышению уровня занятости на селе</a:t>
            </a:r>
          </a:p>
        </p:txBody>
      </p:sp>
    </p:spTree>
    <p:extLst>
      <p:ext uri="{BB962C8B-B14F-4D97-AF65-F5344CB8AC3E}">
        <p14:creationId xmlns:p14="http://schemas.microsoft.com/office/powerpoint/2010/main" val="758453572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63473863"/>
              </p:ext>
            </p:extLst>
          </p:nvPr>
        </p:nvGraphicFramePr>
        <p:xfrm>
          <a:off x="539552" y="1287984"/>
          <a:ext cx="6336704" cy="4559446"/>
        </p:xfrm>
        <a:graphic>
          <a:graphicData uri="http://schemas.openxmlformats.org/drawingml/2006/table">
            <a:tbl>
              <a:tblPr bandRow="1">
                <a:tableStyleId>{0505E3EF-67EA-436B-97B2-0124C06EBD24}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922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МО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8961" marR="8961" marT="89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финансирование с МБ, тыс. руб.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8961" marR="8961" marT="89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+/-, тыс. руб.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8961" marR="8961" marT="89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03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2016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8961" marR="8961" marT="89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2017</a:t>
                      </a:r>
                      <a:endParaRPr lang="ru-RU" sz="2000" dirty="0">
                        <a:latin typeface="+mj-lt"/>
                      </a:endParaRPr>
                    </a:p>
                  </a:txBody>
                  <a:tcPr marL="8961" marR="8961" marT="89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62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Коми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5272,2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4285,3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-986,9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62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Вуктыл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-51,4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62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Печора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62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Сосногорск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62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Ижемский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547,0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547,0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62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Койгородский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-80,1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62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Сыктывдинский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377,4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450,3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62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Сысольский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340,6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62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Удорский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426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Усть-Вымский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367,2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292,9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-74,3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62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Усть-Куломский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2340,0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1330,0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-1010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662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Усть-Цилемский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686,0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680,0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22619" name="Прямоугольник 1"/>
          <p:cNvSpPr>
            <a:spLocks noChangeArrowheads="1"/>
          </p:cNvSpPr>
          <p:nvPr/>
        </p:nvSpPr>
        <p:spPr bwMode="auto">
          <a:xfrm>
            <a:off x="755576" y="188640"/>
            <a:ext cx="813690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Взаимодействие с муниципальными образованиями в рамках соглашений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«О взаимодействии по реализации мер активной политики занятости </a:t>
            </a:r>
            <a:r>
              <a:rPr lang="ru-RU" altLang="ru-RU" sz="1600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населения»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solidFill>
                  <a:srgbClr val="C00000"/>
                </a:solidFill>
                <a:latin typeface="+mj-lt"/>
                <a:ea typeface="Arial Unicode MS" pitchFamily="34" charset="-128"/>
                <a:cs typeface="Times New Roman" pitchFamily="18" charset="0"/>
              </a:rPr>
              <a:t>Средства </a:t>
            </a:r>
            <a:r>
              <a:rPr lang="ru-RU" altLang="ru-RU" sz="1600" b="1" dirty="0">
                <a:solidFill>
                  <a:srgbClr val="C00000"/>
                </a:solidFill>
                <a:latin typeface="+mj-lt"/>
                <a:ea typeface="Arial Unicode MS" pitchFamily="34" charset="-128"/>
                <a:cs typeface="Times New Roman" pitchFamily="18" charset="0"/>
              </a:rPr>
              <a:t>местного бюджета на организацию общественных работ </a:t>
            </a:r>
            <a:endParaRPr lang="ru-RU" altLang="ru-RU" sz="1600" b="1" dirty="0" smtClean="0">
              <a:solidFill>
                <a:srgbClr val="C00000"/>
              </a:solidFill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solidFill>
                  <a:srgbClr val="C00000"/>
                </a:solidFill>
                <a:latin typeface="+mj-lt"/>
                <a:ea typeface="Arial Unicode MS" pitchFamily="34" charset="-128"/>
                <a:cs typeface="Times New Roman" pitchFamily="18" charset="0"/>
              </a:rPr>
              <a:t>на 2017 </a:t>
            </a:r>
            <a:r>
              <a:rPr lang="ru-RU" altLang="ru-RU" sz="1600" b="1" dirty="0">
                <a:solidFill>
                  <a:srgbClr val="C00000"/>
                </a:solidFill>
                <a:latin typeface="+mj-lt"/>
                <a:ea typeface="Arial Unicode MS" pitchFamily="34" charset="-128"/>
                <a:cs typeface="Times New Roman" pitchFamily="18" charset="0"/>
              </a:rPr>
              <a:t>год в сравнении с </a:t>
            </a:r>
            <a:r>
              <a:rPr lang="ru-RU" altLang="ru-RU" sz="1600" b="1" dirty="0" smtClean="0">
                <a:solidFill>
                  <a:srgbClr val="C00000"/>
                </a:solidFill>
                <a:latin typeface="+mj-lt"/>
                <a:ea typeface="Arial Unicode MS" pitchFamily="34" charset="-128"/>
                <a:cs typeface="Times New Roman" pitchFamily="18" charset="0"/>
              </a:rPr>
              <a:t>2016 </a:t>
            </a:r>
            <a:r>
              <a:rPr lang="ru-RU" altLang="ru-RU" sz="1600" b="1" dirty="0">
                <a:solidFill>
                  <a:srgbClr val="C00000"/>
                </a:solidFill>
                <a:latin typeface="+mj-lt"/>
                <a:ea typeface="Arial Unicode MS" pitchFamily="34" charset="-128"/>
                <a:cs typeface="Times New Roman" pitchFamily="18" charset="0"/>
              </a:rPr>
              <a:t>годом</a:t>
            </a:r>
          </a:p>
        </p:txBody>
      </p:sp>
      <p:sp>
        <p:nvSpPr>
          <p:cNvPr id="22620" name="Прямоугольник 1"/>
          <p:cNvSpPr>
            <a:spLocks noChangeArrowheads="1"/>
          </p:cNvSpPr>
          <p:nvPr/>
        </p:nvSpPr>
        <p:spPr bwMode="auto">
          <a:xfrm>
            <a:off x="755576" y="6021288"/>
            <a:ext cx="80670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* Средства с МБ в </a:t>
            </a:r>
            <a:r>
              <a:rPr lang="ru-RU" altLang="ru-RU" sz="18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остальных городах и районах на </a:t>
            </a:r>
            <a:r>
              <a:rPr lang="ru-RU" altLang="ru-RU" sz="1800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организацию общественных работ не выделяются </a:t>
            </a:r>
          </a:p>
        </p:txBody>
      </p:sp>
    </p:spTree>
    <p:extLst>
      <p:ext uri="{BB962C8B-B14F-4D97-AF65-F5344CB8AC3E}">
        <p14:creationId xmlns:p14="http://schemas.microsoft.com/office/powerpoint/2010/main" val="1009473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79712" y="159023"/>
            <a:ext cx="6840760" cy="461665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/>
          </a:bodyPr>
          <a:lstStyle>
            <a:defPPr>
              <a:defRPr lang="ru-RU"/>
            </a:defPPr>
            <a:lvl1pPr algn="r" eaLnBrk="0" hangingPunct="0">
              <a:defRPr sz="2400" b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П. 1. Организация общественных работ 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651044299"/>
              </p:ext>
            </p:extLst>
          </p:nvPr>
        </p:nvGraphicFramePr>
        <p:xfrm>
          <a:off x="251520" y="764704"/>
          <a:ext cx="3960440" cy="3469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015749"/>
              </p:ext>
            </p:extLst>
          </p:nvPr>
        </p:nvGraphicFramePr>
        <p:xfrm>
          <a:off x="4405164" y="836712"/>
          <a:ext cx="4392488" cy="184404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9362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88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64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409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968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Год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План (чел.)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Трудоустроено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(чел.)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Финансирование, млн. руб.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5050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4450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9,8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5020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5100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9,7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4610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4659</a:t>
                      </a:r>
                      <a:endParaRPr lang="ru-RU" b="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7,9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11197437"/>
              </p:ext>
            </p:extLst>
          </p:nvPr>
        </p:nvGraphicFramePr>
        <p:xfrm>
          <a:off x="251520" y="4509120"/>
          <a:ext cx="3831928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668344" y="6473081"/>
            <a:ext cx="1315721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6F303917-D9B1-4FBF-92D8-F7EF9FEFAAFB}" type="slidenum">
              <a:rPr lang="ru-RU" smtClean="0"/>
              <a:pPr algn="r">
                <a:defRPr/>
              </a:pPr>
              <a:t>12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275856" y="2852936"/>
            <a:ext cx="576064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Привлечено средств работодателей – 29,6 млн. рублей</a:t>
            </a:r>
            <a:endParaRPr lang="ru-RU" b="1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578359645"/>
              </p:ext>
            </p:extLst>
          </p:nvPr>
        </p:nvGraphicFramePr>
        <p:xfrm>
          <a:off x="4211960" y="3356992"/>
          <a:ext cx="493204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32079" y="6165304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+mj-lt"/>
                <a:cs typeface="Times New Roman" panose="02020603050405020304" pitchFamily="18" charset="0"/>
              </a:rPr>
              <a:t>человек</a:t>
            </a:r>
            <a:endParaRPr lang="ru-RU" sz="14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96070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2941638" y="149225"/>
            <a:ext cx="5977234" cy="831850"/>
          </a:xfrm>
        </p:spPr>
        <p:txBody>
          <a:bodyPr anchor="ctr">
            <a:scene3d>
              <a:camera prst="orthographicFront"/>
              <a:lightRig rig="soft" dir="t"/>
            </a:scene3d>
            <a:sp3d prstMaterial="softEdge"/>
          </a:bodyPr>
          <a:lstStyle/>
          <a:p>
            <a:pPr algn="r" eaLnBrk="0" fontAlgn="base" hangingPunct="0">
              <a:spcAft>
                <a:spcPct val="0"/>
              </a:spcAft>
            </a:pPr>
            <a:r>
              <a:rPr lang="ru-RU" sz="24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П. 2. Содействие самозанятости </a:t>
            </a:r>
            <a:br>
              <a:rPr lang="ru-RU" sz="24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24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безработных граждан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449" y="1228092"/>
            <a:ext cx="8499423" cy="6771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900" dirty="0" smtClean="0">
                <a:latin typeface="+mj-lt"/>
                <a:cs typeface="Times New Roman" panose="02020603050405020304" pitchFamily="18" charset="0"/>
              </a:rPr>
              <a:t>Основное внимание – сельским районам, </a:t>
            </a:r>
            <a:br>
              <a:rPr lang="ru-RU" sz="1900" dirty="0" smtClean="0">
                <a:latin typeface="+mj-lt"/>
                <a:cs typeface="Times New Roman" panose="02020603050405020304" pitchFamily="18" charset="0"/>
              </a:rPr>
            </a:br>
            <a:r>
              <a:rPr lang="ru-RU" sz="1900" dirty="0" smtClean="0">
                <a:latin typeface="+mj-lt"/>
                <a:cs typeface="Times New Roman" panose="02020603050405020304" pitchFamily="18" charset="0"/>
              </a:rPr>
              <a:t>особенно – с наиболее высоким уровнем безработицы</a:t>
            </a:r>
            <a:endParaRPr lang="ru-RU" sz="19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449" y="198884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+mj-lt"/>
                <a:cs typeface="Times New Roman" panose="02020603050405020304" pitchFamily="18" charset="0"/>
              </a:rPr>
              <a:t>Формы содействия:</a:t>
            </a:r>
          </a:p>
          <a:p>
            <a:pPr algn="ctr"/>
            <a:endParaRPr lang="ru-RU" b="1" dirty="0" smtClean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481413"/>
              </p:ext>
            </p:extLst>
          </p:nvPr>
        </p:nvGraphicFramePr>
        <p:xfrm>
          <a:off x="4201690" y="4448016"/>
          <a:ext cx="4684073" cy="199136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7172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07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962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63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3344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Предоставление субсидий </a:t>
                      </a:r>
                      <a:br>
                        <a:rPr lang="ru-RU" sz="140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на открытие собственного дела</a:t>
                      </a:r>
                      <a:endParaRPr lang="ru-RU" sz="140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40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Факт </a:t>
                      </a:r>
                      <a:endParaRPr lang="ru-RU" sz="140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. Сельские жители</a:t>
                      </a:r>
                      <a:endParaRPr lang="ru-RU" sz="140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Финансирование, млн руб.</a:t>
                      </a:r>
                      <a:endParaRPr lang="ru-RU" sz="140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2015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61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61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44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3,7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50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54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39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3,1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150926"/>
              </p:ext>
            </p:extLst>
          </p:nvPr>
        </p:nvGraphicFramePr>
        <p:xfrm>
          <a:off x="419448" y="2428419"/>
          <a:ext cx="3456385" cy="3076237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4563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33037">
                <a:tc>
                  <a:txBody>
                    <a:bodyPr/>
                    <a:lstStyle/>
                    <a:p>
                      <a:pPr marL="285750" indent="-2857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500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психологическая диагностика</a:t>
                      </a:r>
                      <a:endParaRPr lang="ru-RU" sz="1500" dirty="0">
                        <a:effectLst/>
                        <a:latin typeface="+mj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3037">
                <a:tc>
                  <a:txBody>
                    <a:bodyPr/>
                    <a:lstStyle/>
                    <a:p>
                      <a:pPr marL="285750" indent="-2857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500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помощь в составлении бизнес-плана</a:t>
                      </a:r>
                      <a:endParaRPr lang="ru-RU" sz="1500" dirty="0">
                        <a:effectLst/>
                        <a:latin typeface="+mj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6074">
                <a:tc>
                  <a:txBody>
                    <a:bodyPr/>
                    <a:lstStyle/>
                    <a:p>
                      <a:pPr marL="285750" indent="-2857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500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единовременная финансовая помощь на подготовку документов для соответствующей государственной регистрации</a:t>
                      </a:r>
                      <a:endParaRPr lang="ru-RU" sz="1500" dirty="0">
                        <a:effectLst/>
                        <a:latin typeface="+mj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6711">
                <a:tc>
                  <a:txBody>
                    <a:bodyPr/>
                    <a:lstStyle/>
                    <a:p>
                      <a:pPr marL="285750" indent="-2857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500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единовременная финансовая помощь при государственной регистрации </a:t>
                      </a:r>
                      <a:endParaRPr lang="ru-RU" sz="1500" dirty="0">
                        <a:effectLst/>
                        <a:latin typeface="+mj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6074">
                <a:tc>
                  <a:txBody>
                    <a:bodyPr/>
                    <a:lstStyle/>
                    <a:p>
                      <a:pPr marL="285750" indent="-2857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500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организация консультаций с инспекторами налоговых органов и Пенсионного фонда</a:t>
                      </a:r>
                      <a:endParaRPr lang="ru-RU" sz="1500" dirty="0">
                        <a:effectLst/>
                        <a:latin typeface="+mj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392155606"/>
              </p:ext>
            </p:extLst>
          </p:nvPr>
        </p:nvGraphicFramePr>
        <p:xfrm>
          <a:off x="4090516" y="2625252"/>
          <a:ext cx="4680520" cy="183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202856" y="2204864"/>
            <a:ext cx="471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+mj-lt"/>
                <a:cs typeface="Times New Roman" panose="02020603050405020304" pitchFamily="18" charset="0"/>
              </a:rPr>
              <a:t>Источники финансирования, млн. руб.</a:t>
            </a:r>
            <a:endParaRPr lang="ru-RU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4437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</p:spPr>
        <p:txBody>
          <a:bodyPr/>
          <a:lstStyle/>
          <a:p>
            <a:pPr>
              <a:defRPr/>
            </a:pPr>
            <a:fld id="{D1C9C348-EEAF-4052-A6F9-A012D932CED7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3808" y="22523"/>
            <a:ext cx="6048672" cy="830997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/>
          </a:bodyPr>
          <a:lstStyle>
            <a:defPPr>
              <a:defRPr lang="ru-RU"/>
            </a:defPPr>
            <a:lvl1pPr algn="r" eaLnBrk="0" hangingPunct="0">
              <a:defRPr sz="2400" b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ru-RU" dirty="0" smtClean="0"/>
              <a:t>Народные проекты </a:t>
            </a:r>
            <a:r>
              <a:rPr lang="ru-RU" dirty="0"/>
              <a:t>в 2016 году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800801"/>
              </p:ext>
            </p:extLst>
          </p:nvPr>
        </p:nvGraphicFramePr>
        <p:xfrm>
          <a:off x="323528" y="887850"/>
          <a:ext cx="8568952" cy="5688833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0810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236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066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МО МР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Тематика малых проектов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Выделенная </a:t>
                      </a:r>
                      <a:r>
                        <a:rPr lang="ru-RU" sz="1200" u="none" strike="noStrike" dirty="0">
                          <a:effectLst/>
                        </a:rPr>
                        <a:t>сумма, </a:t>
                      </a:r>
                      <a:r>
                        <a:rPr lang="ru-RU" sz="1200" u="none" strike="noStrike" dirty="0" smtClean="0">
                          <a:effectLst/>
                        </a:rPr>
                        <a:t/>
                      </a:r>
                      <a:br>
                        <a:rPr lang="ru-RU" sz="1200" u="none" strike="noStrike" dirty="0" smtClean="0">
                          <a:effectLst/>
                        </a:rPr>
                      </a:br>
                      <a:r>
                        <a:rPr lang="ru-RU" sz="1200" u="none" strike="noStrike" dirty="0" smtClean="0">
                          <a:effectLst/>
                        </a:rPr>
                        <a:t>тыс</a:t>
                      </a:r>
                      <a:r>
                        <a:rPr lang="ru-RU" sz="1200" u="none" strike="noStrike" dirty="0">
                          <a:effectLst/>
                        </a:rPr>
                        <a:t>. руб.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Запланированное количество </a:t>
                      </a:r>
                      <a:r>
                        <a:rPr lang="ru-RU" sz="1200" u="none" strike="noStrike" dirty="0">
                          <a:effectLst/>
                        </a:rPr>
                        <a:t>трудоустроенных </a:t>
                      </a:r>
                      <a:r>
                        <a:rPr lang="ru-RU" sz="1200" u="none" strike="noStrike" dirty="0" smtClean="0">
                          <a:effectLst/>
                        </a:rPr>
                        <a:t>безработных граждан, </a:t>
                      </a:r>
                      <a:r>
                        <a:rPr lang="ru-RU" sz="1200" u="none" strike="noStrike" dirty="0">
                          <a:effectLst/>
                        </a:rPr>
                        <a:t>чел.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9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Вуктыл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Благоустройство территории п. Лемтыбож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83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Сосногорск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Ликвидация несанкционированной свалки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в Сосногорске</a:t>
                      </a:r>
                      <a:r>
                        <a:rPr lang="ru-RU" sz="1200" u="none" strike="noStrike" dirty="0" smtClean="0">
                          <a:effectLst/>
                        </a:rPr>
                        <a:t> и обустройство зоны отдыха для жителей пгт. Войвож.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39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Княжпогостский район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Благоустройство территории района с привлечением безработных граждан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39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Койгородский район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Строительство домика для проведения торжеств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243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83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Корткеросский район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Ремонт и обустройство общественных колодцев в п. Приозерный; обустройство центральной площади села Сторожевск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600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83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Сыктывдинский район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Благоустройство  п. Яснэг, с. Озел, с. Пажга, с. Слудка, с. Шошки, с. Палевицы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1 587,0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85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83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Сысольский район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Благоустройство площади с. Визинга, благоустройство п. Визиндор и п. Щугрэм с устройством общественных колодцев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600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20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583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Удорский район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Благоустройство территории с. Важгорт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300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39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Усть-Вымский район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Благоустройство села Айкино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270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12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6825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Усть-Куломский район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Восстановление пешеходного тротуара с. Усть-Кулом, благоустройство с. Ульяново, с. Носим, ликвидация несанкционированной свалки в д. Пожегдин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1200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21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39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ИТОГО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6000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179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1978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</p:spPr>
        <p:txBody>
          <a:bodyPr/>
          <a:lstStyle/>
          <a:p>
            <a:pPr>
              <a:defRPr/>
            </a:pPr>
            <a:fld id="{16CD5D88-307E-4930-A67A-14B8518486EA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5736" y="116632"/>
            <a:ext cx="6840760" cy="526157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/>
          </a:bodyPr>
          <a:lstStyle>
            <a:defPPr>
              <a:defRPr lang="ru-RU"/>
            </a:defPPr>
            <a:lvl1pPr algn="r" eaLnBrk="0" hangingPunct="0">
              <a:defRPr sz="2400" b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  <a:latin typeface="+mj-lt"/>
                <a:ea typeface="+mj-ea"/>
                <a:cs typeface="Times New Roman" panose="02020603050405020304" pitchFamily="18" charset="0"/>
              </a:defRPr>
            </a:lvl1pPr>
            <a:lvl2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2pPr>
            <a:lvl3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3pPr>
            <a:lvl4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4pPr>
            <a:lvl5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</a:lstStyle>
          <a:p>
            <a:r>
              <a:rPr lang="ru-RU" dirty="0" smtClean="0"/>
              <a:t>Народные проекты </a:t>
            </a:r>
            <a:r>
              <a:rPr lang="ru-RU" dirty="0"/>
              <a:t>в 2017 году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176637"/>
              </p:ext>
            </p:extLst>
          </p:nvPr>
        </p:nvGraphicFramePr>
        <p:xfrm>
          <a:off x="251520" y="836712"/>
          <a:ext cx="8640961" cy="5817295"/>
        </p:xfrm>
        <a:graphic>
          <a:graphicData uri="http://schemas.openxmlformats.org/drawingml/2006/table">
            <a:tbl>
              <a:tblPr firstRow="1" lastRow="1" bandRow="1">
                <a:tableStyleId>{00A15C55-8517-42AA-B614-E9B94910E393}</a:tableStyleId>
              </a:tblPr>
              <a:tblGrid>
                <a:gridCol w="4504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377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7525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012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6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№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МО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Наименование проекта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</a:rPr>
                        <a:t>человек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сумма из РБ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79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1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Усть-Куломский р-н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ликвидация несанкционированной свалки п.Лопъювад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3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84 600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0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2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Усть-Куломский р-н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Благоустройство территории памятника ветеранам ВОВ в </a:t>
                      </a:r>
                      <a:r>
                        <a:rPr lang="ru-RU" sz="1300" u="none" strike="noStrike" dirty="0" err="1">
                          <a:effectLst/>
                        </a:rPr>
                        <a:t>с.Югыдъяг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10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177 700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81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3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Корткеросский р-н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smtClean="0">
                          <a:effectLst/>
                        </a:rPr>
                        <a:t>Уборка </a:t>
                      </a:r>
                      <a:r>
                        <a:rPr lang="ru-RU" sz="1300" u="none" strike="noStrike" dirty="0" err="1" smtClean="0">
                          <a:effectLst/>
                        </a:rPr>
                        <a:t>несанкционироанных</a:t>
                      </a:r>
                      <a:r>
                        <a:rPr lang="ru-RU" sz="1300" u="none" strike="noStrike" dirty="0" smtClean="0">
                          <a:effectLst/>
                        </a:rPr>
                        <a:t> свалок в с. Сторожевск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5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300 000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4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err="1">
                          <a:effectLst/>
                        </a:rPr>
                        <a:t>г.Сосногорск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Ремонт водозаборного колодца в </a:t>
                      </a:r>
                      <a:r>
                        <a:rPr lang="ru-RU" sz="1300" u="none" strike="noStrike" dirty="0" err="1">
                          <a:effectLst/>
                        </a:rPr>
                        <a:t>пст.Ираель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3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300 000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11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5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Усть-Вымский р-н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Благоустройство территории памятника участникам Вов, погибшим на </a:t>
                      </a:r>
                      <a:r>
                        <a:rPr lang="ru-RU" sz="1300" u="none" strike="noStrike" dirty="0" smtClean="0">
                          <a:effectLst/>
                        </a:rPr>
                        <a:t>фронте, </a:t>
                      </a:r>
                      <a:r>
                        <a:rPr lang="ru-RU" sz="1300" u="none" strike="noStrike" dirty="0">
                          <a:effectLst/>
                        </a:rPr>
                        <a:t>в деревне </a:t>
                      </a:r>
                      <a:r>
                        <a:rPr lang="ru-RU" sz="1300" u="none" strike="noStrike" dirty="0" err="1" smtClean="0">
                          <a:effectLst/>
                        </a:rPr>
                        <a:t>Яг</a:t>
                      </a:r>
                      <a:r>
                        <a:rPr lang="ru-RU" sz="1300" u="none" strike="noStrike" dirty="0" smtClean="0">
                          <a:effectLst/>
                        </a:rPr>
                        <a:t> на территории </a:t>
                      </a:r>
                      <a:r>
                        <a:rPr lang="ru-RU" sz="1300" u="none" strike="noStrike" dirty="0" err="1" smtClean="0">
                          <a:effectLst/>
                        </a:rPr>
                        <a:t>СП"Гам</a:t>
                      </a:r>
                      <a:r>
                        <a:rPr lang="ru-RU" sz="1300" u="none" strike="noStrike" dirty="0" smtClean="0">
                          <a:effectLst/>
                        </a:rPr>
                        <a:t>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20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300 000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6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err="1">
                          <a:effectLst/>
                        </a:rPr>
                        <a:t>г.Вуктыл</a:t>
                      </a:r>
                      <a:r>
                        <a:rPr lang="ru-RU" sz="1300" u="none" strike="noStrike" dirty="0">
                          <a:effectLst/>
                        </a:rPr>
                        <a:t>                    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Устройство водоразборной колонки в центре поселка </a:t>
                      </a:r>
                      <a:r>
                        <a:rPr lang="ru-RU" sz="1300" u="none" strike="noStrike" dirty="0" err="1">
                          <a:effectLst/>
                        </a:rPr>
                        <a:t>Усть-Соплекс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6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300 000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6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7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Сыктывдинский р-н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Обустройство детской площадки в </a:t>
                      </a:r>
                      <a:r>
                        <a:rPr lang="ru-RU" sz="1300" u="none" strike="noStrike" dirty="0" err="1">
                          <a:effectLst/>
                        </a:rPr>
                        <a:t>д.Гаръя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r>
                        <a:rPr lang="ru-RU" sz="1300" u="none" strike="noStrike" dirty="0" err="1">
                          <a:effectLst/>
                        </a:rPr>
                        <a:t>с.Пажга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10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120 000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6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8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Сыктывдинский р-н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С/п с."</a:t>
                      </a:r>
                      <a:r>
                        <a:rPr lang="ru-RU" sz="1300" u="none" strike="noStrike" dirty="0" err="1">
                          <a:effectLst/>
                        </a:rPr>
                        <a:t>Лэзым</a:t>
                      </a:r>
                      <a:r>
                        <a:rPr lang="ru-RU" sz="1300" u="none" strike="noStrike" dirty="0">
                          <a:effectLst/>
                        </a:rPr>
                        <a:t>  Обустройство детской </a:t>
                      </a:r>
                      <a:r>
                        <a:rPr lang="ru-RU" sz="1300" u="none" strike="noStrike" dirty="0" smtClean="0">
                          <a:effectLst/>
                        </a:rPr>
                        <a:t>площадки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10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250 000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1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9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Усть-Куломский р-н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Создание сквера участникам ликвидации последствий катастрофы на Чернобыльской АЭС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5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270 000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188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10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Прилузский р-н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Снос ветхих многоквартирных домов в СП "Летка"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5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300 000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6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11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Удорский р-н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"Реконструкция уличной сцены </a:t>
                      </a:r>
                      <a:r>
                        <a:rPr lang="ru-RU" sz="1300" u="none" strike="noStrike" dirty="0" err="1">
                          <a:effectLst/>
                        </a:rPr>
                        <a:t>п.Междуреченск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3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300 000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78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12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Усть-Цилемский р-н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Благоустройство </a:t>
                      </a:r>
                      <a:r>
                        <a:rPr lang="ru-RU" sz="1300" u="none" strike="noStrike" dirty="0" smtClean="0">
                          <a:effectLst/>
                        </a:rPr>
                        <a:t>зон </a:t>
                      </a:r>
                      <a:r>
                        <a:rPr lang="ru-RU" sz="1300" u="none" strike="noStrike" dirty="0">
                          <a:effectLst/>
                        </a:rPr>
                        <a:t>санитарной охраны водопроводных </a:t>
                      </a:r>
                      <a:r>
                        <a:rPr lang="ru-RU" sz="1300" u="none" strike="noStrike" dirty="0" smtClean="0">
                          <a:effectLst/>
                        </a:rPr>
                        <a:t>сооружений</a:t>
                      </a:r>
                      <a:r>
                        <a:rPr lang="ru-RU" sz="13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300" u="none" strike="noStrike" dirty="0" smtClean="0">
                          <a:effectLst/>
                        </a:rPr>
                        <a:t>села </a:t>
                      </a:r>
                      <a:r>
                        <a:rPr lang="ru-RU" sz="1300" u="none" strike="noStrike" dirty="0" err="1" smtClean="0">
                          <a:effectLst/>
                        </a:rPr>
                        <a:t>Хабариха</a:t>
                      </a:r>
                      <a:r>
                        <a:rPr lang="ru-RU" sz="1300" u="none" strike="noStrike" dirty="0" smtClean="0">
                          <a:effectLst/>
                        </a:rPr>
                        <a:t>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4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300 000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120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13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г.Сосногорск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Благоустройство сквера памяти в </a:t>
                      </a:r>
                      <a:r>
                        <a:rPr lang="ru-RU" sz="1300" u="none" strike="noStrike" dirty="0" err="1">
                          <a:effectLst/>
                        </a:rPr>
                        <a:t>пст.Верхнеижемский</a:t>
                      </a:r>
                      <a:r>
                        <a:rPr lang="ru-RU" sz="1300" u="none" strike="noStrike" dirty="0">
                          <a:effectLst/>
                        </a:rPr>
                        <a:t>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3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300 000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6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14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Сыктывдинский р-н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Администрация с/п "Слудка" ремонт </a:t>
                      </a:r>
                      <a:r>
                        <a:rPr lang="ru-RU" sz="1300" u="none" strike="noStrike" dirty="0" smtClean="0">
                          <a:effectLst/>
                        </a:rPr>
                        <a:t>колодца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30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270 000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865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15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smtClean="0">
                          <a:effectLst/>
                        </a:rPr>
                        <a:t>Тр.-</a:t>
                      </a:r>
                      <a:r>
                        <a:rPr lang="ru-RU" sz="1300" u="none" strike="noStrike" dirty="0">
                          <a:effectLst/>
                        </a:rPr>
                        <a:t>Печорский р-н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Благоустройство территории </a:t>
                      </a:r>
                      <a:r>
                        <a:rPr lang="ru-RU" sz="1300" u="none" strike="noStrike" dirty="0" smtClean="0">
                          <a:effectLst/>
                        </a:rPr>
                        <a:t>в </a:t>
                      </a:r>
                      <a:r>
                        <a:rPr lang="ru-RU" sz="1300" u="none" strike="noStrike" dirty="0" err="1">
                          <a:effectLst/>
                        </a:rPr>
                        <a:t>пст</a:t>
                      </a:r>
                      <a:r>
                        <a:rPr lang="ru-RU" sz="1300" u="none" strike="noStrike" dirty="0">
                          <a:effectLst/>
                        </a:rPr>
                        <a:t> Усть-Илыч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11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300 000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6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16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Сысольский р-н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Ремон тротуаров по улице с.Визинга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5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300 000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60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17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Княжпогостский р-н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Сквер памяти "Живи и помни "в с.Шошка 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5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237 700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355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18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smtClean="0">
                          <a:effectLst/>
                        </a:rPr>
                        <a:t>Тр.-</a:t>
                      </a:r>
                      <a:r>
                        <a:rPr lang="ru-RU" sz="1300" u="none" strike="noStrike" dirty="0">
                          <a:effectLst/>
                        </a:rPr>
                        <a:t>Печорский р-н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Благоустройство </a:t>
                      </a:r>
                      <a:r>
                        <a:rPr lang="ru-RU" sz="1300" u="none" strike="noStrike" dirty="0" err="1">
                          <a:effectLst/>
                        </a:rPr>
                        <a:t>п.Знаменка</a:t>
                      </a:r>
                      <a:r>
                        <a:rPr lang="ru-RU" sz="1300" u="none" strike="noStrike" dirty="0">
                          <a:effectLst/>
                        </a:rPr>
                        <a:t> (вывоз мусора </a:t>
                      </a:r>
                      <a:r>
                        <a:rPr lang="ru-RU" sz="1300" u="none" strike="noStrike" dirty="0" smtClean="0">
                          <a:effectLst/>
                        </a:rPr>
                        <a:t>разрушенных </a:t>
                      </a:r>
                      <a:r>
                        <a:rPr lang="ru-RU" sz="1300" u="none" strike="noStrike" dirty="0">
                          <a:effectLst/>
                        </a:rPr>
                        <a:t>зданий)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8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300 000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21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19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Сыктывдинский р-н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Ремонт детской площадки во дворе домов №10,12,14 ,по улице Гагарина в с.Выльгорт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10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270 000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587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20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Сыктывдинский р-н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Благоустройство территории сельского поселения Шошка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15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270 000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21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Сысольский р-н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Благоустройство территории поселка Заозерье 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3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270 000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48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22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Койгородский р-н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Снос ветхих и аварийных строений в сельском поселении Нючпас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10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300 000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807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 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smtClean="0">
                          <a:effectLst/>
                        </a:rPr>
                        <a:t>ВСЕГО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</a:rPr>
                        <a:t> 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</a:rPr>
                        <a:t>184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</a:rPr>
                        <a:t>5 820 000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38" marR="2138" marT="2138" marB="0" anchor="ctr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806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76F54-4767-4309-8FAA-A1557B629BE0}" type="slidenum">
              <a:rPr lang="ru-RU" smtClean="0"/>
              <a:pPr/>
              <a:t>16</a:t>
            </a:fld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123949735"/>
              </p:ext>
            </p:extLst>
          </p:nvPr>
        </p:nvGraphicFramePr>
        <p:xfrm>
          <a:off x="539552" y="2492896"/>
          <a:ext cx="8424936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7704" y="188640"/>
            <a:ext cx="6913463" cy="1200329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/>
          </a:bodyPr>
          <a:lstStyle>
            <a:defPPr>
              <a:defRPr lang="ru-RU"/>
            </a:defPPr>
            <a:lvl1pPr algn="r" eaLnBrk="0" hangingPunct="0">
              <a:defRPr sz="2400" b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Результат реализации Плана мероприятий </a:t>
            </a:r>
            <a:br>
              <a:rPr lang="ru-RU" dirty="0"/>
            </a:br>
            <a:r>
              <a:rPr lang="ru-RU" dirty="0"/>
              <a:t>по повышению уровня занятости населения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сельской местности Республики Коми</a:t>
            </a:r>
          </a:p>
        </p:txBody>
      </p:sp>
    </p:spTree>
    <p:extLst>
      <p:ext uri="{BB962C8B-B14F-4D97-AF65-F5344CB8AC3E}">
        <p14:creationId xmlns:p14="http://schemas.microsoft.com/office/powerpoint/2010/main" val="10251541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650" y="3708400"/>
            <a:ext cx="69850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Благодарю за внимание!</a:t>
            </a:r>
            <a:endParaRPr lang="ru-RU" sz="1100" dirty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1100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116632"/>
            <a:ext cx="7344816" cy="830997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/>
          </a:bodyPr>
          <a:lstStyle/>
          <a:p>
            <a:pPr algn="r" eaLnBrk="0" hangingPunct="0"/>
            <a:r>
              <a:rPr lang="ru-RU" sz="24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Численность населения Республики Коми </a:t>
            </a:r>
          </a:p>
          <a:p>
            <a:pPr algn="r" eaLnBrk="0" hangingPunct="0"/>
            <a:r>
              <a:rPr lang="ru-RU" sz="24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на 1 января </a:t>
            </a:r>
            <a:r>
              <a:rPr lang="ru-RU" sz="24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2017 </a:t>
            </a:r>
            <a:r>
              <a:rPr lang="ru-RU" sz="24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года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6464809"/>
              </p:ext>
            </p:extLst>
          </p:nvPr>
        </p:nvGraphicFramePr>
        <p:xfrm>
          <a:off x="127354" y="549718"/>
          <a:ext cx="8713788" cy="3600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1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915816" y="5157193"/>
            <a:ext cx="2751426" cy="93610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ctr">
              <a:spcBef>
                <a:spcPts val="1000"/>
              </a:spcBef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15.01.2016 г.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476,6 </a:t>
            </a:r>
            <a:r>
              <a:rPr lang="ru-RU" sz="2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тыс. </a:t>
            </a: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чел.</a:t>
            </a:r>
            <a:endParaRPr lang="ru-RU" sz="16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86409" y="4182179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Численность экономически активного населения Республики Коми 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923070" y="5157193"/>
            <a:ext cx="2751426" cy="93610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ctr">
              <a:spcBef>
                <a:spcPts val="1000"/>
              </a:spcBef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15.01.2017 г.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465,9 </a:t>
            </a:r>
            <a:r>
              <a:rPr lang="ru-RU" sz="2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тыс. чел</a:t>
            </a: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732240" y="6396973"/>
            <a:ext cx="18695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по данным Комистата</a:t>
            </a:r>
            <a:endParaRPr lang="ru-RU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32040" y="2967335"/>
            <a:ext cx="38315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Всего – 850,6 тыс. человек</a:t>
            </a:r>
            <a:endParaRPr lang="ru-RU" sz="2400" b="1" dirty="0">
              <a:ln>
                <a:solidFill>
                  <a:srgbClr val="C00000"/>
                </a:solidFill>
              </a:ln>
              <a:solidFill>
                <a:srgbClr val="C00000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90425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260294166"/>
              </p:ext>
            </p:extLst>
          </p:nvPr>
        </p:nvGraphicFramePr>
        <p:xfrm>
          <a:off x="179512" y="1042516"/>
          <a:ext cx="8784976" cy="5194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67744" y="56818"/>
            <a:ext cx="6830941" cy="707886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/>
          </a:bodyPr>
          <a:lstStyle>
            <a:defPPr>
              <a:defRPr lang="ru-RU"/>
            </a:defPPr>
            <a:lvl1pPr algn="r" eaLnBrk="0" hangingPunct="0">
              <a:defRPr sz="2400" b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  <a:latin typeface="+mj-lt"/>
                <a:ea typeface="+mj-ea"/>
                <a:cs typeface="Times New Roman" panose="02020603050405020304" pitchFamily="18" charset="0"/>
              </a:defRPr>
            </a:lvl1pPr>
            <a:lvl2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2pPr>
            <a:lvl3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3pPr>
            <a:lvl4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4pPr>
            <a:lvl5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</a:lstStyle>
          <a:p>
            <a:r>
              <a:rPr lang="ru-RU" dirty="0">
                <a:latin typeface="Calibri" panose="020F0502020204030204" pitchFamily="34" charset="0"/>
              </a:rPr>
              <a:t>Уровень безработицы в Республике Коми (в %)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360167" y="2636912"/>
            <a:ext cx="1393635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В сельских районах</a:t>
            </a:r>
            <a:endParaRPr lang="ru-RU" sz="1600" b="1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76256" y="4005064"/>
            <a:ext cx="1877546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По республике</a:t>
            </a:r>
            <a:endParaRPr lang="ru-RU" sz="1600" b="1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16417" y="6381328"/>
            <a:ext cx="720080" cy="365125"/>
          </a:xfrm>
        </p:spPr>
        <p:txBody>
          <a:bodyPr/>
          <a:lstStyle/>
          <a:p>
            <a:pPr>
              <a:defRPr/>
            </a:pPr>
            <a:r>
              <a:rPr lang="ru-RU" dirty="0">
                <a:solidFill>
                  <a:prstClr val="black"/>
                </a:solidFill>
              </a:rPr>
              <a:t>2</a:t>
            </a:r>
            <a:endParaRPr lang="ru-RU" dirty="0" smtClean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56984" y="6155085"/>
            <a:ext cx="7740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6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годы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9512" y="764704"/>
            <a:ext cx="1152525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6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проценты</a:t>
            </a:r>
          </a:p>
        </p:txBody>
      </p:sp>
    </p:spTree>
    <p:extLst>
      <p:ext uri="{BB962C8B-B14F-4D97-AF65-F5344CB8AC3E}">
        <p14:creationId xmlns:p14="http://schemas.microsoft.com/office/powerpoint/2010/main" val="189073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</p:spPr>
        <p:txBody>
          <a:bodyPr/>
          <a:lstStyle/>
          <a:p>
            <a:pPr>
              <a:defRPr/>
            </a:pPr>
            <a:fld id="{16CD5D88-307E-4930-A67A-14B8518486EA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805048" y="620688"/>
            <a:ext cx="3879463" cy="1368152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/>
          </a:bodyPr>
          <a:lstStyle>
            <a:defPPr>
              <a:defRPr lang="ru-RU"/>
            </a:defPPr>
            <a:lvl1pPr algn="r" eaLnBrk="0" hangingPunct="0">
              <a:defRPr sz="2400" b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ru-RU" dirty="0"/>
              <a:t>Численность граждан, обратившихся в органы службы занятости </a:t>
            </a:r>
            <a:r>
              <a:rPr lang="ru-RU" dirty="0" smtClean="0"/>
              <a:t>за 2016 год </a:t>
            </a:r>
            <a:r>
              <a:rPr lang="ru-RU" dirty="0"/>
              <a:t>– </a:t>
            </a:r>
            <a:r>
              <a:rPr lang="ru-RU" dirty="0" smtClean="0"/>
              <a:t>131,7 тыс.  </a:t>
            </a:r>
            <a:r>
              <a:rPr lang="ru-RU" dirty="0"/>
              <a:t>человек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058055496"/>
              </p:ext>
            </p:extLst>
          </p:nvPr>
        </p:nvGraphicFramePr>
        <p:xfrm>
          <a:off x="-108520" y="2231733"/>
          <a:ext cx="671772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0489" y="764704"/>
            <a:ext cx="4032448" cy="1569660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/>
          </a:bodyPr>
          <a:lstStyle>
            <a:defPPr>
              <a:defRPr lang="ru-RU"/>
            </a:defPPr>
            <a:lvl1pPr algn="r" eaLnBrk="0" hangingPunct="0">
              <a:defRPr sz="2400" b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dirty="0">
                <a:latin typeface="+mj-lt"/>
              </a:rPr>
              <a:t>Соотношение безработных граждан в городах и районах на </a:t>
            </a:r>
            <a:r>
              <a:rPr lang="ru-RU" dirty="0" smtClean="0">
                <a:latin typeface="+mj-lt"/>
              </a:rPr>
              <a:t>01.01.2017 </a:t>
            </a:r>
            <a:r>
              <a:rPr lang="ru-RU" dirty="0">
                <a:latin typeface="+mj-lt"/>
              </a:rPr>
              <a:t>г.</a:t>
            </a:r>
          </a:p>
        </p:txBody>
      </p:sp>
      <p:sp>
        <p:nvSpPr>
          <p:cNvPr id="11" name="TextBox 13"/>
          <p:cNvSpPr txBox="1">
            <a:spLocks noChangeArrowheads="1"/>
          </p:cNvSpPr>
          <p:nvPr/>
        </p:nvSpPr>
        <p:spPr bwMode="auto">
          <a:xfrm>
            <a:off x="2411760" y="3526849"/>
            <a:ext cx="216058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Города </a:t>
            </a:r>
            <a:br>
              <a:rPr lang="ru-RU" altLang="ru-RU" sz="18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ru-RU" altLang="ru-RU" sz="18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4,6 тыс. чел.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57,1%</a:t>
            </a:r>
            <a:endParaRPr lang="ru-RU" altLang="ru-RU" sz="18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27076884"/>
              </p:ext>
            </p:extLst>
          </p:nvPr>
        </p:nvGraphicFramePr>
        <p:xfrm>
          <a:off x="4680012" y="2109919"/>
          <a:ext cx="396044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24328" y="3342183"/>
            <a:ext cx="1170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тыс.чел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33764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44624"/>
            <a:ext cx="8926513" cy="504056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/>
          </a:bodyPr>
          <a:lstStyle>
            <a:defPPr>
              <a:defRPr lang="ru-RU"/>
            </a:defPPr>
            <a:lvl1pPr algn="r" eaLnBrk="0" hangingPunct="0">
              <a:defRPr sz="2400" b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Структура безработных </a:t>
            </a:r>
            <a:r>
              <a:rPr lang="ru-RU" dirty="0" smtClean="0"/>
              <a:t>граждан в </a:t>
            </a:r>
            <a:r>
              <a:rPr lang="ru-RU" dirty="0"/>
              <a:t>сельских </a:t>
            </a:r>
            <a:r>
              <a:rPr lang="ru-RU" dirty="0" smtClean="0"/>
              <a:t>районах </a:t>
            </a:r>
            <a:r>
              <a:rPr lang="ru-RU" sz="1800" dirty="0" smtClean="0"/>
              <a:t>на 1.01.2017 г.</a:t>
            </a:r>
            <a:endParaRPr lang="ru-RU" sz="1800" dirty="0"/>
          </a:p>
        </p:txBody>
      </p:sp>
      <p:sp>
        <p:nvSpPr>
          <p:cNvPr id="16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16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336791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по образованию, человек</a:t>
            </a:r>
            <a:endParaRPr lang="ru-RU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92080" y="335666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по возрасту, человек</a:t>
            </a:r>
            <a:endParaRPr lang="ru-RU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862307714"/>
              </p:ext>
            </p:extLst>
          </p:nvPr>
        </p:nvGraphicFramePr>
        <p:xfrm>
          <a:off x="107504" y="3645024"/>
          <a:ext cx="4968552" cy="3112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53654929"/>
              </p:ext>
            </p:extLst>
          </p:nvPr>
        </p:nvGraphicFramePr>
        <p:xfrm>
          <a:off x="5004048" y="3552576"/>
          <a:ext cx="4007768" cy="330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19627567"/>
              </p:ext>
            </p:extLst>
          </p:nvPr>
        </p:nvGraphicFramePr>
        <p:xfrm>
          <a:off x="251519" y="620688"/>
          <a:ext cx="8674993" cy="2931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667435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+mj-lt"/>
              </a:rPr>
              <a:t>человек</a:t>
            </a:r>
            <a:endParaRPr lang="ru-RU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0205758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76F54-4767-4309-8FAA-A1557B629BE0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339975" y="44624"/>
            <a:ext cx="6586538" cy="1080120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/>
          </a:bodyPr>
          <a:lstStyle>
            <a:defPPr>
              <a:defRPr lang="ru-RU"/>
            </a:defPPr>
            <a:lvl1pPr algn="r" eaLnBrk="0" hangingPunct="0">
              <a:defRPr sz="2400" b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Соотношение безработных граждан и заявленной работодателями потребности в работниках </a:t>
            </a:r>
            <a:r>
              <a:rPr lang="ru-RU" dirty="0" smtClean="0"/>
              <a:t>на </a:t>
            </a:r>
            <a:r>
              <a:rPr lang="ru-RU" dirty="0"/>
              <a:t>1 </a:t>
            </a:r>
            <a:r>
              <a:rPr lang="ru-RU" dirty="0" smtClean="0"/>
              <a:t>января 2017 </a:t>
            </a:r>
            <a:r>
              <a:rPr lang="ru-RU" dirty="0"/>
              <a:t>года (по районам)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457362335"/>
              </p:ext>
            </p:extLst>
          </p:nvPr>
        </p:nvGraphicFramePr>
        <p:xfrm>
          <a:off x="107504" y="1397000"/>
          <a:ext cx="8640960" cy="53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15677813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47664" y="103711"/>
            <a:ext cx="7307519" cy="1080120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/>
          </a:bodyPr>
          <a:lstStyle>
            <a:defPPr>
              <a:defRPr lang="ru-RU"/>
            </a:defPPr>
            <a:lvl1pPr algn="r" eaLnBrk="0" hangingPunct="0">
              <a:defRPr sz="2400" b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Коэффициент напряженности на рынке труда </a:t>
            </a:r>
          </a:p>
          <a:p>
            <a:r>
              <a:rPr lang="ru-RU" dirty="0"/>
              <a:t>(по состоянию на 1 </a:t>
            </a:r>
            <a:r>
              <a:rPr lang="ru-RU" dirty="0" smtClean="0"/>
              <a:t>января 2017 </a:t>
            </a:r>
            <a:r>
              <a:rPr lang="ru-RU" dirty="0"/>
              <a:t>года)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552" y="1628800"/>
            <a:ext cx="3384376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+mj-lt"/>
                <a:cs typeface="Times New Roman" panose="02020603050405020304" pitchFamily="18" charset="0"/>
              </a:rPr>
              <a:t>Соотношение численности зарегистрированных безработных к числу заявленных вакансий</a:t>
            </a:r>
            <a:endParaRPr lang="ru-RU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877657586"/>
              </p:ext>
            </p:extLst>
          </p:nvPr>
        </p:nvGraphicFramePr>
        <p:xfrm>
          <a:off x="179512" y="1268760"/>
          <a:ext cx="8616280" cy="5432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060574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4132041744"/>
              </p:ext>
            </p:extLst>
          </p:nvPr>
        </p:nvGraphicFramePr>
        <p:xfrm>
          <a:off x="179512" y="2492896"/>
          <a:ext cx="475252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611560" y="188640"/>
            <a:ext cx="8353623" cy="864096"/>
          </a:xfrm>
          <a:prstGeom prst="rect">
            <a:avLst/>
          </a:prstGeom>
          <a:extLst/>
        </p:spPr>
        <p:txBody>
          <a:bodyPr anchor="ctr">
            <a:scene3d>
              <a:camera prst="orthographicFront"/>
              <a:lightRig rig="soft" dir="t"/>
            </a:scene3d>
            <a:sp3d prstMaterial="softEdge"/>
          </a:bodyPr>
          <a:lstStyle>
            <a:defPPr>
              <a:defRPr lang="ru-RU"/>
            </a:defPPr>
            <a:lvl1pPr algn="r" eaLnBrk="0" hangingPunct="0">
              <a:defRPr sz="2400" b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Количество вакансий, </a:t>
            </a:r>
            <a:br>
              <a:rPr lang="ru-RU" dirty="0"/>
            </a:br>
            <a:r>
              <a:rPr lang="ru-RU" dirty="0"/>
              <a:t>заявленных работодателями за </a:t>
            </a:r>
            <a:r>
              <a:rPr lang="en-US" dirty="0" smtClean="0"/>
              <a:t>201</a:t>
            </a:r>
            <a:r>
              <a:rPr lang="ru-RU" dirty="0"/>
              <a:t>6</a:t>
            </a:r>
            <a:r>
              <a:rPr lang="en-US" dirty="0"/>
              <a:t> </a:t>
            </a:r>
            <a:r>
              <a:rPr lang="ru-RU" dirty="0" smtClean="0"/>
              <a:t>год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разрезе муниципальных образований (единиц)</a:t>
            </a:r>
            <a:endParaRPr lang="ru-RU" alt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331640" y="2564904"/>
            <a:ext cx="1965077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492244769"/>
              </p:ext>
            </p:extLst>
          </p:nvPr>
        </p:nvGraphicFramePr>
        <p:xfrm>
          <a:off x="3275856" y="1363906"/>
          <a:ext cx="5614714" cy="3487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83968" y="1333446"/>
            <a:ext cx="2253109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Районы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F303917-D9B1-4FBF-92D8-F7EF9FEFAAFB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363291" y="2564904"/>
            <a:ext cx="1965077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Города</a:t>
            </a:r>
            <a:endParaRPr lang="ru-RU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15619" y="1333446"/>
            <a:ext cx="2253109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Районы</a:t>
            </a:r>
            <a:endParaRPr lang="ru-RU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7823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2572536"/>
              </p:ext>
            </p:extLst>
          </p:nvPr>
        </p:nvGraphicFramePr>
        <p:xfrm>
          <a:off x="3707904" y="656692"/>
          <a:ext cx="457200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999543" y="5301208"/>
            <a:ext cx="1902977" cy="432048"/>
          </a:xfrm>
          <a:prstGeom prst="rect">
            <a:avLst/>
          </a:prstGeom>
        </p:spPr>
        <p:txBody>
          <a:bodyPr anchor="ctr"/>
          <a:lstStyle>
            <a:lvl1pPr algn="r" eaLnBrk="0" hangingPunct="0">
              <a:defRPr sz="2000" b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2pPr>
            <a:lvl3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3pPr>
            <a:lvl4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4pPr>
            <a:lvl5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algn="l">
              <a:defRPr/>
            </a:pPr>
            <a:r>
              <a:rPr lang="ru-RU" sz="1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Прочее </a:t>
            </a:r>
            <a:endParaRPr lang="ru-RU" sz="1600" b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39975" y="44624"/>
            <a:ext cx="6586538" cy="576064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/>
          </a:bodyPr>
          <a:lstStyle>
            <a:defPPr>
              <a:defRPr lang="ru-RU"/>
            </a:defPPr>
            <a:lvl1pPr algn="r" eaLnBrk="0" hangingPunct="0">
              <a:defRPr sz="2400" b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Структура вакансий в сельских районах</a:t>
            </a:r>
          </a:p>
        </p:txBody>
      </p:sp>
      <p:sp>
        <p:nvSpPr>
          <p:cNvPr id="16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16</a:t>
            </a:r>
            <a:endParaRPr lang="ru-RU" dirty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653912624"/>
              </p:ext>
            </p:extLst>
          </p:nvPr>
        </p:nvGraphicFramePr>
        <p:xfrm>
          <a:off x="0" y="908720"/>
          <a:ext cx="563324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938" y="620688"/>
            <a:ext cx="4608512" cy="1080120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/>
          </a:bodyPr>
          <a:lstStyle>
            <a:lvl1pPr algn="r" eaLnBrk="0" hangingPunct="0">
              <a:defRPr sz="2000" b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2pPr>
            <a:lvl3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3pPr>
            <a:lvl4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4pPr>
            <a:lvl5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algn="ctr">
              <a:defRPr/>
            </a:pPr>
            <a:r>
              <a:rPr lang="ru-RU" b="0" dirty="0" smtClean="0">
                <a:effectLst/>
                <a:cs typeface="Times New Roman" panose="02020603050405020304" pitchFamily="18" charset="0"/>
              </a:rPr>
              <a:t>На 01.01.2017 </a:t>
            </a:r>
            <a:r>
              <a:rPr lang="ru-RU" b="0" dirty="0">
                <a:effectLst/>
                <a:cs typeface="Times New Roman" panose="02020603050405020304" pitchFamily="18" charset="0"/>
              </a:rPr>
              <a:t>г. </a:t>
            </a:r>
            <a:endParaRPr lang="ru-RU" b="0" dirty="0" smtClean="0">
              <a:effectLst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b="0" dirty="0" smtClean="0">
                <a:effectLst/>
                <a:cs typeface="Times New Roman" panose="02020603050405020304" pitchFamily="18" charset="0"/>
              </a:rPr>
              <a:t>17,1% всех вакансий – </a:t>
            </a:r>
          </a:p>
          <a:p>
            <a:pPr algn="ctr">
              <a:defRPr/>
            </a:pPr>
            <a:r>
              <a:rPr lang="ru-RU" b="0" dirty="0" smtClean="0">
                <a:effectLst/>
                <a:cs typeface="Times New Roman" panose="02020603050405020304" pitchFamily="18" charset="0"/>
              </a:rPr>
              <a:t>в сельских районах</a:t>
            </a:r>
            <a:endParaRPr lang="ru-RU" b="0" dirty="0">
              <a:effectLst/>
              <a:cs typeface="Times New Roman" panose="02020603050405020304" pitchFamily="18" charset="0"/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6249740"/>
              </p:ext>
            </p:extLst>
          </p:nvPr>
        </p:nvGraphicFramePr>
        <p:xfrm>
          <a:off x="53975" y="386104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999542" y="1984558"/>
            <a:ext cx="1926971" cy="521249"/>
          </a:xfrm>
          <a:prstGeom prst="rect">
            <a:avLst/>
          </a:prstGeom>
        </p:spPr>
        <p:txBody>
          <a:bodyPr anchor="ctr"/>
          <a:lstStyle>
            <a:lvl1pPr algn="r" eaLnBrk="0" hangingPunct="0">
              <a:defRPr sz="2000" b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2pPr>
            <a:lvl3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3pPr>
            <a:lvl4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4pPr>
            <a:lvl5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algn="l">
              <a:defRPr/>
            </a:pPr>
            <a:r>
              <a:rPr lang="ru-RU" sz="1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Сельское хозяйство</a:t>
            </a:r>
            <a:endParaRPr lang="ru-RU" sz="1600" b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99543" y="3717032"/>
            <a:ext cx="1889110" cy="432048"/>
          </a:xfrm>
          <a:prstGeom prst="rect">
            <a:avLst/>
          </a:prstGeom>
        </p:spPr>
        <p:txBody>
          <a:bodyPr anchor="ctr"/>
          <a:lstStyle>
            <a:lvl1pPr algn="r" eaLnBrk="0" hangingPunct="0">
              <a:defRPr sz="2000" b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2pPr>
            <a:lvl3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3pPr>
            <a:lvl4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4pPr>
            <a:lvl5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algn="l">
              <a:defRPr/>
            </a:pPr>
            <a:r>
              <a:rPr lang="ru-RU" sz="1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Здравоохранение </a:t>
            </a:r>
            <a:endParaRPr lang="ru-RU" sz="1600" b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99543" y="4293096"/>
            <a:ext cx="1902977" cy="504056"/>
          </a:xfrm>
          <a:prstGeom prst="rect">
            <a:avLst/>
          </a:prstGeom>
        </p:spPr>
        <p:txBody>
          <a:bodyPr anchor="ctr"/>
          <a:lstStyle>
            <a:lvl1pPr algn="r" eaLnBrk="0" hangingPunct="0">
              <a:defRPr sz="2000" b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2pPr>
            <a:lvl3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3pPr>
            <a:lvl4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4pPr>
            <a:lvl5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algn="l">
              <a:defRPr/>
            </a:pPr>
            <a:r>
              <a:rPr lang="ru-RU" sz="1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ЖКХ</a:t>
            </a:r>
            <a:endParaRPr lang="ru-RU" sz="1600" b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99542" y="1124744"/>
            <a:ext cx="1981962" cy="576064"/>
          </a:xfrm>
          <a:prstGeom prst="rect">
            <a:avLst/>
          </a:prstGeom>
        </p:spPr>
        <p:txBody>
          <a:bodyPr anchor="ctr"/>
          <a:lstStyle>
            <a:lvl1pPr algn="r" eaLnBrk="0" hangingPunct="0">
              <a:defRPr sz="2000" b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2pPr>
            <a:lvl3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3pPr>
            <a:lvl4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4pPr>
            <a:lvl5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algn="l">
              <a:defRPr/>
            </a:pPr>
            <a:r>
              <a:rPr lang="ru-RU" sz="1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управление</a:t>
            </a:r>
            <a:endParaRPr lang="ru-RU" sz="1600" b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99543" y="2924944"/>
            <a:ext cx="1745094" cy="432048"/>
          </a:xfrm>
          <a:prstGeom prst="rect">
            <a:avLst/>
          </a:prstGeom>
        </p:spPr>
        <p:txBody>
          <a:bodyPr anchor="ctr"/>
          <a:lstStyle>
            <a:lvl1pPr algn="r" eaLnBrk="0" hangingPunct="0">
              <a:defRPr sz="2000" b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2pPr>
            <a:lvl3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3pPr>
            <a:lvl4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4pPr>
            <a:lvl5pPr eaLnBrk="0" hangingPunct="0">
              <a:defRPr sz="4100" b="1">
                <a:solidFill>
                  <a:schemeClr val="tx2"/>
                </a:solidFill>
                <a:latin typeface="Calibri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algn="l">
              <a:defRPr/>
            </a:pPr>
            <a:r>
              <a:rPr lang="ru-RU" sz="16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</a:t>
            </a:r>
            <a:endParaRPr lang="ru-RU" sz="1600" b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51967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13122</TotalTime>
  <Words>1750</Words>
  <Application>Microsoft Office PowerPoint</Application>
  <PresentationFormat>Экран (4:3)</PresentationFormat>
  <Paragraphs>388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 Unicode MS</vt:lpstr>
      <vt:lpstr>Arial</vt:lpstr>
      <vt:lpstr>Calibri</vt:lpstr>
      <vt:lpstr>Times New Roman</vt:lpstr>
      <vt:lpstr>Wingdings</vt:lpstr>
      <vt:lpstr>Главная</vt:lpstr>
      <vt:lpstr>О результатах мероприятий  по повышению уровня  занятости населения в сельской местности Республики Коми по итогам 2016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П. 2. Содействие самозанятости  безработных граждан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Управление РК по занятости населения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об основных направлениях деятельности Службы занятости Республики Коми</dc:title>
  <dc:creator>Ольга Ю. Ненашева</dc:creator>
  <cp:lastModifiedBy>РК Союз Промышленников</cp:lastModifiedBy>
  <cp:revision>839</cp:revision>
  <cp:lastPrinted>2017-05-31T07:28:03Z</cp:lastPrinted>
  <dcterms:created xsi:type="dcterms:W3CDTF">2013-01-21T10:50:14Z</dcterms:created>
  <dcterms:modified xsi:type="dcterms:W3CDTF">2017-06-27T11:20:19Z</dcterms:modified>
</cp:coreProperties>
</file>