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sldIdLst>
    <p:sldId id="257" r:id="rId2"/>
    <p:sldId id="272" r:id="rId3"/>
    <p:sldId id="274" r:id="rId4"/>
    <p:sldId id="260" r:id="rId5"/>
    <p:sldId id="273" r:id="rId6"/>
    <p:sldId id="271" r:id="rId7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DC9"/>
    <a:srgbClr val="3A0F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8" autoAdjust="0"/>
    <p:restoredTop sz="94813" autoAdjust="0"/>
  </p:normalViewPr>
  <p:slideViewPr>
    <p:cSldViewPr>
      <p:cViewPr varScale="1">
        <p:scale>
          <a:sx n="116" d="100"/>
          <a:sy n="116" d="100"/>
        </p:scale>
        <p:origin x="10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1B6FD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12-4B08-B482-7FF0E1435C93}"/>
              </c:ext>
            </c:extLst>
          </c:dPt>
          <c:dLbls>
            <c:dLbl>
              <c:idx val="0"/>
              <c:layout>
                <c:manualLayout>
                  <c:x val="3.557108486439195E-2"/>
                  <c:y val="-1.28656313794108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12-4B08-B482-7FF0E1435C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077501192677936E-2"/>
                  <c:y val="-9.9933220951283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912-4B08-B482-7FF0E1435C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715660542432194E-3"/>
                  <c:y val="-1.9228650637606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&gt;1%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12-4B08-B482-7FF0E1435C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PowerPoint]Лист5'!$B$6:$B$8</c:f>
              <c:strCache>
                <c:ptCount val="3"/>
                <c:pt idx="0">
                  <c:v>Безопасные УТ</c:v>
                </c:pt>
                <c:pt idx="1">
                  <c:v>Вредные УТ</c:v>
                </c:pt>
                <c:pt idx="2">
                  <c:v>Опасные УТ </c:v>
                </c:pt>
              </c:strCache>
            </c:strRef>
          </c:cat>
          <c:val>
            <c:numRef>
              <c:f>'[Диаграмма в Microsoft PowerPoint]Лист5'!$C$6:$C$8</c:f>
              <c:numCache>
                <c:formatCode>General</c:formatCode>
                <c:ptCount val="3"/>
                <c:pt idx="0">
                  <c:v>70</c:v>
                </c:pt>
                <c:pt idx="1">
                  <c:v>29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12-4B08-B482-7FF0E1435C9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0.03922</cdr:x>
      <cdr:y>0.87808</cdr:y>
    </cdr:from>
    <cdr:to>
      <cdr:x>0.98039</cdr:x>
      <cdr:y>0.97357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2592982"/>
          <a:ext cx="3456384" cy="2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0.88745</cdr:y>
    </cdr:from>
    <cdr:to>
      <cdr:x>1</cdr:x>
      <cdr:y>0.98294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620667"/>
          <a:ext cx="3672408" cy="28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Распределение условий  труда  по классам, 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4A2890-57B2-44EF-81E2-C3C6EAA61905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BE0EE6-87F1-40CB-9DCF-F20B96073D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641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54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BD712-DC48-4592-8527-8227C640B810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4538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175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533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5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97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69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41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9245F4-4EC9-4CAB-B969-1DF62FA6CB89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6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9A5F-E2BD-41B3-965E-BAC15737AC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07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A5893-FB59-467B-982B-A9A5EA6E7E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40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08D22-BD0C-43FE-B245-A80250EE0D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29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5136-EB34-4D03-A04E-70FB35AED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22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FA2DF-688E-49ED-B531-DC46FF1E9F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7B3CF-5EA1-464C-A1D5-20683429B0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04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1220E-A335-4367-9858-5E104C904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75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584C0-559F-430B-8977-8CAE90A004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42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8FE95-906C-4978-A6C6-DB47695AC9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93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29173-FD09-439B-8394-AE6A40E008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45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3E362-CF46-4FF6-83F6-239C5B0EE5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27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fld id="{C9F21ACF-E986-496B-A2DF-767CD3924CC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социальной защиты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2060575"/>
            <a:ext cx="8569325" cy="3240088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«Общие итоги проведения в 2016 году специальной оценки условий труда на предприятиях и в организациях Республики Коми»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- начальник отдела государственной экспертизы условий труда Управления труда Министерства труда, занятости и социальной защиты Республики Коми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Владимир Владимирович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0099"/>
              </a:solidFill>
              <a:latin typeface="Calibri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000099"/>
              </a:solidFill>
              <a:latin typeface="Calibri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092825" y="5373688"/>
            <a:ext cx="277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27.06.2017 </a:t>
            </a:r>
            <a:r>
              <a:rPr lang="ru-RU" altLang="ru-RU" sz="1800">
                <a:latin typeface="Times New Roman" panose="02020603050405020304" pitchFamily="18" charset="0"/>
              </a:rPr>
              <a:t>года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750" y="5876925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29638" cy="7921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проведенной в 2016 году специальной оценки условий труда на территории Республики Коми</a:t>
            </a:r>
            <a:endParaRPr lang="ru-RU" altLang="ru-RU" sz="2400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496301" cy="250192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73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8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9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75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90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09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085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мест/численность работников, на которых проведена специальная оценка условий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мест/численность занятых на них работников по классам (подклассам) условий труда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(допустимые условия труда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43597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" name="Rectangle 1"/>
          <p:cNvSpPr>
            <a:spLocks noChangeArrowheads="1"/>
          </p:cNvSpPr>
          <p:nvPr/>
        </p:nvSpPr>
        <p:spPr bwMode="auto">
          <a:xfrm>
            <a:off x="539750" y="2179638"/>
            <a:ext cx="1905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63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900" b="0"/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3716338"/>
            <a:ext cx="4679950" cy="28749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79" name="TextBox 3"/>
          <p:cNvSpPr txBox="1">
            <a:spLocks noChangeArrowheads="1"/>
          </p:cNvSpPr>
          <p:nvPr/>
        </p:nvSpPr>
        <p:spPr bwMode="auto">
          <a:xfrm>
            <a:off x="419100" y="3835400"/>
            <a:ext cx="45164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98 работодателей провели спецоценку почти 2,9 тыс.  рабочих мест на сумму 4 млн. 354 тыс. рублей за счет сумм страховых взносов на обязательное социальное страхование, предназначенных для финансирования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5220072" y="3688653"/>
          <a:ext cx="3672408" cy="295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Vladimir\Desktop\Рисунок1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4325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Заголовок 1"/>
          <p:cNvSpPr>
            <a:spLocks noGrp="1"/>
          </p:cNvSpPr>
          <p:nvPr>
            <p:ph type="title"/>
          </p:nvPr>
        </p:nvSpPr>
        <p:spPr>
          <a:xfrm>
            <a:off x="301625" y="115888"/>
            <a:ext cx="8424863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оценки условий труда в разрезе отраслей по состоянию на конец 2016 года  </a:t>
            </a:r>
            <a:endParaRPr lang="ru-RU" altLang="ru-RU" sz="2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268538" y="40052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5" name="Диаграмма 4"/>
          <p:cNvGraphicFramePr>
            <a:graphicFrameLocks/>
          </p:cNvGraphicFramePr>
          <p:nvPr/>
        </p:nvGraphicFramePr>
        <p:xfrm>
          <a:off x="1712913" y="930275"/>
          <a:ext cx="7734300" cy="565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5" imgW="7736494" imgH="5657578" progId="Excel.Chart.8">
                  <p:embed/>
                </p:oleObj>
              </mc:Choice>
              <mc:Fallback>
                <p:oleObj r:id="rId5" imgW="7736494" imgH="565757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930275"/>
                        <a:ext cx="7734300" cy="565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5589588"/>
            <a:ext cx="8424863" cy="1077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15888"/>
            <a:ext cx="8640763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проведения оценки  условий труда по годам</a:t>
            </a:r>
            <a:endParaRPr lang="ru-RU" sz="24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23850" y="5773738"/>
            <a:ext cx="820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условий труда более чем на 75 тыс. рабочих мест (около 140 тыс. работников) не проведена, либо срок действия такой оценки истек</a:t>
            </a:r>
          </a:p>
        </p:txBody>
      </p:sp>
      <p:graphicFrame>
        <p:nvGraphicFramePr>
          <p:cNvPr id="16389" name="Диаграмма 9"/>
          <p:cNvGraphicFramePr>
            <a:graphicFrameLocks/>
          </p:cNvGraphicFramePr>
          <p:nvPr/>
        </p:nvGraphicFramePr>
        <p:xfrm>
          <a:off x="531813" y="903288"/>
          <a:ext cx="80486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Диаграмма" r:id="rId3" imgW="8582143" imgH="4829248" progId="Excel.Chart.8">
                  <p:embed/>
                </p:oleObj>
              </mc:Choice>
              <mc:Fallback>
                <p:oleObj name="Диаграмма" r:id="rId3" imgW="8582143" imgH="4829248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903288"/>
                        <a:ext cx="8048625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C:\Users\svv010\Desktop\Совещания\2017.06 РТК\СОУТ\Соут на контрол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" b="2650"/>
          <a:stretch/>
        </p:blipFill>
        <p:spPr bwMode="auto">
          <a:xfrm>
            <a:off x="116441" y="115888"/>
            <a:ext cx="4306334" cy="33353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8" descr="C:\Users\svv010\Desktop\Совещания\2017.06 РТК\СОУТ\СОУТ ПРямая ли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4319588" cy="33353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9" descr="C:\Users\svv010\Desktop\Совещания\2017.06 РТК\СОУТ\Соут санкци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6"/>
          <a:stretch>
            <a:fillRect/>
          </a:stretch>
        </p:blipFill>
        <p:spPr bwMode="auto">
          <a:xfrm>
            <a:off x="4572000" y="3616324"/>
            <a:ext cx="4319588" cy="31250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U:\014_Министерство_труда_и_социальной_защиты_Республики_Коми\Отдел государственного управления охраной труда  (22)\СПС\Республиканское совещание\2016\Фото\sb-zcZl4M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2" y="3609542"/>
            <a:ext cx="4306334" cy="31318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124075" y="2420938"/>
            <a:ext cx="518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2321</TotalTime>
  <Words>229</Words>
  <Application>Microsoft Office PowerPoint</Application>
  <PresentationFormat>Экран (4:3)</PresentationFormat>
  <Paragraphs>48</Paragraphs>
  <Slides>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Главная</vt:lpstr>
      <vt:lpstr>Microsoft Excel Chart</vt:lpstr>
      <vt:lpstr>Диаграмма</vt:lpstr>
      <vt:lpstr>Министерство труда, занятости и социальной защиты  Республики Коми </vt:lpstr>
      <vt:lpstr>Объем проведенной в 2016 году специальной оценки условий труда на территории Республики Коми</vt:lpstr>
      <vt:lpstr>Проведение оценки условий труда в разрезе отраслей по состоянию на конец 2016 года  </vt:lpstr>
      <vt:lpstr>Динамика проведения оценки  условий труда по годам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производственного травматизма  в Республике Коми</dc:title>
  <dc:creator>Порсюрова Вера Валентиновна</dc:creator>
  <cp:lastModifiedBy>РК Союз Промышленников</cp:lastModifiedBy>
  <cp:revision>108</cp:revision>
  <cp:lastPrinted>2017-04-18T14:14:55Z</cp:lastPrinted>
  <dcterms:created xsi:type="dcterms:W3CDTF">2015-02-17T10:51:46Z</dcterms:created>
  <dcterms:modified xsi:type="dcterms:W3CDTF">2017-06-27T12:59:59Z</dcterms:modified>
</cp:coreProperties>
</file>